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145707296" r:id="rId5"/>
    <p:sldId id="2145707301" r:id="rId6"/>
    <p:sldId id="2145707297" r:id="rId7"/>
    <p:sldId id="2147477645" r:id="rId8"/>
    <p:sldId id="2147477646" r:id="rId9"/>
    <p:sldId id="2145707443" r:id="rId10"/>
    <p:sldId id="2147477647" r:id="rId11"/>
    <p:sldId id="2145707294" r:id="rId12"/>
    <p:sldId id="2147477617" r:id="rId13"/>
    <p:sldId id="282" r:id="rId14"/>
    <p:sldId id="2147477636" r:id="rId15"/>
    <p:sldId id="2147477555" r:id="rId16"/>
    <p:sldId id="273" r:id="rId17"/>
    <p:sldId id="2147477641" r:id="rId18"/>
    <p:sldId id="2147477626" r:id="rId19"/>
    <p:sldId id="2147477648" r:id="rId20"/>
    <p:sldId id="2147477649" r:id="rId21"/>
    <p:sldId id="2147477642" r:id="rId22"/>
    <p:sldId id="25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9CCDE8-7840-4B89-A6BB-52187F6B9134}" v="38" dt="2026-03-18T09:31:58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3120" autoAdjust="0"/>
  </p:normalViewPr>
  <p:slideViewPr>
    <p:cSldViewPr snapToGrid="0">
      <p:cViewPr varScale="1">
        <p:scale>
          <a:sx n="24" d="100"/>
          <a:sy n="24" d="100"/>
        </p:scale>
        <p:origin x="3918" y="1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DLEY, Patricia (NHS ENGLAND)" userId="1fdcb115-d032-46db-bcb3-74112ec3e6ae" providerId="ADAL" clId="{FAE695C3-1AEB-4E49-83DA-A5EBF6976B1B}"/>
    <pc:docChg chg="modSld">
      <pc:chgData name="HANDLEY, Patricia (NHS ENGLAND)" userId="1fdcb115-d032-46db-bcb3-74112ec3e6ae" providerId="ADAL" clId="{FAE695C3-1AEB-4E49-83DA-A5EBF6976B1B}" dt="2026-03-18T11:06:13.142" v="13" actId="20577"/>
      <pc:docMkLst>
        <pc:docMk/>
      </pc:docMkLst>
      <pc:sldChg chg="modNotesTx">
        <pc:chgData name="HANDLEY, Patricia (NHS ENGLAND)" userId="1fdcb115-d032-46db-bcb3-74112ec3e6ae" providerId="ADAL" clId="{FAE695C3-1AEB-4E49-83DA-A5EBF6976B1B}" dt="2026-03-18T11:06:13.142" v="13" actId="20577"/>
        <pc:sldMkLst>
          <pc:docMk/>
          <pc:sldMk cId="0" sldId="256"/>
        </pc:sldMkLst>
      </pc:sldChg>
      <pc:sldChg chg="modNotesTx">
        <pc:chgData name="HANDLEY, Patricia (NHS ENGLAND)" userId="1fdcb115-d032-46db-bcb3-74112ec3e6ae" providerId="ADAL" clId="{FAE695C3-1AEB-4E49-83DA-A5EBF6976B1B}" dt="2026-03-18T11:05:45.883" v="8" actId="20577"/>
        <pc:sldMkLst>
          <pc:docMk/>
          <pc:sldMk cId="0" sldId="273"/>
        </pc:sldMkLst>
      </pc:sldChg>
      <pc:sldChg chg="modNotesTx">
        <pc:chgData name="HANDLEY, Patricia (NHS ENGLAND)" userId="1fdcb115-d032-46db-bcb3-74112ec3e6ae" providerId="ADAL" clId="{FAE695C3-1AEB-4E49-83DA-A5EBF6976B1B}" dt="2026-03-18T11:05:34.345" v="6" actId="20577"/>
        <pc:sldMkLst>
          <pc:docMk/>
          <pc:sldMk cId="937040161" sldId="2145707294"/>
        </pc:sldMkLst>
      </pc:sldChg>
      <pc:sldChg chg="modNotesTx">
        <pc:chgData name="HANDLEY, Patricia (NHS ENGLAND)" userId="1fdcb115-d032-46db-bcb3-74112ec3e6ae" providerId="ADAL" clId="{FAE695C3-1AEB-4E49-83DA-A5EBF6976B1B}" dt="2026-03-18T11:05:07.287" v="0" actId="20577"/>
        <pc:sldMkLst>
          <pc:docMk/>
          <pc:sldMk cId="1130930240" sldId="2145707296"/>
        </pc:sldMkLst>
      </pc:sldChg>
      <pc:sldChg chg="modNotesTx">
        <pc:chgData name="HANDLEY, Patricia (NHS ENGLAND)" userId="1fdcb115-d032-46db-bcb3-74112ec3e6ae" providerId="ADAL" clId="{FAE695C3-1AEB-4E49-83DA-A5EBF6976B1B}" dt="2026-03-18T11:05:16.518" v="2" actId="20577"/>
        <pc:sldMkLst>
          <pc:docMk/>
          <pc:sldMk cId="481474991" sldId="2145707297"/>
        </pc:sldMkLst>
      </pc:sldChg>
      <pc:sldChg chg="modNotesTx">
        <pc:chgData name="HANDLEY, Patricia (NHS ENGLAND)" userId="1fdcb115-d032-46db-bcb3-74112ec3e6ae" providerId="ADAL" clId="{FAE695C3-1AEB-4E49-83DA-A5EBF6976B1B}" dt="2026-03-18T11:05:12.680" v="1" actId="20577"/>
        <pc:sldMkLst>
          <pc:docMk/>
          <pc:sldMk cId="2293253195" sldId="2145707301"/>
        </pc:sldMkLst>
      </pc:sldChg>
      <pc:sldChg chg="modNotesTx">
        <pc:chgData name="HANDLEY, Patricia (NHS ENGLAND)" userId="1fdcb115-d032-46db-bcb3-74112ec3e6ae" providerId="ADAL" clId="{FAE695C3-1AEB-4E49-83DA-A5EBF6976B1B}" dt="2026-03-18T11:05:28.196" v="4" actId="20577"/>
        <pc:sldMkLst>
          <pc:docMk/>
          <pc:sldMk cId="3624591121" sldId="2145707443"/>
        </pc:sldMkLst>
      </pc:sldChg>
      <pc:sldChg chg="modNotesTx">
        <pc:chgData name="HANDLEY, Patricia (NHS ENGLAND)" userId="1fdcb115-d032-46db-bcb3-74112ec3e6ae" providerId="ADAL" clId="{FAE695C3-1AEB-4E49-83DA-A5EBF6976B1B}" dt="2026-03-18T11:05:42.414" v="7" actId="20577"/>
        <pc:sldMkLst>
          <pc:docMk/>
          <pc:sldMk cId="1491463175" sldId="2147477555"/>
        </pc:sldMkLst>
      </pc:sldChg>
      <pc:sldChg chg="modNotesTx">
        <pc:chgData name="HANDLEY, Patricia (NHS ENGLAND)" userId="1fdcb115-d032-46db-bcb3-74112ec3e6ae" providerId="ADAL" clId="{FAE695C3-1AEB-4E49-83DA-A5EBF6976B1B}" dt="2026-03-18T11:05:50.891" v="9" actId="6549"/>
        <pc:sldMkLst>
          <pc:docMk/>
          <pc:sldMk cId="4035914129" sldId="2147477641"/>
        </pc:sldMkLst>
      </pc:sldChg>
      <pc:sldChg chg="modNotesTx">
        <pc:chgData name="HANDLEY, Patricia (NHS ENGLAND)" userId="1fdcb115-d032-46db-bcb3-74112ec3e6ae" providerId="ADAL" clId="{FAE695C3-1AEB-4E49-83DA-A5EBF6976B1B}" dt="2026-03-18T11:06:10.985" v="12" actId="20577"/>
        <pc:sldMkLst>
          <pc:docMk/>
          <pc:sldMk cId="637072940" sldId="2147477642"/>
        </pc:sldMkLst>
      </pc:sldChg>
      <pc:sldChg chg="modNotesTx">
        <pc:chgData name="HANDLEY, Patricia (NHS ENGLAND)" userId="1fdcb115-d032-46db-bcb3-74112ec3e6ae" providerId="ADAL" clId="{FAE695C3-1AEB-4E49-83DA-A5EBF6976B1B}" dt="2026-03-18T11:05:19.587" v="3" actId="20577"/>
        <pc:sldMkLst>
          <pc:docMk/>
          <pc:sldMk cId="1291274008" sldId="2147477645"/>
        </pc:sldMkLst>
      </pc:sldChg>
      <pc:sldChg chg="modNotesTx">
        <pc:chgData name="HANDLEY, Patricia (NHS ENGLAND)" userId="1fdcb115-d032-46db-bcb3-74112ec3e6ae" providerId="ADAL" clId="{FAE695C3-1AEB-4E49-83DA-A5EBF6976B1B}" dt="2026-03-18T11:05:31.035" v="5" actId="20577"/>
        <pc:sldMkLst>
          <pc:docMk/>
          <pc:sldMk cId="3390822644" sldId="2147477647"/>
        </pc:sldMkLst>
      </pc:sldChg>
      <pc:sldChg chg="modNotesTx">
        <pc:chgData name="HANDLEY, Patricia (NHS ENGLAND)" userId="1fdcb115-d032-46db-bcb3-74112ec3e6ae" providerId="ADAL" clId="{FAE695C3-1AEB-4E49-83DA-A5EBF6976B1B}" dt="2026-03-18T11:06:03.695" v="10" actId="20577"/>
        <pc:sldMkLst>
          <pc:docMk/>
          <pc:sldMk cId="1446459666" sldId="2147477648"/>
        </pc:sldMkLst>
      </pc:sldChg>
      <pc:sldChg chg="modNotesTx">
        <pc:chgData name="HANDLEY, Patricia (NHS ENGLAND)" userId="1fdcb115-d032-46db-bcb3-74112ec3e6ae" providerId="ADAL" clId="{FAE695C3-1AEB-4E49-83DA-A5EBF6976B1B}" dt="2026-03-18T11:06:07.288" v="11" actId="20577"/>
        <pc:sldMkLst>
          <pc:docMk/>
          <pc:sldMk cId="3375957582" sldId="214747764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81A9C0-45EF-4139-863D-79FEE382B4F2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572FA-2CE7-4E82-A5C9-7FD5B29110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99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217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408" name="Google Shape;40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Over 48,000 care plans were viewed in January – nearly 400 new plans created </a:t>
            </a:r>
          </a:p>
          <a:p>
            <a:r>
              <a:rPr lang="en-GB" dirty="0">
                <a:solidFill>
                  <a:srgbClr val="000000"/>
                </a:solidFill>
              </a:rPr>
              <a:t>If look at right of slide </a:t>
            </a:r>
            <a:r>
              <a:rPr lang="en-GB" dirty="0" err="1">
                <a:solidFill>
                  <a:srgbClr val="000000"/>
                </a:solidFill>
              </a:rPr>
              <a:t>indep</a:t>
            </a:r>
            <a:r>
              <a:rPr lang="en-GB" dirty="0">
                <a:solidFill>
                  <a:srgbClr val="000000"/>
                </a:solidFill>
              </a:rPr>
              <a:t> sector/ care homes home case totalled just over 10%</a:t>
            </a:r>
          </a:p>
          <a:p>
            <a:r>
              <a:rPr lang="en-GB" b="1" dirty="0"/>
              <a:t>Ended 2025 with over 86,200 people who live or receive care in London with a UCP – now up to over 88,000</a:t>
            </a:r>
          </a:p>
          <a:p>
            <a:pPr marL="0" indent="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</a:pPr>
            <a:r>
              <a:rPr lang="en-GB" dirty="0"/>
              <a:t>No  on slide but figure show that in 2025 care homes accessed via UCP web portal grew by 75%.  </a:t>
            </a:r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1442FD-6F20-4E8D-9A12-CD2642B81E07}" type="slidenum">
              <a:rPr lang="en-GB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554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4A1C0-84F9-42B5-91CC-968AF14ADF73}" type="slidenum"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121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333" name="Google Shape;333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plan has role based access –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572FA-2CE7-4E82-A5C9-7FD5B29110A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795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231F20"/>
                </a:solidFill>
                <a:highlight>
                  <a:srgbClr val="F5F5F5"/>
                </a:highlight>
                <a:ea typeface="Calibri"/>
                <a:cs typeface="Calibri"/>
              </a:rPr>
              <a:t>The UCP sits on the NHS app – and late next month there will be a role out for patients to create there own plan – role based again so cant complete all but significant sections </a:t>
            </a: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456C0-7C3C-4545-9A97-355DBB724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507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E0BF0C15-BA97-2071-7AB7-6DA69BE03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>
            <a:extLst>
              <a:ext uri="{FF2B5EF4-FFF2-40B4-BE49-F238E27FC236}">
                <a16:creationId xmlns:a16="http://schemas.microsoft.com/office/drawing/2014/main" id="{299375D5-FB01-3E6E-E316-723079A667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>
            <a:extLst>
              <a:ext uri="{FF2B5EF4-FFF2-40B4-BE49-F238E27FC236}">
                <a16:creationId xmlns:a16="http://schemas.microsoft.com/office/drawing/2014/main" id="{C38D47A2-261B-2749-C906-50B9E1C32F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7367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572FA-2CE7-4E82-A5C9-7FD5B29110A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38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4F5FA-3733-A406-CA66-42D320BBC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325277-E07B-46A5-9CAD-3617A830A8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FFEF16-A917-9F33-E4A5-970C114BEA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92825-4202-25A4-B58A-EB53BFAA3E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59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199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43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0A8C7-FBF7-277D-7832-0541F2A17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9BD00E-FDEE-59AA-3929-84922E67C9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E2BE82-3F3E-ECAE-D270-4CE5AA121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B12FF-EDB6-BE65-D90F-3AD22D2F4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105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7E345-646C-0ACB-D7A9-A7452ACD1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6AEDF6-DFF3-36E0-0212-6CA65AE67C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7C9A2E-69DE-6A88-A91A-132F03988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This is part of a letter that can be sent out to patients Making RA is not new (doing things differently not new)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94603-4DB5-CF1D-279E-04C27DEBCB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757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67C30-D5BD-4F66-9CD5-780D563FDF6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072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26793-FC56-69DE-BAC1-545E98203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5DBAE0-3F2E-2454-4E10-540558F61B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520E63-BE5A-9345-85D2-E49EFC9258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56E1DA-E692-6663-3F21-CCD90AB26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973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p:notes"/>
          <p:cNvSpPr txBox="1">
            <a:spLocks noGrp="1"/>
          </p:cNvSpPr>
          <p:nvPr>
            <p:ph type="body" idx="1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-GB" dirty="0">
              <a:ea typeface="Calibri"/>
              <a:cs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456C0-7C3C-4545-9A97-355DBB7247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11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9370E-A5F6-D6B1-AEAB-290CBADAD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94F1D-32F7-39F1-852C-24E37F28E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0ADDB-F2FA-DC48-83BE-AA52F972F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67DA-315C-4C95-A0B4-E9022CC2609B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22949-3263-1111-51F5-B0FE1E422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012A0-8D5A-5719-5EA4-9A318A86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9A98-4555-4826-8DE2-4B5D7D6DB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52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13C3E-3A62-1145-B371-76BC0E53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3136E6-58A6-8E5E-C86B-C5623387D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B6FF13-D5D8-4509-F11A-5FDEF1288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67DA-315C-4C95-A0B4-E9022CC2609B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38D5F-8065-A4A9-9A19-A3EDCCC5E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8F63A-4DCC-39A2-E991-7B4A911B5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9A98-4555-4826-8DE2-4B5D7D6DB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72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EC4193-5156-720B-DC4F-2D148FDED8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D93B9-7371-4C96-6DF6-599A2B8EF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C4946-6D3C-85CE-5003-0FD58B2DA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67DA-315C-4C95-A0B4-E9022CC2609B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A88FD-DF0A-C452-D23D-E2EEA2B94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A2A4D-F6F6-CF33-7783-8D77F64B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9A98-4555-4826-8DE2-4B5D7D6DB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49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74A26B3-AA54-E4E3-F815-2DD0B5B502BC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598E9D71-498A-0294-DB92-FA8A45963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0720" y="-508517"/>
            <a:ext cx="11319578" cy="8005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054BE-B63C-B248-A010-D04767679C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002268"/>
            <a:ext cx="4643853" cy="250769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400" b="1" spc="-3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3AB80-4EA2-FC4A-9654-92EF4DFF4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600000"/>
            <a:ext cx="7973051" cy="1024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857E-40D1-074A-8CBC-E3E38E69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fld id="{B8B67EA4-DCE3-FB49-A794-A4595EF638B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DEB39-6B31-D948-AF21-75D8DF423B1B}"/>
              </a:ext>
            </a:extLst>
          </p:cNvPr>
          <p:cNvSpPr txBox="1"/>
          <p:nvPr userDrawn="1"/>
        </p:nvSpPr>
        <p:spPr>
          <a:xfrm>
            <a:off x="3225114" y="60177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E63D1E-5669-124C-90CA-03B13A7D7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760000"/>
            <a:ext cx="6259513" cy="488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357188" indent="0">
              <a:buNone/>
              <a:defRPr>
                <a:solidFill>
                  <a:schemeClr val="accent2"/>
                </a:solidFill>
              </a:defRPr>
            </a:lvl2pPr>
            <a:lvl3pPr marL="714375" indent="0">
              <a:buNone/>
              <a:defRPr>
                <a:solidFill>
                  <a:schemeClr val="accent2"/>
                </a:solidFill>
              </a:defRPr>
            </a:lvl3pPr>
            <a:lvl4pPr marL="1081087" indent="0">
              <a:buNone/>
              <a:defRPr>
                <a:solidFill>
                  <a:schemeClr val="accent2"/>
                </a:solidFill>
              </a:defRPr>
            </a:lvl4pPr>
            <a:lvl5pPr marL="143827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2A1D7-0D87-D844-942F-FEAD20579184}"/>
              </a:ext>
            </a:extLst>
          </p:cNvPr>
          <p:cNvSpPr txBox="1"/>
          <p:nvPr userDrawn="1"/>
        </p:nvSpPr>
        <p:spPr>
          <a:xfrm>
            <a:off x="9233452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8D04FEF-6120-D9DF-6018-2393FD137B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16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29FE9CC-24C2-9AAC-6340-A9E7BC3249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1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C3761D-E146-5B7A-CD68-6CC98EA19A5F}"/>
              </a:ext>
            </a:extLst>
          </p:cNvPr>
          <p:cNvSpPr/>
          <p:nvPr userDrawn="1"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0355A0D-4235-0CF1-A976-C33D8CCCBF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B6F326D-0ECB-4952-2659-CD17291986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</p:spTree>
    <p:extLst>
      <p:ext uri="{BB962C8B-B14F-4D97-AF65-F5344CB8AC3E}">
        <p14:creationId xmlns:p14="http://schemas.microsoft.com/office/powerpoint/2010/main" val="351349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DFC27-AE77-990E-E3A7-5DF7B8BEB8B0}"/>
              </a:ext>
            </a:extLst>
          </p:cNvPr>
          <p:cNvSpPr txBox="1"/>
          <p:nvPr userDrawn="1"/>
        </p:nvSpPr>
        <p:spPr>
          <a:xfrm>
            <a:off x="7202551" y="2249424"/>
            <a:ext cx="4428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236257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70" lvl="0" indent="-440245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40" lvl="1" indent="-406381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709" lvl="2" indent="-406381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278" lvl="3" indent="-406381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848" lvl="4" indent="-406381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418" lvl="5" indent="-406381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6987" lvl="6" indent="-406381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557" lvl="7" indent="-406381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126" lvl="8" indent="-406381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‹#›</a:t>
            </a:fld>
            <a:endParaRPr lang="en-GB"/>
          </a:p>
        </p:txBody>
      </p:sp>
      <p:pic>
        <p:nvPicPr>
          <p:cNvPr id="39" name="Google Shape;39;p7" title="Logo-2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0438" y="6217627"/>
            <a:ext cx="521719" cy="5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7"/>
          <p:cNvPicPr preferRelativeResize="0"/>
          <p:nvPr/>
        </p:nvPicPr>
        <p:blipFill rotWithShape="1">
          <a:blip r:embed="rId3">
            <a:alphaModFix/>
          </a:blip>
          <a:srcRect b="16436"/>
          <a:stretch/>
        </p:blipFill>
        <p:spPr>
          <a:xfrm>
            <a:off x="9219267" y="6349121"/>
            <a:ext cx="2412400" cy="2618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Google Shape;41;p7"/>
          <p:cNvCxnSpPr/>
          <p:nvPr/>
        </p:nvCxnSpPr>
        <p:spPr>
          <a:xfrm>
            <a:off x="176400" y="6103048"/>
            <a:ext cx="11735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67032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4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4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cxnSp>
        <p:nvCxnSpPr>
          <p:cNvPr id="39" name="Google Shape;39;p73"/>
          <p:cNvCxnSpPr/>
          <p:nvPr/>
        </p:nvCxnSpPr>
        <p:spPr>
          <a:xfrm>
            <a:off x="176400" y="6103048"/>
            <a:ext cx="11735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7062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2A173-CA61-E26C-F80F-CFA13DA71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DFA2B-017E-7C08-26A0-C45F19098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AB7A1-FA3B-961B-EFB8-A1BD9BCBD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67DA-315C-4C95-A0B4-E9022CC2609B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FF50B-7457-E09F-5F24-3A0DFD08E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EB514-670F-3E9E-DF8E-402D5A71E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9A98-4555-4826-8DE2-4B5D7D6DB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30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0B6BC-7C7A-B225-9D30-5C5E0BC2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08C70-2132-C8F0-0FE2-ED4DE00CC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671F1-5DEE-6060-CF9B-1C16840E6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67DA-315C-4C95-A0B4-E9022CC2609B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A8550-B26F-297C-584D-DFB098429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4128A-0429-965B-DF1C-47926195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9A98-4555-4826-8DE2-4B5D7D6DB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74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0DFE-8BDD-60C1-92F5-0636D8FE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86232-3B4D-9E96-096F-7C6F20BA30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DFEAC-CA25-55DF-AFD7-466753376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1131C-4A42-8D8E-10D3-DC3CAA8D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67DA-315C-4C95-A0B4-E9022CC2609B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62CB7-CBA2-FE5A-653E-6D574424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590F7-FCFB-CFC4-665B-1B249FDC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9A98-4555-4826-8DE2-4B5D7D6DB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61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E5087-DD19-4F03-E602-4943F7D05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7825E-090B-0F84-3935-DE6817A36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551813-D957-5884-AFA1-032F403BB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CE6FC7-B201-DB8C-0C86-D1C6B4E2DD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E4C96-A3BC-E9CB-DC39-F1FBDBF0B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7EEBE5-5E6D-CEFC-5C82-132C9ACFF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67DA-315C-4C95-A0B4-E9022CC2609B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F43022-DEF8-6702-1EDA-52484EC59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4747F-797D-750D-DBE0-1F118293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9A98-4555-4826-8DE2-4B5D7D6DB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97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FEF7-CD0B-AD5B-91CB-3847FCE94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EBC62D-39BE-786E-75E3-272E9538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67DA-315C-4C95-A0B4-E9022CC2609B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84D90-B5CF-577E-47ED-37171506B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F7C28-B946-8CEF-14AF-2D118ADD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9A98-4555-4826-8DE2-4B5D7D6DB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36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15A610-E400-7617-10FE-5CEA41E4C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67DA-315C-4C95-A0B4-E9022CC2609B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5D90A9-200C-66EE-D10B-70CABF62F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5AE2B-D1F5-B9B4-B8CF-A23304F71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9A98-4555-4826-8DE2-4B5D7D6DB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82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34414-4746-27AB-5613-D8202BD2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E7BD3-A087-FB2F-1043-D3F6C26E6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7CBA8E-36BB-C237-DD24-AA0C2F57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ED378-86EC-1370-3A5C-C50C23C5F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67DA-315C-4C95-A0B4-E9022CC2609B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B9B49-7C12-7180-0D9E-4E3CFA68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B1FBA-DC8E-11CF-728F-CABBFEC0C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9A98-4555-4826-8DE2-4B5D7D6DB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966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E1FB-9715-E29A-84A5-83EFFE94C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22735D-B8DE-D40E-FEC7-18528C58F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FCFC29-F0A3-9D4C-20A5-865DBFFD51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764E3-5F59-322D-DE2F-EE704344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67DA-315C-4C95-A0B4-E9022CC2609B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50C38-16B6-5D8F-5C64-4B1420A8B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8DCF2-92DB-48A5-2E9E-C9DAA35A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9A98-4555-4826-8DE2-4B5D7D6DB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77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91ECCD-0E72-DFB1-1421-EF97AF5E2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DBF62-3140-88F6-7562-763976951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AE248-D3B7-384B-4381-2F139A512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CD67DA-315C-4C95-A0B4-E9022CC2609B}" type="datetimeFigureOut">
              <a:rPr lang="en-GB" smtClean="0"/>
              <a:t>18/03/2026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F332A-C393-802C-D75E-BAFC432DB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4348D-EE14-1A8F-64FD-DE73E6373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5B9A98-4555-4826-8DE2-4B5D7D6DB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84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f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hyperlink" Target="https://vimeo.com/1073172087/3155f452ef" TargetMode="External"/><Relationship Id="rId4" Type="http://schemas.openxmlformats.org/officeDocument/2006/relationships/hyperlink" Target="https://ucp.onelondon.online/wp-content/uploads/2026/02/Carer-Contingency-Planning-in-the-Universal-Care-Plan-Guidance-V1.1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cp.onelondon.online/wp-content/uploads/2026/01/UCP-Quick-reference-guide-V3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cp.onelondon.online/web-portal-acces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ucp.onelondon.online/ucp-resources-for-care-home-staff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fif"/><Relationship Id="rId4" Type="http://schemas.openxmlformats.org/officeDocument/2006/relationships/image" Target="../media/image7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future.nhs.uk/connect.ti/NationalReasonableAdjustmentFlag/groupHome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35FF-0E6A-BFB6-6DC5-5090C0D7A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006" y="4418853"/>
            <a:ext cx="5879900" cy="1930400"/>
          </a:xfrm>
        </p:spPr>
        <p:txBody>
          <a:bodyPr/>
          <a:lstStyle/>
          <a:p>
            <a:br>
              <a:rPr lang="en-GB" sz="3200" dirty="0"/>
            </a:br>
            <a:r>
              <a:rPr lang="en-GB" sz="3200" dirty="0"/>
              <a:t>Reasonable Adjustment</a:t>
            </a:r>
            <a:br>
              <a:rPr lang="en-GB" sz="3200" dirty="0"/>
            </a:br>
            <a:r>
              <a:rPr lang="en-GB" sz="3200" dirty="0"/>
              <a:t>Digital Flag (RADF) </a:t>
            </a: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Universal Care Plan </a:t>
            </a: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2000" dirty="0"/>
            </a:br>
            <a:r>
              <a:rPr lang="en-GB" sz="2400" dirty="0"/>
              <a:t>Tricia Handley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Health Improvement Manager 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Learning Disability &amp; Autism Programme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NHSE London Region</a:t>
            </a:r>
            <a:br>
              <a:rPr lang="en-GB" sz="2000" dirty="0"/>
            </a:br>
            <a:r>
              <a:rPr lang="en-GB" sz="2000" dirty="0"/>
              <a:t> </a:t>
            </a:r>
            <a:br>
              <a:rPr lang="en-GB" sz="2000" dirty="0">
                <a:cs typeface="Arial"/>
              </a:rPr>
            </a:br>
            <a:r>
              <a:rPr lang="en-GB" sz="2000" dirty="0">
                <a:cs typeface="Arial"/>
              </a:rPr>
              <a:t>Patriciahandley@nhs.net</a:t>
            </a:r>
          </a:p>
        </p:txBody>
      </p:sp>
      <p:pic>
        <p:nvPicPr>
          <p:cNvPr id="4" name="Picture 3" descr="A red flag on a stick&#10;&#10;AI-generated content may be incorrect.">
            <a:extLst>
              <a:ext uri="{FF2B5EF4-FFF2-40B4-BE49-F238E27FC236}">
                <a16:creationId xmlns:a16="http://schemas.microsoft.com/office/drawing/2014/main" id="{24F7A846-A270-CF17-4794-4F02BAF7F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601" y="250244"/>
            <a:ext cx="920342" cy="9203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8CE616-E1C4-44EE-1777-AB1A1C447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432" y="2102286"/>
            <a:ext cx="119634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30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8"/>
          <p:cNvSpPr txBox="1">
            <a:spLocks noGrp="1"/>
          </p:cNvSpPr>
          <p:nvPr>
            <p:ph type="title"/>
          </p:nvPr>
        </p:nvSpPr>
        <p:spPr>
          <a:xfrm>
            <a:off x="415600" y="20698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333">
                <a:solidFill>
                  <a:schemeClr val="dk2"/>
                </a:solidFill>
              </a:rPr>
              <a:t>Benefits of </a:t>
            </a:r>
            <a:r>
              <a:rPr lang="en-GB" sz="3333">
                <a:solidFill>
                  <a:schemeClr val="dk2"/>
                </a:solidFill>
                <a:extLst>
                  <a:ext uri="http://customooxmlschemas.google.com/">
              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textRoundtripDataId="0"/>
                  </a:ext>
                </a:extLst>
              </a:rPr>
              <a:t>UCP</a:t>
            </a:r>
            <a:endParaRPr lang="en-GB"/>
          </a:p>
        </p:txBody>
      </p:sp>
      <p:sp>
        <p:nvSpPr>
          <p:cNvPr id="411" name="Google Shape;411;p28"/>
          <p:cNvSpPr/>
          <p:nvPr/>
        </p:nvSpPr>
        <p:spPr>
          <a:xfrm>
            <a:off x="415602" y="1476551"/>
            <a:ext cx="3976295" cy="4210212"/>
          </a:xfrm>
          <a:custGeom>
            <a:avLst/>
            <a:gdLst/>
            <a:ahLst/>
            <a:cxnLst/>
            <a:rect l="l" t="t" r="r" b="b"/>
            <a:pathLst>
              <a:path w="2404810" h="2785488" extrusionOk="0">
                <a:moveTo>
                  <a:pt x="0" y="0"/>
                </a:moveTo>
                <a:lnTo>
                  <a:pt x="2404810" y="0"/>
                </a:lnTo>
                <a:lnTo>
                  <a:pt x="2404810" y="2785488"/>
                </a:lnTo>
                <a:lnTo>
                  <a:pt x="0" y="2785488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300" tIns="104300" rIns="139067" bIns="1564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592" lvl="1" indent="-93128">
              <a:buSzPts val="1100"/>
              <a:buFont typeface="Arial"/>
              <a:buChar char="•"/>
            </a:pPr>
            <a:r>
              <a:rPr lang="en-GB" sz="1467" dirty="0"/>
              <a:t>Access to </a:t>
            </a:r>
            <a:r>
              <a:rPr lang="en-GB" sz="1467" b="1" dirty="0"/>
              <a:t>true personalised care planning </a:t>
            </a:r>
            <a:endParaRPr sz="1467" b="1" dirty="0"/>
          </a:p>
          <a:p>
            <a:pPr marL="101592" lvl="1" indent="-93128">
              <a:spcBef>
                <a:spcPts val="1067"/>
              </a:spcBef>
              <a:buSzPts val="1100"/>
              <a:buFont typeface="Arial"/>
              <a:buChar char="•"/>
            </a:pPr>
            <a:r>
              <a:rPr lang="en-GB" sz="1467" dirty="0"/>
              <a:t>Your care is </a:t>
            </a:r>
            <a:r>
              <a:rPr lang="en-GB" sz="1467" b="1" dirty="0"/>
              <a:t>coordinated across services</a:t>
            </a:r>
            <a:endParaRPr sz="1467" b="1" dirty="0"/>
          </a:p>
          <a:p>
            <a:pPr marL="101592" lvl="1" indent="-93128">
              <a:spcBef>
                <a:spcPts val="1067"/>
              </a:spcBef>
              <a:buSzPts val="1100"/>
              <a:buFont typeface="Arial"/>
              <a:buChar char="•"/>
            </a:pPr>
            <a:r>
              <a:rPr lang="en-GB" sz="1467" b="1" dirty="0"/>
              <a:t>Increased involvement </a:t>
            </a:r>
            <a:r>
              <a:rPr lang="en-GB" sz="1467" dirty="0"/>
              <a:t>in your care, through your wishes and preferences </a:t>
            </a:r>
            <a:endParaRPr sz="1467" dirty="0"/>
          </a:p>
          <a:p>
            <a:pPr marL="101592" lvl="1" indent="-93128">
              <a:spcBef>
                <a:spcPts val="1067"/>
              </a:spcBef>
              <a:buSzPts val="1100"/>
              <a:buFont typeface="Arial"/>
              <a:buChar char="•"/>
            </a:pPr>
            <a:r>
              <a:rPr lang="en-GB" sz="1467" dirty="0">
                <a:highlight>
                  <a:srgbClr val="FFFF00"/>
                </a:highlight>
              </a:rPr>
              <a:t>Your entire </a:t>
            </a:r>
            <a:r>
              <a:rPr lang="en-GB" sz="1467" b="1" dirty="0">
                <a:highlight>
                  <a:srgbClr val="FFFF00"/>
                </a:highlight>
              </a:rPr>
              <a:t>support network </a:t>
            </a:r>
            <a:r>
              <a:rPr lang="en-GB" sz="1467" dirty="0">
                <a:highlight>
                  <a:srgbClr val="FFFF00"/>
                </a:highlight>
              </a:rPr>
              <a:t>on the same page</a:t>
            </a:r>
            <a:endParaRPr sz="1467" dirty="0">
              <a:highlight>
                <a:srgbClr val="FFFF00"/>
              </a:highlight>
            </a:endParaRPr>
          </a:p>
          <a:p>
            <a:pPr marL="101592" lvl="1" indent="-93128">
              <a:spcBef>
                <a:spcPts val="1067"/>
              </a:spcBef>
              <a:buSzPts val="1100"/>
              <a:buFont typeface="Arial"/>
              <a:buChar char="•"/>
            </a:pPr>
            <a:r>
              <a:rPr lang="en-GB" sz="1467" dirty="0">
                <a:highlight>
                  <a:srgbClr val="FFFF00"/>
                </a:highlight>
              </a:rPr>
              <a:t>A single version of </a:t>
            </a:r>
            <a:r>
              <a:rPr lang="en-GB" sz="1467" b="1" dirty="0">
                <a:highlight>
                  <a:srgbClr val="FFFF00"/>
                </a:highlight>
              </a:rPr>
              <a:t>your care ‘truth’</a:t>
            </a:r>
            <a:endParaRPr sz="1467" b="1" dirty="0">
              <a:highlight>
                <a:srgbClr val="FFFF00"/>
              </a:highlight>
            </a:endParaRPr>
          </a:p>
          <a:p>
            <a:pPr marL="101592" lvl="1" indent="-93128">
              <a:spcBef>
                <a:spcPts val="1067"/>
              </a:spcBef>
              <a:buSzPts val="1100"/>
              <a:buFont typeface="Arial"/>
              <a:buChar char="•"/>
            </a:pPr>
            <a:r>
              <a:rPr lang="en-GB" sz="1467" dirty="0"/>
              <a:t>Improved care planning and quality of care tailored to your </a:t>
            </a:r>
            <a:r>
              <a:rPr lang="en-GB" sz="1467" b="1" dirty="0"/>
              <a:t>personal wishes</a:t>
            </a:r>
            <a:r>
              <a:rPr lang="en-GB" sz="1467" dirty="0"/>
              <a:t>, leading to better outcomes</a:t>
            </a:r>
            <a:endParaRPr dirty="0"/>
          </a:p>
          <a:p>
            <a:pPr marL="101592" lvl="1" indent="-93128">
              <a:spcBef>
                <a:spcPts val="1067"/>
              </a:spcBef>
              <a:buSzPts val="1100"/>
              <a:buFont typeface="Arial"/>
              <a:buChar char="•"/>
            </a:pPr>
            <a:r>
              <a:rPr lang="en-GB" sz="1467" dirty="0">
                <a:solidFill>
                  <a:srgbClr val="231F20"/>
                </a:solidFill>
              </a:rPr>
              <a:t>A care plan that is </a:t>
            </a:r>
            <a:r>
              <a:rPr lang="en-GB" sz="1467" b="1" dirty="0">
                <a:solidFill>
                  <a:srgbClr val="231F20"/>
                </a:solidFill>
              </a:rPr>
              <a:t>visible to everyone who cares for you </a:t>
            </a:r>
            <a:r>
              <a:rPr lang="en-GB" sz="1467" dirty="0">
                <a:solidFill>
                  <a:srgbClr val="231F20"/>
                </a:solidFill>
              </a:rPr>
              <a:t>means that you will not have to retell your story. </a:t>
            </a:r>
            <a:endParaRPr sz="1467" dirty="0"/>
          </a:p>
        </p:txBody>
      </p:sp>
      <p:sp>
        <p:nvSpPr>
          <p:cNvPr id="413" name="Google Shape;413;p28"/>
          <p:cNvSpPr txBox="1"/>
          <p:nvPr/>
        </p:nvSpPr>
        <p:spPr>
          <a:xfrm>
            <a:off x="415604" y="1055307"/>
            <a:ext cx="2867928" cy="4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buSzPts val="1800"/>
            </a:pPr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the individual</a:t>
            </a:r>
            <a:endParaRPr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5" name="Google Shape;415;p28"/>
          <p:cNvSpPr/>
          <p:nvPr/>
        </p:nvSpPr>
        <p:spPr>
          <a:xfrm>
            <a:off x="4290257" y="1485715"/>
            <a:ext cx="3976295" cy="4210212"/>
          </a:xfrm>
          <a:custGeom>
            <a:avLst/>
            <a:gdLst/>
            <a:ahLst/>
            <a:cxnLst/>
            <a:rect l="l" t="t" r="r" b="b"/>
            <a:pathLst>
              <a:path w="2404810" h="2785488" extrusionOk="0">
                <a:moveTo>
                  <a:pt x="0" y="0"/>
                </a:moveTo>
                <a:lnTo>
                  <a:pt x="2404810" y="0"/>
                </a:lnTo>
                <a:lnTo>
                  <a:pt x="2404810" y="2785488"/>
                </a:lnTo>
                <a:lnTo>
                  <a:pt x="0" y="2785488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300" tIns="104300" rIns="139067" bIns="1564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592" lvl="1" indent="-93128">
              <a:buSzPts val="1100"/>
              <a:buFont typeface="Arial"/>
              <a:buChar char="•"/>
            </a:pPr>
            <a:r>
              <a:rPr lang="en-GB" sz="1467" b="1" dirty="0"/>
              <a:t>Access to NHS plans </a:t>
            </a:r>
            <a:r>
              <a:rPr lang="en-GB" sz="1467" dirty="0"/>
              <a:t>of care and involvement in </a:t>
            </a:r>
            <a:r>
              <a:rPr lang="en-GB" sz="1467" b="1" dirty="0"/>
              <a:t>joint care planning </a:t>
            </a:r>
            <a:r>
              <a:rPr lang="en-GB" sz="1467" dirty="0"/>
              <a:t>for the person you care for, therefore achieving better care outcomes</a:t>
            </a:r>
            <a:endParaRPr sz="2489" dirty="0"/>
          </a:p>
          <a:p>
            <a:pPr marL="101592" lvl="1" indent="-93128">
              <a:spcBef>
                <a:spcPts val="1067"/>
              </a:spcBef>
              <a:buSzPts val="1100"/>
              <a:buFont typeface="Arial"/>
              <a:buChar char="•"/>
            </a:pPr>
            <a:r>
              <a:rPr lang="en-GB" sz="1467" dirty="0">
                <a:highlight>
                  <a:srgbClr val="FFFF00"/>
                </a:highlight>
              </a:rPr>
              <a:t>Easily </a:t>
            </a:r>
            <a:r>
              <a:rPr lang="en-GB" sz="1467" b="1" dirty="0">
                <a:highlight>
                  <a:srgbClr val="FFFF00"/>
                </a:highlight>
              </a:rPr>
              <a:t>accessible</a:t>
            </a:r>
            <a:r>
              <a:rPr lang="en-GB" sz="1467" dirty="0">
                <a:highlight>
                  <a:srgbClr val="FFFF00"/>
                </a:highlight>
              </a:rPr>
              <a:t> care plan via local EPR systems or the webpage, with the potential to edit plan data to reflect up to date information </a:t>
            </a:r>
            <a:endParaRPr sz="2489" dirty="0">
              <a:highlight>
                <a:srgbClr val="FFFF00"/>
              </a:highlight>
            </a:endParaRPr>
          </a:p>
          <a:p>
            <a:pPr marL="101592" lvl="1" indent="-93128">
              <a:spcBef>
                <a:spcPts val="1067"/>
              </a:spcBef>
              <a:buSzPts val="1100"/>
              <a:buFont typeface="Arial"/>
              <a:buChar char="•"/>
            </a:pPr>
            <a:r>
              <a:rPr lang="en-GB" sz="1467" dirty="0"/>
              <a:t>Ability to </a:t>
            </a:r>
            <a:r>
              <a:rPr lang="en-GB" sz="1467" b="1" dirty="0"/>
              <a:t>build relationships quicker </a:t>
            </a:r>
            <a:r>
              <a:rPr lang="en-GB" sz="1467" dirty="0"/>
              <a:t>with the person you're caring for </a:t>
            </a:r>
            <a:endParaRPr sz="2489" dirty="0"/>
          </a:p>
        </p:txBody>
      </p:sp>
      <p:sp>
        <p:nvSpPr>
          <p:cNvPr id="416" name="Google Shape;416;p28"/>
          <p:cNvSpPr txBox="1"/>
          <p:nvPr/>
        </p:nvSpPr>
        <p:spPr>
          <a:xfrm>
            <a:off x="4290257" y="1008311"/>
            <a:ext cx="3094220" cy="4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buSzPts val="1800"/>
            </a:pPr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staff</a:t>
            </a:r>
            <a:endParaRPr sz="2489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Google Shape;417;p28"/>
          <p:cNvSpPr/>
          <p:nvPr/>
        </p:nvSpPr>
        <p:spPr>
          <a:xfrm>
            <a:off x="8164912" y="1485715"/>
            <a:ext cx="3738003" cy="4210212"/>
          </a:xfrm>
          <a:custGeom>
            <a:avLst/>
            <a:gdLst/>
            <a:ahLst/>
            <a:cxnLst/>
            <a:rect l="l" t="t" r="r" b="b"/>
            <a:pathLst>
              <a:path w="2404810" h="2785488" extrusionOk="0">
                <a:moveTo>
                  <a:pt x="0" y="0"/>
                </a:moveTo>
                <a:lnTo>
                  <a:pt x="2404810" y="0"/>
                </a:lnTo>
                <a:lnTo>
                  <a:pt x="2404810" y="2785488"/>
                </a:lnTo>
                <a:lnTo>
                  <a:pt x="0" y="2785488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4300" tIns="104300" rIns="139067" bIns="15643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592" lvl="1" indent="-93128">
              <a:buSzPts val="1100"/>
              <a:buFont typeface="Arial"/>
              <a:buChar char="•"/>
            </a:pPr>
            <a:r>
              <a:rPr lang="en-GB" sz="1467" b="1" dirty="0">
                <a:highlight>
                  <a:srgbClr val="FFFF00"/>
                </a:highlight>
              </a:rPr>
              <a:t>Reduced crises </a:t>
            </a:r>
            <a:r>
              <a:rPr lang="en-GB" sz="1467" dirty="0">
                <a:highlight>
                  <a:srgbClr val="FFFF00"/>
                </a:highlight>
              </a:rPr>
              <a:t>through early access to support and information </a:t>
            </a:r>
            <a:endParaRPr sz="2489" dirty="0">
              <a:highlight>
                <a:srgbClr val="FFFF00"/>
              </a:highlight>
            </a:endParaRPr>
          </a:p>
          <a:p>
            <a:pPr marL="101592" lvl="1" indent="-93128">
              <a:spcBef>
                <a:spcPts val="1067"/>
              </a:spcBef>
              <a:buSzPts val="1100"/>
              <a:buFont typeface="Arial"/>
              <a:buChar char="•"/>
            </a:pPr>
            <a:r>
              <a:rPr lang="en-GB" sz="1467" dirty="0"/>
              <a:t>Improved </a:t>
            </a:r>
            <a:r>
              <a:rPr lang="en-GB" sz="1467" b="1" dirty="0"/>
              <a:t>reputation</a:t>
            </a:r>
            <a:r>
              <a:rPr lang="en-GB" sz="1467" dirty="0"/>
              <a:t> and </a:t>
            </a:r>
            <a:r>
              <a:rPr lang="en-GB" sz="1467" b="1" dirty="0"/>
              <a:t>rating</a:t>
            </a:r>
            <a:r>
              <a:rPr lang="en-GB" sz="1467" dirty="0"/>
              <a:t> (if applicable) through improved care delivered to patients</a:t>
            </a:r>
            <a:endParaRPr sz="2489" dirty="0"/>
          </a:p>
          <a:p>
            <a:pPr marL="101592" lvl="1" indent="-93128">
              <a:spcBef>
                <a:spcPts val="1067"/>
              </a:spcBef>
              <a:buSzPts val="1100"/>
              <a:buFont typeface="Arial"/>
              <a:buChar char="•"/>
            </a:pPr>
            <a:r>
              <a:rPr lang="en-GB" sz="1467" dirty="0"/>
              <a:t>Financial </a:t>
            </a:r>
            <a:r>
              <a:rPr lang="en-GB" sz="1467" b="1" dirty="0"/>
              <a:t>non-cash releasing benefits </a:t>
            </a:r>
            <a:r>
              <a:rPr lang="en-GB" sz="1467" dirty="0"/>
              <a:t>through getting the right care solution quicker, resulting in increased efficiency</a:t>
            </a:r>
            <a:endParaRPr sz="2489" dirty="0"/>
          </a:p>
          <a:p>
            <a:pPr marL="101592" lvl="1" indent="-93128">
              <a:spcBef>
                <a:spcPts val="1067"/>
              </a:spcBef>
              <a:buSzPts val="1100"/>
              <a:buFont typeface="Arial"/>
              <a:buChar char="•"/>
            </a:pPr>
            <a:r>
              <a:rPr lang="en-GB" sz="1467" b="1" dirty="0"/>
              <a:t>Reduced admissions </a:t>
            </a:r>
            <a:r>
              <a:rPr lang="en-GB" sz="1467" dirty="0"/>
              <a:t>of</a:t>
            </a:r>
            <a:r>
              <a:rPr lang="en-GB" sz="1467" b="1" dirty="0"/>
              <a:t> </a:t>
            </a:r>
            <a:r>
              <a:rPr lang="en-GB" sz="1467" dirty="0"/>
              <a:t>patients to hospital where that is not in line with their wishes</a:t>
            </a:r>
            <a:endParaRPr sz="2489" dirty="0"/>
          </a:p>
          <a:p>
            <a:pPr marL="101592" lvl="1" indent="-93128">
              <a:spcBef>
                <a:spcPts val="1067"/>
              </a:spcBef>
              <a:buSzPts val="1100"/>
              <a:buFont typeface="Arial"/>
              <a:buChar char="•"/>
            </a:pPr>
            <a:r>
              <a:rPr lang="en-GB" sz="1467" b="1" dirty="0"/>
              <a:t>Interoperability</a:t>
            </a:r>
            <a:r>
              <a:rPr lang="en-GB" sz="1467" dirty="0"/>
              <a:t> with other health and social care providers </a:t>
            </a:r>
            <a:endParaRPr sz="2489" dirty="0"/>
          </a:p>
        </p:txBody>
      </p:sp>
      <p:sp>
        <p:nvSpPr>
          <p:cNvPr id="418" name="Google Shape;418;p28"/>
          <p:cNvSpPr txBox="1"/>
          <p:nvPr/>
        </p:nvSpPr>
        <p:spPr>
          <a:xfrm>
            <a:off x="8164912" y="1064470"/>
            <a:ext cx="2835600" cy="430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7000"/>
              </a:lnSpc>
              <a:buSzPts val="1800"/>
            </a:pPr>
            <a:r>
              <a:rPr lang="en-GB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To organisations</a:t>
            </a:r>
            <a:endParaRPr sz="2489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BBC28-FA55-FD51-6625-C2C66C745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blue and white infographic with pie charts and graphs&#10;&#10;AI-generated content may be incorrect.">
            <a:extLst>
              <a:ext uri="{FF2B5EF4-FFF2-40B4-BE49-F238E27FC236}">
                <a16:creationId xmlns:a16="http://schemas.microsoft.com/office/drawing/2014/main" id="{3904C950-E682-0985-54FF-FFD25D5062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6100" y="-3040"/>
            <a:ext cx="12198104" cy="686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3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9D72-182F-4950-62D1-622B4814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648" y="534841"/>
            <a:ext cx="9044276" cy="984401"/>
          </a:xfrm>
        </p:spPr>
        <p:txBody>
          <a:bodyPr>
            <a:noAutofit/>
          </a:bodyPr>
          <a:lstStyle/>
          <a:p>
            <a:r>
              <a:rPr lang="en-GB" sz="3600" dirty="0"/>
              <a:t>Londoners with a UCP with a learning disability and/or autistic people</a:t>
            </a:r>
            <a:endParaRPr lang="en-GB" sz="3600" dirty="0"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7797F5-246C-18C6-ADDE-0CD73784BB2E}"/>
              </a:ext>
            </a:extLst>
          </p:cNvPr>
          <p:cNvSpPr txBox="1"/>
          <p:nvPr/>
        </p:nvSpPr>
        <p:spPr>
          <a:xfrm>
            <a:off x="8488003" y="3336835"/>
            <a:ext cx="3227832" cy="1477328"/>
          </a:xfrm>
          <a:prstGeom prst="rect">
            <a:avLst/>
          </a:prstGeom>
          <a:solidFill>
            <a:srgbClr val="18ACCC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As of 13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January 2026, there were 1120 Londoners with a learning disability and/or autistic people with a UCP</a:t>
            </a:r>
            <a:endParaRPr lang="en-US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4" name="Picture 3" descr="A graph with a line&#10;&#10;AI-generated content may be incorrect.">
            <a:extLst>
              <a:ext uri="{FF2B5EF4-FFF2-40B4-BE49-F238E27FC236}">
                <a16:creationId xmlns:a16="http://schemas.microsoft.com/office/drawing/2014/main" id="{3EBE92C0-6742-5ABF-354D-F88A9B5AE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42" y="1750106"/>
            <a:ext cx="7854497" cy="464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8" descr="A black background with a black squar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2354" y="2023642"/>
            <a:ext cx="6968183" cy="4249095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8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547929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11111"/>
            </a:pPr>
            <a:r>
              <a:rPr lang="en-GB" sz="2400" b="1" dirty="0"/>
              <a:t>Carer Contingency Plan</a:t>
            </a:r>
            <a:endParaRPr lang="en-US" b="1" dirty="0"/>
          </a:p>
        </p:txBody>
      </p:sp>
      <p:sp>
        <p:nvSpPr>
          <p:cNvPr id="337" name="Google Shape;337;p38"/>
          <p:cNvSpPr txBox="1">
            <a:spLocks noGrp="1"/>
          </p:cNvSpPr>
          <p:nvPr>
            <p:ph type="body" idx="1"/>
          </p:nvPr>
        </p:nvSpPr>
        <p:spPr>
          <a:xfrm>
            <a:off x="294248" y="1711130"/>
            <a:ext cx="5722000" cy="362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86055" indent="0">
              <a:lnSpc>
                <a:spcPct val="115000"/>
              </a:lnSpc>
              <a:spcBef>
                <a:spcPts val="1600"/>
              </a:spcBef>
              <a:buNone/>
            </a:pPr>
            <a:r>
              <a:rPr lang="en-GB" sz="7200" i="0" u="none" strike="noStrike" dirty="0">
                <a:solidFill>
                  <a:srgbClr val="000000"/>
                </a:solidFill>
              </a:rPr>
              <a:t>If you support someone in their own home and they  are cared for by a single parent, a Carer </a:t>
            </a:r>
            <a:r>
              <a:rPr lang="en-GB" sz="7200" dirty="0"/>
              <a:t>C</a:t>
            </a:r>
            <a:r>
              <a:rPr lang="en-GB" sz="7200" i="0" u="none" strike="noStrike" dirty="0">
                <a:solidFill>
                  <a:srgbClr val="000000"/>
                </a:solidFill>
              </a:rPr>
              <a:t>ontingency Plan can help to put at ease. </a:t>
            </a:r>
          </a:p>
          <a:p>
            <a:pPr marL="186055" indent="0">
              <a:lnSpc>
                <a:spcPct val="115000"/>
              </a:lnSpc>
              <a:spcBef>
                <a:spcPts val="1600"/>
              </a:spcBef>
              <a:buNone/>
            </a:pPr>
            <a:endParaRPr lang="en-GB" sz="7200" dirty="0"/>
          </a:p>
          <a:p>
            <a:pPr marL="186055" indent="0">
              <a:lnSpc>
                <a:spcPct val="115000"/>
              </a:lnSpc>
              <a:spcBef>
                <a:spcPts val="1600"/>
              </a:spcBef>
              <a:buNone/>
            </a:pPr>
            <a:r>
              <a:rPr lang="en-GB" sz="7200" i="0" u="none" strike="noStrike" dirty="0">
                <a:solidFill>
                  <a:srgbClr val="000000"/>
                </a:solidFill>
              </a:rPr>
              <a:t>How to create: </a:t>
            </a:r>
          </a:p>
          <a:p>
            <a:pPr marL="186055" indent="0">
              <a:lnSpc>
                <a:spcPct val="115000"/>
              </a:lnSpc>
              <a:spcBef>
                <a:spcPts val="1600"/>
              </a:spcBef>
              <a:buNone/>
            </a:pPr>
            <a:r>
              <a:rPr lang="en-GB" sz="6400" dirty="0">
                <a:hlinkClick r:id="rId4"/>
              </a:rPr>
              <a:t>https://ucp.onelondon.online/wp-content/uploads/2026/02/Carer-Contingency-Planning-in-the-Universal-Care-Plan-Guidance-V1.1.pdf</a:t>
            </a:r>
            <a:endParaRPr lang="en-GB" sz="6400" i="0" u="none" strike="noStrike" dirty="0">
              <a:solidFill>
                <a:srgbClr val="000000"/>
              </a:solidFill>
            </a:endParaRPr>
          </a:p>
          <a:p>
            <a:pPr marL="186055" indent="0">
              <a:lnSpc>
                <a:spcPct val="115000"/>
              </a:lnSpc>
              <a:spcBef>
                <a:spcPts val="1600"/>
              </a:spcBef>
              <a:buNone/>
            </a:pPr>
            <a:endParaRPr lang="en-GB" sz="1850" i="0" u="none" strike="noStrike" dirty="0">
              <a:solidFill>
                <a:srgbClr val="000000"/>
              </a:solidFill>
            </a:endParaRPr>
          </a:p>
          <a:p>
            <a:pPr marL="186055" indent="0">
              <a:lnSpc>
                <a:spcPct val="115000"/>
              </a:lnSpc>
              <a:spcBef>
                <a:spcPts val="1600"/>
              </a:spcBef>
              <a:buNone/>
            </a:pPr>
            <a:endParaRPr lang="en-GB" sz="1850" dirty="0"/>
          </a:p>
          <a:p>
            <a:pPr marL="186055" indent="0">
              <a:lnSpc>
                <a:spcPct val="114999"/>
              </a:lnSpc>
              <a:spcBef>
                <a:spcPts val="1600"/>
              </a:spcBef>
              <a:buNone/>
            </a:pPr>
            <a:endParaRPr lang="en-GB" sz="1850" dirty="0"/>
          </a:p>
          <a:p>
            <a:pPr marL="186055" lvl="0" indent="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Font typeface="Outfit"/>
              <a:buNone/>
            </a:pPr>
            <a:endParaRPr lang="en-GB" sz="1850" dirty="0"/>
          </a:p>
          <a:p>
            <a:pPr marL="186055" lvl="0" indent="0">
              <a:lnSpc>
                <a:spcPct val="114999"/>
              </a:lnSpc>
              <a:spcBef>
                <a:spcPts val="1600"/>
              </a:spcBef>
              <a:buNone/>
            </a:pPr>
            <a:endParaRPr lang="en-GB" sz="1850" dirty="0"/>
          </a:p>
          <a:p>
            <a:pPr marL="186055" lvl="0" indent="0">
              <a:lnSpc>
                <a:spcPct val="114999"/>
              </a:lnSpc>
              <a:spcBef>
                <a:spcPts val="1600"/>
              </a:spcBef>
              <a:buNone/>
            </a:pPr>
            <a:endParaRPr lang="en-GB" sz="1850" dirty="0"/>
          </a:p>
          <a:p>
            <a:pPr marL="186055" lvl="0" indent="0">
              <a:lnSpc>
                <a:spcPct val="114999"/>
              </a:lnSpc>
              <a:spcBef>
                <a:spcPts val="1600"/>
              </a:spcBef>
              <a:buNone/>
            </a:pPr>
            <a:r>
              <a:rPr lang="en-GB" sz="5600" dirty="0">
                <a:hlinkClick r:id="rId5"/>
              </a:rPr>
              <a:t>https://vimeo.com/1073172087/3155f452ef</a:t>
            </a:r>
            <a:endParaRPr lang="en-GB" sz="5600" dirty="0"/>
          </a:p>
          <a:p>
            <a:pPr marL="186055" lvl="0" indent="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Font typeface="Outfit"/>
              <a:buNone/>
            </a:pPr>
            <a:endParaRPr lang="en-GB" sz="1850" dirty="0"/>
          </a:p>
          <a:p>
            <a:pPr marL="186055" lvl="0" indent="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Font typeface="Outfit"/>
              <a:buNone/>
            </a:pPr>
            <a:endParaRPr lang="en-GB" sz="1850" dirty="0"/>
          </a:p>
          <a:p>
            <a:pPr marL="186055" lvl="0" indent="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Font typeface="Outfit"/>
              <a:buNone/>
            </a:pPr>
            <a:endParaRPr lang="en-GB" sz="1850" dirty="0">
              <a:solidFill>
                <a:srgbClr val="000000"/>
              </a:solidFill>
            </a:endParaRPr>
          </a:p>
          <a:p>
            <a:pPr marL="186055" lvl="0" indent="0" algn="l">
              <a:lnSpc>
                <a:spcPct val="114999"/>
              </a:lnSpc>
              <a:spcBef>
                <a:spcPts val="1600"/>
              </a:spcBef>
              <a:spcAft>
                <a:spcPts val="0"/>
              </a:spcAft>
              <a:buSzPts val="1400"/>
              <a:buFont typeface="Outfit"/>
              <a:buNone/>
            </a:pPr>
            <a:endParaRPr lang="en-GB" sz="1850" dirty="0">
              <a:solidFill>
                <a:srgbClr val="000000"/>
              </a:solidFill>
            </a:endParaRPr>
          </a:p>
          <a:p>
            <a:pPr marL="186055" lvl="0" indent="0">
              <a:spcBef>
                <a:spcPts val="1600"/>
              </a:spcBef>
              <a:buNone/>
            </a:pPr>
            <a:endParaRPr lang="en-GB" sz="1850" dirty="0"/>
          </a:p>
          <a:p>
            <a:pPr marL="186055" indent="0">
              <a:lnSpc>
                <a:spcPct val="114999"/>
              </a:lnSpc>
              <a:spcBef>
                <a:spcPts val="1600"/>
              </a:spcBef>
              <a:buNone/>
            </a:pPr>
            <a:endParaRPr lang="en-GB" sz="1850" dirty="0"/>
          </a:p>
          <a:p>
            <a:pPr marL="186055" indent="0">
              <a:lnSpc>
                <a:spcPct val="114999"/>
              </a:lnSpc>
              <a:spcBef>
                <a:spcPts val="1600"/>
              </a:spcBef>
              <a:buNone/>
            </a:pPr>
            <a:br>
              <a:rPr lang="en-GB" sz="1850" i="0" u="none" strike="noStrike" dirty="0"/>
            </a:br>
            <a:endParaRPr sz="1850" i="0" u="none" strike="noStrike" dirty="0">
              <a:solidFill>
                <a:srgbClr val="000000"/>
              </a:solidFill>
            </a:endParaRPr>
          </a:p>
        </p:txBody>
      </p:sp>
      <p:pic>
        <p:nvPicPr>
          <p:cNvPr id="338" name="Google Shape;338;p38"/>
          <p:cNvPicPr preferRelativeResize="0"/>
          <p:nvPr/>
        </p:nvPicPr>
        <p:blipFill rotWithShape="1">
          <a:blip r:embed="rId6"/>
          <a:srcRect l="298" r="298"/>
          <a:stretch/>
        </p:blipFill>
        <p:spPr>
          <a:xfrm>
            <a:off x="6709534" y="1669479"/>
            <a:ext cx="4424820" cy="3519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3F9DFF-A36E-EFB9-A2E7-5281E4E9B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Updated Resources 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4F70F-490C-87D0-5A8B-D7C1CCD89E76}"/>
              </a:ext>
            </a:extLst>
          </p:cNvPr>
          <p:cNvSpPr txBox="1"/>
          <p:nvPr/>
        </p:nvSpPr>
        <p:spPr>
          <a:xfrm>
            <a:off x="529524" y="2776779"/>
            <a:ext cx="2841356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ea typeface="+mn-lt"/>
                <a:cs typeface="+mn-lt"/>
                <a:hlinkClick r:id="rId3"/>
              </a:rPr>
              <a:t>Quick reference guide</a:t>
            </a:r>
            <a:r>
              <a:rPr lang="en-GB" sz="2000" dirty="0">
                <a:ea typeface="+mn-lt"/>
                <a:cs typeface="+mn-lt"/>
              </a:rPr>
              <a:t> now includes clickable links to view examples of what a completed UCP may look like </a:t>
            </a:r>
            <a:endParaRPr lang="en-US" sz="2000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4839A359-2A80-0E97-3FE7-D5EDA20540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1270" r="-177" b="-318"/>
          <a:stretch>
            <a:fillRect/>
          </a:stretch>
        </p:blipFill>
        <p:spPr>
          <a:xfrm>
            <a:off x="634703" y="529991"/>
            <a:ext cx="12784466" cy="632904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91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Doctor female outline">
            <a:extLst>
              <a:ext uri="{FF2B5EF4-FFF2-40B4-BE49-F238E27FC236}">
                <a16:creationId xmlns:a16="http://schemas.microsoft.com/office/drawing/2014/main" id="{9B6EEAFA-4A39-3D36-CB8C-D6D959CFC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765" y="4477692"/>
            <a:ext cx="1219200" cy="1219200"/>
          </a:xfrm>
          <a:prstGeom prst="rect">
            <a:avLst/>
          </a:prstGeom>
        </p:spPr>
      </p:pic>
      <p:pic>
        <p:nvPicPr>
          <p:cNvPr id="11" name="Content Placeholder 10" descr="Male profile outline">
            <a:extLst>
              <a:ext uri="{FF2B5EF4-FFF2-40B4-BE49-F238E27FC236}">
                <a16:creationId xmlns:a16="http://schemas.microsoft.com/office/drawing/2014/main" id="{702E1756-80C6-1323-4664-4CE92DC1AC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7027" y="1933493"/>
            <a:ext cx="1219200" cy="1219200"/>
          </a:xfrm>
        </p:spPr>
      </p:pic>
      <p:pic>
        <p:nvPicPr>
          <p:cNvPr id="13" name="Graphic 12" descr="Smart Phone with solid fill">
            <a:extLst>
              <a:ext uri="{FF2B5EF4-FFF2-40B4-BE49-F238E27FC236}">
                <a16:creationId xmlns:a16="http://schemas.microsoft.com/office/drawing/2014/main" id="{542EEF55-9850-30CE-D7E0-663610CC5F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2488546" y="2181301"/>
            <a:ext cx="723585" cy="723585"/>
          </a:xfrm>
          <a:prstGeom prst="rect">
            <a:avLst/>
          </a:prstGeom>
        </p:spPr>
      </p:pic>
      <p:pic>
        <p:nvPicPr>
          <p:cNvPr id="15" name="Graphic 14" descr="Computer with solid fill">
            <a:extLst>
              <a:ext uri="{FF2B5EF4-FFF2-40B4-BE49-F238E27FC236}">
                <a16:creationId xmlns:a16="http://schemas.microsoft.com/office/drawing/2014/main" id="{01E52E6C-67B3-E9B9-81B6-831AC71551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28132" y="4644339"/>
            <a:ext cx="885907" cy="885907"/>
          </a:xfrm>
          <a:prstGeom prst="rect">
            <a:avLst/>
          </a:prstGeom>
        </p:spPr>
      </p:pic>
      <p:pic>
        <p:nvPicPr>
          <p:cNvPr id="17" name="Picture 16" descr="A blue and yellow logo&#10;&#10;AI-generated content may be incorrect.">
            <a:extLst>
              <a:ext uri="{FF2B5EF4-FFF2-40B4-BE49-F238E27FC236}">
                <a16:creationId xmlns:a16="http://schemas.microsoft.com/office/drawing/2014/main" id="{6E9FB1DC-FAA4-994E-F222-0534C4131D9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3872" y="3152693"/>
            <a:ext cx="1118048" cy="1124523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E274602-67B4-A2F8-DA73-1A9C16D6ADEB}"/>
              </a:ext>
            </a:extLst>
          </p:cNvPr>
          <p:cNvCxnSpPr>
            <a:cxnSpLocks/>
          </p:cNvCxnSpPr>
          <p:nvPr/>
        </p:nvCxnSpPr>
        <p:spPr>
          <a:xfrm>
            <a:off x="1946227" y="2543092"/>
            <a:ext cx="51981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618DE5E-11AA-01DC-A1AE-99B111A2636C}"/>
              </a:ext>
            </a:extLst>
          </p:cNvPr>
          <p:cNvCxnSpPr>
            <a:cxnSpLocks/>
          </p:cNvCxnSpPr>
          <p:nvPr/>
        </p:nvCxnSpPr>
        <p:spPr>
          <a:xfrm>
            <a:off x="1946226" y="5087292"/>
            <a:ext cx="51981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7CB0A4F-CBD7-C38F-3015-2D95FCF33C50}"/>
              </a:ext>
            </a:extLst>
          </p:cNvPr>
          <p:cNvCxnSpPr>
            <a:cxnSpLocks/>
          </p:cNvCxnSpPr>
          <p:nvPr/>
        </p:nvCxnSpPr>
        <p:spPr>
          <a:xfrm>
            <a:off x="3414039" y="2543092"/>
            <a:ext cx="933496" cy="5239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1E864A0-16C3-A939-E346-C977ABBB367A}"/>
              </a:ext>
            </a:extLst>
          </p:cNvPr>
          <p:cNvCxnSpPr>
            <a:cxnSpLocks/>
          </p:cNvCxnSpPr>
          <p:nvPr/>
        </p:nvCxnSpPr>
        <p:spPr>
          <a:xfrm flipV="1">
            <a:off x="3553638" y="4375888"/>
            <a:ext cx="793897" cy="5576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61CE2F8-7A9F-1F94-BF56-6F350429FF3C}"/>
              </a:ext>
            </a:extLst>
          </p:cNvPr>
          <p:cNvSpPr txBox="1"/>
          <p:nvPr/>
        </p:nvSpPr>
        <p:spPr>
          <a:xfrm>
            <a:off x="908355" y="3067047"/>
            <a:ext cx="887964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5E99E2-D2EE-0FBB-D047-3286B1A09828}"/>
              </a:ext>
            </a:extLst>
          </p:cNvPr>
          <p:cNvSpPr txBox="1"/>
          <p:nvPr/>
        </p:nvSpPr>
        <p:spPr>
          <a:xfrm>
            <a:off x="442491" y="5611483"/>
            <a:ext cx="1591749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 &amp; care professional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D7BB80-3825-D0BA-17D0-293AB57E7A6A}"/>
              </a:ext>
            </a:extLst>
          </p:cNvPr>
          <p:cNvSpPr txBox="1"/>
          <p:nvPr/>
        </p:nvSpPr>
        <p:spPr>
          <a:xfrm>
            <a:off x="2341559" y="3059288"/>
            <a:ext cx="137698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NHS login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215D6EC-0C5F-5478-EBCD-2761EC792DC2}"/>
              </a:ext>
            </a:extLst>
          </p:cNvPr>
          <p:cNvSpPr txBox="1"/>
          <p:nvPr/>
        </p:nvSpPr>
        <p:spPr>
          <a:xfrm>
            <a:off x="2460191" y="5603487"/>
            <a:ext cx="70307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EHR</a:t>
            </a: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3B73EB9C-BD0F-023C-E62F-DBE87F968900}"/>
              </a:ext>
            </a:extLst>
          </p:cNvPr>
          <p:cNvSpPr/>
          <p:nvPr/>
        </p:nvSpPr>
        <p:spPr>
          <a:xfrm>
            <a:off x="5522913" y="1656404"/>
            <a:ext cx="1037836" cy="436892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E38F784-8114-4219-8B93-139BF93B55C5}"/>
              </a:ext>
            </a:extLst>
          </p:cNvPr>
          <p:cNvSpPr txBox="1">
            <a:spLocks/>
          </p:cNvSpPr>
          <p:nvPr/>
        </p:nvSpPr>
        <p:spPr>
          <a:xfrm>
            <a:off x="960002" y="672002"/>
            <a:ext cx="9044276" cy="9844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GB" sz="4800" b="1" dirty="0">
                <a:solidFill>
                  <a:srgbClr val="004F69"/>
                </a:solidFill>
                <a:latin typeface="Arial"/>
                <a:ea typeface="+mj-ea"/>
                <a:cs typeface="+mj-cs"/>
              </a:rPr>
              <a:t>UCP Access via the NHS App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004F69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D78E3DC-3FA0-5047-EADE-2760075FAF6D}"/>
              </a:ext>
            </a:extLst>
          </p:cNvPr>
          <p:cNvSpPr/>
          <p:nvPr/>
        </p:nvSpPr>
        <p:spPr>
          <a:xfrm>
            <a:off x="6582308" y="3882208"/>
            <a:ext cx="4393281" cy="203596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Ability to create and edit as per current Role based access.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Will be able to view when a person has updated the care plan.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Removal of ‘in progress’ option for non-clinical forms.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6F9D0B2-75BD-F398-E24C-F11B4A353D12}"/>
              </a:ext>
            </a:extLst>
          </p:cNvPr>
          <p:cNvSpPr/>
          <p:nvPr/>
        </p:nvSpPr>
        <p:spPr>
          <a:xfrm>
            <a:off x="6560749" y="1727004"/>
            <a:ext cx="4393281" cy="2035960"/>
          </a:xfrm>
          <a:prstGeom prst="roundRect">
            <a:avLst/>
          </a:prstGeom>
          <a:solidFill>
            <a:srgbClr val="004F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Co-author of </a:t>
            </a:r>
            <a:r>
              <a:rPr kumimoji="0" lang="en-GB" sz="16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non-clinical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forms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*some data fields within non-clinical forms are non editable but in a view state*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Always accessible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Viewable access to clinical forms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821A25-604B-CD62-1495-70D3D23E64AD}"/>
              </a:ext>
            </a:extLst>
          </p:cNvPr>
          <p:cNvSpPr txBox="1"/>
          <p:nvPr/>
        </p:nvSpPr>
        <p:spPr>
          <a:xfrm>
            <a:off x="11576287" y="6436156"/>
            <a:ext cx="794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/>
              <a:t>SL</a:t>
            </a:r>
          </a:p>
        </p:txBody>
      </p:sp>
    </p:spTree>
    <p:extLst>
      <p:ext uri="{BB962C8B-B14F-4D97-AF65-F5344CB8AC3E}">
        <p14:creationId xmlns:p14="http://schemas.microsoft.com/office/powerpoint/2010/main" val="425715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>
          <a:extLst>
            <a:ext uri="{FF2B5EF4-FFF2-40B4-BE49-F238E27FC236}">
              <a16:creationId xmlns:a16="http://schemas.microsoft.com/office/drawing/2014/main" id="{F7F59C22-FCED-9444-3EBF-38915A61F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>
            <a:extLst>
              <a:ext uri="{FF2B5EF4-FFF2-40B4-BE49-F238E27FC236}">
                <a16:creationId xmlns:a16="http://schemas.microsoft.com/office/drawing/2014/main" id="{8DFD75F3-D70C-4141-D20E-8E24910E16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lIns="121900" tIns="121900" rIns="121900" bIns="1219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400" b="1" dirty="0">
                <a:solidFill>
                  <a:schemeClr val="tx1"/>
                </a:solidFill>
              </a:rPr>
              <a:t>How can I access the UCP? </a:t>
            </a:r>
            <a:endParaRPr lang="en-GB" sz="4400" dirty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86F76-E161-02D4-F870-17842DA56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706" y="1690688"/>
            <a:ext cx="6870865" cy="4351338"/>
          </a:xfrm>
        </p:spPr>
        <p:txBody>
          <a:bodyPr spcFirstLastPara="1" lIns="91425" tIns="91425" rIns="91425" bIns="91425" anchorCtr="0">
            <a:noAutofit/>
          </a:bodyPr>
          <a:lstStyle/>
          <a:p>
            <a:pPr marL="168910" indent="0">
              <a:spcAft>
                <a:spcPts val="600"/>
              </a:spcAft>
              <a:buNone/>
            </a:pPr>
            <a:r>
              <a:rPr lang="en-GB" dirty="0"/>
              <a:t>Main route: </a:t>
            </a:r>
          </a:p>
          <a:p>
            <a:pPr marL="168910" indent="0">
              <a:spcAft>
                <a:spcPts val="600"/>
              </a:spcAft>
              <a:buNone/>
            </a:pPr>
            <a:r>
              <a:rPr lang="en-GB" dirty="0">
                <a:hlinkClick r:id="rId3"/>
              </a:rPr>
              <a:t>Web Portal Access | Universal Care Plan</a:t>
            </a:r>
            <a:endParaRPr lang="en-GB" dirty="0"/>
          </a:p>
          <a:p>
            <a:pPr marL="168910" indent="0">
              <a:spcAft>
                <a:spcPts val="600"/>
              </a:spcAft>
              <a:buNone/>
            </a:pPr>
            <a:endParaRPr lang="en-GB" dirty="0"/>
          </a:p>
          <a:p>
            <a:pPr marL="168910" indent="0">
              <a:spcAft>
                <a:spcPts val="600"/>
              </a:spcAft>
              <a:buNone/>
            </a:pPr>
            <a:r>
              <a:rPr lang="en-GB" dirty="0"/>
              <a:t>Second route –  London Care Record (HEI)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523A72-D031-0802-DC0E-521FC24FB2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760" y="1802674"/>
            <a:ext cx="3681040" cy="3681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6459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3C689E-ED96-52B7-6E5D-BC2C48046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45" y="732252"/>
            <a:ext cx="10278909" cy="5106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DB7BC8-4DEB-166E-8198-6953429A75F3}"/>
              </a:ext>
            </a:extLst>
          </p:cNvPr>
          <p:cNvSpPr txBox="1"/>
          <p:nvPr/>
        </p:nvSpPr>
        <p:spPr>
          <a:xfrm>
            <a:off x="2589712" y="6222666"/>
            <a:ext cx="6093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8910" indent="0">
              <a:spcAft>
                <a:spcPts val="600"/>
              </a:spcAft>
              <a:buNone/>
            </a:pPr>
            <a:r>
              <a:rPr lang="en-GB" dirty="0">
                <a:hlinkClick r:id="rId4"/>
              </a:rPr>
              <a:t>UCP Resources for Care Home Staff | Universal Care 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957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A95C4-1A85-DB99-7FA5-F561E3858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-up of a letter&#10;&#10;AI-generated content may be incorrect.">
            <a:extLst>
              <a:ext uri="{FF2B5EF4-FFF2-40B4-BE49-F238E27FC236}">
                <a16:creationId xmlns:a16="http://schemas.microsoft.com/office/drawing/2014/main" id="{567765D1-8632-3907-1768-E19933496A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5556" r="5556"/>
          <a:stretch/>
        </p:blipFill>
        <p:spPr>
          <a:xfrm>
            <a:off x="7555214" y="1550885"/>
            <a:ext cx="3338836" cy="3756229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AECF98-3735-7432-3C14-4CFF46484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547" y="1402080"/>
            <a:ext cx="5729853" cy="44786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Adi is 54 has a mild cognitive impairment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 recently had a stroke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Has type 2 diabetes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 lives alone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Supported district nurses for daily insulin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Carers 3 x daily to support activities daily living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Adi receives a health appt letter …… </a:t>
            </a:r>
          </a:p>
        </p:txBody>
      </p:sp>
    </p:spTree>
    <p:extLst>
      <p:ext uri="{BB962C8B-B14F-4D97-AF65-F5344CB8AC3E}">
        <p14:creationId xmlns:p14="http://schemas.microsoft.com/office/powerpoint/2010/main" val="63707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a table with their hands up&#10;&#10;AI-generated content may be incorrect.">
            <a:extLst>
              <a:ext uri="{FF2B5EF4-FFF2-40B4-BE49-F238E27FC236}">
                <a16:creationId xmlns:a16="http://schemas.microsoft.com/office/drawing/2014/main" id="{A4D308F9-FC5C-D96A-D650-6864D5B6E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750" y="2271287"/>
            <a:ext cx="4093723" cy="4101829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D7511B6-C0BE-9DB5-465D-D6E2CEA5C595}"/>
              </a:ext>
            </a:extLst>
          </p:cNvPr>
          <p:cNvSpPr/>
          <p:nvPr/>
        </p:nvSpPr>
        <p:spPr>
          <a:xfrm>
            <a:off x="6738393" y="1714500"/>
            <a:ext cx="3200400" cy="2607702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Calibri"/>
                <a:ea typeface="Calibri"/>
                <a:cs typeface="Arial"/>
              </a:rPr>
              <a:t>Thoughts </a:t>
            </a:r>
            <a:endParaRPr lang="en-GB" sz="24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97D51B-8F34-4642-F65C-BCE725BBA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5" y="319206"/>
            <a:ext cx="1196340" cy="11963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F1708C-D8C2-EC49-A36F-D922897EB679}"/>
              </a:ext>
            </a:extLst>
          </p:cNvPr>
          <p:cNvSpPr txBox="1"/>
          <p:nvPr/>
        </p:nvSpPr>
        <p:spPr>
          <a:xfrm>
            <a:off x="1642374" y="375796"/>
            <a:ext cx="9254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Universal Care Plan – Reasonable Adjustment Digital Flag </a:t>
            </a:r>
          </a:p>
        </p:txBody>
      </p:sp>
      <p:pic>
        <p:nvPicPr>
          <p:cNvPr id="7" name="Picture 6" descr="A red flag on a stick&#10;&#10;AI-generated content may be incorrect.">
            <a:extLst>
              <a:ext uri="{FF2B5EF4-FFF2-40B4-BE49-F238E27FC236}">
                <a16:creationId xmlns:a16="http://schemas.microsoft.com/office/drawing/2014/main" id="{6E17C406-F8A5-2E3F-2BA1-7A4B9DD461F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404"/>
          <a:stretch>
            <a:fillRect/>
          </a:stretch>
        </p:blipFill>
        <p:spPr>
          <a:xfrm>
            <a:off x="10777445" y="332839"/>
            <a:ext cx="985070" cy="1045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lose-up of a letter&#10;&#10;AI-generated content may be incorrect.">
            <a:extLst>
              <a:ext uri="{FF2B5EF4-FFF2-40B4-BE49-F238E27FC236}">
                <a16:creationId xmlns:a16="http://schemas.microsoft.com/office/drawing/2014/main" id="{D93432D5-94ED-D14C-501A-1D5D79E00D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5556" r="5556"/>
          <a:stretch/>
        </p:blipFill>
        <p:spPr>
          <a:xfrm>
            <a:off x="7555214" y="1550885"/>
            <a:ext cx="3338836" cy="3756229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96884-E2D9-7A9A-AEBA-8F1A8F3DA4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547" y="1402080"/>
            <a:ext cx="5729853" cy="44786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Adi is 54 has a mild cognitive impairment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 recently had a stroke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Has type 2 diabetes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He lives alone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Supported district nurses for daily insulin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Carers 3 x daily to support activities daily living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Adi receives a health appt letter …… </a:t>
            </a:r>
          </a:p>
        </p:txBody>
      </p:sp>
    </p:spTree>
    <p:extLst>
      <p:ext uri="{BB962C8B-B14F-4D97-AF65-F5344CB8AC3E}">
        <p14:creationId xmlns:p14="http://schemas.microsoft.com/office/powerpoint/2010/main" val="229325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4ACA36-2C1B-FE46-99E7-E15092104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480934"/>
            <a:ext cx="10708440" cy="4711058"/>
          </a:xfrm>
        </p:spPr>
        <p:txBody>
          <a:bodyPr vert="horz" lIns="0" tIns="0" rIns="0" bIns="0" numCol="2" spcCol="432000" rtlCol="0" anchor="t">
            <a:noAutofit/>
          </a:bodyPr>
          <a:lstStyle/>
          <a:p>
            <a:pPr marL="457200" indent="-4572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chemeClr val="tx1"/>
                </a:solidFill>
                <a:effectLst/>
              </a:rPr>
              <a:t>Reasonable Adjustments </a:t>
            </a:r>
            <a:r>
              <a:rPr lang="en-GB" sz="2000" b="1" dirty="0">
                <a:solidFill>
                  <a:schemeClr val="tx1"/>
                </a:solidFill>
              </a:rPr>
              <a:t>not new </a:t>
            </a:r>
            <a:r>
              <a:rPr lang="en-GB" sz="2000" b="1" dirty="0"/>
              <a:t>- </a:t>
            </a:r>
            <a:r>
              <a:rPr lang="en-GB" sz="2000" b="0" i="0" dirty="0">
                <a:solidFill>
                  <a:schemeClr val="tx1"/>
                </a:solidFill>
                <a:effectLst/>
              </a:rPr>
              <a:t>under Equality Act (2010 ) </a:t>
            </a:r>
            <a:endParaRPr lang="en-GB" sz="2000" b="0" i="0" dirty="0">
              <a:solidFill>
                <a:schemeClr val="tx1"/>
              </a:solidFill>
              <a:effectLst/>
              <a:cs typeface="Arial"/>
            </a:endParaRPr>
          </a:p>
          <a:p>
            <a:pPr marL="457200" indent="-4572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000" dirty="0">
              <a:cs typeface="Arial"/>
            </a:endParaRPr>
          </a:p>
          <a:p>
            <a:pPr marL="457200" indent="-4572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chemeClr val="tx1"/>
                </a:solidFill>
                <a:effectLst/>
              </a:rPr>
              <a:t>The </a:t>
            </a:r>
            <a:r>
              <a:rPr lang="en-GB" sz="2000" b="1" dirty="0">
                <a:solidFill>
                  <a:schemeClr val="tx1"/>
                </a:solidFill>
              </a:rPr>
              <a:t>RAD Flag</a:t>
            </a:r>
            <a:r>
              <a:rPr lang="en-GB" sz="2000" b="1" i="0" dirty="0">
                <a:solidFill>
                  <a:schemeClr val="tx1"/>
                </a:solidFill>
                <a:effectLst/>
              </a:rPr>
              <a:t> </a:t>
            </a:r>
            <a:r>
              <a:rPr lang="en-GB" sz="2000" b="0" i="0" dirty="0">
                <a:solidFill>
                  <a:schemeClr val="tx1"/>
                </a:solidFill>
                <a:effectLst/>
              </a:rPr>
              <a:t>is new(</a:t>
            </a:r>
            <a:r>
              <a:rPr lang="en-GB" sz="2000" b="0" i="0" dirty="0" err="1">
                <a:solidFill>
                  <a:schemeClr val="tx1"/>
                </a:solidFill>
                <a:effectLst/>
              </a:rPr>
              <a:t>ish</a:t>
            </a:r>
            <a:r>
              <a:rPr lang="en-GB" sz="2000" b="0" i="0" dirty="0">
                <a:solidFill>
                  <a:schemeClr val="tx1"/>
                </a:solidFill>
                <a:effectLst/>
              </a:rPr>
              <a:t>) National programme </a:t>
            </a:r>
            <a:endParaRPr lang="en-GB" sz="2000" dirty="0">
              <a:cs typeface="Arial"/>
            </a:endParaRPr>
          </a:p>
          <a:p>
            <a:pPr marL="457200" indent="-4572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2000" i="0" dirty="0">
              <a:solidFill>
                <a:schemeClr val="tx1"/>
              </a:solidFill>
              <a:effectLst/>
            </a:endParaRPr>
          </a:p>
          <a:p>
            <a:pPr marL="457200" indent="-4572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chemeClr val="tx1"/>
                </a:solidFill>
                <a:effectLst/>
              </a:rPr>
              <a:t>Who does it apply to </a:t>
            </a:r>
            <a:r>
              <a:rPr lang="en-GB" sz="2000" b="0" i="0" dirty="0">
                <a:solidFill>
                  <a:schemeClr val="tx1"/>
                </a:solidFill>
                <a:effectLst/>
              </a:rPr>
              <a:t>- all individuals </a:t>
            </a:r>
            <a:r>
              <a:rPr lang="en-GB" sz="2000" dirty="0">
                <a:solidFill>
                  <a:schemeClr val="tx1"/>
                </a:solidFill>
              </a:rPr>
              <a:t>under the Equality Act  “have  a physical or mental impairment that </a:t>
            </a:r>
            <a:r>
              <a:rPr lang="en-GB" sz="2000" b="0" i="0" dirty="0">
                <a:solidFill>
                  <a:schemeClr val="tx1"/>
                </a:solidFill>
                <a:effectLst/>
              </a:rPr>
              <a:t>has a substantial and long-term adverse effect on the persons’ ability to carry out normal day-to-day activities</a:t>
            </a:r>
            <a:r>
              <a:rPr lang="en-GB" sz="2000" dirty="0">
                <a:solidFill>
                  <a:schemeClr val="tx1"/>
                </a:solidFill>
              </a:rPr>
              <a:t>” – </a:t>
            </a:r>
            <a:r>
              <a:rPr lang="en-GB" sz="2000" b="1" dirty="0">
                <a:solidFill>
                  <a:schemeClr val="tx1"/>
                </a:solidFill>
              </a:rPr>
              <a:t>suggested 17% - 20% people </a:t>
            </a:r>
            <a:r>
              <a:rPr lang="en-GB" sz="2000" dirty="0">
                <a:solidFill>
                  <a:schemeClr val="tx1"/>
                </a:solidFill>
              </a:rPr>
              <a:t>we see (national team) – very broad </a:t>
            </a:r>
            <a:endParaRPr lang="en-GB" sz="2000" dirty="0">
              <a:solidFill>
                <a:schemeClr val="tx1"/>
              </a:solidFill>
              <a:cs typeface="Arial"/>
            </a:endParaRPr>
          </a:p>
          <a:p>
            <a:pPr fontAlgn="base">
              <a:lnSpc>
                <a:spcPct val="90000"/>
              </a:lnSpc>
            </a:pPr>
            <a:endParaRPr lang="en-GB" sz="2000" dirty="0">
              <a:cs typeface="Arial"/>
            </a:endParaRPr>
          </a:p>
          <a:p>
            <a:pPr fontAlgn="base">
              <a:lnSpc>
                <a:spcPct val="90000"/>
              </a:lnSpc>
            </a:pPr>
            <a:endParaRPr lang="en-GB" sz="2000" dirty="0">
              <a:solidFill>
                <a:schemeClr val="tx1"/>
              </a:solidFill>
              <a:cs typeface="Arial"/>
            </a:endParaRPr>
          </a:p>
          <a:p>
            <a:pPr marL="342900" indent="-3429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What Organisations Does it apply to </a:t>
            </a:r>
            <a:r>
              <a:rPr lang="en-GB" sz="2000" dirty="0"/>
              <a:t>– </a:t>
            </a:r>
            <a:r>
              <a:rPr lang="en-GB" sz="2000" b="1" dirty="0">
                <a:solidFill>
                  <a:schemeClr val="tx1"/>
                </a:solidFill>
              </a:rPr>
              <a:t>all</a:t>
            </a:r>
            <a:r>
              <a:rPr lang="en-GB" sz="2000" dirty="0">
                <a:solidFill>
                  <a:schemeClr val="tx1"/>
                </a:solidFill>
              </a:rPr>
              <a:t> health and social care settings, including </a:t>
            </a:r>
            <a:r>
              <a:rPr lang="en-GB" sz="1600" dirty="0">
                <a:solidFill>
                  <a:schemeClr val="tx1"/>
                </a:solidFill>
              </a:rPr>
              <a:t>private establishments if they are treating NHS patients </a:t>
            </a:r>
            <a:endParaRPr lang="en-GB" sz="1600" dirty="0">
              <a:solidFill>
                <a:schemeClr val="tx1"/>
              </a:solidFill>
              <a:cs typeface="Arial"/>
            </a:endParaRPr>
          </a:p>
          <a:p>
            <a:pPr marL="457200" indent="-4572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600" dirty="0">
              <a:cs typeface="Arial"/>
            </a:endParaRPr>
          </a:p>
          <a:p>
            <a:pPr marL="457200" indent="-4572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Why</a:t>
            </a:r>
            <a:r>
              <a:rPr lang="en-GB" sz="1600" dirty="0">
                <a:solidFill>
                  <a:schemeClr val="tx1"/>
                </a:solidFill>
              </a:rPr>
              <a:t>-</a:t>
            </a:r>
            <a:r>
              <a:rPr lang="en-GB" sz="1600" dirty="0"/>
              <a:t> </a:t>
            </a:r>
            <a:r>
              <a:rPr lang="en-GB" sz="1600" dirty="0">
                <a:solidFill>
                  <a:schemeClr val="tx1"/>
                </a:solidFill>
              </a:rPr>
              <a:t>without </a:t>
            </a:r>
            <a:r>
              <a:rPr lang="en-GB" sz="1600" b="1" dirty="0">
                <a:solidFill>
                  <a:schemeClr val="tx1"/>
                </a:solidFill>
              </a:rPr>
              <a:t>specific adjustments being made</a:t>
            </a:r>
            <a:r>
              <a:rPr lang="en-GB" sz="1600" dirty="0">
                <a:solidFill>
                  <a:schemeClr val="tx1"/>
                </a:solidFill>
              </a:rPr>
              <a:t>,  access care and treatment  is not equitable for people who have a disability/long term impairments –</a:t>
            </a:r>
            <a:r>
              <a:rPr lang="en-GB" sz="1600" b="1" i="1" dirty="0">
                <a:solidFill>
                  <a:schemeClr val="tx1"/>
                </a:solidFill>
              </a:rPr>
              <a:t>T</a:t>
            </a:r>
            <a:r>
              <a:rPr lang="en-GB" sz="1600" b="1" dirty="0">
                <a:solidFill>
                  <a:schemeClr val="tx1"/>
                </a:solidFill>
              </a:rPr>
              <a:t>ransformational</a:t>
            </a:r>
            <a:r>
              <a:rPr lang="en-GB" sz="1600" dirty="0">
                <a:solidFill>
                  <a:schemeClr val="tx1"/>
                </a:solidFill>
              </a:rPr>
              <a:t> for our most vulnerable and disempowered  members of our population – </a:t>
            </a:r>
            <a:r>
              <a:rPr lang="en-GB" sz="16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challenge for system/staff</a:t>
            </a:r>
            <a:endParaRPr lang="en-GB" sz="1600" b="1" i="1" dirty="0">
              <a:solidFill>
                <a:schemeClr val="bg2">
                  <a:lumMod val="60000"/>
                  <a:lumOff val="40000"/>
                </a:schemeClr>
              </a:solidFill>
              <a:cs typeface="Arial"/>
            </a:endParaRPr>
          </a:p>
          <a:p>
            <a:pPr marL="457200" indent="-45720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GB" sz="1600" b="0" i="0" dirty="0">
              <a:effectLst/>
            </a:endParaRPr>
          </a:p>
          <a:p>
            <a:pPr fontAlgn="base">
              <a:lnSpc>
                <a:spcPct val="90000"/>
              </a:lnSpc>
            </a:pPr>
            <a:endParaRPr lang="en-GB" sz="1600" dirty="0"/>
          </a:p>
          <a:p>
            <a:pPr fontAlgn="base">
              <a:lnSpc>
                <a:spcPct val="90000"/>
              </a:lnSpc>
            </a:pPr>
            <a:r>
              <a:rPr lang="en-GB" sz="1600" b="0" i="0" dirty="0">
                <a:effectLst/>
              </a:rPr>
              <a:t>	</a:t>
            </a:r>
            <a:endParaRPr lang="en-GB" sz="1600" b="0" i="0" dirty="0">
              <a:effectLst/>
              <a:cs typeface="Arial"/>
            </a:endParaRPr>
          </a:p>
          <a:p>
            <a:pPr fontAlgn="base">
              <a:lnSpc>
                <a:spcPct val="90000"/>
              </a:lnSpc>
            </a:pPr>
            <a:r>
              <a:rPr lang="en-GB" sz="1600" b="0" i="0" dirty="0">
                <a:effectLst/>
              </a:rPr>
              <a:t>I</a:t>
            </a:r>
            <a:endParaRPr lang="en-GB" sz="1600" b="0" i="0" dirty="0">
              <a:effectLst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D800B1-4D0D-E07B-E48A-A3727291F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 anchor="ctr">
            <a:normAutofit/>
          </a:bodyPr>
          <a:lstStyle/>
          <a:p>
            <a:r>
              <a:rPr lang="en-GB" dirty="0"/>
              <a:t>Background – Reasonable Adjustment Digital Flag  </a:t>
            </a:r>
          </a:p>
        </p:txBody>
      </p:sp>
      <p:pic>
        <p:nvPicPr>
          <p:cNvPr id="5" name="Picture 4" descr="A red flag on a stick&#10;&#10;AI-generated content may be incorrect.">
            <a:extLst>
              <a:ext uri="{FF2B5EF4-FFF2-40B4-BE49-F238E27FC236}">
                <a16:creationId xmlns:a16="http://schemas.microsoft.com/office/drawing/2014/main" id="{07E0780B-A22A-C1A3-AB99-9523947EE9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404"/>
          <a:stretch>
            <a:fillRect/>
          </a:stretch>
        </p:blipFill>
        <p:spPr>
          <a:xfrm>
            <a:off x="10459207" y="883849"/>
            <a:ext cx="1132368" cy="11941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147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9D8E5-6A28-6206-CA4E-9CE3F96FA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D66788-FB6A-32F1-3B4B-DA0D56D5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 anchor="ctr">
            <a:normAutofit/>
          </a:bodyPr>
          <a:lstStyle/>
          <a:p>
            <a:r>
              <a:rPr lang="en-GB" dirty="0"/>
              <a:t>How Does it Work  – Reasonable Adjustment Digital Flag  </a:t>
            </a:r>
          </a:p>
        </p:txBody>
      </p:sp>
      <p:pic>
        <p:nvPicPr>
          <p:cNvPr id="5" name="Picture 4" descr="A red flag on a stick&#10;&#10;AI-generated content may be incorrect.">
            <a:extLst>
              <a:ext uri="{FF2B5EF4-FFF2-40B4-BE49-F238E27FC236}">
                <a16:creationId xmlns:a16="http://schemas.microsoft.com/office/drawing/2014/main" id="{7584CE8C-6DD9-8250-8574-64C1B4782C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404"/>
          <a:stretch>
            <a:fillRect/>
          </a:stretch>
        </p:blipFill>
        <p:spPr>
          <a:xfrm>
            <a:off x="10703786" y="1127689"/>
            <a:ext cx="1132368" cy="1194169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D7FCFD-0D54-CB77-A508-B3C99C443FC3}"/>
              </a:ext>
            </a:extLst>
          </p:cNvPr>
          <p:cNvSpPr txBox="1"/>
          <p:nvPr/>
        </p:nvSpPr>
        <p:spPr>
          <a:xfrm>
            <a:off x="432000" y="1558919"/>
            <a:ext cx="1063224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sz="2000" b="1" dirty="0">
                <a:solidFill>
                  <a:schemeClr val="tx1"/>
                </a:solidFill>
              </a:rPr>
              <a:t>F</a:t>
            </a:r>
            <a:r>
              <a:rPr lang="en-GB" sz="2000" b="1" i="0" dirty="0">
                <a:solidFill>
                  <a:schemeClr val="tx1"/>
                </a:solidFill>
                <a:effectLst/>
              </a:rPr>
              <a:t>ront line staff </a:t>
            </a:r>
            <a:r>
              <a:rPr lang="en-GB" sz="2000" b="0" i="0" dirty="0">
                <a:effectLst/>
              </a:rPr>
              <a:t>who come into contact with patients *need to </a:t>
            </a:r>
            <a:r>
              <a:rPr lang="en-GB" sz="2000" dirty="0"/>
              <a:t>(1) identify</a:t>
            </a:r>
            <a:r>
              <a:rPr lang="en-GB" sz="2000" b="0" i="0" dirty="0">
                <a:effectLst/>
              </a:rPr>
              <a:t> patients who </a:t>
            </a:r>
            <a:r>
              <a:rPr lang="en-GB" sz="2000" dirty="0"/>
              <a:t>RADF applies </a:t>
            </a:r>
            <a:r>
              <a:rPr lang="en-GB" sz="2000" b="0" i="0" dirty="0">
                <a:effectLst/>
              </a:rPr>
              <a:t>to - </a:t>
            </a:r>
            <a:r>
              <a:rPr lang="en-GB" sz="2000" dirty="0"/>
              <a:t>followed by </a:t>
            </a:r>
            <a:r>
              <a:rPr lang="en-GB" sz="2000" b="0" i="0" dirty="0">
                <a:effectLst/>
              </a:rPr>
              <a:t> the reasonable adjustments</a:t>
            </a:r>
            <a:endParaRPr lang="en-GB" sz="2000" b="1" i="1" dirty="0"/>
          </a:p>
          <a:p>
            <a:pPr marL="457200" lvl="1" indent="0">
              <a:buNone/>
            </a:pPr>
            <a:endParaRPr lang="en-GB" sz="2000" b="0" i="0" dirty="0">
              <a:effectLst/>
            </a:endParaRPr>
          </a:p>
          <a:p>
            <a:pPr lvl="1"/>
            <a:r>
              <a:rPr lang="en-GB" sz="2000" b="1" dirty="0">
                <a:solidFill>
                  <a:schemeClr val="tx1"/>
                </a:solidFill>
              </a:rPr>
              <a:t>Flag can be added to record by </a:t>
            </a:r>
            <a:r>
              <a:rPr lang="en-GB" sz="2000" dirty="0"/>
              <a:t>a range  of health and care staff in partnership patient  - reviewed and updated as needed-</a:t>
            </a:r>
          </a:p>
          <a:p>
            <a:pPr lvl="1"/>
            <a:endParaRPr lang="en-GB" sz="2000" dirty="0"/>
          </a:p>
          <a:p>
            <a:pPr lvl="1"/>
            <a:r>
              <a:rPr lang="en-GB" sz="2000" b="1" dirty="0">
                <a:solidFill>
                  <a:schemeClr val="tx1"/>
                </a:solidFill>
              </a:rPr>
              <a:t>IT suppliers Nationwide*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/>
              <a:t>are working with the National RADF team</a:t>
            </a:r>
          </a:p>
          <a:p>
            <a:pPr marL="812759" lvl="1" indent="0">
              <a:buNone/>
            </a:pPr>
            <a:endParaRPr lang="en-GB" sz="2000" dirty="0"/>
          </a:p>
          <a:p>
            <a:pPr lvl="1"/>
            <a:r>
              <a:rPr lang="en-GB" sz="2000" b="1" dirty="0">
                <a:solidFill>
                  <a:schemeClr val="tx1"/>
                </a:solidFill>
              </a:rPr>
              <a:t>When the system goes live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dirty="0"/>
              <a:t>the RA’s will be seen wherever the patient presents across the country </a:t>
            </a:r>
          </a:p>
          <a:p>
            <a:pPr marL="457200" lvl="1" indent="0">
              <a:buNone/>
            </a:pPr>
            <a:endParaRPr lang="en-GB" sz="2000" dirty="0"/>
          </a:p>
          <a:p>
            <a:pPr lvl="1"/>
            <a:r>
              <a:rPr lang="en-GB" sz="2000" dirty="0">
                <a:solidFill>
                  <a:schemeClr val="tx1"/>
                </a:solidFill>
              </a:rPr>
              <a:t>Full conformance </a:t>
            </a:r>
            <a:r>
              <a:rPr lang="en-GB" sz="2000" dirty="0"/>
              <a:t>Sept 30</a:t>
            </a:r>
            <a:r>
              <a:rPr lang="en-GB" sz="2000" baseline="30000" dirty="0"/>
              <a:t>th</a:t>
            </a:r>
            <a:r>
              <a:rPr lang="en-GB" sz="2000" dirty="0"/>
              <a:t> 2026 </a:t>
            </a:r>
          </a:p>
          <a:p>
            <a:pPr lvl="1"/>
            <a:endParaRPr lang="en-GB" sz="2000" dirty="0"/>
          </a:p>
          <a:p>
            <a:pPr marL="812759" lvl="1" indent="0">
              <a:buNone/>
            </a:pPr>
            <a:endParaRPr lang="en-GB" sz="2000" dirty="0"/>
          </a:p>
          <a:p>
            <a:pPr marL="812759" lvl="1" indent="0">
              <a:buNone/>
            </a:pPr>
            <a:r>
              <a:rPr lang="en-GB" sz="2000" dirty="0"/>
              <a:t>* NHS APP </a:t>
            </a:r>
          </a:p>
        </p:txBody>
      </p:sp>
    </p:spTree>
    <p:extLst>
      <p:ext uri="{BB962C8B-B14F-4D97-AF65-F5344CB8AC3E}">
        <p14:creationId xmlns:p14="http://schemas.microsoft.com/office/powerpoint/2010/main" val="129127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A30EF-7768-1AAF-46C3-BAC33387C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6B05A0-05FA-1203-4720-C55D7A31F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62503"/>
            <a:ext cx="11404154" cy="865186"/>
          </a:xfrm>
        </p:spPr>
        <p:txBody>
          <a:bodyPr anchor="ctr">
            <a:normAutofit/>
          </a:bodyPr>
          <a:lstStyle/>
          <a:p>
            <a:r>
              <a:rPr lang="en-GB" dirty="0"/>
              <a:t>How Does it Work  – Reasonable Adjustment Digital Flag  </a:t>
            </a:r>
          </a:p>
        </p:txBody>
      </p:sp>
      <p:pic>
        <p:nvPicPr>
          <p:cNvPr id="5" name="Picture 4" descr="A red flag on a stick&#10;&#10;AI-generated content may be incorrect.">
            <a:extLst>
              <a:ext uri="{FF2B5EF4-FFF2-40B4-BE49-F238E27FC236}">
                <a16:creationId xmlns:a16="http://schemas.microsoft.com/office/drawing/2014/main" id="{9B5C1582-BA91-9506-9966-EC275DE798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404"/>
          <a:stretch>
            <a:fillRect/>
          </a:stretch>
        </p:blipFill>
        <p:spPr>
          <a:xfrm>
            <a:off x="10703786" y="1127689"/>
            <a:ext cx="1132368" cy="1194169"/>
          </a:xfrm>
          <a:prstGeom prst="rect">
            <a:avLst/>
          </a:prstGeom>
          <a:noFill/>
        </p:spPr>
      </p:pic>
      <p:pic>
        <p:nvPicPr>
          <p:cNvPr id="2" name="Content Placeholder 11">
            <a:extLst>
              <a:ext uri="{FF2B5EF4-FFF2-40B4-BE49-F238E27FC236}">
                <a16:creationId xmlns:a16="http://schemas.microsoft.com/office/drawing/2014/main" id="{53C2A4C8-04E5-9AB5-8E98-3F157A2C41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324155" y="1127689"/>
            <a:ext cx="8763000" cy="49207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DFC1EE-DCD6-7716-FF7D-80131041EB11}"/>
              </a:ext>
            </a:extLst>
          </p:cNvPr>
          <p:cNvSpPr txBox="1"/>
          <p:nvPr/>
        </p:nvSpPr>
        <p:spPr>
          <a:xfrm>
            <a:off x="2104845" y="6048422"/>
            <a:ext cx="61420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Flagging Reasonable Adjustments – everything I need to know - Futures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93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person with a phone&#10;&#10;AI-generated content may be incorrect.">
            <a:extLst>
              <a:ext uri="{FF2B5EF4-FFF2-40B4-BE49-F238E27FC236}">
                <a16:creationId xmlns:a16="http://schemas.microsoft.com/office/drawing/2014/main" id="{C7553AC0-A366-12C2-A089-0D41DB7AF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80" y="648929"/>
            <a:ext cx="3701151" cy="51738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58E2E9-3D62-0754-97DB-B4F6B0C19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456" y="648929"/>
            <a:ext cx="3701150" cy="5173862"/>
          </a:xfrm>
          <a:prstGeom prst="rect">
            <a:avLst/>
          </a:prstGeom>
        </p:spPr>
      </p:pic>
      <p:pic>
        <p:nvPicPr>
          <p:cNvPr id="5" name="Picture 4" descr="A blue and purple advertisement&#10;&#10;AI-generated content may be incorrect.">
            <a:extLst>
              <a:ext uri="{FF2B5EF4-FFF2-40B4-BE49-F238E27FC236}">
                <a16:creationId xmlns:a16="http://schemas.microsoft.com/office/drawing/2014/main" id="{414E89EA-D7FA-9748-8CD7-BE1ECF9F7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7395" y="648928"/>
            <a:ext cx="3594016" cy="51738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FDAA17-11C7-F49C-63D7-EF6A29AB9171}"/>
              </a:ext>
            </a:extLst>
          </p:cNvPr>
          <p:cNvSpPr txBox="1"/>
          <p:nvPr/>
        </p:nvSpPr>
        <p:spPr>
          <a:xfrm>
            <a:off x="4068631" y="6056671"/>
            <a:ext cx="2873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For Patients </a:t>
            </a:r>
          </a:p>
        </p:txBody>
      </p:sp>
    </p:spTree>
    <p:extLst>
      <p:ext uri="{BB962C8B-B14F-4D97-AF65-F5344CB8AC3E}">
        <p14:creationId xmlns:p14="http://schemas.microsoft.com/office/powerpoint/2010/main" val="362459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28F23-9636-17C5-55B3-EB5C70C85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762A47-5D2E-05A2-47AA-ED6C29995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404154" cy="865186"/>
          </a:xfrm>
        </p:spPr>
        <p:txBody>
          <a:bodyPr anchor="ctr">
            <a:normAutofit/>
          </a:bodyPr>
          <a:lstStyle/>
          <a:p>
            <a:r>
              <a:rPr lang="en-GB" dirty="0"/>
              <a:t>Social Care – Reasonable Adjustment Digital Flag  </a:t>
            </a:r>
          </a:p>
        </p:txBody>
      </p:sp>
      <p:pic>
        <p:nvPicPr>
          <p:cNvPr id="5" name="Picture 4" descr="A red flag on a stick&#10;&#10;AI-generated content may be incorrect.">
            <a:extLst>
              <a:ext uri="{FF2B5EF4-FFF2-40B4-BE49-F238E27FC236}">
                <a16:creationId xmlns:a16="http://schemas.microsoft.com/office/drawing/2014/main" id="{845EABA3-D33A-B539-CA99-09E4A48E2E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404"/>
          <a:stretch>
            <a:fillRect/>
          </a:stretch>
        </p:blipFill>
        <p:spPr>
          <a:xfrm>
            <a:off x="10703786" y="1127689"/>
            <a:ext cx="1132368" cy="1194169"/>
          </a:xfrm>
          <a:prstGeom prst="rect">
            <a:avLst/>
          </a:prstGeo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953F9A-FBE3-FD01-3073-29977F779283}"/>
              </a:ext>
            </a:extLst>
          </p:cNvPr>
          <p:cNvSpPr txBox="1">
            <a:spLocks/>
          </p:cNvSpPr>
          <p:nvPr/>
        </p:nvSpPr>
        <p:spPr>
          <a:xfrm>
            <a:off x="665603" y="1586706"/>
            <a:ext cx="9810239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Statutory social care </a:t>
            </a:r>
          </a:p>
          <a:p>
            <a:r>
              <a:rPr lang="en-GB" dirty="0"/>
              <a:t>Voluntary and private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i="1" dirty="0"/>
              <a:t>ASK ?  </a:t>
            </a:r>
            <a:r>
              <a:rPr lang="en-GB" dirty="0"/>
              <a:t>Be armed knowledge – consider what reasonable  adjustments those you support would benefit from – next health appointment – ask. </a:t>
            </a:r>
          </a:p>
        </p:txBody>
      </p:sp>
    </p:spTree>
    <p:extLst>
      <p:ext uri="{BB962C8B-B14F-4D97-AF65-F5344CB8AC3E}">
        <p14:creationId xmlns:p14="http://schemas.microsoft.com/office/powerpoint/2010/main" val="339082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lIns="121900" tIns="121900" rIns="121900" bIns="1219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4400" b="1" dirty="0">
                <a:solidFill>
                  <a:schemeClr val="tx1"/>
                </a:solidFill>
              </a:rPr>
              <a:t>What is the Universal Care Plan - UCP</a:t>
            </a:r>
            <a:endParaRPr lang="en-GB" sz="4400" dirty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9B175F-9EB0-D738-1D68-6F6AB9589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3706" y="1253331"/>
            <a:ext cx="6688756" cy="4351338"/>
          </a:xfrm>
        </p:spPr>
        <p:txBody>
          <a:bodyPr spcFirstLastPara="1" lIns="91425" tIns="91425" rIns="91425" bIns="91425" anchorCtr="0">
            <a:noAutofit/>
          </a:bodyPr>
          <a:lstStyle/>
          <a:p>
            <a:pPr marL="168910" indent="0">
              <a:spcAft>
                <a:spcPts val="600"/>
              </a:spcAft>
              <a:buNone/>
            </a:pPr>
            <a:r>
              <a:rPr lang="en-GB" sz="2000" b="1" dirty="0"/>
              <a:t>Since January ’25 the UCP is now  a </a:t>
            </a:r>
            <a:r>
              <a:rPr lang="en-GB" sz="2000" b="1" i="1" dirty="0"/>
              <a:t>digital personalised care and support plan </a:t>
            </a:r>
            <a:r>
              <a:rPr lang="en-GB" sz="2000" dirty="0"/>
              <a:t>to enable Londoners share "what matters to me" </a:t>
            </a:r>
          </a:p>
          <a:p>
            <a:pPr marL="168910" indent="0">
              <a:spcAft>
                <a:spcPts val="600"/>
              </a:spcAft>
              <a:buNone/>
            </a:pPr>
            <a:r>
              <a:rPr lang="en-GB" sz="2000" b="1" dirty="0"/>
              <a:t>It can be accessed by health and social care staff </a:t>
            </a:r>
            <a:r>
              <a:rPr lang="en-GB" sz="2000" dirty="0"/>
              <a:t>across London and viewed by doctors, nurses, the ambulance service,  NHS 111 and social care staff in L.A and independent sector.</a:t>
            </a:r>
          </a:p>
          <a:p>
            <a:pPr marL="168910" indent="0">
              <a:spcAft>
                <a:spcPts val="600"/>
              </a:spcAft>
              <a:buNone/>
            </a:pPr>
            <a:r>
              <a:rPr lang="en-GB" sz="2000" b="1" dirty="0"/>
              <a:t>It can be created by health and social care staff </a:t>
            </a:r>
            <a:r>
              <a:rPr lang="en-GB" sz="2000" dirty="0"/>
              <a:t>and input by all MDT – UCP is designed for collaboration </a:t>
            </a:r>
            <a:endParaRPr lang="en-US" sz="2000" dirty="0"/>
          </a:p>
          <a:p>
            <a:pPr marL="168910" indent="0">
              <a:spcAft>
                <a:spcPts val="600"/>
              </a:spcAft>
              <a:buNone/>
            </a:pPr>
            <a:r>
              <a:rPr lang="en-GB" sz="2000" dirty="0"/>
              <a:t>It is an ALL AGE care plan</a:t>
            </a:r>
          </a:p>
          <a:p>
            <a:pPr marL="168910" indent="0">
              <a:spcAft>
                <a:spcPts val="600"/>
              </a:spcAft>
              <a:buNone/>
            </a:pPr>
            <a:r>
              <a:rPr lang="en-GB" sz="2000" dirty="0"/>
              <a:t>Only complete what is needed – information shared in real time </a:t>
            </a:r>
          </a:p>
          <a:p>
            <a:pPr marL="168910" indent="0">
              <a:spcAft>
                <a:spcPts val="600"/>
              </a:spcAft>
              <a:buNone/>
            </a:pPr>
            <a:r>
              <a:rPr lang="en-GB" sz="2000" dirty="0"/>
              <a:t>It sits on NHS App</a:t>
            </a:r>
            <a:r>
              <a:rPr lang="en-GB" sz="2000" b="1" dirty="0"/>
              <a:t> </a:t>
            </a:r>
            <a:r>
              <a:rPr lang="en-GB" sz="2000" dirty="0"/>
              <a:t> - plan to be “Front door” of NHS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44B092-851D-C31A-455E-09C682A6D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56" y="1472010"/>
            <a:ext cx="4351338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704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99200" y="8648381"/>
            <a:ext cx="36576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1219170" rtl="0" eaLnBrk="1" latinLnBrk="0" hangingPunct="1"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76F84FA-B8EB-462F-97BA-032CB76B4E3A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50433" y="311713"/>
            <a:ext cx="9044276" cy="984401"/>
          </a:xfrm>
        </p:spPr>
        <p:txBody>
          <a:bodyPr>
            <a:normAutofit/>
          </a:bodyPr>
          <a:lstStyle/>
          <a:p>
            <a:r>
              <a:rPr lang="en-GB"/>
              <a:t>Who is the UCP for?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388A30-371E-8A7F-58D1-1DE2716C0685}"/>
              </a:ext>
            </a:extLst>
          </p:cNvPr>
          <p:cNvSpPr txBox="1"/>
          <p:nvPr/>
        </p:nvSpPr>
        <p:spPr>
          <a:xfrm>
            <a:off x="11589099" y="6488254"/>
            <a:ext cx="602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SF</a:t>
            </a:r>
          </a:p>
        </p:txBody>
      </p:sp>
      <p:pic>
        <p:nvPicPr>
          <p:cNvPr id="5" name="Picture 4" descr="A diagram of a person's life cycle&#10;&#10;AI-generated content may be incorrect.">
            <a:extLst>
              <a:ext uri="{FF2B5EF4-FFF2-40B4-BE49-F238E27FC236}">
                <a16:creationId xmlns:a16="http://schemas.microsoft.com/office/drawing/2014/main" id="{6961EC6D-FE8A-FC34-6734-A2B4B3EEAA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768" t="14497" r="22427" b="7487"/>
          <a:stretch/>
        </p:blipFill>
        <p:spPr>
          <a:xfrm>
            <a:off x="1824514" y="1141660"/>
            <a:ext cx="7497287" cy="550125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57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Properties xmlns="22bae9ae-f3c5-4c15-af24-70f05be40cd0" xsi:nil="true"/>
    <LibraryViews xmlns="0a96dc3c-99b5-4d1c-b015-a31d6457f932" xsi:nil="true"/>
    <Link xmlns="0a96dc3c-99b5-4d1c-b015-a31d6457f932">
      <Url xsi:nil="true"/>
      <Description xsi:nil="true"/>
    </Link>
    <_Flow_SignoffStatus xmlns="0a96dc3c-99b5-4d1c-b015-a31d6457f932" xsi:nil="true"/>
    <TaxCatchAll xmlns="22bae9ae-f3c5-4c15-af24-70f05be40cd0" xsi:nil="true"/>
    <_ip_UnifiedCompliancePolicyUIAction xmlns="22bae9ae-f3c5-4c15-af24-70f05be40cd0" xsi:nil="true"/>
    <Comment xmlns="0a96dc3c-99b5-4d1c-b015-a31d6457f932" xsi:nil="true"/>
    <lcf76f155ced4ddcb4097134ff3c332f xmlns="0a96dc3c-99b5-4d1c-b015-a31d6457f93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F15D6F32DFD243A0609C07813AA869" ma:contentTypeVersion="28" ma:contentTypeDescription="Create a new document." ma:contentTypeScope="" ma:versionID="62a6bd26f5bce1b87b73651462885fb4">
  <xsd:schema xmlns:xsd="http://www.w3.org/2001/XMLSchema" xmlns:xs="http://www.w3.org/2001/XMLSchema" xmlns:p="http://schemas.microsoft.com/office/2006/metadata/properties" xmlns:ns2="0a96dc3c-99b5-4d1c-b015-a31d6457f932" xmlns:ns3="22bae9ae-f3c5-4c15-af24-70f05be40cd0" targetNamespace="http://schemas.microsoft.com/office/2006/metadata/properties" ma:root="true" ma:fieldsID="4ca46d7849417aa6a8eb803b5c0378b9" ns2:_="" ns3:_="">
    <xsd:import namespace="0a96dc3c-99b5-4d1c-b015-a31d6457f932"/>
    <xsd:import namespace="22bae9ae-f3c5-4c15-af24-70f05be40cd0"/>
    <xsd:element name="properties">
      <xsd:complexType>
        <xsd:sequence>
          <xsd:element name="documentManagement">
            <xsd:complexType>
              <xsd:all>
                <xsd:element ref="ns2:Link" minOccurs="0"/>
                <xsd:element ref="ns2:Comment" minOccurs="0"/>
                <xsd:element ref="ns2:_Flow_SignoffStatus" minOccurs="0"/>
                <xsd:element ref="ns2:LibraryViews" minOccurs="0"/>
                <xsd:element ref="ns3:SharedWithUsers" minOccurs="0"/>
                <xsd:element ref="ns3:SharedWithDetails" minOccurs="0"/>
                <xsd:element ref="ns3:_ip_UnifiedCompliancePolicyProperties" minOccurs="0"/>
                <xsd:element ref="ns3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96dc3c-99b5-4d1c-b015-a31d6457f932" elementFormDefault="qualified">
    <xsd:import namespace="http://schemas.microsoft.com/office/2006/documentManagement/types"/>
    <xsd:import namespace="http://schemas.microsoft.com/office/infopath/2007/PartnerControls"/>
    <xsd:element name="Link" ma:index="2" nillable="true" ma:displayName="Link" ma:description="If content is hosted in another team, a link will show here&#10;" ma:format="Hyperlink" ma:internalName="Link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omment" ma:index="3" nillable="true" ma:displayName="Comment" ma:internalName="Comment" ma:readOnly="false">
      <xsd:simpleType>
        <xsd:restriction base="dms:Note">
          <xsd:maxLength value="255"/>
        </xsd:restriction>
      </xsd:simpleType>
    </xsd:element>
    <xsd:element name="_Flow_SignoffStatus" ma:index="4" nillable="true" ma:displayName="Sign-off status" ma:internalName="Sign_x002d_off_x0020_status" ma:readOnly="false">
      <xsd:simpleType>
        <xsd:restriction base="dms:Text"/>
      </xsd:simpleType>
    </xsd:element>
    <xsd:element name="LibraryViews" ma:index="5" nillable="true" ma:displayName="LibraryViews" ma:description="Folders that appear in specific Library views " ma:format="Dropdown" ma:internalName="LibraryViews" ma:readOnly="false">
      <xsd:simpleType>
        <xsd:restriction base="dms:Choice">
          <xsd:enumeration value="Place to Go"/>
          <xsd:enumeration value="WS_QI"/>
          <xsd:enumeration value="WS_IC-SC"/>
          <xsd:enumeration value="WS_Autism"/>
          <xsd:enumeration value="WS_CYP-SEND"/>
          <xsd:enumeration value="ProgrammeMgt"/>
        </xsd:restriction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bae9ae-f3c5-4c15-af24-70f05be40c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ip_UnifiedCompliancePolicyProperties" ma:index="14" nillable="true" ma:displayName="Unified Compliance Policy Properties" ma:internalName="_ip_UnifiedCompliancePolicyProperties" ma:readOnly="false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 ma:readOnly="false">
      <xsd:simpleType>
        <xsd:restriction base="dms:Text"/>
      </xsd:simpleType>
    </xsd:element>
    <xsd:element name="TaxCatchAll" ma:index="26" nillable="true" ma:displayName="Taxonomy Catch All Column" ma:hidden="true" ma:list="{e15b7948-04a5-4a47-8256-3521ffb43140}" ma:internalName="TaxCatchAll" ma:showField="CatchAllData" ma:web="22bae9ae-f3c5-4c15-af24-70f05be40c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9AADFF-787A-4473-AD8B-46AA7FAF72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CA3259-AC73-4C6D-BC09-6EF1C534E022}">
  <ds:schemaRefs>
    <ds:schemaRef ds:uri="http://schemas.microsoft.com/office/2006/metadata/properties"/>
    <ds:schemaRef ds:uri="http://schemas.microsoft.com/office/infopath/2007/PartnerControls"/>
    <ds:schemaRef ds:uri="22bae9ae-f3c5-4c15-af24-70f05be40cd0"/>
    <ds:schemaRef ds:uri="0a96dc3c-99b5-4d1c-b015-a31d6457f932"/>
  </ds:schemaRefs>
</ds:datastoreItem>
</file>

<file path=customXml/itemProps3.xml><?xml version="1.0" encoding="utf-8"?>
<ds:datastoreItem xmlns:ds="http://schemas.openxmlformats.org/officeDocument/2006/customXml" ds:itemID="{4FDD4D8E-357D-43D5-85A7-0D0D7FDCE8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96dc3c-99b5-4d1c-b015-a31d6457f932"/>
    <ds:schemaRef ds:uri="22bae9ae-f3c5-4c15-af24-70f05be40c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1173</Words>
  <Application>Microsoft Office PowerPoint</Application>
  <PresentationFormat>Widescreen</PresentationFormat>
  <Paragraphs>152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Outfit</vt:lpstr>
      <vt:lpstr>Office Theme</vt:lpstr>
      <vt:lpstr> Reasonable Adjustment Digital Flag (RADF)    Universal Care Plan     Tricia Handley  Health Improvement Manager   Learning Disability &amp; Autism Programme  NHSE London Region   Patriciahandley@nhs.net</vt:lpstr>
      <vt:lpstr>PowerPoint Presentation</vt:lpstr>
      <vt:lpstr>Background – Reasonable Adjustment Digital Flag  </vt:lpstr>
      <vt:lpstr>How Does it Work  – Reasonable Adjustment Digital Flag  </vt:lpstr>
      <vt:lpstr>How Does it Work  – Reasonable Adjustment Digital Flag  </vt:lpstr>
      <vt:lpstr>PowerPoint Presentation</vt:lpstr>
      <vt:lpstr>Social Care – Reasonable Adjustment Digital Flag  </vt:lpstr>
      <vt:lpstr>What is the Universal Care Plan - UCP </vt:lpstr>
      <vt:lpstr>Who is the UCP for?</vt:lpstr>
      <vt:lpstr>Benefits of UCP</vt:lpstr>
      <vt:lpstr>PowerPoint Presentation</vt:lpstr>
      <vt:lpstr>Londoners with a UCP with a learning disability and/or autistic people</vt:lpstr>
      <vt:lpstr>Carer Contingency Plan</vt:lpstr>
      <vt:lpstr>Updated Resources </vt:lpstr>
      <vt:lpstr>PowerPoint Presentation</vt:lpstr>
      <vt:lpstr>How can I access the UCP?  </vt:lpstr>
      <vt:lpstr>PowerPoint Presentation</vt:lpstr>
      <vt:lpstr>PowerPoint Presentation</vt:lpstr>
      <vt:lpstr>PowerPoint Presentation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HANDLEY, Patricia (NHS ENGLAND)</dc:creator>
  <cp:lastModifiedBy>HANDLEY, Patricia (NHS ENGLAND)</cp:lastModifiedBy>
  <cp:revision>2</cp:revision>
  <dcterms:created xsi:type="dcterms:W3CDTF">2026-03-17T11:27:07Z</dcterms:created>
  <dcterms:modified xsi:type="dcterms:W3CDTF">2026-03-18T11:06:18Z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0x0101002AF15D6F32DFD243A0609C07813AA869</vt:lpwstr>
  </property>
  <property fmtid="{D5CDD505-2E9C-101B-9397-08002B2CF9AE}" pid="3" name="MediaServiceImageTags">
    <vt:lpwstr/>
  </property>
</Properties>
</file>