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2" r:id="rId3"/>
    <p:sldId id="263" r:id="rId4"/>
    <p:sldId id="264" r:id="rId5"/>
    <p:sldId id="261" r:id="rId6"/>
    <p:sldId id="266" r:id="rId7"/>
    <p:sldId id="267" r:id="rId8"/>
    <p:sldId id="268" r:id="rId9"/>
    <p:sldId id="269" r:id="rId10"/>
    <p:sldId id="270"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3160EF-8067-4221-A455-46819860F924}" type="datetimeFigureOut">
              <a:rPr lang="en-GB" smtClean="0"/>
              <a:t>05/11/2025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BA5DC8-6BF1-4FBD-B070-D1C89C36C4A7}" type="slidenum">
              <a:rPr lang="en-GB" smtClean="0"/>
              <a:t>‹#›</a:t>
            </a:fld>
            <a:endParaRPr lang="en-GB"/>
          </a:p>
        </p:txBody>
      </p:sp>
    </p:spTree>
    <p:extLst>
      <p:ext uri="{BB962C8B-B14F-4D97-AF65-F5344CB8AC3E}">
        <p14:creationId xmlns:p14="http://schemas.microsoft.com/office/powerpoint/2010/main" val="113659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links-1.govdelivery.com/CL0/https:%2F%2Fgbr01.safelinks.protection.outlook.com%2F%3Furl=https%253A%252F%252Flinks-1.govdelivery.com%252FCL0%252Fhttps%253A%25252F%25252Fcqc.govocal.com%25252Fen-GB%25252Ffolders%25252Fsystems-approach-local-authority-assessments%252F1%252F0100019a4fb577a8-0a1b2caa-1964-45f4-b68c-30bf817d6bec-000000%252FTGnmD6Ec-9IpoPawgYJYlk3YEVcA6EIJsEk0S2NAhqk%253D429%26data=05%257C02%257Ccat.snyder%2540cqc.org.uk%257C304dfb7bb00c4af9a07b08de1bbf9908%257Ca55dcab8ce6645eaab3f65bc2b07b5d3%257C1%257C0%257C638978706903843647%257CUnknown%257CTWFpbGZsb3d8eyJFbXB0eU1hcGkiOnRydWUsIlYiOiIwLjAuMDAwMCIsIlAiOiJXaW4zMiIsIkFOIjoiTWFpbCIsIldUIjoyfQ%253D%253D%257C0%257C%257C%257C%26sdata=JCIlYd0Bm8AoTy91N%252FWJr0VQe%252BAmgTyF27hyse2upg0%253D%26reserved=0/1/0100019a54868821-61fffb6a-dbcb-4e43-8e3a-513022655687-000000/ZAsOwOZCk4sq5g7IBL9ISb-wwuJZgT3pWyGQwzN28zs=430"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CQC LA assessments </a:t>
            </a:r>
            <a:r>
              <a:rPr lang="en-GB" sz="1200" kern="1200">
                <a:solidFill>
                  <a:schemeClr val="tx1"/>
                </a:solidFill>
                <a:effectLst/>
                <a:latin typeface="+mn-lt"/>
                <a:ea typeface="+mn-ea"/>
                <a:cs typeface="+mn-cs"/>
              </a:rPr>
              <a:t>survey.</a:t>
            </a:r>
          </a:p>
          <a:p>
            <a:r>
              <a:rPr lang="en-GB" sz="1200" kern="1200">
                <a:solidFill>
                  <a:schemeClr val="tx1"/>
                </a:solidFill>
                <a:effectLst/>
                <a:latin typeface="+mn-lt"/>
                <a:ea typeface="+mn-ea"/>
                <a:cs typeface="+mn-cs"/>
              </a:rPr>
              <a:t>We </a:t>
            </a:r>
            <a:r>
              <a:rPr lang="en-GB" sz="1200" kern="1200" dirty="0">
                <a:solidFill>
                  <a:schemeClr val="tx1"/>
                </a:solidFill>
                <a:effectLst/>
                <a:latin typeface="+mn-lt"/>
                <a:ea typeface="+mn-ea"/>
                <a:cs typeface="+mn-cs"/>
              </a:rPr>
              <a:t>want to hear your views on our initial draft rating characteristics for local authority assessments. These are based on what we have learned from our initial baselining assessments, current good practice, and our engagement to date. </a:t>
            </a:r>
          </a:p>
          <a:p>
            <a:r>
              <a:rPr lang="en-GB" sz="1200" kern="1200" dirty="0">
                <a:solidFill>
                  <a:schemeClr val="tx1"/>
                </a:solidFill>
                <a:effectLst/>
                <a:latin typeface="+mn-lt"/>
                <a:ea typeface="+mn-ea"/>
                <a:cs typeface="+mn-cs"/>
              </a:rPr>
              <a:t>You can share your feedback on our </a:t>
            </a:r>
            <a:r>
              <a:rPr lang="en-GB" sz="1200" u="sng" kern="1200" dirty="0">
                <a:solidFill>
                  <a:schemeClr val="tx1"/>
                </a:solidFill>
                <a:effectLst/>
                <a:latin typeface="+mn-lt"/>
                <a:ea typeface="+mn-ea"/>
                <a:cs typeface="+mn-cs"/>
                <a:hlinkClick r:id="rId3" tooltip="https://gbr01.safelinks.protection.outlook.com/?url=https%3a%2f%2flinks-1.govdelivery.com%2fcl0%2fhttps%3a%252f%252fcqc.govocal.com%252fen-gb%252ffolders%252fsystems-approach-local-authority-assessments%2f1%2f0100019a4fb577a8-0a1b2caa-1964-45f4-b68c-30bf8"/>
              </a:rPr>
              <a:t>online participation platform</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until 25 November</a:t>
            </a:r>
            <a:r>
              <a:rPr lang="en-GB" sz="1200" kern="1200" dirty="0">
                <a:solidFill>
                  <a:schemeClr val="tx1"/>
                </a:solidFill>
                <a:effectLst/>
                <a:latin typeface="+mn-lt"/>
                <a:ea typeface="+mn-ea"/>
                <a:cs typeface="+mn-cs"/>
              </a:rPr>
              <a:t>. Your feedback will help us further develop and refine the rating characteristics. </a:t>
            </a:r>
          </a:p>
          <a:p>
            <a:endParaRPr lang="en-GB" dirty="0"/>
          </a:p>
        </p:txBody>
      </p:sp>
      <p:sp>
        <p:nvSpPr>
          <p:cNvPr id="4" name="Slide Number Placeholder 3"/>
          <p:cNvSpPr>
            <a:spLocks noGrp="1"/>
          </p:cNvSpPr>
          <p:nvPr>
            <p:ph type="sldNum" sz="quarter" idx="5"/>
          </p:nvPr>
        </p:nvSpPr>
        <p:spPr/>
        <p:txBody>
          <a:bodyPr/>
          <a:lstStyle/>
          <a:p>
            <a:fld id="{BFBA5DC8-6BF1-4FBD-B070-D1C89C36C4A7}" type="slidenum">
              <a:rPr lang="en-GB" smtClean="0"/>
              <a:t>1</a:t>
            </a:fld>
            <a:endParaRPr lang="en-GB"/>
          </a:p>
        </p:txBody>
      </p:sp>
    </p:spTree>
    <p:extLst>
      <p:ext uri="{BB962C8B-B14F-4D97-AF65-F5344CB8AC3E}">
        <p14:creationId xmlns:p14="http://schemas.microsoft.com/office/powerpoint/2010/main" val="2098637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all are aware of the CQC’s recent issues. Major progress has been made and that needs to continue. It is important that the views of the provider are included in updates and changes that the regulator makes. The sector needs a strong and efficient body in place. So, you need to take a little time to go through &amp; complete surveys from CQC such as this.  We have simply picked out the bones for discussion and would ask you to take a few minutes to read the detail, please complete and return.</a:t>
            </a:r>
          </a:p>
          <a:p>
            <a:r>
              <a:rPr lang="en-GB" dirty="0"/>
              <a:t>The Bulk of ASC is completed by small organisations, your opinions and views matter.</a:t>
            </a:r>
          </a:p>
        </p:txBody>
      </p:sp>
      <p:sp>
        <p:nvSpPr>
          <p:cNvPr id="4" name="Slide Number Placeholder 3"/>
          <p:cNvSpPr>
            <a:spLocks noGrp="1"/>
          </p:cNvSpPr>
          <p:nvPr>
            <p:ph type="sldNum" sz="quarter" idx="5"/>
          </p:nvPr>
        </p:nvSpPr>
        <p:spPr/>
        <p:txBody>
          <a:bodyPr/>
          <a:lstStyle/>
          <a:p>
            <a:fld id="{BFBA5DC8-6BF1-4FBD-B070-D1C89C36C4A7}" type="slidenum">
              <a:rPr lang="en-GB" smtClean="0"/>
              <a:t>2</a:t>
            </a:fld>
            <a:endParaRPr lang="en-GB"/>
          </a:p>
        </p:txBody>
      </p:sp>
    </p:spTree>
    <p:extLst>
      <p:ext uri="{BB962C8B-B14F-4D97-AF65-F5344CB8AC3E}">
        <p14:creationId xmlns:p14="http://schemas.microsoft.com/office/powerpoint/2010/main" val="2761091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questions that you need to consider and answer, there are also NHS related questions.</a:t>
            </a:r>
          </a:p>
          <a:p>
            <a:r>
              <a:rPr lang="en-GB" dirty="0"/>
              <a:t>We propose to re-introduce rating characteristics as part of our assessment</a:t>
            </a:r>
          </a:p>
          <a:p>
            <a:r>
              <a:rPr lang="en-GB" dirty="0"/>
              <a:t>frameworks.</a:t>
            </a:r>
          </a:p>
          <a:p>
            <a:r>
              <a:rPr lang="en-GB" dirty="0"/>
              <a:t>These would describe our expectations for the quality and safety of services, for each</a:t>
            </a:r>
          </a:p>
          <a:p>
            <a:r>
              <a:rPr lang="en-GB" dirty="0"/>
              <a:t>of our rating levels, to support providers to improve. We would develop the rating</a:t>
            </a:r>
          </a:p>
          <a:p>
            <a:r>
              <a:rPr lang="en-GB" dirty="0"/>
              <a:t>characteristics using a collaborative approach through co-production and</a:t>
            </a:r>
          </a:p>
          <a:p>
            <a:r>
              <a:rPr lang="en-GB" dirty="0"/>
              <a:t>engagement, led by our chief inspectors.</a:t>
            </a:r>
          </a:p>
          <a:p>
            <a:r>
              <a:rPr lang="en-GB" dirty="0"/>
              <a:t>The rating characteristics would act as a key part of our frameworks for assessing</a:t>
            </a:r>
          </a:p>
          <a:p>
            <a:r>
              <a:rPr lang="en-GB" dirty="0"/>
              <a:t>quality and safety, being clearly structured and helping to ensure consistency and</a:t>
            </a:r>
          </a:p>
          <a:p>
            <a:r>
              <a:rPr lang="en-GB" dirty="0"/>
              <a:t>transparency in our rating process. The characteristics would support the use of</a:t>
            </a:r>
          </a:p>
          <a:p>
            <a:r>
              <a:rPr lang="en-GB" dirty="0"/>
              <a:t>evidence-based, moderated, professional judgement and consideration of context –</a:t>
            </a:r>
          </a:p>
          <a:p>
            <a:r>
              <a:rPr lang="en-GB" dirty="0"/>
              <a:t>they would not provide a rigid checklist.</a:t>
            </a:r>
          </a:p>
          <a:p>
            <a:r>
              <a:rPr lang="en-GB" dirty="0"/>
              <a:t>To support the rating characteristics, we propose to develop a framework of</a:t>
            </a:r>
          </a:p>
          <a:p>
            <a:r>
              <a:rPr lang="en-GB" dirty="0"/>
              <a:t>supporting questions similar to our previous key lines of enquiry (KLOEs).</a:t>
            </a:r>
          </a:p>
        </p:txBody>
      </p:sp>
      <p:sp>
        <p:nvSpPr>
          <p:cNvPr id="4" name="Slide Number Placeholder 3"/>
          <p:cNvSpPr>
            <a:spLocks noGrp="1"/>
          </p:cNvSpPr>
          <p:nvPr>
            <p:ph type="sldNum" sz="quarter" idx="5"/>
          </p:nvPr>
        </p:nvSpPr>
        <p:spPr/>
        <p:txBody>
          <a:bodyPr/>
          <a:lstStyle/>
          <a:p>
            <a:fld id="{BFBA5DC8-6BF1-4FBD-B070-D1C89C36C4A7}" type="slidenum">
              <a:rPr lang="en-GB" smtClean="0"/>
              <a:t>3</a:t>
            </a:fld>
            <a:endParaRPr lang="en-GB"/>
          </a:p>
        </p:txBody>
      </p:sp>
    </p:spTree>
    <p:extLst>
      <p:ext uri="{BB962C8B-B14F-4D97-AF65-F5344CB8AC3E}">
        <p14:creationId xmlns:p14="http://schemas.microsoft.com/office/powerpoint/2010/main" val="2061020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couple of the questions have a free text box, if you’ve an idea, please share it. This method has had impact previously and is a good route for the regulator to learn.</a:t>
            </a:r>
          </a:p>
          <a:p>
            <a:r>
              <a:rPr lang="en-GB" dirty="0"/>
              <a:t>. Providing a clearer view of quality and safety for the sectors that</a:t>
            </a:r>
          </a:p>
          <a:p>
            <a:r>
              <a:rPr lang="en-GB" dirty="0"/>
              <a:t>we regulate</a:t>
            </a:r>
          </a:p>
          <a:p>
            <a:r>
              <a:rPr lang="en-GB" dirty="0"/>
              <a:t>A strong theme from feedback on our current approach is that our assessment</a:t>
            </a:r>
          </a:p>
          <a:p>
            <a:r>
              <a:rPr lang="en-GB" dirty="0"/>
              <a:t>frameworks and supporting guidance needs to more clearly articulate what good looks</a:t>
            </a:r>
          </a:p>
          <a:p>
            <a:r>
              <a:rPr lang="en-GB" dirty="0"/>
              <a:t>like within the different health and care sectors that we regulate. This includes a wide</a:t>
            </a:r>
          </a:p>
          <a:p>
            <a:r>
              <a:rPr lang="en-GB" dirty="0"/>
              <a:t>range of services within those sectors, for example including hospitals, GP and dental</a:t>
            </a:r>
          </a:p>
          <a:p>
            <a:r>
              <a:rPr lang="en-GB" dirty="0"/>
              <a:t>practices, care homes and homecare (domiciliary) services, and ambulance services.</a:t>
            </a:r>
          </a:p>
          <a:p>
            <a:r>
              <a:rPr lang="en-GB" dirty="0"/>
              <a:t>CQC assessment consultation 2025 11</a:t>
            </a:r>
          </a:p>
          <a:p>
            <a:r>
              <a:rPr lang="en-GB" dirty="0"/>
              <a:t>We propose to re-introduce assessment frameworks that are specific to each</a:t>
            </a:r>
          </a:p>
          <a:p>
            <a:r>
              <a:rPr lang="en-GB" dirty="0"/>
              <a:t>sector, which more clearly reflect and articulate the context of those health and</a:t>
            </a:r>
          </a:p>
          <a:p>
            <a:r>
              <a:rPr lang="en-GB" dirty="0"/>
              <a:t>care sectors</a:t>
            </a:r>
          </a:p>
        </p:txBody>
      </p:sp>
      <p:sp>
        <p:nvSpPr>
          <p:cNvPr id="4" name="Slide Number Placeholder 3"/>
          <p:cNvSpPr>
            <a:spLocks noGrp="1"/>
          </p:cNvSpPr>
          <p:nvPr>
            <p:ph type="sldNum" sz="quarter" idx="5"/>
          </p:nvPr>
        </p:nvSpPr>
        <p:spPr/>
        <p:txBody>
          <a:bodyPr/>
          <a:lstStyle/>
          <a:p>
            <a:fld id="{BFBA5DC8-6BF1-4FBD-B070-D1C89C36C4A7}" type="slidenum">
              <a:rPr lang="en-GB" smtClean="0"/>
              <a:t>4</a:t>
            </a:fld>
            <a:endParaRPr lang="en-GB"/>
          </a:p>
        </p:txBody>
      </p:sp>
    </p:spTree>
    <p:extLst>
      <p:ext uri="{BB962C8B-B14F-4D97-AF65-F5344CB8AC3E}">
        <p14:creationId xmlns:p14="http://schemas.microsoft.com/office/powerpoint/2010/main" val="2489751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Making our assessment frameworks simpler and clearer</a:t>
            </a:r>
          </a:p>
          <a:p>
            <a:r>
              <a:rPr lang="en-GB" dirty="0"/>
              <a:t>We propose to improve our assessment frameworks by removing content that could</a:t>
            </a:r>
          </a:p>
          <a:p>
            <a:r>
              <a:rPr lang="en-GB" dirty="0"/>
              <a:t>duplicate or overlap across the different key questions. We also propose to simplify</a:t>
            </a:r>
          </a:p>
          <a:p>
            <a:r>
              <a:rPr lang="en-GB" dirty="0"/>
              <a:t>the language in the frameworks to make them easier to understand for everyone who</a:t>
            </a:r>
          </a:p>
          <a:p>
            <a:r>
              <a:rPr lang="en-GB" dirty="0"/>
              <a:t>uses them. This includes people using services and the public, service providers and</a:t>
            </a:r>
          </a:p>
          <a:p>
            <a:r>
              <a:rPr lang="en-GB" dirty="0"/>
              <a:t>our colleagues in CQC</a:t>
            </a:r>
          </a:p>
        </p:txBody>
      </p:sp>
      <p:sp>
        <p:nvSpPr>
          <p:cNvPr id="4" name="Slide Number Placeholder 3"/>
          <p:cNvSpPr>
            <a:spLocks noGrp="1"/>
          </p:cNvSpPr>
          <p:nvPr>
            <p:ph type="sldNum" sz="quarter" idx="5"/>
          </p:nvPr>
        </p:nvSpPr>
        <p:spPr/>
        <p:txBody>
          <a:bodyPr/>
          <a:lstStyle/>
          <a:p>
            <a:fld id="{BFBA5DC8-6BF1-4FBD-B070-D1C89C36C4A7}" type="slidenum">
              <a:rPr lang="en-GB" smtClean="0"/>
              <a:t>5</a:t>
            </a:fld>
            <a:endParaRPr lang="en-GB"/>
          </a:p>
        </p:txBody>
      </p:sp>
    </p:spTree>
    <p:extLst>
      <p:ext uri="{BB962C8B-B14F-4D97-AF65-F5344CB8AC3E}">
        <p14:creationId xmlns:p14="http://schemas.microsoft.com/office/powerpoint/2010/main" val="1314656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proposing moving to a simpler approach:</a:t>
            </a:r>
          </a:p>
          <a:p>
            <a:r>
              <a:rPr lang="en-GB" dirty="0"/>
              <a:t>1. Evidence gathering through inspection and other activity.</a:t>
            </a:r>
          </a:p>
          <a:p>
            <a:r>
              <a:rPr lang="en-GB" dirty="0"/>
              <a:t>2. Rounded assessments of evidence collected across the whole key question,</a:t>
            </a:r>
          </a:p>
          <a:p>
            <a:r>
              <a:rPr lang="en-GB" dirty="0"/>
              <a:t>with reference to rating characteristics. We would no longer award scores for</a:t>
            </a:r>
          </a:p>
          <a:p>
            <a:r>
              <a:rPr lang="en-GB" dirty="0"/>
              <a:t>quality statements within each key question.</a:t>
            </a:r>
          </a:p>
          <a:p>
            <a:r>
              <a:rPr lang="en-GB" dirty="0"/>
              <a:t>3. Key question rating awarded based on professional judgement.</a:t>
            </a:r>
          </a:p>
          <a:p>
            <a:r>
              <a:rPr lang="en-GB" dirty="0"/>
              <a:t>4. Overall ratings awarded based on aggregation from key question ratings and</a:t>
            </a:r>
          </a:p>
          <a:p>
            <a:r>
              <a:rPr lang="en-GB" dirty="0"/>
              <a:t>professional judgement.</a:t>
            </a:r>
          </a:p>
        </p:txBody>
      </p:sp>
      <p:sp>
        <p:nvSpPr>
          <p:cNvPr id="4" name="Slide Number Placeholder 3"/>
          <p:cNvSpPr>
            <a:spLocks noGrp="1"/>
          </p:cNvSpPr>
          <p:nvPr>
            <p:ph type="sldNum" sz="quarter" idx="5"/>
          </p:nvPr>
        </p:nvSpPr>
        <p:spPr/>
        <p:txBody>
          <a:bodyPr/>
          <a:lstStyle/>
          <a:p>
            <a:fld id="{BFBA5DC8-6BF1-4FBD-B070-D1C89C36C4A7}" type="slidenum">
              <a:rPr lang="en-GB" smtClean="0"/>
              <a:t>6</a:t>
            </a:fld>
            <a:endParaRPr lang="en-GB"/>
          </a:p>
        </p:txBody>
      </p:sp>
    </p:spTree>
    <p:extLst>
      <p:ext uri="{BB962C8B-B14F-4D97-AF65-F5344CB8AC3E}">
        <p14:creationId xmlns:p14="http://schemas.microsoft.com/office/powerpoint/2010/main" val="3900992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intend to highlight areas of both good practice as well as where improvements are</a:t>
            </a:r>
          </a:p>
          <a:p>
            <a:r>
              <a:rPr lang="en-GB" dirty="0"/>
              <a:t>needed, including around inequalities of experience or unwarranted variation in</a:t>
            </a:r>
          </a:p>
          <a:p>
            <a:r>
              <a:rPr lang="en-GB" dirty="0"/>
              <a:t>outcomes for different groups of people.</a:t>
            </a:r>
          </a:p>
        </p:txBody>
      </p:sp>
      <p:sp>
        <p:nvSpPr>
          <p:cNvPr id="4" name="Slide Number Placeholder 3"/>
          <p:cNvSpPr>
            <a:spLocks noGrp="1"/>
          </p:cNvSpPr>
          <p:nvPr>
            <p:ph type="sldNum" sz="quarter" idx="5"/>
          </p:nvPr>
        </p:nvSpPr>
        <p:spPr/>
        <p:txBody>
          <a:bodyPr/>
          <a:lstStyle/>
          <a:p>
            <a:fld id="{BFBA5DC8-6BF1-4FBD-B070-D1C89C36C4A7}" type="slidenum">
              <a:rPr lang="en-GB" smtClean="0"/>
              <a:t>7</a:t>
            </a:fld>
            <a:endParaRPr lang="en-GB"/>
          </a:p>
        </p:txBody>
      </p:sp>
    </p:spTree>
    <p:extLst>
      <p:ext uri="{BB962C8B-B14F-4D97-AF65-F5344CB8AC3E}">
        <p14:creationId xmlns:p14="http://schemas.microsoft.com/office/powerpoint/2010/main" val="2412176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Our aim will be to ensure that when we update ratings for a service, our</a:t>
            </a:r>
          </a:p>
          <a:p>
            <a:r>
              <a:rPr lang="en-GB" dirty="0"/>
              <a:t>judgements are not affected by evidence or other ratings that are significantly</a:t>
            </a:r>
          </a:p>
          <a:p>
            <a:r>
              <a:rPr lang="en-GB" dirty="0"/>
              <a:t>out of date.</a:t>
            </a:r>
          </a:p>
        </p:txBody>
      </p:sp>
      <p:sp>
        <p:nvSpPr>
          <p:cNvPr id="4" name="Slide Number Placeholder 3"/>
          <p:cNvSpPr>
            <a:spLocks noGrp="1"/>
          </p:cNvSpPr>
          <p:nvPr>
            <p:ph type="sldNum" sz="quarter" idx="5"/>
          </p:nvPr>
        </p:nvSpPr>
        <p:spPr/>
        <p:txBody>
          <a:bodyPr/>
          <a:lstStyle/>
          <a:p>
            <a:fld id="{BFBA5DC8-6BF1-4FBD-B070-D1C89C36C4A7}" type="slidenum">
              <a:rPr lang="en-GB" smtClean="0"/>
              <a:t>8</a:t>
            </a:fld>
            <a:endParaRPr lang="en-GB"/>
          </a:p>
        </p:txBody>
      </p:sp>
    </p:spTree>
    <p:extLst>
      <p:ext uri="{BB962C8B-B14F-4D97-AF65-F5344CB8AC3E}">
        <p14:creationId xmlns:p14="http://schemas.microsoft.com/office/powerpoint/2010/main" val="1349182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Measuring the impact on equality</a:t>
            </a:r>
          </a:p>
          <a:p>
            <a:r>
              <a:rPr lang="en-GB" dirty="0"/>
              <a:t>We need to consider equality and human rights in all our work, so we’ve produced a</a:t>
            </a:r>
          </a:p>
          <a:p>
            <a:r>
              <a:rPr lang="en-GB" dirty="0"/>
              <a:t>draft equality and human rights impact assessment (add link). It aims to identify and</a:t>
            </a:r>
          </a:p>
          <a:p>
            <a:r>
              <a:rPr lang="en-GB" dirty="0"/>
              <a:t>assess the potential impact and any risks from our proposals on specific groups of</a:t>
            </a:r>
          </a:p>
          <a:p>
            <a:r>
              <a:rPr lang="en-GB" dirty="0"/>
              <a:t>people. It also aims to improve how we identify any good or outstanding practice within</a:t>
            </a:r>
          </a:p>
          <a:p>
            <a:r>
              <a:rPr lang="en-GB" dirty="0"/>
              <a:t>a service that results in more equitable access, experience or outcomes for groups of</a:t>
            </a:r>
          </a:p>
          <a:p>
            <a:r>
              <a:rPr lang="en-GB" dirty="0"/>
              <a:t>people.</a:t>
            </a:r>
          </a:p>
        </p:txBody>
      </p:sp>
      <p:sp>
        <p:nvSpPr>
          <p:cNvPr id="4" name="Slide Number Placeholder 3"/>
          <p:cNvSpPr>
            <a:spLocks noGrp="1"/>
          </p:cNvSpPr>
          <p:nvPr>
            <p:ph type="sldNum" sz="quarter" idx="5"/>
          </p:nvPr>
        </p:nvSpPr>
        <p:spPr/>
        <p:txBody>
          <a:bodyPr/>
          <a:lstStyle/>
          <a:p>
            <a:fld id="{BFBA5DC8-6BF1-4FBD-B070-D1C89C36C4A7}" type="slidenum">
              <a:rPr lang="en-GB" smtClean="0"/>
              <a:t>9</a:t>
            </a:fld>
            <a:endParaRPr lang="en-GB"/>
          </a:p>
        </p:txBody>
      </p:sp>
    </p:spTree>
    <p:extLst>
      <p:ext uri="{BB962C8B-B14F-4D97-AF65-F5344CB8AC3E}">
        <p14:creationId xmlns:p14="http://schemas.microsoft.com/office/powerpoint/2010/main" val="3010179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DDBC4-08D2-5503-0A13-FDB828132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A6112A4-E683-D5D3-D15B-48A7FBE661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011358-5F2B-B287-A760-4CEFD4C704B2}"/>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DE51BA8A-4298-05D7-799F-CDBD5A5CCC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CDCAEA-F861-104D-FBCD-AED41BD8406C}"/>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68413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BED51-DD25-2908-E8F7-F8B79309A55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FC99F4-9CBE-A64D-7E7D-5643A16090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AABE1E-0A7E-697C-00CF-F2F044487B50}"/>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F3C03A63-2E38-63CB-AD2E-1A4A0FF1B2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86BE95-24F3-5465-00CC-7899B8CE50E1}"/>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371814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5DA859-F806-2D91-E2A9-1C18D655FE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75671F-1408-6284-0AC6-B5971768F9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220792-CF03-7621-85F4-2601943452D0}"/>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00285E7C-8FC8-87E2-6484-0F266339BB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0FC21A-70F8-2FEF-E409-054C65B65B19}"/>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461029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E4405-D1C9-69F1-645D-E915DFE96E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576973-CB5F-E97E-F8DC-11BDDE0FD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D1D8F2-3D5A-99F0-67B9-55D2AD9B2548}"/>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66E1EC3C-6A23-DFC6-A59E-4F9C96BCB8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FC922D-C252-6A58-9909-A5FE53289E85}"/>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66882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70E1C-12E4-387E-4852-1A12E9D758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94F62C4-2A08-BC3E-9E25-BD50E2D74A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A76EA9-06AC-A96C-E79C-E5E717655D26}"/>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A107E4A9-0F20-3C35-7FBC-A7DC4382C9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3B35A6-97A6-3EF7-E3E2-F6B58591CAE9}"/>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35901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AFECD-AFDE-89EA-9E60-957729E5CD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6464E3-558A-6B0D-6E93-10807A08C9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9C707B-B900-703C-87FC-42D2F3251F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602487E-F9A3-01F5-D522-371CE7A5B470}"/>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6" name="Footer Placeholder 5">
            <a:extLst>
              <a:ext uri="{FF2B5EF4-FFF2-40B4-BE49-F238E27FC236}">
                <a16:creationId xmlns:a16="http://schemas.microsoft.com/office/drawing/2014/main" id="{56C028EF-142C-E730-89C7-280774687F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CFC797-B64B-8F36-9BFC-243ED3CA8481}"/>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4133463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D0DF0-EB3F-6960-262D-89E19D95462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B07FFD-490B-9DBA-EC30-FEF6970C4E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0347DF-DE1F-54E8-0E7F-62F18B09DC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0AD0CA-E453-AE30-2DAA-65DE9AE754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076698-5AD3-DADE-EEC4-F491FC15C2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6070B2C-897B-7461-7ECB-7C6623E87295}"/>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8" name="Footer Placeholder 7">
            <a:extLst>
              <a:ext uri="{FF2B5EF4-FFF2-40B4-BE49-F238E27FC236}">
                <a16:creationId xmlns:a16="http://schemas.microsoft.com/office/drawing/2014/main" id="{ED50CE98-EC85-E7DB-2A5F-241B736742E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567E90E-AEAC-952D-A039-8299A55F4481}"/>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513491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C09C1-8DEA-9ECB-2EE0-31B1DCB4B1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1216298-C58B-F1FE-E6CF-589688DF059D}"/>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4" name="Footer Placeholder 3">
            <a:extLst>
              <a:ext uri="{FF2B5EF4-FFF2-40B4-BE49-F238E27FC236}">
                <a16:creationId xmlns:a16="http://schemas.microsoft.com/office/drawing/2014/main" id="{80B69F4E-C6E6-8BFF-139C-FA052B02C7F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79DF54-D5C3-AF05-526F-63BC39D202B5}"/>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306883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ECCA04-FE00-D521-3CF5-4DE8BAB4F6B7}"/>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3" name="Footer Placeholder 2">
            <a:extLst>
              <a:ext uri="{FF2B5EF4-FFF2-40B4-BE49-F238E27FC236}">
                <a16:creationId xmlns:a16="http://schemas.microsoft.com/office/drawing/2014/main" id="{DBAEF2F9-DBB5-497A-F5A1-29E145A127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F8C2508-31E5-23B2-414D-6650CF3E3F8E}"/>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258751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833CE-8216-5603-CA50-03973B6B12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C54AF74-5465-563D-A125-5383BDB1D2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AB6FAD0-F151-041A-4E0D-E654AB1BC0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0EBE56-DA97-37F9-5F03-2964EF1FA0C7}"/>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6" name="Footer Placeholder 5">
            <a:extLst>
              <a:ext uri="{FF2B5EF4-FFF2-40B4-BE49-F238E27FC236}">
                <a16:creationId xmlns:a16="http://schemas.microsoft.com/office/drawing/2014/main" id="{8DAAEBC6-2663-0F3C-5406-9FAF675200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E441A9-FA66-224E-EE4C-44FF1DCAF407}"/>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4064520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7500B-A6D9-15DD-8CCF-5424AB96AA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44CB6A4-8FF0-B9FE-5744-0B4528C201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1DB3516-BD1F-4DCA-D65A-C6847105FA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EDAE8A-EC32-3FDA-AB6B-34433764F08B}"/>
              </a:ext>
            </a:extLst>
          </p:cNvPr>
          <p:cNvSpPr>
            <a:spLocks noGrp="1"/>
          </p:cNvSpPr>
          <p:nvPr>
            <p:ph type="dt" sz="half" idx="10"/>
          </p:nvPr>
        </p:nvSpPr>
        <p:spPr/>
        <p:txBody>
          <a:bodyPr/>
          <a:lstStyle/>
          <a:p>
            <a:fld id="{6F79DA68-79B8-4B8F-93D3-B9833FB15EA5}" type="datetimeFigureOut">
              <a:rPr lang="en-GB" smtClean="0"/>
              <a:t>05/11/2025</a:t>
            </a:fld>
            <a:endParaRPr lang="en-GB"/>
          </a:p>
        </p:txBody>
      </p:sp>
      <p:sp>
        <p:nvSpPr>
          <p:cNvPr id="6" name="Footer Placeholder 5">
            <a:extLst>
              <a:ext uri="{FF2B5EF4-FFF2-40B4-BE49-F238E27FC236}">
                <a16:creationId xmlns:a16="http://schemas.microsoft.com/office/drawing/2014/main" id="{1FB7B93C-4A5C-E8B5-5365-821CCF13A0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58421C-4489-3F79-21C9-BBED3210FE17}"/>
              </a:ext>
            </a:extLst>
          </p:cNvPr>
          <p:cNvSpPr>
            <a:spLocks noGrp="1"/>
          </p:cNvSpPr>
          <p:nvPr>
            <p:ph type="sldNum" sz="quarter" idx="12"/>
          </p:nvPr>
        </p:nvSpPr>
        <p:spPr/>
        <p:txBody>
          <a:bodyPr/>
          <a:lstStyle/>
          <a:p>
            <a:fld id="{BFB5F875-1298-4ECB-B2ED-84EE4F1ACFDE}" type="slidenum">
              <a:rPr lang="en-GB" smtClean="0"/>
              <a:t>‹#›</a:t>
            </a:fld>
            <a:endParaRPr lang="en-GB"/>
          </a:p>
        </p:txBody>
      </p:sp>
    </p:spTree>
    <p:extLst>
      <p:ext uri="{BB962C8B-B14F-4D97-AF65-F5344CB8AC3E}">
        <p14:creationId xmlns:p14="http://schemas.microsoft.com/office/powerpoint/2010/main" val="1682607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D8692A-3AF5-6C6C-1180-563792AD9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286BDE-1720-851F-0794-9A6E465B8D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2B25F6-C365-09A9-8240-2957D4A262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79DA68-79B8-4B8F-93D3-B9833FB15EA5}" type="datetimeFigureOut">
              <a:rPr lang="en-GB" smtClean="0"/>
              <a:t>05/11/2025</a:t>
            </a:fld>
            <a:endParaRPr lang="en-GB"/>
          </a:p>
        </p:txBody>
      </p:sp>
      <p:sp>
        <p:nvSpPr>
          <p:cNvPr id="5" name="Footer Placeholder 4">
            <a:extLst>
              <a:ext uri="{FF2B5EF4-FFF2-40B4-BE49-F238E27FC236}">
                <a16:creationId xmlns:a16="http://schemas.microsoft.com/office/drawing/2014/main" id="{FC31F3C0-EA8E-B971-CBC5-55F908AEB4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F4C0E9-4106-6507-9480-5EE8BD8500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B5F875-1298-4ECB-B2ED-84EE4F1ACFDE}" type="slidenum">
              <a:rPr lang="en-GB" smtClean="0"/>
              <a:t>‹#›</a:t>
            </a:fld>
            <a:endParaRPr lang="en-GB"/>
          </a:p>
        </p:txBody>
      </p:sp>
    </p:spTree>
    <p:extLst>
      <p:ext uri="{BB962C8B-B14F-4D97-AF65-F5344CB8AC3E}">
        <p14:creationId xmlns:p14="http://schemas.microsoft.com/office/powerpoint/2010/main" val="3870469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2AABA4F-F81F-F270-EAF1-176F428B40AE}"/>
              </a:ext>
            </a:extLst>
          </p:cNvPr>
          <p:cNvPicPr>
            <a:picLocks noChangeAspect="1"/>
          </p:cNvPicPr>
          <p:nvPr/>
        </p:nvPicPr>
        <p:blipFill>
          <a:blip r:embed="rId3"/>
          <a:stretch>
            <a:fillRect/>
          </a:stretch>
        </p:blipFill>
        <p:spPr>
          <a:xfrm>
            <a:off x="985421" y="426129"/>
            <a:ext cx="10156056" cy="1503609"/>
          </a:xfrm>
          <a:prstGeom prst="rect">
            <a:avLst/>
          </a:prstGeom>
        </p:spPr>
      </p:pic>
      <p:sp>
        <p:nvSpPr>
          <p:cNvPr id="2" name="Title 1">
            <a:extLst>
              <a:ext uri="{FF2B5EF4-FFF2-40B4-BE49-F238E27FC236}">
                <a16:creationId xmlns:a16="http://schemas.microsoft.com/office/drawing/2014/main" id="{9F7FEA39-862F-31A9-3A9A-B0FB74D71FF2}"/>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58C9AEED-D7F4-96F3-0A52-B5C25B79F6DD}"/>
              </a:ext>
            </a:extLst>
          </p:cNvPr>
          <p:cNvSpPr>
            <a:spLocks noGrp="1"/>
          </p:cNvSpPr>
          <p:nvPr>
            <p:ph type="subTitle" idx="1"/>
          </p:nvPr>
        </p:nvSpPr>
        <p:spPr>
          <a:xfrm>
            <a:off x="1524000" y="3428999"/>
            <a:ext cx="9144000" cy="2456895"/>
          </a:xfrm>
        </p:spPr>
        <p:txBody>
          <a:bodyPr>
            <a:normAutofit/>
          </a:bodyPr>
          <a:lstStyle/>
          <a:p>
            <a:endParaRPr lang="en-GB" dirty="0"/>
          </a:p>
          <a:p>
            <a:r>
              <a:rPr lang="en-GB" sz="3600" dirty="0"/>
              <a:t> </a:t>
            </a:r>
            <a:r>
              <a:rPr lang="en-GB" sz="3600" b="1" dirty="0"/>
              <a:t>Better regulation, better care: </a:t>
            </a:r>
            <a:endParaRPr lang="en-GB" sz="3600" dirty="0"/>
          </a:p>
          <a:p>
            <a:r>
              <a:rPr lang="en-GB" sz="3600" b="1" dirty="0"/>
              <a:t>Consultation on improving how we assess and rate providers </a:t>
            </a:r>
            <a:endParaRPr lang="en-GB" sz="3600" dirty="0"/>
          </a:p>
        </p:txBody>
      </p:sp>
      <p:pic>
        <p:nvPicPr>
          <p:cNvPr id="5" name="Picture 4">
            <a:extLst>
              <a:ext uri="{FF2B5EF4-FFF2-40B4-BE49-F238E27FC236}">
                <a16:creationId xmlns:a16="http://schemas.microsoft.com/office/drawing/2014/main" id="{CA2AE2DC-E649-99EC-C6C4-65029EAFE9A1}"/>
              </a:ext>
            </a:extLst>
          </p:cNvPr>
          <p:cNvPicPr>
            <a:picLocks noChangeAspect="1"/>
          </p:cNvPicPr>
          <p:nvPr/>
        </p:nvPicPr>
        <p:blipFill>
          <a:blip r:embed="rId4"/>
          <a:stretch>
            <a:fillRect/>
          </a:stretch>
        </p:blipFill>
        <p:spPr>
          <a:xfrm>
            <a:off x="3923930" y="2263805"/>
            <a:ext cx="4119239" cy="1367161"/>
          </a:xfrm>
          <a:prstGeom prst="rect">
            <a:avLst/>
          </a:prstGeom>
        </p:spPr>
      </p:pic>
    </p:spTree>
    <p:extLst>
      <p:ext uri="{BB962C8B-B14F-4D97-AF65-F5344CB8AC3E}">
        <p14:creationId xmlns:p14="http://schemas.microsoft.com/office/powerpoint/2010/main" val="2790201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784BA-C356-D117-EB9C-0D674E31FC17}"/>
              </a:ext>
            </a:extLst>
          </p:cNvPr>
          <p:cNvSpPr>
            <a:spLocks noGrp="1"/>
          </p:cNvSpPr>
          <p:nvPr>
            <p:ph type="title"/>
          </p:nvPr>
        </p:nvSpPr>
        <p:spPr/>
        <p:txBody>
          <a:bodyPr/>
          <a:lstStyle/>
          <a:p>
            <a:r>
              <a:rPr lang="en-GB" b="1" dirty="0"/>
              <a:t>Other feedback </a:t>
            </a:r>
            <a:endParaRPr lang="en-GB" dirty="0"/>
          </a:p>
        </p:txBody>
      </p:sp>
      <p:sp>
        <p:nvSpPr>
          <p:cNvPr id="3" name="Content Placeholder 2">
            <a:extLst>
              <a:ext uri="{FF2B5EF4-FFF2-40B4-BE49-F238E27FC236}">
                <a16:creationId xmlns:a16="http://schemas.microsoft.com/office/drawing/2014/main" id="{EC22ADE3-4A32-1009-7835-1526BF1E55BD}"/>
              </a:ext>
            </a:extLst>
          </p:cNvPr>
          <p:cNvSpPr>
            <a:spLocks noGrp="1"/>
          </p:cNvSpPr>
          <p:nvPr>
            <p:ph idx="1"/>
          </p:nvPr>
        </p:nvSpPr>
        <p:spPr/>
        <p:txBody>
          <a:bodyPr/>
          <a:lstStyle/>
          <a:p>
            <a:r>
              <a:rPr lang="en-GB" sz="2800" b="1" i="0" u="none" strike="noStrike" baseline="0" dirty="0">
                <a:solidFill>
                  <a:srgbClr val="743669"/>
                </a:solidFill>
                <a:latin typeface="Arial" panose="020B0604020202020204" pitchFamily="34" charset="0"/>
              </a:rPr>
              <a:t>Consultation question 9: </a:t>
            </a:r>
            <a:r>
              <a:rPr lang="en-GB" sz="2800" b="0" i="0" u="none" strike="noStrike" baseline="0" dirty="0">
                <a:solidFill>
                  <a:srgbClr val="000000"/>
                </a:solidFill>
                <a:latin typeface="Arial" panose="020B0604020202020204" pitchFamily="34" charset="0"/>
              </a:rPr>
              <a:t>Do you have any other comments on our work, things we should consider, or suggestions for how we could improve? </a:t>
            </a:r>
          </a:p>
          <a:p>
            <a:r>
              <a:rPr lang="en-GB" sz="2800" b="0" i="0" u="none" strike="noStrike" baseline="0" dirty="0">
                <a:solidFill>
                  <a:srgbClr val="000000"/>
                </a:solidFill>
                <a:latin typeface="Arial" panose="020B0604020202020204" pitchFamily="34" charset="0"/>
              </a:rPr>
              <a:t>(free text response) </a:t>
            </a:r>
            <a:endParaRPr lang="en-GB" dirty="0"/>
          </a:p>
        </p:txBody>
      </p:sp>
    </p:spTree>
    <p:extLst>
      <p:ext uri="{BB962C8B-B14F-4D97-AF65-F5344CB8AC3E}">
        <p14:creationId xmlns:p14="http://schemas.microsoft.com/office/powerpoint/2010/main" val="279513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7FE10E-41C0-0EB8-7636-DFE6FFC42806}"/>
              </a:ext>
            </a:extLst>
          </p:cNvPr>
          <p:cNvSpPr txBox="1"/>
          <p:nvPr/>
        </p:nvSpPr>
        <p:spPr>
          <a:xfrm>
            <a:off x="1473693" y="230343"/>
            <a:ext cx="9365942" cy="4678204"/>
          </a:xfrm>
          <a:prstGeom prst="rect">
            <a:avLst/>
          </a:prstGeom>
          <a:noFill/>
        </p:spPr>
        <p:txBody>
          <a:bodyPr wrap="square">
            <a:spAutoFit/>
          </a:bodyPr>
          <a:lstStyle/>
          <a:p>
            <a:r>
              <a:rPr lang="en-GB" sz="4000" b="1" i="0" u="none" strike="noStrike" baseline="0" dirty="0">
                <a:solidFill>
                  <a:srgbClr val="743669"/>
                </a:solidFill>
                <a:latin typeface="Arial" panose="020B0604020202020204" pitchFamily="34" charset="0"/>
              </a:rPr>
              <a:t>How to respond to this consultation </a:t>
            </a:r>
            <a:endParaRPr lang="en-GB" sz="4000" b="0" i="0" u="none" strike="noStrike" baseline="0" dirty="0">
              <a:solidFill>
                <a:srgbClr val="743669"/>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Thank you for taking the time to tell us what you think about the proposals for our future approach to assessment. It’s important to get your feedback so we can make this work for everyone and deliver better regulation. </a:t>
            </a:r>
          </a:p>
          <a:p>
            <a:r>
              <a:rPr lang="en-GB" sz="1800" b="0" i="0" u="none" strike="noStrike" baseline="0" dirty="0">
                <a:solidFill>
                  <a:srgbClr val="000000"/>
                </a:solidFill>
                <a:latin typeface="Arial" panose="020B0604020202020204" pitchFamily="34" charset="0"/>
              </a:rPr>
              <a:t>The quickest and easiest way to respond is through our online form: </a:t>
            </a:r>
          </a:p>
          <a:p>
            <a:r>
              <a:rPr lang="en-GB" sz="1800" b="1" i="0" u="none" strike="noStrike" baseline="0" dirty="0">
                <a:solidFill>
                  <a:srgbClr val="467885"/>
                </a:solidFill>
                <a:latin typeface="Arial" panose="020B0604020202020204" pitchFamily="34" charset="0"/>
              </a:rPr>
              <a:t>www.cqc.org.uk/assessment-approach-consultation </a:t>
            </a:r>
          </a:p>
          <a:p>
            <a:endParaRPr lang="en-GB" sz="1800" b="0" i="0" u="none" strike="noStrike" baseline="0" dirty="0">
              <a:solidFill>
                <a:srgbClr val="467885"/>
              </a:solidFill>
              <a:latin typeface="Arial" panose="020B0604020202020204" pitchFamily="34" charset="0"/>
            </a:endParaRPr>
          </a:p>
          <a:p>
            <a:r>
              <a:rPr lang="en-GB" sz="1800" b="1" i="0" u="none" strike="noStrike" baseline="0" dirty="0">
                <a:solidFill>
                  <a:srgbClr val="000000"/>
                </a:solidFill>
                <a:latin typeface="Arial" panose="020B0604020202020204" pitchFamily="34" charset="0"/>
              </a:rPr>
              <a:t>Please respond by 5pm on 11 December 2025 </a:t>
            </a:r>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If you can’t use the online form, you can respond by email to: </a:t>
            </a:r>
          </a:p>
          <a:p>
            <a:r>
              <a:rPr lang="en-GB" sz="1800" b="1" i="0" u="none" strike="noStrike" baseline="0" dirty="0">
                <a:solidFill>
                  <a:srgbClr val="467885"/>
                </a:solidFill>
                <a:latin typeface="Arial" panose="020B0604020202020204" pitchFamily="34" charset="0"/>
              </a:rPr>
              <a:t>publicinsight@cqc.org.uk </a:t>
            </a:r>
          </a:p>
          <a:p>
            <a:endParaRPr lang="en-GB" sz="1800" b="0" i="0" u="none" strike="noStrike" baseline="0" dirty="0">
              <a:solidFill>
                <a:srgbClr val="467885"/>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Or you can write your response and post free of charge. Just address your envelope to: </a:t>
            </a:r>
          </a:p>
          <a:p>
            <a:r>
              <a:rPr lang="en-GB" sz="2400" b="1" i="0" u="none" strike="noStrike" baseline="0" dirty="0">
                <a:solidFill>
                  <a:srgbClr val="000000"/>
                </a:solidFill>
                <a:latin typeface="Arial" panose="020B0604020202020204" pitchFamily="34" charset="0"/>
              </a:rPr>
              <a:t>Freepost CQC CONSULTATION </a:t>
            </a:r>
            <a:endParaRPr lang="en-GB" sz="24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(you must write CQC CONSULTATION in capital letters) </a:t>
            </a:r>
          </a:p>
          <a:p>
            <a:r>
              <a:rPr lang="en-GB" sz="1800" b="0" i="0" u="none" strike="noStrike" baseline="0" dirty="0">
                <a:solidFill>
                  <a:srgbClr val="000000"/>
                </a:solidFill>
                <a:latin typeface="Arial" panose="020B0604020202020204" pitchFamily="34" charset="0"/>
              </a:rPr>
              <a:t>Contact details to be included. </a:t>
            </a:r>
          </a:p>
        </p:txBody>
      </p:sp>
    </p:spTree>
    <p:extLst>
      <p:ext uri="{BB962C8B-B14F-4D97-AF65-F5344CB8AC3E}">
        <p14:creationId xmlns:p14="http://schemas.microsoft.com/office/powerpoint/2010/main" val="53007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D11F8-5A94-6A73-C017-6602BD455536}"/>
              </a:ext>
            </a:extLst>
          </p:cNvPr>
          <p:cNvSpPr>
            <a:spLocks noGrp="1"/>
          </p:cNvSpPr>
          <p:nvPr>
            <p:ph type="title"/>
          </p:nvPr>
        </p:nvSpPr>
        <p:spPr/>
        <p:txBody>
          <a:bodyPr/>
          <a:lstStyle/>
          <a:p>
            <a:r>
              <a:rPr lang="en-GB" dirty="0"/>
              <a:t>Why the survey?</a:t>
            </a:r>
          </a:p>
        </p:txBody>
      </p:sp>
      <p:sp>
        <p:nvSpPr>
          <p:cNvPr id="3" name="Content Placeholder 2">
            <a:extLst>
              <a:ext uri="{FF2B5EF4-FFF2-40B4-BE49-F238E27FC236}">
                <a16:creationId xmlns:a16="http://schemas.microsoft.com/office/drawing/2014/main" id="{E5A9D72D-799C-27F5-C1F0-082503F07832}"/>
              </a:ext>
            </a:extLst>
          </p:cNvPr>
          <p:cNvSpPr>
            <a:spLocks noGrp="1"/>
          </p:cNvSpPr>
          <p:nvPr>
            <p:ph idx="1"/>
          </p:nvPr>
        </p:nvSpPr>
        <p:spPr/>
        <p:txBody>
          <a:bodyPr>
            <a:normAutofit fontScale="92500" lnSpcReduction="10000"/>
          </a:bodyPr>
          <a:lstStyle/>
          <a:p>
            <a:r>
              <a:rPr lang="en-GB" dirty="0"/>
              <a:t>This consultation is about our proposals to evolve and improve our approach to assessing health and care providers. In it we set out the improvements we are currently making and the steps we propose to take to ensure that people receive safe, effective, compassionate, and high-quality care. </a:t>
            </a:r>
          </a:p>
          <a:p>
            <a:r>
              <a:rPr lang="en-GB" dirty="0"/>
              <a:t>The changes we propose to our assessment framework and methodology in this consultation are based on extensive internal and external engagement. Some of these proposed changes return us to the best of what we had before. </a:t>
            </a:r>
          </a:p>
          <a:p>
            <a:r>
              <a:rPr lang="en-GB" dirty="0"/>
              <a:t>Central to this is developing assessment frameworks that are specific to the sectors we regulate and publishing rating characteristics to directly guide our rating decisions for each of our 5 key questions. </a:t>
            </a:r>
          </a:p>
        </p:txBody>
      </p:sp>
    </p:spTree>
    <p:extLst>
      <p:ext uri="{BB962C8B-B14F-4D97-AF65-F5344CB8AC3E}">
        <p14:creationId xmlns:p14="http://schemas.microsoft.com/office/powerpoint/2010/main" val="2721584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14448-443E-EEDC-8C67-5D1499B5ABB2}"/>
              </a:ext>
            </a:extLst>
          </p:cNvPr>
          <p:cNvSpPr>
            <a:spLocks noGrp="1"/>
          </p:cNvSpPr>
          <p:nvPr>
            <p:ph type="title"/>
          </p:nvPr>
        </p:nvSpPr>
        <p:spPr/>
        <p:txBody>
          <a:bodyPr/>
          <a:lstStyle/>
          <a:p>
            <a:r>
              <a:rPr lang="en-GB" sz="4400" b="1" i="0" u="none" strike="noStrike" baseline="0" dirty="0">
                <a:solidFill>
                  <a:srgbClr val="000000"/>
                </a:solidFill>
                <a:latin typeface="Arial" panose="020B0604020202020204" pitchFamily="34" charset="0"/>
              </a:rPr>
              <a:t>1. Describing our expectations of quality for all our rating levels </a:t>
            </a:r>
            <a:endParaRPr lang="en-GB" dirty="0"/>
          </a:p>
        </p:txBody>
      </p:sp>
      <p:sp>
        <p:nvSpPr>
          <p:cNvPr id="3" name="Content Placeholder 2">
            <a:extLst>
              <a:ext uri="{FF2B5EF4-FFF2-40B4-BE49-F238E27FC236}">
                <a16:creationId xmlns:a16="http://schemas.microsoft.com/office/drawing/2014/main" id="{14C25C56-412F-9F2A-26DF-2CC484DC4D35}"/>
              </a:ext>
            </a:extLst>
          </p:cNvPr>
          <p:cNvSpPr>
            <a:spLocks noGrp="1"/>
          </p:cNvSpPr>
          <p:nvPr>
            <p:ph idx="1"/>
          </p:nvPr>
        </p:nvSpPr>
        <p:spPr/>
        <p:txBody>
          <a:bodyPr/>
          <a:lstStyle/>
          <a:p>
            <a:r>
              <a:rPr lang="en-GB" b="1" dirty="0">
                <a:solidFill>
                  <a:srgbClr val="743669"/>
                </a:solidFill>
                <a:latin typeface="Arial" panose="020B0604020202020204" pitchFamily="34" charset="0"/>
              </a:rPr>
              <a:t>Consultation question 1: </a:t>
            </a:r>
            <a:r>
              <a:rPr lang="en-GB" dirty="0">
                <a:solidFill>
                  <a:srgbClr val="000000"/>
                </a:solidFill>
                <a:latin typeface="Arial" panose="020B0604020202020204" pitchFamily="34" charset="0"/>
              </a:rPr>
              <a:t>To what extent do you agree that we should publish clear rating characteristics of what care looks like for each rating as part of our new assessment frameworks? </a:t>
            </a:r>
          </a:p>
          <a:p>
            <a:pPr marL="285750" indent="-285750">
              <a:buFont typeface="Wingdings" panose="05000000000000000000" pitchFamily="2" charset="2"/>
              <a:buChar char="q"/>
            </a:pPr>
            <a:r>
              <a:rPr lang="en-GB" dirty="0">
                <a:solidFill>
                  <a:srgbClr val="000000"/>
                </a:solidFill>
                <a:latin typeface="Arial" panose="020B0604020202020204" pitchFamily="34" charset="0"/>
              </a:rPr>
              <a:t>Strongly 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Disagree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Strongly disagree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I don’t know </a:t>
            </a:r>
            <a:endParaRPr lang="en-GB" dirty="0"/>
          </a:p>
          <a:p>
            <a:endParaRPr lang="en-GB" dirty="0"/>
          </a:p>
        </p:txBody>
      </p:sp>
    </p:spTree>
    <p:extLst>
      <p:ext uri="{BB962C8B-B14F-4D97-AF65-F5344CB8AC3E}">
        <p14:creationId xmlns:p14="http://schemas.microsoft.com/office/powerpoint/2010/main" val="411465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0F7FE-2B94-064C-842E-86ECC8F69D75}"/>
              </a:ext>
            </a:extLst>
          </p:cNvPr>
          <p:cNvSpPr>
            <a:spLocks noGrp="1"/>
          </p:cNvSpPr>
          <p:nvPr>
            <p:ph type="title"/>
          </p:nvPr>
        </p:nvSpPr>
        <p:spPr/>
        <p:txBody>
          <a:bodyPr/>
          <a:lstStyle/>
          <a:p>
            <a:r>
              <a:rPr lang="en-GB" b="1" dirty="0"/>
              <a:t>2. Providing a clearer view of quality and safety for the sectors that we regulate </a:t>
            </a:r>
            <a:endParaRPr lang="en-GB" dirty="0"/>
          </a:p>
        </p:txBody>
      </p:sp>
      <p:sp>
        <p:nvSpPr>
          <p:cNvPr id="3" name="Content Placeholder 2">
            <a:extLst>
              <a:ext uri="{FF2B5EF4-FFF2-40B4-BE49-F238E27FC236}">
                <a16:creationId xmlns:a16="http://schemas.microsoft.com/office/drawing/2014/main" id="{CE0A4971-0C34-FD72-BCC8-BC2431B979CC}"/>
              </a:ext>
            </a:extLst>
          </p:cNvPr>
          <p:cNvSpPr>
            <a:spLocks noGrp="1"/>
          </p:cNvSpPr>
          <p:nvPr>
            <p:ph idx="1"/>
          </p:nvPr>
        </p:nvSpPr>
        <p:spPr/>
        <p:txBody>
          <a:bodyPr>
            <a:normAutofit fontScale="85000" lnSpcReduction="20000"/>
          </a:bodyPr>
          <a:lstStyle/>
          <a:p>
            <a:r>
              <a:rPr lang="en-GB" b="1" dirty="0">
                <a:solidFill>
                  <a:srgbClr val="743669"/>
                </a:solidFill>
                <a:latin typeface="Arial" panose="020B0604020202020204" pitchFamily="34" charset="0"/>
              </a:rPr>
              <a:t>Consultation question 2: </a:t>
            </a:r>
            <a:r>
              <a:rPr lang="en-GB" dirty="0">
                <a:solidFill>
                  <a:srgbClr val="000000"/>
                </a:solidFill>
                <a:latin typeface="Arial" panose="020B0604020202020204" pitchFamily="34" charset="0"/>
              </a:rPr>
              <a:t>To what extent do you agree with our proposed approach to developing assessment frameworks that are specific to each sector? </a:t>
            </a:r>
          </a:p>
          <a:p>
            <a:pPr marL="285750" indent="-285750">
              <a:buFont typeface="Wingdings" panose="05000000000000000000" pitchFamily="2" charset="2"/>
              <a:buChar char="q"/>
            </a:pPr>
            <a:r>
              <a:rPr lang="en-GB" dirty="0">
                <a:solidFill>
                  <a:srgbClr val="000000"/>
                </a:solidFill>
                <a:latin typeface="Arial" panose="020B0604020202020204" pitchFamily="34" charset="0"/>
              </a:rPr>
              <a:t>Strongly 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Disagree </a:t>
            </a:r>
          </a:p>
          <a:p>
            <a:pPr marL="285750" indent="-285750">
              <a:buFont typeface="Wingdings" panose="05000000000000000000" pitchFamily="2" charset="2"/>
              <a:buChar char="q"/>
            </a:pPr>
            <a:r>
              <a:rPr lang="en-GB" dirty="0">
                <a:solidFill>
                  <a:srgbClr val="000000"/>
                </a:solidFill>
                <a:latin typeface="Arial" panose="020B0604020202020204" pitchFamily="34" charset="0"/>
              </a:rPr>
              <a:t>Strongly </a:t>
            </a:r>
          </a:p>
          <a:p>
            <a:pPr marL="285750" indent="-285750">
              <a:buFont typeface="Wingdings" panose="05000000000000000000" pitchFamily="2" charset="2"/>
              <a:buChar char="q"/>
            </a:pPr>
            <a:r>
              <a:rPr lang="en-GB" dirty="0">
                <a:solidFill>
                  <a:srgbClr val="000000"/>
                </a:solidFill>
                <a:latin typeface="Arial" panose="020B0604020202020204" pitchFamily="34" charset="0"/>
              </a:rPr>
              <a:t>disagree </a:t>
            </a:r>
          </a:p>
          <a:p>
            <a:pPr>
              <a:buFont typeface="Wingdings" panose="05000000000000000000" pitchFamily="2" charset="2"/>
              <a:buChar char="q"/>
            </a:pPr>
            <a:r>
              <a:rPr lang="en-GB" dirty="0">
                <a:solidFill>
                  <a:srgbClr val="000000"/>
                </a:solidFill>
                <a:latin typeface="Arial" panose="020B0604020202020204" pitchFamily="34" charset="0"/>
              </a:rPr>
              <a:t>I don’t know </a:t>
            </a:r>
          </a:p>
          <a:p>
            <a:r>
              <a:rPr lang="en-GB" b="1" dirty="0">
                <a:solidFill>
                  <a:srgbClr val="743669"/>
                </a:solidFill>
                <a:latin typeface="Arial" panose="020B0604020202020204" pitchFamily="34" charset="0"/>
              </a:rPr>
              <a:t>Consultation question 2a: </a:t>
            </a:r>
            <a:r>
              <a:rPr lang="en-GB" dirty="0">
                <a:solidFill>
                  <a:srgbClr val="000000"/>
                </a:solidFill>
                <a:latin typeface="Arial" panose="020B0604020202020204" pitchFamily="34" charset="0"/>
              </a:rPr>
              <a:t>Do you have any comments or suggestions on how we should develop the sector-specific assessment frameworks? </a:t>
            </a:r>
          </a:p>
          <a:p>
            <a:r>
              <a:rPr lang="en-GB" dirty="0">
                <a:solidFill>
                  <a:srgbClr val="000000"/>
                </a:solidFill>
                <a:latin typeface="Arial" panose="020B0604020202020204" pitchFamily="34" charset="0"/>
              </a:rPr>
              <a:t>(free text response) </a:t>
            </a:r>
            <a:endParaRPr lang="en-GB" dirty="0"/>
          </a:p>
          <a:p>
            <a:endParaRPr lang="en-GB" dirty="0"/>
          </a:p>
        </p:txBody>
      </p:sp>
    </p:spTree>
    <p:extLst>
      <p:ext uri="{BB962C8B-B14F-4D97-AF65-F5344CB8AC3E}">
        <p14:creationId xmlns:p14="http://schemas.microsoft.com/office/powerpoint/2010/main" val="118111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7FDD-3C3D-C376-243A-6C50556EEFF2}"/>
              </a:ext>
            </a:extLst>
          </p:cNvPr>
          <p:cNvSpPr>
            <a:spLocks noGrp="1"/>
          </p:cNvSpPr>
          <p:nvPr>
            <p:ph type="title"/>
          </p:nvPr>
        </p:nvSpPr>
        <p:spPr/>
        <p:txBody>
          <a:bodyPr/>
          <a:lstStyle/>
          <a:p>
            <a:r>
              <a:rPr lang="en-GB" b="1" dirty="0"/>
              <a:t>3. Making our assessment frameworks simpler and clearer </a:t>
            </a:r>
            <a:endParaRPr lang="en-GB" dirty="0"/>
          </a:p>
        </p:txBody>
      </p:sp>
      <p:sp>
        <p:nvSpPr>
          <p:cNvPr id="3" name="Content Placeholder 2">
            <a:extLst>
              <a:ext uri="{FF2B5EF4-FFF2-40B4-BE49-F238E27FC236}">
                <a16:creationId xmlns:a16="http://schemas.microsoft.com/office/drawing/2014/main" id="{BBC9FAF9-DA16-40A6-BCB5-C2064087B833}"/>
              </a:ext>
            </a:extLst>
          </p:cNvPr>
          <p:cNvSpPr>
            <a:spLocks noGrp="1"/>
          </p:cNvSpPr>
          <p:nvPr>
            <p:ph idx="1"/>
          </p:nvPr>
        </p:nvSpPr>
        <p:spPr/>
        <p:txBody>
          <a:bodyPr/>
          <a:lstStyle/>
          <a:p>
            <a:r>
              <a:rPr lang="en-GB" sz="2800" b="1" i="0" u="none" strike="noStrike" baseline="0" dirty="0">
                <a:solidFill>
                  <a:srgbClr val="743669"/>
                </a:solidFill>
                <a:latin typeface="Arial" panose="020B0604020202020204" pitchFamily="34" charset="0"/>
              </a:rPr>
              <a:t>Consultation question 3: </a:t>
            </a:r>
            <a:r>
              <a:rPr lang="en-GB" sz="2800" b="0" i="0" u="none" strike="noStrike" baseline="0" dirty="0">
                <a:solidFill>
                  <a:srgbClr val="000000"/>
                </a:solidFill>
                <a:latin typeface="Arial" panose="020B0604020202020204" pitchFamily="34" charset="0"/>
              </a:rPr>
              <a:t>To what extent do you agree with our proposed approach to making our assessment frameworks clearer and removing areas of potential duplication? </a:t>
            </a:r>
          </a:p>
          <a:p>
            <a:pPr>
              <a:buFont typeface="Wingdings" panose="05000000000000000000" pitchFamily="2" charset="2"/>
              <a:buChar char="q"/>
            </a:pPr>
            <a:r>
              <a:rPr lang="en-GB" sz="2800" b="0" i="0" u="none" strike="noStrike" baseline="0" dirty="0">
                <a:solidFill>
                  <a:srgbClr val="000000"/>
                </a:solidFill>
                <a:latin typeface="Arial" panose="020B0604020202020204" pitchFamily="34" charset="0"/>
              </a:rPr>
              <a:t>Strongly agree </a:t>
            </a:r>
          </a:p>
          <a:p>
            <a:pPr>
              <a:buFont typeface="Wingdings" panose="05000000000000000000" pitchFamily="2" charset="2"/>
              <a:buChar char="q"/>
            </a:pPr>
            <a:r>
              <a:rPr lang="en-GB" sz="2800" b="0" i="0" u="none" strike="noStrike" baseline="0" dirty="0">
                <a:solidFill>
                  <a:srgbClr val="000000"/>
                </a:solidFill>
                <a:latin typeface="Arial" panose="020B0604020202020204" pitchFamily="34" charset="0"/>
              </a:rPr>
              <a:t>Agree Disagree </a:t>
            </a:r>
          </a:p>
          <a:p>
            <a:pPr>
              <a:buFont typeface="Wingdings" panose="05000000000000000000" pitchFamily="2" charset="2"/>
              <a:buChar char="q"/>
            </a:pPr>
            <a:r>
              <a:rPr lang="en-GB" sz="2800" b="0" i="0" u="none" strike="noStrike" baseline="0" dirty="0">
                <a:solidFill>
                  <a:srgbClr val="000000"/>
                </a:solidFill>
                <a:latin typeface="Arial" panose="020B0604020202020204" pitchFamily="34" charset="0"/>
              </a:rPr>
              <a:t>Strongly </a:t>
            </a:r>
          </a:p>
          <a:p>
            <a:pPr>
              <a:buFont typeface="Wingdings" panose="05000000000000000000" pitchFamily="2" charset="2"/>
              <a:buChar char="q"/>
            </a:pPr>
            <a:r>
              <a:rPr lang="en-GB" sz="2800" b="0" i="0" u="none" strike="noStrike" baseline="0" dirty="0">
                <a:solidFill>
                  <a:srgbClr val="000000"/>
                </a:solidFill>
                <a:latin typeface="Arial" panose="020B0604020202020204" pitchFamily="34" charset="0"/>
              </a:rPr>
              <a:t>disagree </a:t>
            </a:r>
          </a:p>
          <a:p>
            <a:pPr>
              <a:buFont typeface="Wingdings" panose="05000000000000000000" pitchFamily="2" charset="2"/>
              <a:buChar char="q"/>
            </a:pPr>
            <a:r>
              <a:rPr lang="en-GB" sz="2800" b="0" i="0" u="none" strike="noStrike" baseline="0" dirty="0">
                <a:solidFill>
                  <a:srgbClr val="000000"/>
                </a:solidFill>
                <a:latin typeface="Arial" panose="020B0604020202020204" pitchFamily="34" charset="0"/>
              </a:rPr>
              <a:t>I don’t know </a:t>
            </a:r>
            <a:endParaRPr lang="en-GB" dirty="0"/>
          </a:p>
        </p:txBody>
      </p:sp>
    </p:spTree>
    <p:extLst>
      <p:ext uri="{BB962C8B-B14F-4D97-AF65-F5344CB8AC3E}">
        <p14:creationId xmlns:p14="http://schemas.microsoft.com/office/powerpoint/2010/main" val="4136717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117F-9525-D38E-E715-E650104AADC2}"/>
              </a:ext>
            </a:extLst>
          </p:cNvPr>
          <p:cNvSpPr>
            <a:spLocks noGrp="1"/>
          </p:cNvSpPr>
          <p:nvPr>
            <p:ph type="title"/>
          </p:nvPr>
        </p:nvSpPr>
        <p:spPr/>
        <p:txBody>
          <a:bodyPr>
            <a:normAutofit fontScale="90000"/>
          </a:bodyPr>
          <a:lstStyle/>
          <a:p>
            <a:r>
              <a:rPr lang="en-GB" b="1" dirty="0"/>
              <a:t>Simplifying our rating approach and strengthening the role of professional judgement </a:t>
            </a:r>
            <a:endParaRPr lang="en-GB" dirty="0"/>
          </a:p>
        </p:txBody>
      </p:sp>
      <p:sp>
        <p:nvSpPr>
          <p:cNvPr id="3" name="Content Placeholder 2">
            <a:extLst>
              <a:ext uri="{FF2B5EF4-FFF2-40B4-BE49-F238E27FC236}">
                <a16:creationId xmlns:a16="http://schemas.microsoft.com/office/drawing/2014/main" id="{0A641ECB-3F72-AFE3-E08E-9BAC3E3D0B47}"/>
              </a:ext>
            </a:extLst>
          </p:cNvPr>
          <p:cNvSpPr>
            <a:spLocks noGrp="1"/>
          </p:cNvSpPr>
          <p:nvPr>
            <p:ph idx="1"/>
          </p:nvPr>
        </p:nvSpPr>
        <p:spPr/>
        <p:txBody>
          <a:bodyPr>
            <a:normAutofit fontScale="92500" lnSpcReduction="20000"/>
          </a:bodyPr>
          <a:lstStyle/>
          <a:p>
            <a:r>
              <a:rPr lang="en-GB" b="1" dirty="0"/>
              <a:t>Consultation question 4: </a:t>
            </a:r>
            <a:r>
              <a:rPr lang="en-GB" dirty="0"/>
              <a:t>To what extent do you agree that we should award ratings directly at key question level with reference to rating characteristics? </a:t>
            </a:r>
          </a:p>
          <a:p>
            <a:pPr>
              <a:buFont typeface="Wingdings" panose="05000000000000000000" pitchFamily="2" charset="2"/>
              <a:buChar char="q"/>
            </a:pPr>
            <a:r>
              <a:rPr lang="en-GB" dirty="0"/>
              <a:t>Strongly agree </a:t>
            </a:r>
          </a:p>
          <a:p>
            <a:pPr>
              <a:buFont typeface="Wingdings" panose="05000000000000000000" pitchFamily="2" charset="2"/>
              <a:buChar char="q"/>
            </a:pPr>
            <a:r>
              <a:rPr lang="en-GB" dirty="0"/>
              <a:t>Agree </a:t>
            </a:r>
          </a:p>
          <a:p>
            <a:pPr>
              <a:buFont typeface="Wingdings" panose="05000000000000000000" pitchFamily="2" charset="2"/>
              <a:buChar char="q"/>
            </a:pPr>
            <a:r>
              <a:rPr lang="en-GB" dirty="0"/>
              <a:t>Disagree Strongly </a:t>
            </a:r>
          </a:p>
          <a:p>
            <a:pPr>
              <a:buFont typeface="Wingdings" panose="05000000000000000000" pitchFamily="2" charset="2"/>
              <a:buChar char="q"/>
            </a:pPr>
            <a:r>
              <a:rPr lang="en-GB" dirty="0"/>
              <a:t>disagree </a:t>
            </a:r>
          </a:p>
          <a:p>
            <a:pPr>
              <a:buFont typeface="Wingdings" panose="05000000000000000000" pitchFamily="2" charset="2"/>
              <a:buChar char="q"/>
            </a:pPr>
            <a:r>
              <a:rPr lang="en-GB" dirty="0"/>
              <a:t>I don’t know </a:t>
            </a:r>
          </a:p>
          <a:p>
            <a:r>
              <a:rPr lang="en-GB" b="1" dirty="0"/>
              <a:t>Consultation question 4a: </a:t>
            </a:r>
            <a:r>
              <a:rPr lang="en-GB" dirty="0"/>
              <a:t>Do you have any comments or suggestions on our proposed approach to awarding ratings? </a:t>
            </a:r>
          </a:p>
          <a:p>
            <a:r>
              <a:rPr lang="en-GB" dirty="0"/>
              <a:t>(free text response) </a:t>
            </a:r>
          </a:p>
        </p:txBody>
      </p:sp>
    </p:spTree>
    <p:extLst>
      <p:ext uri="{BB962C8B-B14F-4D97-AF65-F5344CB8AC3E}">
        <p14:creationId xmlns:p14="http://schemas.microsoft.com/office/powerpoint/2010/main" val="353272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5361-CE9C-5907-2D25-189B04331914}"/>
              </a:ext>
            </a:extLst>
          </p:cNvPr>
          <p:cNvSpPr>
            <a:spLocks noGrp="1"/>
          </p:cNvSpPr>
          <p:nvPr>
            <p:ph type="title"/>
          </p:nvPr>
        </p:nvSpPr>
        <p:spPr/>
        <p:txBody>
          <a:bodyPr>
            <a:normAutofit fontScale="90000"/>
          </a:bodyPr>
          <a:lstStyle/>
          <a:p>
            <a:r>
              <a:rPr lang="en-GB" b="1" dirty="0"/>
              <a:t>Supporting our inspection teams to deliver timely and expert inspections, publish impactful reports and develop strong relationships with providers </a:t>
            </a:r>
            <a:endParaRPr lang="en-GB" dirty="0"/>
          </a:p>
        </p:txBody>
      </p:sp>
      <p:sp>
        <p:nvSpPr>
          <p:cNvPr id="3" name="Content Placeholder 2">
            <a:extLst>
              <a:ext uri="{FF2B5EF4-FFF2-40B4-BE49-F238E27FC236}">
                <a16:creationId xmlns:a16="http://schemas.microsoft.com/office/drawing/2014/main" id="{33FED4B8-E244-37C8-8645-45D4DAED09B5}"/>
              </a:ext>
            </a:extLst>
          </p:cNvPr>
          <p:cNvSpPr>
            <a:spLocks noGrp="1"/>
          </p:cNvSpPr>
          <p:nvPr>
            <p:ph idx="1"/>
          </p:nvPr>
        </p:nvSpPr>
        <p:spPr>
          <a:xfrm>
            <a:off x="838200" y="2201661"/>
            <a:ext cx="10515600" cy="3975301"/>
          </a:xfrm>
        </p:spPr>
        <p:txBody>
          <a:bodyPr/>
          <a:lstStyle/>
          <a:p>
            <a:r>
              <a:rPr lang="en-GB" b="1" dirty="0"/>
              <a:t>Consultation question 5: </a:t>
            </a:r>
            <a:r>
              <a:rPr lang="en-GB" dirty="0"/>
              <a:t>Do you have any comments or suggestions for how we should support our inspection teams to deliver expert inspections, impactful reports and strong relationships with providers? </a:t>
            </a:r>
          </a:p>
          <a:p>
            <a:r>
              <a:rPr lang="en-GB" dirty="0"/>
              <a:t>(free text response) </a:t>
            </a:r>
          </a:p>
        </p:txBody>
      </p:sp>
    </p:spTree>
    <p:extLst>
      <p:ext uri="{BB962C8B-B14F-4D97-AF65-F5344CB8AC3E}">
        <p14:creationId xmlns:p14="http://schemas.microsoft.com/office/powerpoint/2010/main" val="1147189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29780-A069-2809-D4B6-D12C393B0BC5}"/>
              </a:ext>
            </a:extLst>
          </p:cNvPr>
          <p:cNvSpPr>
            <a:spLocks noGrp="1"/>
          </p:cNvSpPr>
          <p:nvPr>
            <p:ph type="title"/>
          </p:nvPr>
        </p:nvSpPr>
        <p:spPr/>
        <p:txBody>
          <a:bodyPr>
            <a:normAutofit fontScale="90000"/>
          </a:bodyPr>
          <a:lstStyle/>
          <a:p>
            <a:r>
              <a:rPr lang="en-GB" b="1" dirty="0"/>
              <a:t>Reviewing and clarifying our approach to following up assessments and updating rating judgements</a:t>
            </a:r>
          </a:p>
        </p:txBody>
      </p:sp>
      <p:sp>
        <p:nvSpPr>
          <p:cNvPr id="3" name="Content Placeholder 2">
            <a:extLst>
              <a:ext uri="{FF2B5EF4-FFF2-40B4-BE49-F238E27FC236}">
                <a16:creationId xmlns:a16="http://schemas.microsoft.com/office/drawing/2014/main" id="{B6D18212-8347-6107-13A5-169B00406979}"/>
              </a:ext>
            </a:extLst>
          </p:cNvPr>
          <p:cNvSpPr>
            <a:spLocks noGrp="1"/>
          </p:cNvSpPr>
          <p:nvPr>
            <p:ph idx="1"/>
          </p:nvPr>
        </p:nvSpPr>
        <p:spPr/>
        <p:txBody>
          <a:bodyPr>
            <a:normAutofit fontScale="92500" lnSpcReduction="20000"/>
          </a:bodyPr>
          <a:lstStyle/>
          <a:p>
            <a:r>
              <a:rPr lang="en-GB" b="1" dirty="0"/>
              <a:t>Consultation question 6: </a:t>
            </a:r>
            <a:r>
              <a:rPr lang="en-GB" dirty="0"/>
              <a:t>To what extent do you agree with the approach to following up assessments and the principles for updating rating judgements? </a:t>
            </a:r>
          </a:p>
          <a:p>
            <a:pPr>
              <a:buFont typeface="Wingdings" panose="05000000000000000000" pitchFamily="2" charset="2"/>
              <a:buChar char="q"/>
            </a:pPr>
            <a:r>
              <a:rPr lang="en-GB" dirty="0"/>
              <a:t>Strongly agree </a:t>
            </a:r>
          </a:p>
          <a:p>
            <a:pPr>
              <a:buFont typeface="Wingdings" panose="05000000000000000000" pitchFamily="2" charset="2"/>
              <a:buChar char="q"/>
            </a:pPr>
            <a:r>
              <a:rPr lang="en-GB" dirty="0"/>
              <a:t>Agree </a:t>
            </a:r>
          </a:p>
          <a:p>
            <a:pPr>
              <a:buFont typeface="Wingdings" panose="05000000000000000000" pitchFamily="2" charset="2"/>
              <a:buChar char="q"/>
            </a:pPr>
            <a:r>
              <a:rPr lang="en-GB" dirty="0"/>
              <a:t>Disagree Strongly </a:t>
            </a:r>
          </a:p>
          <a:p>
            <a:pPr>
              <a:buFont typeface="Wingdings" panose="05000000000000000000" pitchFamily="2" charset="2"/>
              <a:buChar char="q"/>
            </a:pPr>
            <a:r>
              <a:rPr lang="en-GB" dirty="0"/>
              <a:t>disagree </a:t>
            </a:r>
          </a:p>
          <a:p>
            <a:pPr>
              <a:buFont typeface="Wingdings" panose="05000000000000000000" pitchFamily="2" charset="2"/>
              <a:buChar char="q"/>
            </a:pPr>
            <a:r>
              <a:rPr lang="en-GB" dirty="0"/>
              <a:t>I don’t know </a:t>
            </a:r>
          </a:p>
          <a:p>
            <a:r>
              <a:rPr lang="en-GB" b="1" dirty="0"/>
              <a:t>Consultation question 6a: </a:t>
            </a:r>
            <a:r>
              <a:rPr lang="en-GB" dirty="0"/>
              <a:t>Do you have any comments on our proposed approach? </a:t>
            </a:r>
          </a:p>
          <a:p>
            <a:r>
              <a:rPr lang="en-GB" dirty="0"/>
              <a:t>(free text response) </a:t>
            </a:r>
          </a:p>
        </p:txBody>
      </p:sp>
    </p:spTree>
    <p:extLst>
      <p:ext uri="{BB962C8B-B14F-4D97-AF65-F5344CB8AC3E}">
        <p14:creationId xmlns:p14="http://schemas.microsoft.com/office/powerpoint/2010/main" val="33942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4EA14-CF60-7494-E35B-945E3E366642}"/>
              </a:ext>
            </a:extLst>
          </p:cNvPr>
          <p:cNvSpPr>
            <a:spLocks noGrp="1"/>
          </p:cNvSpPr>
          <p:nvPr>
            <p:ph type="title"/>
          </p:nvPr>
        </p:nvSpPr>
        <p:spPr/>
        <p:txBody>
          <a:bodyPr/>
          <a:lstStyle/>
          <a:p>
            <a:r>
              <a:rPr lang="en-GB" sz="4400" b="1" i="0" u="none" strike="noStrike" baseline="0" dirty="0">
                <a:solidFill>
                  <a:srgbClr val="743669"/>
                </a:solidFill>
                <a:latin typeface="Arial" panose="020B0604020202020204" pitchFamily="34" charset="0"/>
              </a:rPr>
              <a:t>Measuring the impact on equality </a:t>
            </a:r>
            <a:endParaRPr lang="en-GB" dirty="0"/>
          </a:p>
        </p:txBody>
      </p:sp>
      <p:sp>
        <p:nvSpPr>
          <p:cNvPr id="3" name="Content Placeholder 2">
            <a:extLst>
              <a:ext uri="{FF2B5EF4-FFF2-40B4-BE49-F238E27FC236}">
                <a16:creationId xmlns:a16="http://schemas.microsoft.com/office/drawing/2014/main" id="{5C045833-864D-B88E-A07C-64E113C0140A}"/>
              </a:ext>
            </a:extLst>
          </p:cNvPr>
          <p:cNvSpPr>
            <a:spLocks noGrp="1"/>
          </p:cNvSpPr>
          <p:nvPr>
            <p:ph idx="1"/>
          </p:nvPr>
        </p:nvSpPr>
        <p:spPr/>
        <p:txBody>
          <a:bodyPr/>
          <a:lstStyle/>
          <a:p>
            <a:r>
              <a:rPr lang="en-GB" b="1" dirty="0"/>
              <a:t>Consultation question 8: </a:t>
            </a:r>
            <a:r>
              <a:rPr lang="en-GB" dirty="0"/>
              <a:t>We'd like to hear what you think about the opportunities and risks to improving equality and human rights in our proposals. Do you think our proposals will affect some groups of people more than others (for example, those with a protected equality characteristic such as disabled people, older people, or people from different ethnic backgrounds)? </a:t>
            </a:r>
          </a:p>
          <a:p>
            <a:r>
              <a:rPr lang="en-GB" dirty="0"/>
              <a:t>Please tell us if the impact on people would be positive or negative, and how we could reduce any negative effects. </a:t>
            </a:r>
          </a:p>
          <a:p>
            <a:r>
              <a:rPr lang="en-GB" dirty="0"/>
              <a:t>(free text response) </a:t>
            </a:r>
          </a:p>
        </p:txBody>
      </p:sp>
    </p:spTree>
    <p:extLst>
      <p:ext uri="{BB962C8B-B14F-4D97-AF65-F5344CB8AC3E}">
        <p14:creationId xmlns:p14="http://schemas.microsoft.com/office/powerpoint/2010/main" val="1663370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11545</TotalTime>
  <Words>1592</Words>
  <Application>Microsoft Office PowerPoint</Application>
  <PresentationFormat>Widescreen</PresentationFormat>
  <Paragraphs>139</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PowerPoint Presentation</vt:lpstr>
      <vt:lpstr>Why the survey?</vt:lpstr>
      <vt:lpstr>1. Describing our expectations of quality for all our rating levels </vt:lpstr>
      <vt:lpstr>2. Providing a clearer view of quality and safety for the sectors that we regulate </vt:lpstr>
      <vt:lpstr>3. Making our assessment frameworks simpler and clearer </vt:lpstr>
      <vt:lpstr>Simplifying our rating approach and strengthening the role of professional judgement </vt:lpstr>
      <vt:lpstr>Supporting our inspection teams to deliver timely and expert inspections, publish impactful reports and develop strong relationships with providers </vt:lpstr>
      <vt:lpstr>Reviewing and clarifying our approach to following up assessments and updating rating judgements</vt:lpstr>
      <vt:lpstr>Measuring the impact on equality </vt:lpstr>
      <vt:lpstr>Other feedback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dc:creator>
  <cp:lastModifiedBy>Peter</cp:lastModifiedBy>
  <cp:revision>9</cp:revision>
  <dcterms:created xsi:type="dcterms:W3CDTF">2025-10-20T14:24:07Z</dcterms:created>
  <dcterms:modified xsi:type="dcterms:W3CDTF">2025-11-05T15:18:15Z</dcterms:modified>
</cp:coreProperties>
</file>