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5"/>
    <p:sldMasterId id="2147483666" r:id="rId6"/>
    <p:sldMasterId id="2147483707" r:id="rId7"/>
    <p:sldMasterId id="2147483727" r:id="rId8"/>
    <p:sldMasterId id="2147483735" r:id="rId9"/>
  </p:sldMasterIdLst>
  <p:notesMasterIdLst>
    <p:notesMasterId r:id="rId56"/>
  </p:notesMasterIdLst>
  <p:handoutMasterIdLst>
    <p:handoutMasterId r:id="rId57"/>
  </p:handoutMasterIdLst>
  <p:sldIdLst>
    <p:sldId id="259" r:id="rId10"/>
    <p:sldId id="367" r:id="rId11"/>
    <p:sldId id="376" r:id="rId12"/>
    <p:sldId id="345" r:id="rId13"/>
    <p:sldId id="313" r:id="rId14"/>
    <p:sldId id="337" r:id="rId15"/>
    <p:sldId id="325" r:id="rId16"/>
    <p:sldId id="372" r:id="rId17"/>
    <p:sldId id="264" r:id="rId18"/>
    <p:sldId id="368" r:id="rId19"/>
    <p:sldId id="365" r:id="rId20"/>
    <p:sldId id="278" r:id="rId21"/>
    <p:sldId id="377" r:id="rId22"/>
    <p:sldId id="271" r:id="rId23"/>
    <p:sldId id="363" r:id="rId24"/>
    <p:sldId id="364" r:id="rId25"/>
    <p:sldId id="378" r:id="rId26"/>
    <p:sldId id="380" r:id="rId27"/>
    <p:sldId id="277" r:id="rId28"/>
    <p:sldId id="341" r:id="rId29"/>
    <p:sldId id="349" r:id="rId30"/>
    <p:sldId id="346" r:id="rId31"/>
    <p:sldId id="288" r:id="rId32"/>
    <p:sldId id="290" r:id="rId33"/>
    <p:sldId id="291" r:id="rId34"/>
    <p:sldId id="287" r:id="rId35"/>
    <p:sldId id="289" r:id="rId36"/>
    <p:sldId id="276" r:id="rId37"/>
    <p:sldId id="324" r:id="rId38"/>
    <p:sldId id="280" r:id="rId39"/>
    <p:sldId id="292" r:id="rId40"/>
    <p:sldId id="357" r:id="rId41"/>
    <p:sldId id="352" r:id="rId42"/>
    <p:sldId id="295" r:id="rId43"/>
    <p:sldId id="282" r:id="rId44"/>
    <p:sldId id="375" r:id="rId45"/>
    <p:sldId id="328" r:id="rId46"/>
    <p:sldId id="308" r:id="rId47"/>
    <p:sldId id="299" r:id="rId48"/>
    <p:sldId id="339" r:id="rId49"/>
    <p:sldId id="344" r:id="rId50"/>
    <p:sldId id="297" r:id="rId51"/>
    <p:sldId id="316" r:id="rId52"/>
    <p:sldId id="302" r:id="rId53"/>
    <p:sldId id="304" r:id="rId54"/>
    <p:sldId id="305" r:id="rId5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150851-4749-B36E-AC2D-C554908101AB}" name="Jo Hawkins" initials="JH" userId="S::Jo.Hawkins@skillsforcare.org.uk::de2f5101-fd6d-4722-addb-c4f4d1e5720d" providerId="AD"/>
  <p188:author id="{0D9FE274-45DB-4476-7F23-7A8C8788FD3B}" name="Helen Dannatt" initials="HD" userId="S::helen.dannatt@skillsforcare.org.uk::92e8a40a-f004-4b4b-83a6-6a3e20c30028" providerId="AD"/>
  <p188:author id="{5F727CA4-D064-7EF4-2A39-6A236888087F}" name="Natalie Scarimbolo" initials="NS" userId="S::natalie.scarimbolo@skillsforcare.org.uk::21b66764-f30e-4376-995c-9d61ceeba93b" providerId="AD"/>
  <p188:author id="{05BA13D4-7094-696C-78B5-750A5D380885}" name="Jo Hawkins" initials="JH" userId="S::jo.hawkins@skillsforcare.org.uk::de2f5101-fd6d-4722-addb-c4f4d1e572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008C95"/>
    <a:srgbClr val="0040BB"/>
    <a:srgbClr val="0068B3"/>
    <a:srgbClr val="008F9C"/>
    <a:srgbClr val="0071BB"/>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F03EF1-A313-D3E4-71FB-311BA2A8B3A6}" v="2" dt="2025-09-01T10:17:52.74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tableStyles" Target="tableStyle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notesMaster" Target="notesMasters/notesMaster1.xml"/><Relationship Id="rId8" Type="http://schemas.openxmlformats.org/officeDocument/2006/relationships/slideMaster" Target="slideMasters/slideMaster4.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handoutMaster" Target="handoutMasters/handoutMaster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9/3/2025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9/3/2025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killsforcare.org.uk/Rmwebinar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killsforcare.org.uk/membershi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skillsforcare.org.uk/careexchan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skillsforcare.org.uk/Support-for-leaders-and-managers/Support-for-registered-managers/The-care-exchange/The-care-exchange-Series-5.aspx"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skillsforcare.org.uk/Support-for-leaders-and-managers/Support-for-registered-managers/Social-care-managers-Facebook-group.aspx"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events.skillsforcare.org.uk/skillsforcare/1984/home"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gov.uk/government/publications/adult-social-care-learning-and-development-support-scheme" TargetMode="External"/><Relationship Id="rId4" Type="http://schemas.openxmlformats.org/officeDocument/2006/relationships/hyperlink" Target="https://www.skillsforcare.org.uk/Support-for-leaders-and-managers/Good-and-outstanding-care/eLearning.aspx"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good-and-outstanding-care/Improve-your-CQC-rating/Guide-to-improvement.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skillsforcare.org.uk/NI-CEOnetwork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skillsforcare.org.uk/resources/documents/Support-for-leaders-and-managers/Nominated-Individuals/Nominated-individual-handbook-a-practical-guide.pdf"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asclearninganddevelopmentsupport@nhsbsa.nhs.uk"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eur01.safelinks.protection.outlook.com/?url=https%3A%2F%2Fwww.skillsforcare.org.uk%2FFunding%2FLearning-and-development-funding-for-adult-social-care.aspx&amp;data=05%7C02%7CJo.Hawkins%40skillsforcare.org.uk%7C375870c246f440c8609808ddb89ec459%7C5c317017415d43e6ada17668f9ad3f9f%7C0%7C0%7C638869714643309020%7CUnknown%7CTWFpbGZsb3d8eyJFbXB0eU1hcGkiOnRydWUsIlYiOiIwLjAuMDAwMCIsIlAiOiJXaW4zMiIsIkFOIjoiTWFpbCIsIldUIjoyfQ%3D%3D%7C0%7C%7C%7C&amp;sdata=llrrpyZgj12qCTBrOPAVCjVVn2wnSNv718RRCleLtZA%3D&amp;reserved=0"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skillsforcare.org.uk/Developing-your-workforce/Care-topics/Learning-from-events-digital-learning-module/Learning-from-events-digital-module.aspx"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mailto:LMSenquiries@skillsforcare.org.uk" TargetMode="External"/><Relationship Id="rId5" Type="http://schemas.openxmlformats.org/officeDocument/2006/relationships/hyperlink" Target="https://eur01.safelinks.protection.outlook.com/?url=http%3A%2F%2Fwww.skillsforcare.org.uk%2FeLearning&amp;data=05%7C02%7CJo.Hawkins%40skillsforcare.org.uk%7C77000cf1881c49bcc1fa08dce6a9c681%7C5c317017415d43e6ada17668f9ad3f9f%7C0%7C0%7C638638864082331201%7CUnknown%7CTWFpbGZsb3d8eyJWIjoiMC4wLjAwMDAiLCJQIjoiV2luMzIiLCJBTiI6Ik1haWwiLCJXVCI6Mn0%3D%7C0%7C%7C%7C&amp;sdata=ux6oqeEtz5SdoBAB9WhHD8VcpaO4XeXXR0lRlBWx%2FH4%3D&amp;reserved=0" TargetMode="External"/><Relationship Id="rId4" Type="http://schemas.openxmlformats.org/officeDocument/2006/relationships/hyperlink" Target="https://www.gov.uk/government/publications/adult-social-care-learning-and-development-support-scheme"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skillsforcare.org.uk/IntroductoryModulesForManagers"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mailto:LMSenquiries@skillsforcare.org.uk" TargetMode="External"/><Relationship Id="rId5" Type="http://schemas.openxmlformats.org/officeDocument/2006/relationships/hyperlink" Target="https://eur01.safelinks.protection.outlook.com/?url=http%3A%2F%2Fwww.skillsforcare.org.uk%2FeLearning&amp;data=05%7C02%7CJo.Hawkins%40skillsforcare.org.uk%7C77000cf1881c49bcc1fa08dce6a9c681%7C5c317017415d43e6ada17668f9ad3f9f%7C0%7C0%7C638638864082331201%7CUnknown%7CTWFpbGZsb3d8eyJWIjoiMC4wLjAwMDAiLCJQIjoiV2luMzIiLCJBTiI6Ik1haWwiLCJXVCI6Mn0%3D%7C0%7C%7C%7C&amp;sdata=ux6oqeEtz5SdoBAB9WhHD8VcpaO4XeXXR0lRlBWx%2FH4%3D&amp;reserved=0" TargetMode="External"/><Relationship Id="rId4" Type="http://schemas.openxmlformats.org/officeDocument/2006/relationships/hyperlink" Target="https://www.gov.uk/government/publications/adult-social-care-learning-and-development-support-scheme"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a-service/Digital-technology-and-social-care/Digital-Skills-eLearning.aspx"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mailto:LMSenquiries@skillsforcare.org.uk" TargetMode="External"/><Relationship Id="rId4" Type="http://schemas.openxmlformats.org/officeDocument/2006/relationships/hyperlink" Target="https://eur01.safelinks.protection.outlook.com/?url=http%3A%2F%2Fwww.skillsforcare.org.uk%2FeLearning&amp;data=05%7C02%7CJo.Hawkins%40skillsforcare.org.uk%7C77000cf1881c49bcc1fa08dce6a9c681%7C5c317017415d43e6ada17668f9ad3f9f%7C0%7C0%7C638638864082331201%7CUnknown%7CTWFpbGZsb3d8eyJWIjoiMC4wLjAwMDAiLCJQIjoiV2luMzIiLCJBTiI6Ik1haWwiLCJXVCI6Mn0%3D%7C0%7C%7C%7C&amp;sdata=ux6oqeEtz5SdoBAB9WhHD8VcpaO4XeXXR0lRlBWx%2FH4%3D&amp;reserved=0"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skillsforcare.org.uk/Support-for-leaders-and-managers/Supporting-a-diverse-workforce/LGBTQ-learning-framework.aspx"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skillsforcare.org.uk/Developing-your-workforce/Care-topics/Supporting-personal-relationships/Supporting-personal-relationships.aspx"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skillsforcare.org.uk/CulturallyAppropriateCare"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https://www.skillsforcare.org.uk/Adult-Social-Care-Workforce-Data/Workforce-intelligence/publications/national-information/The-size-and-structure-of-the-adult-social-care-sector-and-workforce-in-England.aspx</a:t>
            </a:r>
          </a:p>
          <a:p>
            <a:endParaRPr lang="en-GB" b="1" u="sng"/>
          </a:p>
          <a:p>
            <a:r>
              <a:rPr lang="en-GB" sz="1200" kern="1200">
                <a:solidFill>
                  <a:schemeClr val="tx1"/>
                </a:solidFill>
                <a:effectLst/>
                <a:latin typeface="+mn-lt"/>
                <a:ea typeface="+mn-ea"/>
                <a:cs typeface="+mn-cs"/>
              </a:rPr>
              <a:t>The report draws upon the workforce intelligence that we collect in the Adult Social Care Workforce Data Set (ASC-WDS) and includes information relating to workforce supply and demand, such as recruitment and retention statistics, international recruitment and statistics on the wider economy.</a:t>
            </a:r>
          </a:p>
          <a:p>
            <a:endParaRPr lang="en-GB" sz="1200" b="1" u="sng" kern="1200">
              <a:solidFill>
                <a:schemeClr val="tx1"/>
              </a:solidFill>
              <a:effectLst/>
              <a:latin typeface="+mn-lt"/>
              <a:ea typeface="+mn-ea"/>
              <a:cs typeface="+mn-cs"/>
            </a:endParaRPr>
          </a:p>
          <a:p>
            <a:pPr fontAlgn="base"/>
            <a:r>
              <a:rPr lang="en-GB" sz="1200" kern="1200">
                <a:solidFill>
                  <a:schemeClr val="tx1"/>
                </a:solidFill>
                <a:effectLst/>
                <a:latin typeface="+mn-lt"/>
                <a:ea typeface="+mn-ea"/>
                <a:cs typeface="+mn-cs"/>
              </a:rPr>
              <a:t>The report found that the sector continued to grow in 2024/25. Encouragingly, it also shows that the vacancy rate has fallen to 7.0%, which is similar to levels seen prior to the Covid-19 pandemic. </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pPr fontAlgn="base"/>
            <a:r>
              <a:rPr lang="en-GB" sz="1200" b="1" kern="1200">
                <a:solidFill>
                  <a:schemeClr val="tx1"/>
                </a:solidFill>
                <a:effectLst/>
                <a:latin typeface="+mn-lt"/>
                <a:ea typeface="+mn-ea"/>
                <a:cs typeface="+mn-cs"/>
              </a:rPr>
              <a:t>Other key findings from the report include that</a:t>
            </a:r>
            <a:r>
              <a:rPr lang="en-GB" sz="1200" kern="1200">
                <a:solidFill>
                  <a:schemeClr val="tx1"/>
                </a:solidFill>
                <a:effectLst/>
                <a:latin typeface="+mn-lt"/>
                <a:ea typeface="+mn-ea"/>
                <a:cs typeface="+mn-cs"/>
              </a:rPr>
              <a:t>:</a:t>
            </a:r>
          </a:p>
          <a:p>
            <a:pPr marL="171450" lvl="0" indent="-171450" fontAlgn="base">
              <a:buFont typeface="Wingdings" panose="05000000000000000000" pitchFamily="2" charset="2"/>
              <a:buChar char="§"/>
            </a:pPr>
            <a:r>
              <a:rPr lang="en-GB" sz="1200" kern="1200">
                <a:solidFill>
                  <a:schemeClr val="tx1"/>
                </a:solidFill>
                <a:effectLst/>
                <a:latin typeface="+mn-lt"/>
                <a:ea typeface="+mn-ea"/>
                <a:cs typeface="+mn-cs"/>
              </a:rPr>
              <a:t>the total number of adult social care posts was 1.71m in 2024/25 (an increase of 2.2% from 2023/24)</a:t>
            </a:r>
          </a:p>
          <a:p>
            <a:pPr marL="171450" lvl="0" indent="-171450" fontAlgn="base">
              <a:buFont typeface="Wingdings" panose="05000000000000000000" pitchFamily="2" charset="2"/>
              <a:buChar char="§"/>
            </a:pPr>
            <a:r>
              <a:rPr lang="en-GB" sz="1200" kern="1200">
                <a:solidFill>
                  <a:schemeClr val="tx1"/>
                </a:solidFill>
                <a:effectLst/>
                <a:latin typeface="+mn-lt"/>
                <a:ea typeface="+mn-ea"/>
                <a:cs typeface="+mn-cs"/>
              </a:rPr>
              <a:t>between 2023/24 and 2024/25 the number of posts that were filled (filled posts) increased by 3.4% to 1.60m (an increase of 52,000 filled posts)</a:t>
            </a:r>
          </a:p>
          <a:p>
            <a:pPr marL="171450" lvl="0" indent="-171450" fontAlgn="base">
              <a:buFont typeface="Wingdings" panose="05000000000000000000" pitchFamily="2" charset="2"/>
              <a:buChar char="§"/>
            </a:pPr>
            <a:r>
              <a:rPr lang="en-GB" sz="1200" kern="1200">
                <a:solidFill>
                  <a:schemeClr val="tx1"/>
                </a:solidFill>
                <a:effectLst/>
                <a:latin typeface="+mn-lt"/>
                <a:ea typeface="+mn-ea"/>
                <a:cs typeface="+mn-cs"/>
              </a:rPr>
              <a:t>an estimated 50,000 people arrived in the UK in 2024/25 and started direct care providing roles in the independent sector. This was a decrease of 55,000 from 2023/24, when the estimated number was 105,000.</a:t>
            </a:r>
            <a:br>
              <a:rPr lang="en-GB" sz="1200" kern="1200">
                <a:solidFill>
                  <a:schemeClr val="tx1"/>
                </a:solidFill>
                <a:effectLst/>
                <a:latin typeface="+mn-lt"/>
                <a:ea typeface="+mn-ea"/>
                <a:cs typeface="+mn-cs"/>
              </a:rPr>
            </a:b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report also tells us that the sector faces long term recruitment and retention challenges. It is projected we will need around 470,000 new posts - an increase of 27% - by 2040 to keep up with the projected growth in the population over the age of 65. </a:t>
            </a:r>
            <a:endParaRPr lang="en-GB" b="1" u="sng"/>
          </a:p>
        </p:txBody>
      </p:sp>
      <p:sp>
        <p:nvSpPr>
          <p:cNvPr id="4" name="Slide Number Placeholder 3"/>
          <p:cNvSpPr>
            <a:spLocks noGrp="1"/>
          </p:cNvSpPr>
          <p:nvPr>
            <p:ph type="sldNum" sz="quarter" idx="5"/>
          </p:nvPr>
        </p:nvSpPr>
        <p:spPr/>
        <p:txBody>
          <a:bodyPr/>
          <a:lstStyle/>
          <a:p>
            <a:fld id="{2B9240D4-6F14-3449-8FA2-7400E50A5229}" type="slidenum">
              <a:rPr lang="en-US" smtClean="0"/>
              <a:t>2</a:t>
            </a:fld>
            <a:endParaRPr lang="en-US"/>
          </a:p>
        </p:txBody>
      </p:sp>
    </p:spTree>
    <p:extLst>
      <p:ext uri="{BB962C8B-B14F-4D97-AF65-F5344CB8AC3E}">
        <p14:creationId xmlns:p14="http://schemas.microsoft.com/office/powerpoint/2010/main" val="2806385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https://www.skillsforcare.org.uk/news-and-events/Events/September/Overview-of-the-mandatory-training-requirement-on-learning-disability-and-autism.aspx </a:t>
            </a: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980392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58ED9-2192-1D19-CE6B-5F56C4034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0FF3A-2E12-82CF-BCD2-858DF7002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AE810-0855-71E1-0792-850F25AC673B}"/>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C7BD7283-C226-79CF-5D33-8422FF595FB0}"/>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1810410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347125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mn-lt"/>
                <a:ea typeface="+mn-ea"/>
                <a:cs typeface="+mn-cs"/>
              </a:rPr>
              <a:t>Direct link to book: </a:t>
            </a:r>
            <a:r>
              <a:rPr lang="en-GB" sz="1200" b="0" i="0" kern="1200">
                <a:solidFill>
                  <a:schemeClr val="tx1"/>
                </a:solidFill>
                <a:effectLst/>
                <a:latin typeface="+mn-lt"/>
                <a:ea typeface="+mn-ea"/>
                <a:cs typeface="+mn-cs"/>
              </a:rPr>
              <a:t>https://www.skillsforcare.org.uk/news-and-events/Events/September/Workforce-planning-An-overview-of-our-resources-for-adult-social-care-providers.aspx </a:t>
            </a:r>
          </a:p>
          <a:p>
            <a:endParaRPr lang="en-GB" sz="1200" b="0" i="0" kern="1200">
              <a:solidFill>
                <a:schemeClr val="tx1"/>
              </a:solidFill>
              <a:effectLst/>
              <a:latin typeface="+mn-lt"/>
              <a:ea typeface="+mn-ea"/>
              <a:cs typeface="+mn-cs"/>
            </a:endParaRPr>
          </a:p>
          <a:p>
            <a:r>
              <a:rPr lang="en-GB" sz="1200" b="1" i="0" kern="1200">
                <a:solidFill>
                  <a:schemeClr val="tx1"/>
                </a:solidFill>
                <a:effectLst/>
                <a:latin typeface="+mn-lt"/>
                <a:ea typeface="+mn-ea"/>
                <a:cs typeface="+mn-cs"/>
              </a:rPr>
              <a:t>Overview</a:t>
            </a:r>
          </a:p>
          <a:p>
            <a:r>
              <a:rPr lang="en-GB" sz="1200" b="0" i="0" kern="1200">
                <a:solidFill>
                  <a:schemeClr val="tx1"/>
                </a:solidFill>
                <a:effectLst/>
                <a:latin typeface="+mn-lt"/>
                <a:ea typeface="+mn-ea"/>
                <a:cs typeface="+mn-cs"/>
              </a:rPr>
              <a:t>Join us for an overview of our free operational workforce planning resources. Discover how they can support you with workforce stability, reducing staff shortages and turnover, and ensuring continuity of care.</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 session will:</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provide an overview of workforce planning</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explore Skills for Care’s free workforce planning resources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share best practice examples</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introduce Skills for Care’s costed workforce planning seminars</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There will be an opportunity to ask any questions you may have during the session.  </a:t>
            </a:r>
          </a:p>
          <a:p>
            <a:r>
              <a:rPr lang="en-GB" sz="1200" b="0" i="0" kern="1200">
                <a:solidFill>
                  <a:schemeClr val="tx1"/>
                </a:solidFill>
                <a:effectLst/>
                <a:latin typeface="+mn-lt"/>
                <a:ea typeface="+mn-ea"/>
                <a:cs typeface="+mn-cs"/>
              </a:rPr>
              <a:t> </a:t>
            </a:r>
          </a:p>
          <a:p>
            <a:r>
              <a:rPr lang="en-GB" sz="1200" b="1" i="0" kern="1200">
                <a:solidFill>
                  <a:schemeClr val="tx1"/>
                </a:solidFill>
                <a:effectLst/>
                <a:latin typeface="+mn-lt"/>
                <a:ea typeface="+mn-ea"/>
                <a:cs typeface="+mn-cs"/>
              </a:rPr>
              <a:t>Who should attend?</a:t>
            </a:r>
          </a:p>
          <a:p>
            <a:r>
              <a:rPr lang="en-GB" sz="1200" b="0" i="0" kern="1200">
                <a:solidFill>
                  <a:schemeClr val="tx1"/>
                </a:solidFill>
                <a:effectLst/>
                <a:latin typeface="+mn-lt"/>
                <a:ea typeface="+mn-ea"/>
                <a:cs typeface="+mn-cs"/>
              </a:rPr>
              <a:t>Leaders and managers in adult social care services, including registered managers, and people, HR and workforce planning leads.</a:t>
            </a:r>
          </a:p>
          <a:p>
            <a:endParaRPr lang="en-GB"/>
          </a:p>
        </p:txBody>
      </p:sp>
      <p:sp>
        <p:nvSpPr>
          <p:cNvPr id="4" name="Slide Number Placeholder 3"/>
          <p:cNvSpPr>
            <a:spLocks noGrp="1"/>
          </p:cNvSpPr>
          <p:nvPr>
            <p:ph type="sldNum" sz="quarter" idx="5"/>
          </p:nvPr>
        </p:nvSpPr>
        <p:spPr/>
        <p:txBody>
          <a:bodyPr/>
          <a:lstStyle/>
          <a:p>
            <a:fld id="{D3B0468B-8785-400B-8DC5-EE63AE5D47AE}" type="slidenum">
              <a:rPr lang="en-GB" smtClean="0"/>
              <a:t>15</a:t>
            </a:fld>
            <a:endParaRPr lang="en-GB"/>
          </a:p>
        </p:txBody>
      </p:sp>
    </p:spTree>
    <p:extLst>
      <p:ext uri="{BB962C8B-B14F-4D97-AF65-F5344CB8AC3E}">
        <p14:creationId xmlns:p14="http://schemas.microsoft.com/office/powerpoint/2010/main" val="3223267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Preceptorship programmes are a vital part of the support required to recruit and retain registered nurses and nursing associates who are new to the NMC register. </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Nursing preceptorship is a structured period of support and development for newly registered nurses and nursing associates as they transition into their professional roles.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It is designed to smooth the transition into the workforce, promote safe, effective, and confident practice and foster a sense of belonging and professional identity.  Newly qualified nursing staff are called ‘preceptees’ and are supported by more experienced nursing staff who act as ‘preceptors’.   </a:t>
            </a:r>
          </a:p>
          <a:p>
            <a:pPr rtl="0" fontAlgn="base"/>
            <a:r>
              <a:rPr lang="en-GB" sz="1200" b="0" i="0" kern="1200">
                <a:solidFill>
                  <a:schemeClr val="tx1"/>
                </a:solidFill>
                <a:effectLst/>
                <a:latin typeface="+mn-lt"/>
                <a:ea typeface="+mn-ea"/>
                <a:cs typeface="+mn-cs"/>
              </a:rPr>
              <a:t> </a:t>
            </a:r>
          </a:p>
          <a:p>
            <a:pPr rtl="0" fontAlgn="base"/>
            <a:r>
              <a:rPr lang="en-GB" sz="1200" b="0" i="0" kern="1200">
                <a:solidFill>
                  <a:schemeClr val="tx1"/>
                </a:solidFill>
                <a:effectLst/>
                <a:latin typeface="+mn-lt"/>
                <a:ea typeface="+mn-ea"/>
                <a:cs typeface="+mn-cs"/>
              </a:rPr>
              <a:t>Our preceptorship series is designed to enable organisations to put a programme of preceptorship in place and utilise the existing knowledge and skills of their experienced nursing staff who can provide preceptorship leadership and act as preceptors for newly qualified staff.   </a:t>
            </a:r>
          </a:p>
          <a:p>
            <a:pPr rtl="0" fontAlgn="base"/>
            <a:r>
              <a:rPr lang="en-GB" sz="1200" b="0" i="0" kern="1200">
                <a:solidFill>
                  <a:schemeClr val="tx1"/>
                </a:solidFill>
                <a:effectLst/>
                <a:latin typeface="+mn-lt"/>
                <a:ea typeface="+mn-ea"/>
                <a:cs typeface="+mn-cs"/>
              </a:rPr>
              <a:t> </a:t>
            </a:r>
          </a:p>
          <a:p>
            <a:pPr rtl="0" fontAlgn="base"/>
            <a:r>
              <a:rPr lang="en-GB" sz="1200" b="1" i="0" kern="1200">
                <a:solidFill>
                  <a:schemeClr val="tx1"/>
                </a:solidFill>
                <a:effectLst/>
                <a:latin typeface="+mn-lt"/>
                <a:ea typeface="+mn-ea"/>
                <a:cs typeface="+mn-cs"/>
              </a:rPr>
              <a:t>Sessions available</a:t>
            </a:r>
            <a:r>
              <a:rPr lang="en-GB" sz="1200" b="0" i="0" kern="1200">
                <a:solidFill>
                  <a:schemeClr val="tx1"/>
                </a:solidFill>
                <a:effectLst/>
                <a:latin typeface="+mn-lt"/>
                <a:ea typeface="+mn-ea"/>
                <a:cs typeface="+mn-cs"/>
              </a:rPr>
              <a:t> </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The sessions are free. Booking is required. Certificates of attendance will be available.  </a:t>
            </a:r>
          </a:p>
          <a:p>
            <a:pPr rtl="0" fontAlgn="base"/>
            <a:endParaRPr lang="en-GB" sz="1200" b="0" i="0" kern="1200">
              <a:solidFill>
                <a:schemeClr val="tx1"/>
              </a:solidFill>
              <a:effectLst/>
              <a:latin typeface="+mn-lt"/>
              <a:ea typeface="+mn-ea"/>
              <a:cs typeface="+mn-cs"/>
            </a:endParaRPr>
          </a:p>
          <a:p>
            <a:pPr rtl="0" fontAlgn="base"/>
            <a:r>
              <a:rPr lang="en-GB" sz="1200" b="1" i="0" kern="1200">
                <a:solidFill>
                  <a:schemeClr val="tx1"/>
                </a:solidFill>
                <a:effectLst/>
                <a:latin typeface="+mn-lt"/>
                <a:ea typeface="+mn-ea"/>
                <a:cs typeface="+mn-cs"/>
              </a:rPr>
              <a:t>Introduction to preceptorship webinar</a:t>
            </a:r>
            <a:r>
              <a:rPr lang="en-GB" sz="1200" b="0" i="0" kern="1200">
                <a:solidFill>
                  <a:schemeClr val="tx1"/>
                </a:solidFill>
                <a:effectLst/>
                <a:latin typeface="+mn-lt"/>
                <a:ea typeface="+mn-ea"/>
                <a:cs typeface="+mn-cs"/>
              </a:rPr>
              <a:t> aimed at organisations who are interested in introducing preceptorship programmes for newly qualified nursing staff.  This session is suitable for registered managers or learning and development leads. Speakers include Wendy Fowler (Education Advisor) from the NMC.  </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The session took place on 3 September 2025. It was recorded and will be made available on the preceptorship webpage in due course.</a:t>
            </a:r>
          </a:p>
          <a:p>
            <a:pPr rtl="0" fontAlgn="base"/>
            <a:r>
              <a:rPr lang="en-GB" sz="1200" b="0" i="0" kern="1200">
                <a:solidFill>
                  <a:schemeClr val="tx1"/>
                </a:solidFill>
                <a:effectLst/>
                <a:latin typeface="+mn-lt"/>
                <a:ea typeface="+mn-ea"/>
                <a:cs typeface="+mn-cs"/>
              </a:rPr>
              <a:t>https://www.skillsforcare.org.uk/Regulated-professions/Nursing/Preceptorship.aspx </a:t>
            </a:r>
          </a:p>
          <a:p>
            <a:pPr rtl="0" fontAlgn="base"/>
            <a:r>
              <a:rPr lang="en-GB" sz="1200" b="0" i="0" kern="1200">
                <a:solidFill>
                  <a:schemeClr val="tx1"/>
                </a:solidFill>
                <a:effectLst/>
                <a:latin typeface="+mn-lt"/>
                <a:ea typeface="+mn-ea"/>
                <a:cs typeface="+mn-cs"/>
              </a:rPr>
              <a:t> </a:t>
            </a:r>
          </a:p>
          <a:p>
            <a:pPr rtl="0" fontAlgn="base"/>
            <a:r>
              <a:rPr lang="en-GB" sz="1200" b="1" i="0" kern="1200">
                <a:solidFill>
                  <a:schemeClr val="tx1"/>
                </a:solidFill>
                <a:effectLst/>
                <a:latin typeface="+mn-lt"/>
                <a:ea typeface="+mn-ea"/>
                <a:cs typeface="+mn-cs"/>
              </a:rPr>
              <a:t>Preceptorship lead workshop</a:t>
            </a:r>
            <a:r>
              <a:rPr lang="en-GB" sz="1200" b="0" i="0" kern="1200">
                <a:solidFill>
                  <a:schemeClr val="tx1"/>
                </a:solidFill>
                <a:effectLst/>
                <a:latin typeface="+mn-lt"/>
                <a:ea typeface="+mn-ea"/>
                <a:cs typeface="+mn-cs"/>
              </a:rPr>
              <a:t> is aimed at nursing staff working in social care who have 12 months+ experience and are keen to take a leadership role in relation to preceptorship in their organisation. </a:t>
            </a:r>
          </a:p>
          <a:p>
            <a:pPr rtl="0" fontAlgn="base"/>
            <a:r>
              <a:rPr lang="en-GB" sz="1200" b="0" i="0" kern="1200">
                <a:solidFill>
                  <a:schemeClr val="tx1"/>
                </a:solidFill>
                <a:effectLst/>
                <a:latin typeface="+mn-lt"/>
                <a:ea typeface="+mn-ea"/>
                <a:cs typeface="+mn-cs"/>
              </a:rPr>
              <a:t>This session will give them confidence and tools to be the lead for their organisation.  </a:t>
            </a:r>
          </a:p>
          <a:p>
            <a:pPr rtl="0" fontAlgn="base"/>
            <a:r>
              <a:rPr lang="en-GB" sz="1200" b="0" i="0" kern="1200">
                <a:solidFill>
                  <a:schemeClr val="tx1"/>
                </a:solidFill>
                <a:effectLst/>
                <a:latin typeface="+mn-lt"/>
                <a:ea typeface="+mn-ea"/>
                <a:cs typeface="+mn-cs"/>
              </a:rPr>
              <a:t>If attending the lead workshop, they must also attend the new-to-role preceptor workshop below.   </a:t>
            </a:r>
          </a:p>
          <a:p>
            <a:pPr rtl="0" fontAlgn="base"/>
            <a:r>
              <a:rPr lang="en-GB" sz="1200" b="0" i="0" kern="1200">
                <a:solidFill>
                  <a:schemeClr val="tx1"/>
                </a:solidFill>
                <a:effectLst/>
                <a:latin typeface="+mn-lt"/>
                <a:ea typeface="+mn-ea"/>
                <a:cs typeface="+mn-cs"/>
              </a:rPr>
              <a:t>29 September, 21 October, 26 November - only need to attend one. </a:t>
            </a:r>
          </a:p>
          <a:p>
            <a:pPr rtl="0" fontAlgn="base"/>
            <a:r>
              <a:rPr lang="en-GB" sz="1200" b="0" i="0" kern="1200">
                <a:solidFill>
                  <a:schemeClr val="tx1"/>
                </a:solidFill>
                <a:effectLst/>
                <a:latin typeface="+mn-lt"/>
                <a:ea typeface="+mn-ea"/>
                <a:cs typeface="+mn-cs"/>
              </a:rPr>
              <a:t>Limited spaces </a:t>
            </a:r>
          </a:p>
          <a:p>
            <a:pPr marL="0" marR="0" lvl="0" indent="0" algn="l" defTabSz="914400" rtl="0" eaLnBrk="1" fontAlgn="base" latinLnBrk="0" hangingPunct="1">
              <a:lnSpc>
                <a:spcPct val="100000"/>
              </a:lnSpc>
              <a:spcBef>
                <a:spcPts val="0"/>
              </a:spcBef>
              <a:spcAft>
                <a:spcPts val="0"/>
              </a:spcAft>
              <a:buClrTx/>
              <a:buSzTx/>
              <a:buFontTx/>
              <a:buNone/>
              <a:tabLst/>
              <a:defRPr/>
            </a:pPr>
            <a:r>
              <a:rPr lang="en-GB" b="0" u="sng"/>
              <a:t>https://www.skillsforcare.org.uk/news-and-events/Events/September/Preceptorship-lead-workshop-Embedding-and-championing-preceptorship-September.aspx</a:t>
            </a:r>
          </a:p>
          <a:p>
            <a:pPr rtl="0" fontAlgn="base"/>
            <a:endParaRPr lang="en-GB"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 </a:t>
            </a:r>
          </a:p>
          <a:p>
            <a:pPr rtl="0" fontAlgn="base"/>
            <a:r>
              <a:rPr lang="en-GB" sz="1200" b="1" i="0" kern="1200">
                <a:solidFill>
                  <a:schemeClr val="tx1"/>
                </a:solidFill>
                <a:effectLst/>
                <a:latin typeface="+mn-lt"/>
                <a:ea typeface="+mn-ea"/>
                <a:cs typeface="+mn-cs"/>
              </a:rPr>
              <a:t>New-to-role preceptor workshop </a:t>
            </a:r>
            <a:r>
              <a:rPr lang="en-GB" sz="1200" b="0" i="0" kern="1200">
                <a:solidFill>
                  <a:schemeClr val="tx1"/>
                </a:solidFill>
                <a:effectLst/>
                <a:latin typeface="+mn-lt"/>
                <a:ea typeface="+mn-ea"/>
                <a:cs typeface="+mn-cs"/>
              </a:rPr>
              <a:t>is aimed at nursing staff working in social care who have 12 months+ experience or who have completed a period of preceptorship themselves. </a:t>
            </a:r>
          </a:p>
          <a:p>
            <a:pPr rtl="0" fontAlgn="base"/>
            <a:r>
              <a:rPr lang="en-GB" sz="1200" b="0" i="0" kern="1200">
                <a:solidFill>
                  <a:schemeClr val="tx1"/>
                </a:solidFill>
                <a:effectLst/>
                <a:latin typeface="+mn-lt"/>
                <a:ea typeface="+mn-ea"/>
                <a:cs typeface="+mn-cs"/>
              </a:rPr>
              <a:t>This session provides guidance and support on the role of the preceptor and its function in supporting preceptees within their organisation. </a:t>
            </a:r>
          </a:p>
          <a:p>
            <a:pPr rtl="0" fontAlgn="base"/>
            <a:r>
              <a:rPr lang="en-GB" sz="1200" b="0" i="0" kern="1200">
                <a:solidFill>
                  <a:schemeClr val="tx1"/>
                </a:solidFill>
                <a:effectLst/>
                <a:latin typeface="+mn-lt"/>
                <a:ea typeface="+mn-ea"/>
                <a:cs typeface="+mn-cs"/>
              </a:rPr>
              <a:t>30 September, 22 October, 27 November – only need to attend one </a:t>
            </a:r>
          </a:p>
          <a:p>
            <a:pPr rtl="0" fontAlgn="base"/>
            <a:r>
              <a:rPr lang="en-GB" sz="1200" b="0" i="0" kern="1200">
                <a:solidFill>
                  <a:schemeClr val="tx1"/>
                </a:solidFill>
                <a:effectLst/>
                <a:latin typeface="+mn-lt"/>
                <a:ea typeface="+mn-ea"/>
                <a:cs typeface="+mn-cs"/>
              </a:rPr>
              <a:t>Limited spaces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u="sng"/>
              <a:t>https://www.skillsforcare.org.uk/news-and-events/Events/September/New-to-role-preceptors-workshop-preceptor-role-in-practice.aspx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a:solidFill>
                <a:schemeClr val="tx1"/>
              </a:solidFill>
              <a:effectLst/>
              <a:latin typeface="+mn-lt"/>
              <a:ea typeface="+mn-ea"/>
              <a:cs typeface="+mn-cs"/>
            </a:endParaRPr>
          </a:p>
          <a:p>
            <a:endParaRPr lang="en-GB" b="0" u="sng"/>
          </a:p>
        </p:txBody>
      </p:sp>
      <p:sp>
        <p:nvSpPr>
          <p:cNvPr id="4" name="Slide Number Placeholder 3"/>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4222498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C61A-B30B-C3B6-6138-103D1FBC42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D6996-7046-9C13-9179-820FBC11B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677BE6-641F-E359-4318-9D65E0D8A83F}"/>
              </a:ext>
            </a:extLst>
          </p:cNvPr>
          <p:cNvSpPr>
            <a:spLocks noGrp="1"/>
          </p:cNvSpPr>
          <p:nvPr>
            <p:ph type="body" idx="1"/>
          </p:nvPr>
        </p:nvSpPr>
        <p:spPr/>
        <p:txBody>
          <a:bodyPr/>
          <a:lstStyle/>
          <a:p>
            <a:endParaRPr lang="en-GB" b="0" u="sng"/>
          </a:p>
        </p:txBody>
      </p:sp>
      <p:sp>
        <p:nvSpPr>
          <p:cNvPr id="4" name="Slide Number Placeholder 3">
            <a:extLst>
              <a:ext uri="{FF2B5EF4-FFF2-40B4-BE49-F238E27FC236}">
                <a16:creationId xmlns:a16="http://schemas.microsoft.com/office/drawing/2014/main" id="{CD3BEFD1-7DBB-1622-25FD-CA0C304D029B}"/>
              </a:ext>
            </a:extLst>
          </p:cNvPr>
          <p:cNvSpPr>
            <a:spLocks noGrp="1"/>
          </p:cNvSpPr>
          <p:nvPr>
            <p:ph type="sldNum" sz="quarter" idx="5"/>
          </p:nvPr>
        </p:nvSpPr>
        <p:spPr/>
        <p:txBody>
          <a:bodyPr/>
          <a:lstStyle/>
          <a:p>
            <a:fld id="{2B9240D4-6F14-3449-8FA2-7400E50A5229}" type="slidenum">
              <a:rPr lang="en-US" smtClean="0"/>
              <a:t>17</a:t>
            </a:fld>
            <a:endParaRPr lang="en-US"/>
          </a:p>
        </p:txBody>
      </p:sp>
    </p:spTree>
    <p:extLst>
      <p:ext uri="{BB962C8B-B14F-4D97-AF65-F5344CB8AC3E}">
        <p14:creationId xmlns:p14="http://schemas.microsoft.com/office/powerpoint/2010/main" val="367617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392C2-70BB-5724-1B84-CB5EE04FE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524EF-57D7-7A3C-835F-F90353223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690D1-DFFD-6625-DB38-5C54AF3C386E}"/>
              </a:ext>
            </a:extLst>
          </p:cNvPr>
          <p:cNvSpPr>
            <a:spLocks noGrp="1"/>
          </p:cNvSpPr>
          <p:nvPr>
            <p:ph type="body" idx="1"/>
          </p:nvPr>
        </p:nvSpPr>
        <p:spPr/>
        <p:txBody>
          <a:bodyPr/>
          <a:lstStyle/>
          <a:p>
            <a:endParaRPr lang="en-GB" b="0" u="sng"/>
          </a:p>
        </p:txBody>
      </p:sp>
      <p:sp>
        <p:nvSpPr>
          <p:cNvPr id="4" name="Slide Number Placeholder 3">
            <a:extLst>
              <a:ext uri="{FF2B5EF4-FFF2-40B4-BE49-F238E27FC236}">
                <a16:creationId xmlns:a16="http://schemas.microsoft.com/office/drawing/2014/main" id="{7729F5FA-96A0-9477-B69E-9B3D9E88BC08}"/>
              </a:ext>
            </a:extLst>
          </p:cNvPr>
          <p:cNvSpPr>
            <a:spLocks noGrp="1"/>
          </p:cNvSpPr>
          <p:nvPr>
            <p:ph type="sldNum" sz="quarter" idx="5"/>
          </p:nvPr>
        </p:nvSpPr>
        <p:spPr/>
        <p:txBody>
          <a:bodyPr/>
          <a:lstStyle/>
          <a:p>
            <a:fld id="{2B9240D4-6F14-3449-8FA2-7400E50A5229}" type="slidenum">
              <a:rPr lang="en-US" smtClean="0"/>
              <a:t>18</a:t>
            </a:fld>
            <a:endParaRPr lang="en-US"/>
          </a:p>
        </p:txBody>
      </p:sp>
    </p:spTree>
    <p:extLst>
      <p:ext uri="{BB962C8B-B14F-4D97-AF65-F5344CB8AC3E}">
        <p14:creationId xmlns:p14="http://schemas.microsoft.com/office/powerpoint/2010/main" val="1289286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hlinkClick r:id="rId3"/>
              </a:rPr>
              <a:t>https://www.skillsforcare.org.uk/Rmwebinars</a:t>
            </a:r>
            <a:endParaRPr lang="en-GB" b="1"/>
          </a:p>
          <a:p>
            <a:endParaRPr lang="en-GB" b="1"/>
          </a:p>
          <a:p>
            <a:r>
              <a:rPr lang="en-GB" b="1" u="sng"/>
              <a:t>https://www.skillsforcare.org.uk/Support-for-leaders-and-managers/Support-for-registered-managers/Registered-manager-webinars/Managing-a-service.aspx#NewmanagersWhatresourcesandsupportisavailable</a:t>
            </a:r>
          </a:p>
          <a:p>
            <a:endParaRPr lang="en-GB" b="1" u="sng"/>
          </a:p>
          <a:p>
            <a:r>
              <a:rPr lang="en-GB" b="1" u="sng"/>
              <a:t>https://www.skillsforcare.org.uk/Support-for-leaders-and-managers/Support-for-registered-managers/Registered-manager-webinars/Care-topics.aspx#ManagingriskGoodandbestpracticeapproachesforCQCregulatedproviders</a:t>
            </a:r>
          </a:p>
        </p:txBody>
      </p:sp>
      <p:sp>
        <p:nvSpPr>
          <p:cNvPr id="4" name="Slide Number Placeholder 3"/>
          <p:cNvSpPr>
            <a:spLocks noGrp="1"/>
          </p:cNvSpPr>
          <p:nvPr>
            <p:ph type="sldNum" sz="quarter" idx="5"/>
          </p:nvPr>
        </p:nvSpPr>
        <p:spPr/>
        <p:txBody>
          <a:bodyPr/>
          <a:lstStyle/>
          <a:p>
            <a:fld id="{2B9240D4-6F14-3449-8FA2-7400E50A5229}" type="slidenum">
              <a:rPr lang="en-US" smtClean="0"/>
              <a:t>20</a:t>
            </a:fld>
            <a:endParaRPr lang="en-US"/>
          </a:p>
        </p:txBody>
      </p:sp>
    </p:spTree>
    <p:extLst>
      <p:ext uri="{BB962C8B-B14F-4D97-AF65-F5344CB8AC3E}">
        <p14:creationId xmlns:p14="http://schemas.microsoft.com/office/powerpoint/2010/main" val="2187341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accent1"/>
                </a:solidFill>
                <a:hlinkClick r:id="rId3"/>
              </a:rPr>
              <a:t>https://www</a:t>
            </a:r>
            <a:r>
              <a:rPr lang="en-GB" sz="1200" b="1">
                <a:solidFill>
                  <a:schemeClr val="accent1"/>
                </a:solidFill>
                <a:hlinkClick r:id="rId3"/>
              </a:rPr>
              <a:t>.skillsforcare.org.uk/membership</a:t>
            </a:r>
            <a:endParaRPr lang="en-US"/>
          </a:p>
          <a:p>
            <a:pPr marL="0" marR="0" lvl="0" indent="0" algn="l" defTabSz="914400">
              <a:lnSpc>
                <a:spcPct val="100000"/>
              </a:lnSpc>
              <a:spcBef>
                <a:spcPts val="0"/>
              </a:spcBef>
              <a:spcAft>
                <a:spcPts val="0"/>
              </a:spcAft>
              <a:buClrTx/>
              <a:buSzTx/>
              <a:buFontTx/>
              <a:buNone/>
              <a:tabLst/>
              <a:defRPr/>
            </a:pPr>
            <a:endParaRPr lang="en-GB" sz="1200" b="1">
              <a:solidFill>
                <a:schemeClr val="accent1"/>
              </a:solidFill>
            </a:endParaRPr>
          </a:p>
          <a:p>
            <a:r>
              <a:rPr lang="en-GB"/>
              <a:t>Become a member for £35 per year</a:t>
            </a:r>
          </a:p>
        </p:txBody>
      </p:sp>
      <p:sp>
        <p:nvSpPr>
          <p:cNvPr id="4" name="Slide Number Placeholder 3"/>
          <p:cNvSpPr>
            <a:spLocks noGrp="1"/>
          </p:cNvSpPr>
          <p:nvPr>
            <p:ph type="sldNum" sz="quarter" idx="5"/>
          </p:nvPr>
        </p:nvSpPr>
        <p:spPr/>
        <p:txBody>
          <a:bodyPr/>
          <a:lstStyle/>
          <a:p>
            <a:fld id="{2B9240D4-6F14-3449-8FA2-7400E50A5229}" type="slidenum">
              <a:rPr lang="en-US" smtClean="0"/>
              <a:t>21</a:t>
            </a:fld>
            <a:endParaRPr lang="en-US"/>
          </a:p>
        </p:txBody>
      </p:sp>
    </p:spTree>
    <p:extLst>
      <p:ext uri="{BB962C8B-B14F-4D97-AF65-F5344CB8AC3E}">
        <p14:creationId xmlns:p14="http://schemas.microsoft.com/office/powerpoint/2010/main" val="2166676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360B4-FAB4-EF8D-CD15-20FB5AB4A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75C55-A403-B604-C447-BD0C1483C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9F687E-ECC5-18C5-AFF6-63DEA6E8F36D}"/>
              </a:ext>
            </a:extLst>
          </p:cNvPr>
          <p:cNvSpPr>
            <a:spLocks noGrp="1"/>
          </p:cNvSpPr>
          <p:nvPr>
            <p:ph type="body" idx="1"/>
          </p:nvPr>
        </p:nvSpPr>
        <p:spPr/>
        <p:txBody>
          <a:bodyPr/>
          <a:lstStyle/>
          <a:p>
            <a:r>
              <a:rPr lang="en-US" b="1"/>
              <a:t>https://www.skillsforcare.org.uk/membership</a:t>
            </a:r>
          </a:p>
          <a:p>
            <a:endParaRPr lang="en-US" b="1"/>
          </a:p>
          <a:p>
            <a:r>
              <a:rPr lang="en-US" b="1"/>
              <a:t>https://www.skillsforcare.org.uk/resources/documents/Support-for-leaders-and-managers/Developing-leaders-and-managers/Developing-leaders-and-managers-guide/Developing-new-managers-and-deputies-guide.pdf</a:t>
            </a:r>
          </a:p>
          <a:p>
            <a:endParaRPr lang="en-US" b="1"/>
          </a:p>
          <a:p>
            <a:r>
              <a:rPr lang="en-GB" b="0" i="0">
                <a:solidFill>
                  <a:srgbClr val="626A6E"/>
                </a:solidFill>
                <a:effectLst/>
                <a:latin typeface="font-regular"/>
              </a:rPr>
              <a:t>With 10,000 registered managers due to retire in the next 15 years, succession planning is key to ensuring that your service continues to provide well-led, consistent quality care, both today and in the future. </a:t>
            </a:r>
          </a:p>
          <a:p>
            <a:endParaRPr lang="en-GB" b="0" i="0">
              <a:solidFill>
                <a:srgbClr val="626A6E"/>
              </a:solidFill>
              <a:effectLst/>
              <a:latin typeface="font-regular"/>
            </a:endParaRPr>
          </a:p>
          <a:p>
            <a:r>
              <a:rPr lang="en-GB" b="0" i="0">
                <a:solidFill>
                  <a:srgbClr val="626A6E"/>
                </a:solidFill>
                <a:effectLst/>
                <a:latin typeface="font-regular"/>
              </a:rPr>
              <a:t>This will be available to buy on the bookshop shortly and will amend the slide when this is live</a:t>
            </a:r>
            <a:endParaRPr lang="en-US"/>
          </a:p>
        </p:txBody>
      </p:sp>
      <p:sp>
        <p:nvSpPr>
          <p:cNvPr id="4" name="Slide Number Placeholder 3">
            <a:extLst>
              <a:ext uri="{FF2B5EF4-FFF2-40B4-BE49-F238E27FC236}">
                <a16:creationId xmlns:a16="http://schemas.microsoft.com/office/drawing/2014/main" id="{A0AA0D14-2226-E7C1-1A50-A1D279035A79}"/>
              </a:ext>
            </a:extLst>
          </p:cNvPr>
          <p:cNvSpPr>
            <a:spLocks noGrp="1"/>
          </p:cNvSpPr>
          <p:nvPr>
            <p:ph type="sldNum" sz="quarter" idx="5"/>
          </p:nvPr>
        </p:nvSpPr>
        <p:spPr/>
        <p:txBody>
          <a:bodyPr/>
          <a:lstStyle/>
          <a:p>
            <a:fld id="{2B9240D4-6F14-3449-8FA2-7400E50A5229}" type="slidenum">
              <a:rPr lang="en-US" smtClean="0"/>
              <a:t>22</a:t>
            </a:fld>
            <a:endParaRPr lang="en-US"/>
          </a:p>
        </p:txBody>
      </p:sp>
    </p:spTree>
    <p:extLst>
      <p:ext uri="{BB962C8B-B14F-4D97-AF65-F5344CB8AC3E}">
        <p14:creationId xmlns:p14="http://schemas.microsoft.com/office/powerpoint/2010/main" val="164716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326AB-3295-B721-B1DC-F09EFE413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5D758-8742-5AB6-85B6-FCCDFAFEF1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A16405-CB35-8095-7C56-1CA8BE8CF5D2}"/>
              </a:ext>
            </a:extLst>
          </p:cNvPr>
          <p:cNvSpPr>
            <a:spLocks noGrp="1"/>
          </p:cNvSpPr>
          <p:nvPr>
            <p:ph type="body" idx="1"/>
          </p:nvPr>
        </p:nvSpPr>
        <p:spPr/>
        <p:txBody>
          <a:bodyPr/>
          <a:lstStyle/>
          <a:p>
            <a:endParaRPr lang="en-GB" b="1" u="sng"/>
          </a:p>
        </p:txBody>
      </p:sp>
      <p:sp>
        <p:nvSpPr>
          <p:cNvPr id="4" name="Slide Number Placeholder 3">
            <a:extLst>
              <a:ext uri="{FF2B5EF4-FFF2-40B4-BE49-F238E27FC236}">
                <a16:creationId xmlns:a16="http://schemas.microsoft.com/office/drawing/2014/main" id="{A3C54A9D-49A4-DA5D-6E3E-C7AE15DA3DD9}"/>
              </a:ext>
            </a:extLst>
          </p:cNvPr>
          <p:cNvSpPr>
            <a:spLocks noGrp="1"/>
          </p:cNvSpPr>
          <p:nvPr>
            <p:ph type="sldNum" sz="quarter" idx="5"/>
          </p:nvPr>
        </p:nvSpPr>
        <p:spPr/>
        <p:txBody>
          <a:bodyPr/>
          <a:lstStyle/>
          <a:p>
            <a:fld id="{2B9240D4-6F14-3449-8FA2-7400E50A5229}" type="slidenum">
              <a:rPr lang="en-US" smtClean="0"/>
              <a:t>3</a:t>
            </a:fld>
            <a:endParaRPr lang="en-US"/>
          </a:p>
        </p:txBody>
      </p:sp>
    </p:spTree>
    <p:extLst>
      <p:ext uri="{BB962C8B-B14F-4D97-AF65-F5344CB8AC3E}">
        <p14:creationId xmlns:p14="http://schemas.microsoft.com/office/powerpoint/2010/main" val="35785071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2B9240D4-6F14-3449-8FA2-7400E50A5229}" type="slidenum">
              <a:rPr lang="en-US" smtClean="0"/>
              <a:t>23</a:t>
            </a:fld>
            <a:endParaRPr lang="en-US"/>
          </a:p>
        </p:txBody>
      </p:sp>
    </p:spTree>
    <p:extLst>
      <p:ext uri="{BB962C8B-B14F-4D97-AF65-F5344CB8AC3E}">
        <p14:creationId xmlns:p14="http://schemas.microsoft.com/office/powerpoint/2010/main" val="15560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https://www.skillsforcare.org.uk/careexchange</a:t>
            </a:r>
            <a:endParaRPr lang="en-US"/>
          </a:p>
          <a:p>
            <a:endParaRPr lang="en-US"/>
          </a:p>
          <a:p>
            <a:r>
              <a:rPr lang="en-US">
                <a:hlinkClick r:id="rId4"/>
              </a:rPr>
              <a:t>https://www.skillsforcare.org.uk/Support-for-leaders-and-managers/Support-for-registered-managers/The-care-exchange/The-care-exchange-Series-5.aspx</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2B9240D4-6F14-3449-8FA2-7400E50A5229}" type="slidenum">
              <a:rPr lang="en-US" smtClean="0"/>
              <a:t>24</a:t>
            </a:fld>
            <a:endParaRPr lang="en-US"/>
          </a:p>
        </p:txBody>
      </p:sp>
    </p:spTree>
    <p:extLst>
      <p:ext uri="{BB962C8B-B14F-4D97-AF65-F5344CB8AC3E}">
        <p14:creationId xmlns:p14="http://schemas.microsoft.com/office/powerpoint/2010/main" val="30071092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https://www.skillsforcare.org.uk/Support-for-leaders-and-managers/Support-for-registered-managers/Social-care-managers-Facebook-group.aspx</a:t>
            </a:r>
            <a:endParaRPr lang="en-US" b="1"/>
          </a:p>
          <a:p>
            <a:endParaRPr lang="en-US"/>
          </a:p>
          <a:p>
            <a:endParaRPr lang="en-US"/>
          </a:p>
          <a:p>
            <a:r>
              <a:rPr lang="en-US"/>
              <a:t>Join this group of managers to stay connected with each other and share advice, experiences and guidance</a:t>
            </a:r>
          </a:p>
        </p:txBody>
      </p:sp>
      <p:sp>
        <p:nvSpPr>
          <p:cNvPr id="4" name="Slide Number Placeholder 3"/>
          <p:cNvSpPr>
            <a:spLocks noGrp="1"/>
          </p:cNvSpPr>
          <p:nvPr>
            <p:ph type="sldNum" sz="quarter" idx="5"/>
          </p:nvPr>
        </p:nvSpPr>
        <p:spPr/>
        <p:txBody>
          <a:bodyPr/>
          <a:lstStyle/>
          <a:p>
            <a:fld id="{2B9240D4-6F14-3449-8FA2-7400E50A5229}" type="slidenum">
              <a:rPr lang="en-US" smtClean="0"/>
              <a:t>25</a:t>
            </a:fld>
            <a:endParaRPr lang="en-US"/>
          </a:p>
        </p:txBody>
      </p:sp>
    </p:spTree>
    <p:extLst>
      <p:ext uri="{BB962C8B-B14F-4D97-AF65-F5344CB8AC3E}">
        <p14:creationId xmlns:p14="http://schemas.microsoft.com/office/powerpoint/2010/main" val="4200539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1">
                <a:effectLst/>
                <a:latin typeface="Calibri" panose="020F0502020204030204" pitchFamily="34" charset="0"/>
                <a:ea typeface="Calibri" panose="020F0502020204030204" pitchFamily="34" charset="0"/>
              </a:rPr>
              <a:t>Inspection toolkit</a:t>
            </a:r>
          </a:p>
          <a:p>
            <a:pPr marL="0" indent="0">
              <a:buFont typeface="Arial" panose="020B0604020202020204" pitchFamily="34" charset="0"/>
              <a:buNone/>
            </a:pPr>
            <a:endParaRPr lang="en-GB" sz="1200" b="1">
              <a:effectLst/>
              <a:latin typeface="Calibri" panose="020F0502020204030204" pitchFamily="34" charset="0"/>
              <a:ea typeface="Calibri" panose="020F0502020204030204" pitchFamily="34" charset="0"/>
            </a:endParaRPr>
          </a:p>
          <a:p>
            <a:r>
              <a:rPr lang="en-GB" sz="1200" b="1" u="sng">
                <a:effectLst/>
                <a:latin typeface="Calibri" panose="020F0502020204030204" pitchFamily="34" charset="0"/>
                <a:ea typeface="Calibri" panose="020F0502020204030204" pitchFamily="34" charset="0"/>
              </a:rPr>
              <a:t>https://www.skillsforcare.org.uk/Support-for-leaders-and-managers/Good-and-outstanding-care/Inspection-toolkit.aspx</a:t>
            </a: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26</a:t>
            </a:fld>
            <a:endParaRPr lang="en-US"/>
          </a:p>
        </p:txBody>
      </p:sp>
    </p:spTree>
    <p:extLst>
      <p:ext uri="{BB962C8B-B14F-4D97-AF65-F5344CB8AC3E}">
        <p14:creationId xmlns:p14="http://schemas.microsoft.com/office/powerpoint/2010/main" val="1343236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a:p>
            <a:r>
              <a:rPr lang="en-US" b="1">
                <a:latin typeface="Calibri"/>
                <a:cs typeface="Calibri"/>
              </a:rPr>
              <a:t>Seminars</a:t>
            </a:r>
          </a:p>
          <a:p>
            <a:pPr marL="171450" indent="-171450">
              <a:buFont typeface="Arial"/>
              <a:buChar char="•"/>
            </a:pPr>
            <a:r>
              <a:rPr lang="en-US" b="1">
                <a:latin typeface="Calibri"/>
                <a:cs typeface="Calibri"/>
              </a:rPr>
              <a:t>Being prepared for CQC assessment</a:t>
            </a:r>
            <a:r>
              <a:rPr lang="en-US">
                <a:latin typeface="Calibri"/>
                <a:cs typeface="Calibri"/>
              </a:rPr>
              <a:t>: </a:t>
            </a:r>
            <a:r>
              <a:rPr lang="en-GB" b="0" i="0">
                <a:solidFill>
                  <a:srgbClr val="212529"/>
                </a:solidFill>
                <a:effectLst/>
                <a:latin typeface="font-semibold"/>
              </a:rPr>
              <a:t>Tuesday 16 September or Wednesday 22 October | 10:00 - 15:30 | https://www.skillsforcare.org.uk/news-and-events/Events/Ongoing/Being-prepared-for-CQC-assessment-seminar.aspx</a:t>
            </a:r>
            <a:endParaRPr lang="en-US" b="1" u="sng">
              <a:latin typeface="Calibri"/>
              <a:cs typeface="Calibri"/>
            </a:endParaRPr>
          </a:p>
          <a:p>
            <a:pPr marL="0" indent="0">
              <a:buFont typeface="Arial"/>
              <a:buNone/>
            </a:pPr>
            <a:endParaRPr lang="en-US" b="1" u="sng">
              <a:hlinkClick r:id="rId3"/>
            </a:endParaRPr>
          </a:p>
          <a:p>
            <a:pPr marL="171450" indent="-171450">
              <a:buFont typeface="Arial"/>
              <a:buChar char="•"/>
            </a:pPr>
            <a:r>
              <a:rPr lang="en-US" b="1">
                <a:latin typeface="Calibri"/>
                <a:cs typeface="Calibri"/>
              </a:rPr>
              <a:t>Improving your CQC rating </a:t>
            </a:r>
            <a:r>
              <a:rPr lang="en-US">
                <a:latin typeface="Calibri"/>
                <a:cs typeface="Calibri"/>
              </a:rPr>
              <a:t>| </a:t>
            </a:r>
            <a:r>
              <a:rPr lang="en-GB" b="0" i="0">
                <a:solidFill>
                  <a:srgbClr val="212529"/>
                </a:solidFill>
                <a:effectLst/>
                <a:latin typeface="font-semibold"/>
              </a:rPr>
              <a:t>Tuesday 9 September</a:t>
            </a:r>
            <a:endParaRPr lang="en-US">
              <a:latin typeface="Calibri"/>
              <a:cs typeface="Calibri"/>
            </a:endParaRPr>
          </a:p>
          <a:p>
            <a:pPr marL="171450" indent="-171450">
              <a:buFont typeface="Arial"/>
              <a:buChar char="•"/>
            </a:pPr>
            <a:endParaRPr lang="en-US" b="1">
              <a:latin typeface="Calibri"/>
              <a:cs typeface="Calibri"/>
            </a:endParaRPr>
          </a:p>
          <a:p>
            <a:pPr marL="171450" indent="-171450">
              <a:buFont typeface="Arial"/>
              <a:buChar char="•"/>
            </a:pPr>
            <a:r>
              <a:rPr lang="en-US" b="1">
                <a:latin typeface="Calibri"/>
                <a:cs typeface="Calibri"/>
              </a:rPr>
              <a:t>Delivering outstanding care </a:t>
            </a:r>
            <a:r>
              <a:rPr lang="en-US">
                <a:latin typeface="Calibri"/>
                <a:cs typeface="Calibri"/>
              </a:rPr>
              <a:t>| </a:t>
            </a:r>
            <a:r>
              <a:rPr lang="en-GB" b="0" i="0">
                <a:solidFill>
                  <a:srgbClr val="212529"/>
                </a:solidFill>
                <a:effectLst/>
                <a:latin typeface="font-semibold"/>
              </a:rPr>
              <a:t>new dates coming soon</a:t>
            </a:r>
          </a:p>
          <a:p>
            <a:pPr marL="0" indent="0">
              <a:buFont typeface="Arial"/>
              <a:buNone/>
            </a:pPr>
            <a:endParaRPr lang="en-US">
              <a:latin typeface="Calibri"/>
              <a:cs typeface="Calibri"/>
            </a:endParaRPr>
          </a:p>
          <a:p>
            <a:r>
              <a:rPr lang="en-US" b="1" u="sng"/>
              <a:t>Cost £250 + VAT</a:t>
            </a:r>
            <a:endParaRPr lang="en-US">
              <a:latin typeface="Calibri"/>
              <a:cs typeface="Calibri"/>
            </a:endParaRPr>
          </a:p>
          <a:p>
            <a:r>
              <a:rPr lang="en-US" b="1"/>
              <a:t>10% discount available for ASC-WDS account holders.</a:t>
            </a:r>
            <a:endParaRPr lang="en-US"/>
          </a:p>
          <a:p>
            <a:r>
              <a:rPr lang="en-US" b="1"/>
              <a:t>Payment can be made by invoice or credit card.</a:t>
            </a:r>
            <a:endParaRPr lang="en-US"/>
          </a:p>
          <a:p>
            <a:pPr marL="171450" indent="-171450">
              <a:buFont typeface="Arial"/>
              <a:buChar char="•"/>
            </a:pPr>
            <a:endParaRPr lang="en-US">
              <a:latin typeface="Calibri"/>
              <a:cs typeface="Calibri"/>
            </a:endParaRPr>
          </a:p>
          <a:p>
            <a:pPr marL="171450" indent="-171450">
              <a:buFont typeface="Arial"/>
              <a:buChar char="•"/>
            </a:pPr>
            <a:endParaRPr lang="en-US">
              <a:latin typeface="Calibri"/>
              <a:cs typeface="Calibri"/>
            </a:endParaRPr>
          </a:p>
          <a:p>
            <a:r>
              <a:rPr lang="en-US" b="1">
                <a:latin typeface="Calibri"/>
                <a:cs typeface="Calibri"/>
              </a:rPr>
              <a:t>Modules</a:t>
            </a:r>
          </a:p>
          <a:p>
            <a:r>
              <a:rPr lang="en-US" b="1">
                <a:latin typeface="Calibri"/>
                <a:cs typeface="Calibri"/>
              </a:rPr>
              <a:t>eLearning module: </a:t>
            </a:r>
            <a:r>
              <a:rPr lang="en-US" b="1">
                <a:latin typeface="Aptos"/>
                <a:cs typeface="Calibri"/>
                <a:hlinkClick r:id="rId4"/>
              </a:rPr>
              <a:t>https</a:t>
            </a:r>
            <a:r>
              <a:rPr lang="en-US" b="1">
                <a:hlinkClick r:id="rId4"/>
              </a:rPr>
              <a:t>://www.skillsforcare.org.uk/Support-for-leaders-and-managers/Good-and-outstanding-care/eLearning.aspx</a:t>
            </a:r>
            <a:endParaRPr lang="en-US"/>
          </a:p>
          <a:p>
            <a:r>
              <a:rPr lang="en-US"/>
              <a:t>Modules costs £40</a:t>
            </a:r>
            <a:endParaRPr lang="en-US" b="1">
              <a:latin typeface="Aptos"/>
              <a:cs typeface="Calibri"/>
            </a:endParaRPr>
          </a:p>
          <a:p>
            <a:r>
              <a:rPr lang="en-GB" b="0" i="0">
                <a:solidFill>
                  <a:srgbClr val="212529"/>
                </a:solidFill>
                <a:effectLst/>
                <a:latin typeface="font-regular"/>
              </a:rPr>
              <a:t>Adult social care providers can claim back the full cost of purchasing each module via the new </a:t>
            </a:r>
            <a:r>
              <a:rPr lang="en-GB" b="0" i="0" u="none" strike="noStrike">
                <a:solidFill>
                  <a:srgbClr val="0065BD"/>
                </a:solidFill>
                <a:effectLst/>
                <a:latin typeface="font-regular"/>
                <a:hlinkClick r:id="rId5"/>
              </a:rPr>
              <a:t>Adult Social Care Learning and Development Support Scheme</a:t>
            </a:r>
            <a:r>
              <a:rPr lang="en-GB" b="0" i="0">
                <a:solidFill>
                  <a:srgbClr val="212529"/>
                </a:solidFill>
                <a:effectLst/>
                <a:latin typeface="font-regular"/>
              </a:rPr>
              <a:t> (LDSS). </a:t>
            </a:r>
            <a:endParaRPr lang="en-US">
              <a:latin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27</a:t>
            </a:fld>
            <a:endParaRPr lang="en-US"/>
          </a:p>
        </p:txBody>
      </p:sp>
    </p:spTree>
    <p:extLst>
      <p:ext uri="{BB962C8B-B14F-4D97-AF65-F5344CB8AC3E}">
        <p14:creationId xmlns:p14="http://schemas.microsoft.com/office/powerpoint/2010/main" val="660380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b="1" u="sng" kern="0">
                <a:solidFill>
                  <a:srgbClr val="000000"/>
                </a:solidFill>
                <a:effectLst/>
                <a:latin typeface="Arial"/>
                <a:ea typeface="Times New Roman" panose="02020603050405020304" pitchFamily="18" charset="0"/>
                <a:cs typeface="Arial"/>
              </a:rPr>
              <a:t>https://www.skillsforcare.org.uk/news-and-events/Events/Ongoing/Evidencing-CQC-safe-and-effective-staffing-through-workforce-planning.aspx</a:t>
            </a:r>
          </a:p>
          <a:p>
            <a:pPr>
              <a:lnSpc>
                <a:spcPct val="115000"/>
              </a:lnSpc>
              <a:spcAft>
                <a:spcPts val="800"/>
              </a:spcAft>
            </a:pPr>
            <a:endParaRPr lang="en-GB" sz="1800" b="1" kern="0">
              <a:solidFill>
                <a:srgbClr val="000000"/>
              </a:solidFill>
              <a:effectLst/>
              <a:latin typeface="Arial"/>
              <a:ea typeface="Times New Roman" panose="02020603050405020304" pitchFamily="18" charset="0"/>
              <a:cs typeface="Arial"/>
            </a:endParaRPr>
          </a:p>
          <a:p>
            <a:pPr>
              <a:lnSpc>
                <a:spcPct val="115000"/>
              </a:lnSpc>
              <a:spcAft>
                <a:spcPts val="800"/>
              </a:spcAft>
            </a:pPr>
            <a:r>
              <a:rPr lang="en-GB" sz="1200" b="1" kern="0">
                <a:solidFill>
                  <a:srgbClr val="000000"/>
                </a:solidFill>
                <a:effectLst/>
                <a:latin typeface="Arial"/>
                <a:ea typeface="Times New Roman" panose="02020603050405020304" pitchFamily="18" charset="0"/>
                <a:cs typeface="Arial"/>
              </a:rPr>
              <a:t>Key Benefits:</a:t>
            </a:r>
            <a:endParaRPr lang="en-GB" sz="1200" kern="100">
              <a:effectLst/>
              <a:latin typeface="Arial"/>
              <a:ea typeface="Aptos" panose="020B0004020202020204" pitchFamily="34" charset="0"/>
              <a:cs typeface="Arial"/>
            </a:endParaRPr>
          </a:p>
          <a:p>
            <a:pPr marL="342900" lvl="0" indent="-342900">
              <a:lnSpc>
                <a:spcPct val="115000"/>
              </a:lnSpc>
              <a:spcAft>
                <a:spcPts val="800"/>
              </a:spcAft>
              <a:buFont typeface="+mj-lt"/>
              <a:buAutoNum type="arabicPeriod"/>
              <a:tabLst>
                <a:tab pos="457200" algn="l"/>
              </a:tabLst>
            </a:pPr>
            <a:r>
              <a:rPr lang="en-GB" sz="12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Enhanced compliance with CQC requirements</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Gain insights into aligning workforce planning practices with CQC’s expectations for safe, effective staffing and robust governance.</a:t>
            </a:r>
            <a:endPar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Improved recruitment and retention</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Address the underlying factors impacting recruitment and retention, resulting in a more stable and sustainable workforce.</a:t>
            </a:r>
            <a:endPar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Financial and operational efficiency</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maintaining optimal staffing levels, organisations can experience significant cost savings by reducing turnover, minimising overtime costs, and enhancing service continuity.</a:t>
            </a:r>
            <a:endPar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Evidence-based decision making</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Equip managers with the tools to make informed staffing decisions using real-time workforce data, leading to better service quality and operational stability.</a:t>
            </a:r>
            <a:endPar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Empowered and competent workforce</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Establish a clear pathway for staff development and support, promoting person-centred care, reducing burnout, and fostering a positive working environment that attracts new talent.</a:t>
            </a:r>
            <a:endPar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1200" b="1"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Interactive workforce planning tool</a:t>
            </a:r>
            <a:b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br>
            <a:r>
              <a:rPr lang="en-GB" sz="1200" ker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Access a customized, interactive tool to streamline workforce planning, allowing managers to track progress and adapt strategies effectively.</a:t>
            </a:r>
            <a:endParaRPr lang="en-GB" sz="1200"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D3B0468B-8785-400B-8DC5-EE63AE5D47AE}" type="slidenum">
              <a:rPr lang="en-GB" smtClean="0"/>
              <a:t>28</a:t>
            </a:fld>
            <a:endParaRPr lang="en-GB"/>
          </a:p>
        </p:txBody>
      </p:sp>
    </p:spTree>
    <p:extLst>
      <p:ext uri="{BB962C8B-B14F-4D97-AF65-F5344CB8AC3E}">
        <p14:creationId xmlns:p14="http://schemas.microsoft.com/office/powerpoint/2010/main" val="3223267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https://www.skillsforcare.org.uk/resources/documents/Support-for-leaders-and-managers/good-and-outstanding-care/Improve-your-CQC-rating/Guide-to-improvement.pdf</a:t>
            </a:r>
            <a:endParaRPr lang="en-US" b="1"/>
          </a:p>
          <a:p>
            <a:endParaRPr lang="en-US" b="1"/>
          </a:p>
          <a:p>
            <a:r>
              <a:rPr lang="en-US" b="1"/>
              <a:t>Guide highlights</a:t>
            </a:r>
          </a:p>
          <a:p>
            <a:pPr marL="171450" indent="-171450">
              <a:buFont typeface="Arial"/>
              <a:buChar char="•"/>
            </a:pPr>
            <a:r>
              <a:rPr lang="en-US"/>
              <a:t>Understanding the building blocks to improvement, helping your service to overcome common barriers, embed a learning culture, and the system and processes needed to strengthen quality</a:t>
            </a:r>
          </a:p>
          <a:p>
            <a:pPr marL="171450" indent="-171450">
              <a:buFont typeface="Arial"/>
              <a:buChar char="•"/>
            </a:pPr>
            <a:r>
              <a:rPr lang="en-US"/>
              <a:t>How to engage your teams, service users, and stakeholders in identify practical solutions that will work for your service</a:t>
            </a:r>
          </a:p>
          <a:p>
            <a:pPr marL="171450" indent="-171450">
              <a:buFont typeface="Arial"/>
              <a:buChar char="•"/>
            </a:pPr>
            <a:r>
              <a:rPr lang="en-US"/>
              <a:t>What’s are the recurring issues causing services to fall below CQC expectations on each Quality Statement, how might this breach CQC regulations, and how to tackle these issues</a:t>
            </a:r>
          </a:p>
          <a:p>
            <a:endParaRPr lang="en-US"/>
          </a:p>
        </p:txBody>
      </p:sp>
      <p:sp>
        <p:nvSpPr>
          <p:cNvPr id="4" name="Slide Number Placeholder 3"/>
          <p:cNvSpPr>
            <a:spLocks noGrp="1"/>
          </p:cNvSpPr>
          <p:nvPr>
            <p:ph type="sldNum" sz="quarter" idx="5"/>
          </p:nvPr>
        </p:nvSpPr>
        <p:spPr/>
        <p:txBody>
          <a:bodyPr/>
          <a:lstStyle/>
          <a:p>
            <a:fld id="{2B9240D4-6F14-3449-8FA2-7400E50A5229}" type="slidenum">
              <a:rPr lang="en-US" smtClean="0"/>
              <a:t>29</a:t>
            </a:fld>
            <a:endParaRPr lang="en-US"/>
          </a:p>
        </p:txBody>
      </p:sp>
    </p:spTree>
    <p:extLst>
      <p:ext uri="{BB962C8B-B14F-4D97-AF65-F5344CB8AC3E}">
        <p14:creationId xmlns:p14="http://schemas.microsoft.com/office/powerpoint/2010/main" val="1681650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FF0000"/>
                </a:solidFill>
                <a:effectLst/>
                <a:latin typeface="Arial" panose="020B0604020202020204" pitchFamily="34" charset="0"/>
                <a:ea typeface="Aptos" panose="020B0004020202020204" pitchFamily="34" charset="0"/>
                <a:cs typeface="Aptos" panose="020B0004020202020204" pitchFamily="34" charset="0"/>
              </a:rPr>
              <a:t>Skills for Care currently supports local networks covering all LA areas in England, which are recognised as being invaluable by many managers. </a:t>
            </a:r>
            <a:endParaRPr lang="en-GB" sz="1800">
              <a:effectLst/>
              <a:latin typeface="Aptos" panose="020B0004020202020204" pitchFamily="34" charset="0"/>
              <a:ea typeface="Aptos" panose="020B0004020202020204" pitchFamily="34" charset="0"/>
              <a:cs typeface="Aptos" panose="020B0004020202020204" pitchFamily="34" charset="0"/>
            </a:endParaRPr>
          </a:p>
          <a:p>
            <a:endParaRPr lang="en-GB"/>
          </a:p>
          <a:p>
            <a:r>
              <a:rPr lang="en-GB" sz="1800">
                <a:solidFill>
                  <a:srgbClr val="FF0000"/>
                </a:solidFill>
                <a:effectLst/>
                <a:latin typeface="Arial" panose="020B0604020202020204" pitchFamily="34" charset="0"/>
                <a:ea typeface="Aptos" panose="020B0004020202020204" pitchFamily="34" charset="0"/>
              </a:rPr>
              <a:t>We know the benefits that these local networks provide to managers, and that is why we set up deputy manager networks as well.</a:t>
            </a:r>
            <a:endParaRPr lang="en-GB" sz="1800">
              <a:solidFill>
                <a:srgbClr val="FF0000"/>
              </a:solidFill>
              <a:effectLst/>
              <a:latin typeface="Arial" panose="020B0604020202020204" pitchFamily="34" charset="0"/>
              <a:ea typeface="Aptos" panose="020B0004020202020204" pitchFamily="34" charset="0"/>
              <a:cs typeface="Arial"/>
            </a:endParaRPr>
          </a:p>
          <a:p>
            <a:endParaRPr lang="en-GB"/>
          </a:p>
          <a:p>
            <a:r>
              <a:rPr lang="en-GB" sz="1200" b="0" i="0" kern="1200">
                <a:solidFill>
                  <a:schemeClr val="tx1"/>
                </a:solidFill>
                <a:effectLst/>
                <a:latin typeface="+mn-lt"/>
                <a:ea typeface="+mn-ea"/>
                <a:cs typeface="+mn-cs"/>
              </a:rPr>
              <a:t>Each network meeting will be virtual and facilitated by a Skills for Care Locality Manager. It will focus on themes including wellbeing and resilience, self-confidence and personal effectiveness, delegation with confidence and dignity, communicating inside and out and making sense of information.</a:t>
            </a:r>
            <a:endParaRPr lang="en-GB" sz="1200" b="0" i="0" kern="1200">
              <a:solidFill>
                <a:schemeClr val="tx1"/>
              </a:solidFill>
              <a:effectLst/>
              <a:latin typeface="+mn-lt"/>
            </a:endParaRPr>
          </a:p>
          <a:p>
            <a:endParaRPr lang="en-GB"/>
          </a:p>
          <a:p>
            <a:r>
              <a:rPr lang="en-GB" b="1"/>
              <a:t>Note for LM’s</a:t>
            </a:r>
          </a:p>
          <a:p>
            <a:r>
              <a:rPr lang="en-GB"/>
              <a:t>Might be a good opportunity to promote the dates of your local meetings and link if available</a:t>
            </a:r>
          </a:p>
          <a:p>
            <a:endParaRPr lang="en-GB"/>
          </a:p>
          <a:p>
            <a:r>
              <a:rPr lang="en-GB" b="1"/>
              <a:t>UPCOMING DATES:</a:t>
            </a:r>
          </a:p>
          <a:p>
            <a:r>
              <a:rPr lang="en-GB"/>
              <a:t>Eastern</a:t>
            </a:r>
          </a:p>
          <a:p>
            <a:r>
              <a:rPr lang="en-GB" sz="1200" b="0" i="0" kern="1200">
                <a:solidFill>
                  <a:schemeClr val="tx1"/>
                </a:solidFill>
                <a:effectLst/>
                <a:latin typeface="+mn-lt"/>
                <a:ea typeface="+mn-ea"/>
                <a:cs typeface="+mn-cs"/>
              </a:rPr>
              <a:t>Wednesday 17 September 2025 | 10:30 - 12:00 </a:t>
            </a:r>
          </a:p>
          <a:p>
            <a:r>
              <a:rPr lang="en-GB" sz="1200" b="0" i="0" kern="1200">
                <a:solidFill>
                  <a:schemeClr val="tx1"/>
                </a:solidFill>
                <a:effectLst/>
                <a:latin typeface="+mn-lt"/>
                <a:ea typeface="+mn-ea"/>
                <a:cs typeface="+mn-cs"/>
              </a:rPr>
              <a:t>Wednesday 25 February 2026 | 10:30 - 12:00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LSE</a:t>
            </a:r>
          </a:p>
          <a:p>
            <a:r>
              <a:rPr lang="en-GB" sz="1200" b="0" i="0" kern="1200">
                <a:solidFill>
                  <a:schemeClr val="tx1"/>
                </a:solidFill>
                <a:effectLst/>
                <a:latin typeface="+mn-lt"/>
                <a:ea typeface="+mn-ea"/>
                <a:cs typeface="+mn-cs"/>
              </a:rPr>
              <a:t>Thursday 23 October 2025 | 10:00 - 12:00</a:t>
            </a:r>
          </a:p>
          <a:p>
            <a:r>
              <a:rPr lang="en-GB" sz="1200" b="0" i="0" kern="1200">
                <a:solidFill>
                  <a:schemeClr val="tx1"/>
                </a:solidFill>
                <a:effectLst/>
                <a:latin typeface="+mn-lt"/>
                <a:ea typeface="+mn-ea"/>
                <a:cs typeface="+mn-cs"/>
              </a:rPr>
              <a:t>Wednesday 25 March 2026 | 10:00 - 12:00</a:t>
            </a:r>
          </a:p>
          <a:p>
            <a:endParaRPr lang="en-GB"/>
          </a:p>
          <a:p>
            <a:r>
              <a:rPr lang="en-GB"/>
              <a:t>Midlands</a:t>
            </a:r>
          </a:p>
          <a:p>
            <a:r>
              <a:rPr lang="en-GB"/>
              <a:t>T</a:t>
            </a:r>
            <a:r>
              <a:rPr lang="en-GB" sz="1200" b="0" i="0" kern="1200">
                <a:solidFill>
                  <a:schemeClr val="tx1"/>
                </a:solidFill>
                <a:effectLst/>
                <a:latin typeface="+mn-lt"/>
                <a:ea typeface="+mn-ea"/>
                <a:cs typeface="+mn-cs"/>
              </a:rPr>
              <a:t>uesday 16 September 2025 | 12:00 – 14:00 </a:t>
            </a:r>
          </a:p>
          <a:p>
            <a:r>
              <a:rPr lang="en-GB" sz="1200" b="0" i="0" kern="1200">
                <a:solidFill>
                  <a:schemeClr val="tx1"/>
                </a:solidFill>
                <a:effectLst/>
                <a:latin typeface="+mn-lt"/>
                <a:ea typeface="+mn-ea"/>
                <a:cs typeface="+mn-cs"/>
              </a:rPr>
              <a:t>Tuesday 10 February 2026 | 12:00 – 14:00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NW</a:t>
            </a:r>
          </a:p>
          <a:p>
            <a:r>
              <a:rPr lang="en-GB" sz="1200" b="0" i="0" kern="1200">
                <a:solidFill>
                  <a:schemeClr val="tx1"/>
                </a:solidFill>
                <a:effectLst/>
                <a:latin typeface="+mn-lt"/>
                <a:ea typeface="+mn-ea"/>
                <a:cs typeface="+mn-cs"/>
              </a:rPr>
              <a:t>Tuesday 4 November 2025 | 13:00 - 15:00 </a:t>
            </a:r>
          </a:p>
          <a:p>
            <a:r>
              <a:rPr lang="en-GB" sz="1200" b="0" i="0" kern="1200">
                <a:solidFill>
                  <a:schemeClr val="tx1"/>
                </a:solidFill>
                <a:effectLst/>
                <a:latin typeface="+mn-lt"/>
                <a:ea typeface="+mn-ea"/>
                <a:cs typeface="+mn-cs"/>
              </a:rPr>
              <a:t>Tuesday 3 March 2026 | 13:00 - 15:00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SW</a:t>
            </a:r>
          </a:p>
          <a:p>
            <a:r>
              <a:rPr lang="en-GB" sz="1200" b="0" i="0" kern="1200">
                <a:solidFill>
                  <a:schemeClr val="tx1"/>
                </a:solidFill>
                <a:effectLst/>
                <a:latin typeface="+mn-lt"/>
                <a:ea typeface="+mn-ea"/>
                <a:cs typeface="+mn-cs"/>
              </a:rPr>
              <a:t>Wednesday 15 October 2025 | 14:00 – 15:30</a:t>
            </a:r>
          </a:p>
          <a:p>
            <a:r>
              <a:rPr lang="en-GB" sz="1200" b="0" i="0" kern="1200">
                <a:solidFill>
                  <a:schemeClr val="tx1"/>
                </a:solidFill>
                <a:effectLst/>
                <a:latin typeface="+mn-lt"/>
                <a:ea typeface="+mn-ea"/>
                <a:cs typeface="+mn-cs"/>
              </a:rPr>
              <a:t>Wednesday 21 January 2026 | 14:00 – 15:30</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YHNE</a:t>
            </a:r>
            <a:endParaRPr lang="en-GB"/>
          </a:p>
          <a:p>
            <a:r>
              <a:rPr lang="en-GB" sz="1200" b="0" i="0" kern="1200">
                <a:solidFill>
                  <a:schemeClr val="tx1"/>
                </a:solidFill>
                <a:effectLst/>
                <a:latin typeface="+mn-lt"/>
                <a:ea typeface="+mn-ea"/>
                <a:cs typeface="+mn-cs"/>
              </a:rPr>
              <a:t>Tuesday 7 October 2025 | 10:00 – 11:30</a:t>
            </a:r>
          </a:p>
          <a:p>
            <a:r>
              <a:rPr lang="en-GB" sz="1200" b="0" i="0" kern="1200">
                <a:solidFill>
                  <a:schemeClr val="tx1"/>
                </a:solidFill>
                <a:effectLst/>
                <a:latin typeface="+mn-lt"/>
                <a:ea typeface="+mn-ea"/>
                <a:cs typeface="+mn-cs"/>
              </a:rPr>
              <a:t>Monday 19 January 2026 | 13:00 – 14:30</a:t>
            </a: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30</a:t>
            </a:fld>
            <a:endParaRPr lang="en-US"/>
          </a:p>
        </p:txBody>
      </p:sp>
    </p:spTree>
    <p:extLst>
      <p:ext uri="{BB962C8B-B14F-4D97-AF65-F5344CB8AC3E}">
        <p14:creationId xmlns:p14="http://schemas.microsoft.com/office/powerpoint/2010/main" val="13081683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https://www.skillsforcare.org.uk/NI-CEOnetworks</a:t>
            </a:r>
            <a:endParaRPr lang="en-US" b="1"/>
          </a:p>
          <a:p>
            <a:r>
              <a:rPr lang="en-GB" b="1">
                <a:hlinkClick r:id="rId4"/>
              </a:rPr>
              <a:t>https://www.skillsforcare.org.uk/resources/documents/Support-for-leaders-and-managers/Nominated-Individuals/Nominated-individual-handbook-a-practical-guide.pdf</a:t>
            </a:r>
            <a:endParaRPr lang="en-US" b="1"/>
          </a:p>
          <a:p>
            <a:endParaRPr lang="en-US"/>
          </a:p>
          <a:p>
            <a:r>
              <a:rPr lang="en-GB" b="1"/>
              <a:t>Note for LM’s</a:t>
            </a:r>
          </a:p>
          <a:p>
            <a:r>
              <a:rPr lang="en-GB"/>
              <a:t>Might be a good opportunity to promote the dates of your local meetings and link if available.</a:t>
            </a:r>
          </a:p>
          <a:p>
            <a:endParaRPr lang="en-GB"/>
          </a:p>
          <a:p>
            <a:r>
              <a:rPr lang="en-GB" b="1"/>
              <a:t>UPCOMING DATES</a:t>
            </a:r>
          </a:p>
          <a:p>
            <a:r>
              <a:rPr lang="en-GB" b="0"/>
              <a:t>Eastern NI</a:t>
            </a:r>
          </a:p>
          <a:p>
            <a:r>
              <a:rPr lang="en-GB" sz="1200" b="0" i="0" kern="1200">
                <a:solidFill>
                  <a:schemeClr val="tx1"/>
                </a:solidFill>
                <a:effectLst/>
                <a:latin typeface="+mn-lt"/>
                <a:ea typeface="+mn-ea"/>
                <a:cs typeface="+mn-cs"/>
              </a:rPr>
              <a:t>Monday 15 September 2025 | 14:00 – 16:00 </a:t>
            </a:r>
          </a:p>
          <a:p>
            <a:r>
              <a:rPr lang="en-GB" sz="1200" b="0" i="0" kern="1200">
                <a:solidFill>
                  <a:schemeClr val="tx1"/>
                </a:solidFill>
                <a:effectLst/>
                <a:latin typeface="+mn-lt"/>
                <a:ea typeface="+mn-ea"/>
                <a:cs typeface="+mn-cs"/>
              </a:rPr>
              <a:t>Monday 8 December 2025 | 14:00 – 16:00 </a:t>
            </a:r>
          </a:p>
          <a:p>
            <a:r>
              <a:rPr lang="en-GB" sz="1200" b="0" i="0" kern="1200">
                <a:solidFill>
                  <a:schemeClr val="tx1"/>
                </a:solidFill>
                <a:effectLst/>
                <a:latin typeface="+mn-lt"/>
                <a:ea typeface="+mn-ea"/>
                <a:cs typeface="+mn-cs"/>
              </a:rPr>
              <a:t>Monday 2 March 2026 | 14:00 – 16:00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LSE NI</a:t>
            </a:r>
          </a:p>
          <a:p>
            <a:r>
              <a:rPr lang="en-GB" sz="1200" b="0" i="0" kern="1200">
                <a:solidFill>
                  <a:schemeClr val="tx1"/>
                </a:solidFill>
                <a:effectLst/>
                <a:latin typeface="+mn-lt"/>
                <a:ea typeface="+mn-ea"/>
                <a:cs typeface="+mn-cs"/>
              </a:rPr>
              <a:t>Thursday 9 October 2025 | 10:00 – 12:00</a:t>
            </a:r>
          </a:p>
          <a:p>
            <a:r>
              <a:rPr lang="en-GB" sz="1200" b="0" i="0" kern="1200">
                <a:solidFill>
                  <a:schemeClr val="tx1"/>
                </a:solidFill>
                <a:effectLst/>
                <a:latin typeface="+mn-lt"/>
                <a:ea typeface="+mn-ea"/>
                <a:cs typeface="+mn-cs"/>
              </a:rPr>
              <a:t>Thursday 5 February 2026 | 10:00 – 12:00 </a:t>
            </a:r>
          </a:p>
          <a:p>
            <a:endParaRPr lang="en-GB" b="1"/>
          </a:p>
          <a:p>
            <a:r>
              <a:rPr lang="en-GB" b="0"/>
              <a:t>LSE CEO</a:t>
            </a:r>
          </a:p>
          <a:p>
            <a:r>
              <a:rPr lang="en-GB" sz="1200" b="0" i="0" kern="1200">
                <a:solidFill>
                  <a:schemeClr val="tx1"/>
                </a:solidFill>
                <a:effectLst/>
                <a:latin typeface="+mn-lt"/>
                <a:ea typeface="+mn-ea"/>
                <a:cs typeface="+mn-cs"/>
              </a:rPr>
              <a:t>Tuesday 7 October 2025 | 13:00 - 15:30</a:t>
            </a:r>
          </a:p>
          <a:p>
            <a:r>
              <a:rPr lang="en-GB" sz="1200" b="0" i="0" kern="1200">
                <a:solidFill>
                  <a:schemeClr val="tx1"/>
                </a:solidFill>
                <a:effectLst/>
                <a:latin typeface="+mn-lt"/>
                <a:ea typeface="+mn-ea"/>
                <a:cs typeface="+mn-cs"/>
              </a:rPr>
              <a:t>Tuesday 24 February 2026 | 13:00 - 15:30</a:t>
            </a:r>
          </a:p>
          <a:p>
            <a:endParaRPr lang="en-GB" b="0"/>
          </a:p>
          <a:p>
            <a:r>
              <a:rPr lang="en-GB" b="0"/>
              <a:t>Midlands NI</a:t>
            </a:r>
          </a:p>
          <a:p>
            <a:r>
              <a:rPr lang="en-GB" sz="1200" b="0" i="0" kern="1200">
                <a:solidFill>
                  <a:schemeClr val="tx1"/>
                </a:solidFill>
                <a:effectLst/>
                <a:latin typeface="+mn-lt"/>
                <a:ea typeface="+mn-ea"/>
                <a:cs typeface="+mn-cs"/>
              </a:rPr>
              <a:t>Thursday 11 September 2025 | 10:00 – 15:00</a:t>
            </a:r>
          </a:p>
          <a:p>
            <a:r>
              <a:rPr lang="en-GB" sz="1200" b="0" i="0" kern="1200">
                <a:solidFill>
                  <a:schemeClr val="tx1"/>
                </a:solidFill>
                <a:effectLst/>
                <a:latin typeface="+mn-lt"/>
                <a:ea typeface="+mn-ea"/>
                <a:cs typeface="+mn-cs"/>
              </a:rPr>
              <a:t>Thursday 12 March 2026 | 10:00 – 15:00</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NW Strategic Leaders </a:t>
            </a:r>
          </a:p>
          <a:p>
            <a:r>
              <a:rPr lang="en-GB" sz="1200" b="0" i="0" kern="1200">
                <a:solidFill>
                  <a:schemeClr val="tx1"/>
                </a:solidFill>
                <a:effectLst/>
                <a:latin typeface="+mn-lt"/>
                <a:ea typeface="+mn-ea"/>
                <a:cs typeface="+mn-cs"/>
              </a:rPr>
              <a:t>Wednesday 5 November 2025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SW NI </a:t>
            </a:r>
          </a:p>
          <a:p>
            <a:r>
              <a:rPr lang="en-GB" sz="1200" b="0" i="0" kern="1200">
                <a:solidFill>
                  <a:schemeClr val="tx1"/>
                </a:solidFill>
                <a:effectLst/>
                <a:latin typeface="+mn-lt"/>
                <a:ea typeface="+mn-ea"/>
                <a:cs typeface="+mn-cs"/>
              </a:rPr>
              <a:t>Tuesday 4 November 2025 | 14:00 – 15:30 </a:t>
            </a:r>
          </a:p>
          <a:p>
            <a:r>
              <a:rPr lang="en-GB" sz="1200" b="0" i="0" kern="1200">
                <a:solidFill>
                  <a:schemeClr val="tx1"/>
                </a:solidFill>
                <a:effectLst/>
                <a:latin typeface="+mn-lt"/>
                <a:ea typeface="+mn-ea"/>
                <a:cs typeface="+mn-cs"/>
              </a:rPr>
              <a:t>Thursday 12 March 2026 | 14:00 – 15:30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YHNE NI</a:t>
            </a:r>
          </a:p>
          <a:p>
            <a:r>
              <a:rPr lang="en-GB" sz="1200" b="0" i="0" kern="1200">
                <a:solidFill>
                  <a:schemeClr val="tx1"/>
                </a:solidFill>
                <a:effectLst/>
                <a:latin typeface="+mn-lt"/>
                <a:ea typeface="+mn-ea"/>
                <a:cs typeface="+mn-cs"/>
              </a:rPr>
              <a:t>Wednesday 29 October 2025 | 09:30 – 11:00 </a:t>
            </a:r>
          </a:p>
          <a:p>
            <a:r>
              <a:rPr lang="en-GB" sz="1200" b="0" i="0" kern="1200">
                <a:solidFill>
                  <a:schemeClr val="tx1"/>
                </a:solidFill>
                <a:effectLst/>
                <a:latin typeface="+mn-lt"/>
                <a:ea typeface="+mn-ea"/>
                <a:cs typeface="+mn-cs"/>
              </a:rPr>
              <a:t>Wednesday 4 February 2026 | 09:30 – 11:00</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YHNE CEO</a:t>
            </a:r>
          </a:p>
          <a:p>
            <a:r>
              <a:rPr lang="en-GB" sz="1200" b="0" i="0" kern="1200">
                <a:solidFill>
                  <a:schemeClr val="tx1"/>
                </a:solidFill>
                <a:effectLst/>
                <a:latin typeface="+mn-lt"/>
                <a:ea typeface="+mn-ea"/>
                <a:cs typeface="+mn-cs"/>
              </a:rPr>
              <a:t>Wednesday 19 November 2025 | 09:30 – 11:00 </a:t>
            </a:r>
          </a:p>
          <a:p>
            <a:r>
              <a:rPr lang="en-GB" sz="1200" b="0" i="0" kern="1200">
                <a:solidFill>
                  <a:schemeClr val="tx1"/>
                </a:solidFill>
                <a:effectLst/>
                <a:latin typeface="+mn-lt"/>
                <a:ea typeface="+mn-ea"/>
                <a:cs typeface="+mn-cs"/>
              </a:rPr>
              <a:t>Wednesday 4 March 2026 | 09:30 – 11:00 </a:t>
            </a:r>
          </a:p>
          <a:p>
            <a:endParaRPr lang="en-US"/>
          </a:p>
        </p:txBody>
      </p:sp>
      <p:sp>
        <p:nvSpPr>
          <p:cNvPr id="4" name="Slide Number Placeholder 3"/>
          <p:cNvSpPr>
            <a:spLocks noGrp="1"/>
          </p:cNvSpPr>
          <p:nvPr>
            <p:ph type="sldNum" sz="quarter" idx="5"/>
          </p:nvPr>
        </p:nvSpPr>
        <p:spPr/>
        <p:txBody>
          <a:bodyPr/>
          <a:lstStyle/>
          <a:p>
            <a:fld id="{2B9240D4-6F14-3449-8FA2-7400E50A5229}" type="slidenum">
              <a:rPr lang="en-US" smtClean="0"/>
              <a:t>31</a:t>
            </a:fld>
            <a:endParaRPr lang="en-US"/>
          </a:p>
        </p:txBody>
      </p:sp>
    </p:spTree>
    <p:extLst>
      <p:ext uri="{BB962C8B-B14F-4D97-AF65-F5344CB8AC3E}">
        <p14:creationId xmlns:p14="http://schemas.microsoft.com/office/powerpoint/2010/main" val="3677756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http://www.skillsforcare.org.uk/CultureSeminar</a:t>
            </a:r>
          </a:p>
          <a:p>
            <a:endParaRPr lang="en-GB"/>
          </a:p>
          <a:p>
            <a:r>
              <a:rPr lang="en-GB" b="1"/>
              <a:t>Learning outcomes</a:t>
            </a:r>
          </a:p>
          <a:p>
            <a:pPr marL="171450" indent="-171450">
              <a:buFont typeface="Arial" panose="020B0604020202020204" pitchFamily="34" charset="0"/>
              <a:buChar char="•"/>
            </a:pPr>
            <a:r>
              <a:rPr lang="en-GB"/>
              <a:t>Better understand the core elements of a positive workplace culture and why it’s important.</a:t>
            </a:r>
          </a:p>
          <a:p>
            <a:pPr marL="171450" indent="-171450">
              <a:buFont typeface="Arial" panose="020B0604020202020204" pitchFamily="34" charset="0"/>
              <a:buChar char="•"/>
            </a:pPr>
            <a:r>
              <a:rPr lang="en-GB"/>
              <a:t>Learn how to apply the Culture Iceberg model and positive culture toolkit to improve workplace culture.</a:t>
            </a:r>
          </a:p>
          <a:p>
            <a:pPr marL="171450" indent="-171450">
              <a:buFont typeface="Arial" panose="020B0604020202020204" pitchFamily="34" charset="0"/>
              <a:buChar char="•"/>
            </a:pPr>
            <a:r>
              <a:rPr lang="en-GB"/>
              <a:t>Build your evidence of your culture in line with the I/We statements and the Care Quality Commission (CQC) Single Assessment Framework.</a:t>
            </a:r>
          </a:p>
          <a:p>
            <a:pPr marL="171450" indent="-171450">
              <a:buFont typeface="Arial" panose="020B0604020202020204" pitchFamily="34" charset="0"/>
              <a:buChar char="•"/>
            </a:pPr>
            <a:r>
              <a:rPr lang="en-GB"/>
              <a:t>Analyse your workplace culture and develop a plan for improvement</a:t>
            </a:r>
          </a:p>
          <a:p>
            <a:pPr marL="171450" indent="-171450">
              <a:buFont typeface="Arial" panose="020B0604020202020204" pitchFamily="34" charset="0"/>
              <a:buChar char="•"/>
            </a:pPr>
            <a:endParaRPr lang="en-GB"/>
          </a:p>
          <a:p>
            <a:pPr algn="l">
              <a:spcAft>
                <a:spcPts val="900"/>
              </a:spcAft>
            </a:pPr>
            <a:r>
              <a:rPr lang="en-GB" b="1" i="0">
                <a:solidFill>
                  <a:srgbClr val="212529"/>
                </a:solidFill>
                <a:effectLst/>
                <a:latin typeface="font-semibold"/>
              </a:rPr>
              <a:t>Cost</a:t>
            </a:r>
          </a:p>
          <a:p>
            <a:pPr algn="l">
              <a:lnSpc>
                <a:spcPts val="1800"/>
              </a:lnSpc>
              <a:spcAft>
                <a:spcPts val="900"/>
              </a:spcAft>
            </a:pPr>
            <a:r>
              <a:rPr lang="en-GB" b="0" i="0">
                <a:solidFill>
                  <a:srgbClr val="212529"/>
                </a:solidFill>
                <a:effectLst/>
                <a:latin typeface="font-regular"/>
              </a:rPr>
              <a:t>£250 +VAT per person.</a:t>
            </a:r>
          </a:p>
          <a:p>
            <a:pPr algn="l">
              <a:lnSpc>
                <a:spcPts val="1800"/>
              </a:lnSpc>
              <a:spcAft>
                <a:spcPts val="900"/>
              </a:spcAft>
            </a:pPr>
            <a:r>
              <a:rPr lang="en-GB" b="0" i="0">
                <a:solidFill>
                  <a:srgbClr val="212529"/>
                </a:solidFill>
                <a:effectLst/>
                <a:latin typeface="font-regular"/>
              </a:rPr>
              <a:t>10% discount is available for ASC-WDS account holders. Provide your ASC-WDS account number when registering.</a:t>
            </a:r>
          </a:p>
          <a:p>
            <a:pPr algn="l">
              <a:lnSpc>
                <a:spcPts val="1800"/>
              </a:lnSpc>
              <a:spcAft>
                <a:spcPts val="900"/>
              </a:spcAft>
            </a:pPr>
            <a:r>
              <a:rPr lang="en-GB" b="0" i="0">
                <a:solidFill>
                  <a:srgbClr val="212529"/>
                </a:solidFill>
                <a:effectLst/>
                <a:latin typeface="font-regular"/>
              </a:rPr>
              <a:t>Payment can be made by credit card or invoice. Payment in full is required before the seminar takes place.</a:t>
            </a: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32</a:t>
            </a:fld>
            <a:endParaRPr lang="en-US"/>
          </a:p>
        </p:txBody>
      </p:sp>
    </p:spTree>
    <p:extLst>
      <p:ext uri="{BB962C8B-B14F-4D97-AF65-F5344CB8AC3E}">
        <p14:creationId xmlns:p14="http://schemas.microsoft.com/office/powerpoint/2010/main" val="120315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u="none">
                <a:effectLst/>
                <a:latin typeface="Calibri" panose="020F0502020204030204" pitchFamily="34" charset="0"/>
                <a:ea typeface="Calibri" panose="020F0502020204030204" pitchFamily="34" charset="0"/>
              </a:rPr>
              <a:t>NEW: FAQs available on Skills for Care’s website, co-produced with DHSC and NHSBSA</a:t>
            </a:r>
          </a:p>
          <a:p>
            <a:endParaRPr lang="en-GB" sz="800" b="1" u="sng">
              <a:effectLst/>
              <a:latin typeface="Calibri" panose="020F0502020204030204" pitchFamily="34" charset="0"/>
              <a:ea typeface="Calibri" panose="020F0502020204030204" pitchFamily="34" charset="0"/>
            </a:endParaRPr>
          </a:p>
          <a:p>
            <a:r>
              <a:rPr lang="en-GB" sz="800" b="1" u="sng">
                <a:effectLst/>
                <a:latin typeface="Calibri" panose="020F0502020204030204" pitchFamily="34" charset="0"/>
                <a:ea typeface="Calibri" panose="020F0502020204030204" pitchFamily="34" charset="0"/>
              </a:rPr>
              <a:t>https://www.gov.uk/government/collections/adult-social-care-learning-and-development-support-scheme</a:t>
            </a:r>
          </a:p>
          <a:p>
            <a:endParaRPr lang="en-GB" sz="800" b="1" u="sng">
              <a:effectLst/>
              <a:latin typeface="Calibri" panose="020F0502020204030204" pitchFamily="34" charset="0"/>
              <a:ea typeface="Calibri" panose="020F0502020204030204" pitchFamily="34" charset="0"/>
            </a:endParaRPr>
          </a:p>
          <a:p>
            <a:r>
              <a:rPr lang="en-GB" sz="800" b="1" u="sng">
                <a:effectLst/>
                <a:latin typeface="Calibri" panose="020F0502020204030204" pitchFamily="34" charset="0"/>
                <a:ea typeface="Calibri" panose="020F0502020204030204" pitchFamily="34" charset="0"/>
              </a:rPr>
              <a:t>https://www.skillsforcare.org.uk/Funding/Learning-and-development-funding-for-adult-social-care.aspx#Webinar</a:t>
            </a:r>
          </a:p>
          <a:p>
            <a:endParaRPr lang="en-GB" sz="800" b="1" u="sng">
              <a:effectLst/>
              <a:latin typeface="Calibri" panose="020F0502020204030204" pitchFamily="34" charset="0"/>
              <a:ea typeface="Calibri" panose="020F0502020204030204" pitchFamily="34" charset="0"/>
            </a:endParaRPr>
          </a:p>
          <a:p>
            <a:r>
              <a:rPr lang="en-GB" sz="1100" b="1"/>
              <a:t>Employers must have an up-to-date ASC-WDS account – SEE NEXT SLIDE</a:t>
            </a:r>
            <a:endParaRPr lang="en-GB" sz="800" b="1" u="none">
              <a:effectLst/>
              <a:latin typeface="Calibri" panose="020F0502020204030204" pitchFamily="34" charset="0"/>
              <a:ea typeface="Calibri" panose="020F0502020204030204" pitchFamily="34" charset="0"/>
            </a:endParaRPr>
          </a:p>
          <a:p>
            <a:endParaRPr lang="en-GB" sz="800" b="1" u="none">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u="none">
                <a:effectLst/>
                <a:latin typeface="Calibri" panose="020F0502020204030204" pitchFamily="34" charset="0"/>
                <a:ea typeface="Calibri" panose="020F0502020204030204" pitchFamily="34" charset="0"/>
              </a:rPr>
              <a:t>Staff recruited overseas are eligible for the LDSS funding, </a:t>
            </a:r>
            <a:r>
              <a:rPr lang="en-GB" sz="1200" b="1" kern="1200">
                <a:solidFill>
                  <a:schemeClr val="tx1"/>
                </a:solidFill>
                <a:effectLst/>
                <a:latin typeface="+mn-lt"/>
                <a:ea typeface="+mn-ea"/>
                <a:cs typeface="+mn-cs"/>
              </a:rPr>
              <a:t>as long as they are legally employed in England and have a NI number.</a:t>
            </a:r>
            <a:endParaRPr lang="en-GB" sz="1200" kern="1200">
              <a:solidFill>
                <a:schemeClr val="tx1"/>
              </a:solidFill>
              <a:effectLst/>
              <a:latin typeface="+mn-lt"/>
              <a:ea typeface="+mn-ea"/>
              <a:cs typeface="+mn-cs"/>
            </a:endParaRPr>
          </a:p>
          <a:p>
            <a:endParaRPr lang="en-GB" sz="800" b="1" u="none">
              <a:effectLst/>
              <a:latin typeface="Calibri" panose="020F0502020204030204" pitchFamily="34" charset="0"/>
              <a:ea typeface="Calibri" panose="020F0502020204030204" pitchFamily="34" charset="0"/>
            </a:endParaRPr>
          </a:p>
          <a:p>
            <a:r>
              <a:rPr lang="en-GB">
                <a:effectLst/>
              </a:rPr>
              <a:t>The LDSS is open to claims for eligible training courses and qualifications that have been paid for in financial year 2025 to 2026, as well as those paid for in financial year 2024 to 2025.</a:t>
            </a:r>
            <a:r>
              <a:rPr lang="en-GB" b="1">
                <a:effectLst/>
              </a:rPr>
              <a:t> Regardless of the financial year in which the training course or qualification was paid for, a 3-month claims window applies:</a:t>
            </a:r>
          </a:p>
          <a:p>
            <a:pPr marL="171450" indent="-171450">
              <a:buFont typeface="Arial" panose="020B0604020202020204" pitchFamily="34" charset="0"/>
              <a:buChar char="•"/>
            </a:pPr>
            <a:r>
              <a:rPr lang="en-GB">
                <a:effectLst/>
              </a:rPr>
              <a:t>for training courses - claims must be submitted within 3 months of course completion.</a:t>
            </a:r>
          </a:p>
          <a:p>
            <a:pPr marL="171450" indent="-171450">
              <a:buFont typeface="Arial" panose="020B0604020202020204" pitchFamily="34" charset="0"/>
              <a:buChar char="•"/>
            </a:pPr>
            <a:r>
              <a:rPr lang="en-GB">
                <a:effectLst/>
              </a:rPr>
              <a:t>for qualifications - an initial ‘qualification start’ claim must be submitted within 3 months of the qualification being paid for and started (whichever is the later date) and the ‘qualification completion’ claim must be submitted within 3 months of qualification completion</a:t>
            </a:r>
            <a:endParaRPr lang="en-GB"/>
          </a:p>
          <a:p>
            <a:endParaRPr lang="en-GB">
              <a:effectLst/>
            </a:endParaRPr>
          </a:p>
          <a:p>
            <a:r>
              <a:rPr lang="en-GB">
                <a:effectLst/>
              </a:rPr>
              <a:t>If you have questions or concerns regarding the timeframes to claim, or any other query relating to the LDSS, please get in touch with our team at </a:t>
            </a:r>
            <a:r>
              <a:rPr lang="en-GB">
                <a:effectLst/>
                <a:hlinkClick r:id="rId3" tooltip="mailto:asclearninganddevelopmentsupport@nhsbsa.nhs.uk"/>
              </a:rPr>
              <a:t>asclearninganddevelopmentsupport@nhsbsa.nhs.uk.</a:t>
            </a:r>
            <a:r>
              <a:rPr lang="en-GB">
                <a:effectLst/>
              </a:rPr>
              <a:t> </a:t>
            </a:r>
          </a:p>
          <a:p>
            <a:pPr marL="171450" lvl="0" indent="-171450">
              <a:buFont typeface="Arial" panose="020B0604020202020204" pitchFamily="34" charset="0"/>
              <a:buChar char="•"/>
            </a:pPr>
            <a:endParaRPr lang="en-US" sz="1400" b="0" i="0">
              <a:solidFill>
                <a:srgbClr val="000000"/>
              </a:solidFill>
              <a:effectLst/>
              <a:latin typeface="Arial" panose="020B0604020202020204" pitchFamily="34" charset="0"/>
            </a:endParaRPr>
          </a:p>
          <a:p>
            <a:pPr marL="0" lvl="0" indent="0">
              <a:buFont typeface="Arial" panose="020B0604020202020204" pitchFamily="34" charset="0"/>
              <a:buNone/>
            </a:pPr>
            <a:r>
              <a:rPr lang="en-GB" sz="1400"/>
              <a:t>LDSS will accept applications for courses and qualifications that are delivered internally</a:t>
            </a:r>
          </a:p>
          <a:p>
            <a:pPr marL="0" indent="0">
              <a:buFont typeface="Wingdings" panose="05000000000000000000" pitchFamily="2" charset="2"/>
              <a:buNone/>
            </a:pPr>
            <a:endParaRPr lang="en-GB" sz="1000" b="0" i="0">
              <a:solidFill>
                <a:srgbClr val="212529"/>
              </a:solidFill>
              <a:effectLst/>
              <a:highlight>
                <a:srgbClr val="FFFFFF"/>
              </a:highlight>
              <a:latin typeface="font-semibold"/>
            </a:endParaRPr>
          </a:p>
          <a:p>
            <a:pPr marL="0" indent="0">
              <a:buFont typeface="Wingdings" panose="05000000000000000000" pitchFamily="2" charset="2"/>
              <a:buNone/>
            </a:pPr>
            <a:r>
              <a:rPr lang="en-GB" sz="1200" b="1" kern="1200">
                <a:solidFill>
                  <a:schemeClr val="tx1"/>
                </a:solidFill>
                <a:effectLst/>
                <a:latin typeface="+mn-lt"/>
                <a:ea typeface="+mn-ea"/>
                <a:cs typeface="+mn-cs"/>
              </a:rPr>
              <a:t>A step-by-step guide on how to claim funding is available on the Skills for Care website. </a:t>
            </a:r>
            <a:r>
              <a:rPr lang="en-GB" sz="1200" b="1" u="sng" kern="1200">
                <a:solidFill>
                  <a:schemeClr val="tx1"/>
                </a:solidFill>
                <a:effectLst/>
                <a:latin typeface="+mn-lt"/>
                <a:ea typeface="+mn-ea"/>
                <a:cs typeface="+mn-cs"/>
                <a:hlinkClick r:id="rId4"/>
              </a:rPr>
              <a:t>https://www.skillsforcare.org.uk/Funding/Learning-and-development-funding-for-adult-social-care.aspx</a:t>
            </a:r>
            <a:endParaRPr lang="en-GB" sz="1200" b="1" u="sng" kern="1200">
              <a:solidFill>
                <a:schemeClr val="tx1"/>
              </a:solidFill>
              <a:effectLst/>
              <a:latin typeface="+mn-lt"/>
              <a:ea typeface="+mn-ea"/>
              <a:cs typeface="+mn-cs"/>
            </a:endParaRPr>
          </a:p>
          <a:p>
            <a:pPr marL="0" indent="0">
              <a:buFont typeface="Wingdings" panose="05000000000000000000" pitchFamily="2" charset="2"/>
              <a:buNone/>
            </a:pPr>
            <a:endParaRPr lang="en-GB" sz="1200" b="1" u="sng" kern="1200">
              <a:solidFill>
                <a:schemeClr val="tx1"/>
              </a:solidFill>
              <a:effectLst/>
              <a:latin typeface="+mn-lt"/>
              <a:ea typeface="+mn-ea"/>
              <a:cs typeface="+mn-cs"/>
            </a:endParaRPr>
          </a:p>
          <a:p>
            <a:pPr marL="0" indent="0">
              <a:buFont typeface="Wingdings" panose="05000000000000000000" pitchFamily="2" charset="2"/>
              <a:buNone/>
            </a:pPr>
            <a:endParaRPr lang="en-GB" sz="1200" b="1" u="sng" kern="1200">
              <a:solidFill>
                <a:schemeClr val="tx1"/>
              </a:solidFill>
              <a:effectLst/>
              <a:latin typeface="+mn-lt"/>
              <a:ea typeface="+mn-ea"/>
              <a:cs typeface="+mn-cs"/>
            </a:endParaRPr>
          </a:p>
          <a:p>
            <a:pPr marL="0" indent="0">
              <a:buFont typeface="Wingdings" panose="05000000000000000000" pitchFamily="2" charset="2"/>
              <a:buNone/>
            </a:pPr>
            <a:endParaRPr lang="en-GB" sz="1000" b="0" i="0">
              <a:solidFill>
                <a:srgbClr val="212529"/>
              </a:solidFill>
              <a:effectLst/>
              <a:highlight>
                <a:srgbClr val="FFFFFF"/>
              </a:highlight>
              <a:latin typeface="font-semibold"/>
            </a:endParaRP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4</a:t>
            </a:fld>
            <a:endParaRPr lang="en-US"/>
          </a:p>
        </p:txBody>
      </p:sp>
    </p:spTree>
    <p:extLst>
      <p:ext uri="{BB962C8B-B14F-4D97-AF65-F5344CB8AC3E}">
        <p14:creationId xmlns:p14="http://schemas.microsoft.com/office/powerpoint/2010/main" val="2008736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4EB9E-28A4-505D-8E6B-E1F101087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2BC10D-6972-8B6F-899E-B19D9DE19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F72A42-2B9C-D2F8-36A6-B9DCD30E710F}"/>
              </a:ext>
            </a:extLst>
          </p:cNvPr>
          <p:cNvSpPr>
            <a:spLocks noGrp="1"/>
          </p:cNvSpPr>
          <p:nvPr>
            <p:ph type="body" idx="1"/>
          </p:nvPr>
        </p:nvSpPr>
        <p:spPr/>
        <p:txBody>
          <a:bodyPr/>
          <a:lstStyle/>
          <a:p>
            <a:pPr>
              <a:lnSpc>
                <a:spcPct val="115000"/>
              </a:lnSpc>
              <a:spcAft>
                <a:spcPts val="800"/>
              </a:spcAft>
            </a:pPr>
            <a:r>
              <a:rPr lang="en-GB" sz="1800" b="1" u="sng" kern="0">
                <a:solidFill>
                  <a:srgbClr val="000000"/>
                </a:solidFill>
                <a:effectLst/>
                <a:latin typeface="Arial"/>
                <a:ea typeface="Times New Roman" panose="02020603050405020304" pitchFamily="18" charset="0"/>
                <a:cs typeface="Arial"/>
              </a:rPr>
              <a:t>https://www.skillsforcare.org.uk/news-and-events/Events/May/Recruit-to-retain.aspx</a:t>
            </a:r>
          </a:p>
          <a:p>
            <a:pPr>
              <a:lnSpc>
                <a:spcPct val="115000"/>
              </a:lnSpc>
              <a:spcAft>
                <a:spcPts val="800"/>
              </a:spcAft>
            </a:pPr>
            <a:endParaRPr lang="en-GB" sz="1800" b="1" kern="0">
              <a:solidFill>
                <a:srgbClr val="000000"/>
              </a:solidFill>
              <a:effectLst/>
              <a:latin typeface="Arial"/>
              <a:ea typeface="Times New Roman" panose="02020603050405020304" pitchFamily="18" charset="0"/>
              <a:cs typeface="Arial"/>
            </a:endParaRPr>
          </a:p>
          <a:p>
            <a:pPr algn="l">
              <a:lnSpc>
                <a:spcPts val="1800"/>
              </a:lnSpc>
              <a:spcAft>
                <a:spcPts val="900"/>
              </a:spcAft>
              <a:buNone/>
            </a:pPr>
            <a:r>
              <a:rPr lang="en-GB" b="0" i="0">
                <a:solidFill>
                  <a:srgbClr val="212529"/>
                </a:solidFill>
                <a:effectLst/>
                <a:latin typeface="font-regular"/>
              </a:rPr>
              <a:t>The Recruit to retain programme is designed specifically for CQC-regulated adult social care services, offering practical, values-based strategies to strengthen recruitment, support staff development, and reduce turnover. </a:t>
            </a:r>
          </a:p>
          <a:p>
            <a:pPr algn="l">
              <a:lnSpc>
                <a:spcPts val="1800"/>
              </a:lnSpc>
              <a:spcAft>
                <a:spcPts val="900"/>
              </a:spcAft>
              <a:buNone/>
            </a:pPr>
            <a:endParaRPr lang="en-GB" b="0" i="0">
              <a:solidFill>
                <a:srgbClr val="212529"/>
              </a:solidFill>
              <a:effectLst/>
              <a:latin typeface="font-regular"/>
            </a:endParaRPr>
          </a:p>
          <a:p>
            <a:pPr algn="l">
              <a:lnSpc>
                <a:spcPts val="1800"/>
              </a:lnSpc>
              <a:spcAft>
                <a:spcPts val="900"/>
              </a:spcAft>
              <a:buNone/>
            </a:pPr>
            <a:r>
              <a:rPr lang="en-GB" b="0" i="0">
                <a:solidFill>
                  <a:srgbClr val="212529"/>
                </a:solidFill>
                <a:effectLst/>
                <a:latin typeface="font-regular"/>
              </a:rPr>
              <a:t>The CQC's focus on safe and effective staffing is deeply connected to how well an organisation recruits, inducts, and supports its staff, all of which must be grounded in the organisation's core values. </a:t>
            </a:r>
          </a:p>
          <a:p>
            <a:pPr algn="l">
              <a:lnSpc>
                <a:spcPts val="1800"/>
              </a:lnSpc>
              <a:spcAft>
                <a:spcPts val="900"/>
              </a:spcAft>
              <a:buNone/>
            </a:pPr>
            <a:endParaRPr lang="en-GB" b="0" i="0">
              <a:solidFill>
                <a:srgbClr val="212529"/>
              </a:solidFill>
              <a:effectLst/>
              <a:latin typeface="font-regular"/>
            </a:endParaRPr>
          </a:p>
          <a:p>
            <a:pPr algn="l">
              <a:lnSpc>
                <a:spcPts val="1800"/>
              </a:lnSpc>
              <a:spcAft>
                <a:spcPts val="900"/>
              </a:spcAft>
              <a:buNone/>
            </a:pPr>
            <a:r>
              <a:rPr lang="en-GB" b="0" i="0">
                <a:solidFill>
                  <a:srgbClr val="212529"/>
                </a:solidFill>
                <a:effectLst/>
                <a:latin typeface="font-regular"/>
              </a:rPr>
              <a:t>This three-day interactive workshop provides practical tools and hands-on experiences to seamlessly integrate these principles into your daily operations. With a focus on real-world application, you'll gain immediately actionable strategies to create a values-driven, supportive workplace that attracts and retains staff. </a:t>
            </a:r>
          </a:p>
          <a:p>
            <a:pPr algn="l">
              <a:lnSpc>
                <a:spcPts val="1800"/>
              </a:lnSpc>
              <a:spcAft>
                <a:spcPts val="900"/>
              </a:spcAft>
              <a:buNone/>
            </a:pPr>
            <a:endParaRPr lang="en-GB" b="0" i="0">
              <a:solidFill>
                <a:srgbClr val="212529"/>
              </a:solidFill>
              <a:effectLst/>
              <a:latin typeface="font-regular"/>
            </a:endParaRPr>
          </a:p>
          <a:p>
            <a:pPr algn="l">
              <a:lnSpc>
                <a:spcPts val="1800"/>
              </a:lnSpc>
              <a:spcAft>
                <a:spcPts val="900"/>
              </a:spcAft>
            </a:pPr>
            <a:r>
              <a:rPr lang="en-GB" b="0" i="0">
                <a:solidFill>
                  <a:srgbClr val="212529"/>
                </a:solidFill>
                <a:effectLst/>
                <a:latin typeface="font-regular"/>
              </a:rPr>
              <a:t>This will ultimately save your organisation significant future recruitment costs, add value to the day-to-day care you deliver by a trusted care team, and provide robust evidence to the CQC about your well-led and safe practice. </a:t>
            </a:r>
          </a:p>
          <a:p>
            <a:endParaRPr lang="en-GB"/>
          </a:p>
        </p:txBody>
      </p:sp>
      <p:sp>
        <p:nvSpPr>
          <p:cNvPr id="4" name="Slide Number Placeholder 3">
            <a:extLst>
              <a:ext uri="{FF2B5EF4-FFF2-40B4-BE49-F238E27FC236}">
                <a16:creationId xmlns:a16="http://schemas.microsoft.com/office/drawing/2014/main" id="{B17AE683-3466-6FD7-FFDC-CC440370E35B}"/>
              </a:ext>
            </a:extLst>
          </p:cNvPr>
          <p:cNvSpPr>
            <a:spLocks noGrp="1"/>
          </p:cNvSpPr>
          <p:nvPr>
            <p:ph type="sldNum" sz="quarter" idx="5"/>
          </p:nvPr>
        </p:nvSpPr>
        <p:spPr/>
        <p:txBody>
          <a:bodyPr/>
          <a:lstStyle/>
          <a:p>
            <a:fld id="{D3B0468B-8785-400B-8DC5-EE63AE5D47AE}" type="slidenum">
              <a:rPr lang="en-GB" smtClean="0"/>
              <a:t>33</a:t>
            </a:fld>
            <a:endParaRPr lang="en-GB"/>
          </a:p>
        </p:txBody>
      </p:sp>
    </p:spTree>
    <p:extLst>
      <p:ext uri="{BB962C8B-B14F-4D97-AF65-F5344CB8AC3E}">
        <p14:creationId xmlns:p14="http://schemas.microsoft.com/office/powerpoint/2010/main" val="886099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https://www.skillsforcare.org.uk/Support-for-leaders-and-managers/Developing-leaders-and-managers/Moving-Up.aspx</a:t>
            </a:r>
          </a:p>
          <a:p>
            <a:endParaRPr lang="en-GB">
              <a:latin typeface="Aptos"/>
              <a:ea typeface="Calibri"/>
              <a:cs typeface="Calibri"/>
            </a:endParaRPr>
          </a:p>
          <a:p>
            <a:r>
              <a:rPr lang="en-GB" sz="1200" b="0" i="0" kern="1200">
                <a:solidFill>
                  <a:schemeClr val="tx1"/>
                </a:solidFill>
                <a:effectLst/>
                <a:latin typeface="+mn-lt"/>
                <a:ea typeface="+mn-ea"/>
                <a:cs typeface="+mn-cs"/>
              </a:rPr>
              <a:t>The programme starts on Thursday 25 September 2025 - programme starts - participants access the virtual learning environment (LMS)</a:t>
            </a:r>
          </a:p>
          <a:p>
            <a:r>
              <a:rPr lang="en-GB" sz="1200" b="0" i="0" kern="1200">
                <a:solidFill>
                  <a:schemeClr val="tx1"/>
                </a:solidFill>
                <a:effectLst/>
                <a:latin typeface="+mn-lt"/>
                <a:ea typeface="+mn-ea"/>
                <a:cs typeface="+mn-cs"/>
              </a:rPr>
              <a:t>Registration closes 17:00 on 22 September2025.</a:t>
            </a:r>
          </a:p>
          <a:p>
            <a:r>
              <a:rPr lang="en-US"/>
              <a:t>£750+VAT.</a:t>
            </a:r>
          </a:p>
          <a:p>
            <a:r>
              <a:rPr lang="en-US"/>
              <a:t>ADASS members may qualify for a discount - contact your local ADASS.</a:t>
            </a:r>
          </a:p>
          <a:p>
            <a:r>
              <a:rPr lang="en-GB" sz="1200" b="0" i="0" kern="1200">
                <a:solidFill>
                  <a:schemeClr val="tx1"/>
                </a:solidFill>
                <a:effectLst/>
                <a:latin typeface="+mn-lt"/>
                <a:ea typeface="+mn-ea"/>
                <a:cs typeface="+mn-cs"/>
              </a:rPr>
              <a:t>Adult social care providers can claim money towards the cost of the programme via LDSS.  </a:t>
            </a:r>
            <a:r>
              <a:rPr lang="en-US"/>
              <a:t> </a:t>
            </a:r>
          </a:p>
          <a:p>
            <a:endParaRPr lang="en-US">
              <a:latin typeface="Aptos"/>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34</a:t>
            </a:fld>
            <a:endParaRPr lang="en-US"/>
          </a:p>
        </p:txBody>
      </p:sp>
    </p:spTree>
    <p:extLst>
      <p:ext uri="{BB962C8B-B14F-4D97-AF65-F5344CB8AC3E}">
        <p14:creationId xmlns:p14="http://schemas.microsoft.com/office/powerpoint/2010/main" val="3798444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https://www.skillsforcare.org.uk/Support-for-leaders-and-managers/Managing-people/Supervision.aspx</a:t>
            </a:r>
          </a:p>
          <a:p>
            <a:endParaRPr lang="en-GB"/>
          </a:p>
          <a:p>
            <a:pPr marL="171450" indent="-171450">
              <a:buFont typeface="Wingdings" panose="05000000000000000000" pitchFamily="2" charset="2"/>
              <a:buChar char="§"/>
            </a:pPr>
            <a:r>
              <a:rPr lang="en-GB" b="1"/>
              <a:t>Effective supervision guide: </a:t>
            </a:r>
            <a:r>
              <a:rPr lang="en-GB" u="sng"/>
              <a:t>https://www.skillsforcare.org.uk/resources/documents/Support-for-leaders-and-managers/Managing-people/Supervision/Effective-supervision-guide.pd</a:t>
            </a:r>
          </a:p>
        </p:txBody>
      </p:sp>
      <p:sp>
        <p:nvSpPr>
          <p:cNvPr id="4" name="Slide Number Placeholder 3"/>
          <p:cNvSpPr>
            <a:spLocks noGrp="1"/>
          </p:cNvSpPr>
          <p:nvPr>
            <p:ph type="sldNum" sz="quarter" idx="5"/>
          </p:nvPr>
        </p:nvSpPr>
        <p:spPr/>
        <p:txBody>
          <a:bodyPr/>
          <a:lstStyle/>
          <a:p>
            <a:fld id="{2B9240D4-6F14-3449-8FA2-7400E50A5229}" type="slidenum">
              <a:rPr lang="en-US" smtClean="0"/>
              <a:t>36</a:t>
            </a:fld>
            <a:endParaRPr lang="en-US"/>
          </a:p>
        </p:txBody>
      </p:sp>
    </p:spTree>
    <p:extLst>
      <p:ext uri="{BB962C8B-B14F-4D97-AF65-F5344CB8AC3E}">
        <p14:creationId xmlns:p14="http://schemas.microsoft.com/office/powerpoint/2010/main" val="3678663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https://www.skillsforcare.org.uk/Developing-your-workforce/Care-topics/Ten-public-health-tips-elearning-module/Ten-public-health-tips-elearning-module.aspx</a:t>
            </a: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37</a:t>
            </a:fld>
            <a:endParaRPr lang="en-US"/>
          </a:p>
        </p:txBody>
      </p:sp>
    </p:spTree>
    <p:extLst>
      <p:ext uri="{BB962C8B-B14F-4D97-AF65-F5344CB8AC3E}">
        <p14:creationId xmlns:p14="http://schemas.microsoft.com/office/powerpoint/2010/main" val="203743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https://www.skillsforcare.org.uk/Developing-your-workforce/Care-topics/Learning-from-events-digital-learning-module/Learning-from-events-digital-module.aspx</a:t>
            </a:r>
            <a:endParaRPr lang="en-US"/>
          </a:p>
          <a:p>
            <a:r>
              <a:rPr lang="en-GB" b="1" u="sng">
                <a:hlinkClick r:id="rId4"/>
              </a:rPr>
              <a:t>https://www.gov.uk/government/publications/adult-social-care-learning-and-development-support-scheme</a:t>
            </a:r>
            <a:endParaRPr lang="en-US"/>
          </a:p>
          <a:p>
            <a:endParaRPr lang="en-GB"/>
          </a:p>
          <a:p>
            <a:r>
              <a:rPr lang="en-GB">
                <a:latin typeface="Calibri"/>
                <a:ea typeface="Calibri"/>
                <a:cs typeface="Calibri"/>
              </a:rPr>
              <a:t>You can </a:t>
            </a:r>
            <a:r>
              <a:rPr lang="en-GB" sz="2800">
                <a:solidFill>
                  <a:srgbClr val="000000"/>
                </a:solidFill>
                <a:effectLst/>
                <a:highlight>
                  <a:srgbClr val="FFFF00"/>
                </a:highlight>
                <a:latin typeface="Arial" panose="020B0604020202020204" pitchFamily="34" charset="0"/>
                <a:ea typeface="Aptos" panose="020B0004020202020204" pitchFamily="34" charset="0"/>
                <a:cs typeface="Aptos" panose="020B0004020202020204" pitchFamily="34" charset="0"/>
              </a:rPr>
              <a:t>access Skills for Care’s eLearning modules on our new learning management system, which provides an improved experience for customers accessing and completing our eLearning modules. </a:t>
            </a:r>
            <a:r>
              <a:rPr lang="en-GB" sz="4000" b="1" u="sng">
                <a:solidFill>
                  <a:schemeClr val="accent1"/>
                </a:solidFill>
              </a:rPr>
              <a:t>www.learningfor.care</a:t>
            </a:r>
          </a:p>
          <a:p>
            <a:endParaRPr lang="en-GB" sz="4000" b="1" u="sng">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a:solidFill>
                  <a:srgbClr val="000000"/>
                </a:solidFill>
                <a:effectLst/>
                <a:highlight>
                  <a:srgbClr val="FFFF00"/>
                </a:highlight>
                <a:latin typeface="Arial" panose="020B0604020202020204" pitchFamily="34" charset="0"/>
                <a:ea typeface="Aptos" panose="020B0004020202020204" pitchFamily="34" charset="0"/>
                <a:cs typeface="Aptos" panose="020B0004020202020204" pitchFamily="34" charset="0"/>
              </a:rPr>
              <a:t>All the existing modules will be available to purchase on the new platform, except for the CQC modules which are currently being updated and will be available from the end of October.  </a:t>
            </a:r>
            <a:endParaRPr lang="en-GB" sz="2800">
              <a:effectLst/>
              <a:latin typeface="Aptos" panose="020B0004020202020204" pitchFamily="34" charset="0"/>
              <a:ea typeface="Aptos" panose="020B0004020202020204" pitchFamily="34" charset="0"/>
              <a:cs typeface="Aptos" panose="020B0004020202020204" pitchFamily="34" charset="0"/>
            </a:endParaRPr>
          </a:p>
          <a:p>
            <a:pPr rtl="0"/>
            <a:endParaRPr lang="en-GB" sz="2800"/>
          </a:p>
          <a:p>
            <a:pPr rtl="0"/>
            <a:r>
              <a:rPr lang="en-GB" sz="2800"/>
              <a:t>Adult Social Care Workforce Data Set (ASC-WDS) account holders and bulk purchases will be eligible for a 10% discount. Payment is via debit or credit card. Bulk purchases will have the option to be paid via invoice.  </a:t>
            </a:r>
          </a:p>
          <a:p>
            <a:pPr rtl="0"/>
            <a:r>
              <a:rPr lang="en-GB" sz="2800"/>
              <a:t> </a:t>
            </a:r>
          </a:p>
          <a:p>
            <a:pPr rtl="0"/>
            <a:r>
              <a:rPr lang="en-GB" sz="2800"/>
              <a:t>More information about the modules can be found at </a:t>
            </a:r>
            <a:r>
              <a:rPr lang="en-GB" sz="2800" u="sng">
                <a:hlinkClick r:id="rId5" tooltip="https://eur01.safelinks.protection.outlook.com/?url=http%3a%2f%2fwww.skillsforcare.org.uk%2felearning&amp;data=05%7c02%7cjo.hawkins%40skillsforcare.org.uk%7c77000cf1881c49bcc1fa08dce6a9c681%7c5c317017415d43e6ada17668f9ad3f9f%7c0%7c0%7c638638864082331201%7cunknown%7ctwfpbgzsb3d8eyjwijoimc4wljawmdailcjqijoiv2lumziilcjbtii6ik1hawwilcjxvci6mn0%3d%7c0%7c%7c%7c&amp;sdata=ux6oqeetz5sdobab9whhd8vcpao4xexxr0lrlbwx%2fh4%3d&amp;reserved=0"/>
              </a:rPr>
              <a:t>www.skillsforcare.org.uk/eLearning</a:t>
            </a:r>
            <a:r>
              <a:rPr lang="en-GB" sz="2800"/>
              <a:t> </a:t>
            </a:r>
          </a:p>
          <a:p>
            <a:pPr rtl="0"/>
            <a:r>
              <a:rPr lang="en-GB" sz="2800"/>
              <a:t>  </a:t>
            </a:r>
          </a:p>
          <a:p>
            <a:pPr rtl="0"/>
            <a:r>
              <a:rPr lang="en-GB" sz="2800">
                <a:effectLst/>
              </a:rPr>
              <a:t>If you have any queries, please contact </a:t>
            </a:r>
            <a:r>
              <a:rPr lang="en-GB" sz="2800" u="sng">
                <a:effectLst/>
                <a:hlinkClick r:id="rId6" tooltip="mailto:lmsenquiries@skillsforcare.org.uk"/>
              </a:rPr>
              <a:t>LMSenquiries@skillsforcare.org.uk</a:t>
            </a:r>
            <a:r>
              <a:rPr lang="en-GB" sz="2800">
                <a:effectLst/>
              </a:rPr>
              <a:t> </a:t>
            </a:r>
          </a:p>
          <a:p>
            <a:pPr rtl="0"/>
            <a:endParaRPr lang="en-GB" sz="2800"/>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38</a:t>
            </a:fld>
            <a:endParaRPr lang="en-US"/>
          </a:p>
        </p:txBody>
      </p:sp>
    </p:spTree>
    <p:extLst>
      <p:ext uri="{BB962C8B-B14F-4D97-AF65-F5344CB8AC3E}">
        <p14:creationId xmlns:p14="http://schemas.microsoft.com/office/powerpoint/2010/main" val="1276011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extLst>
                    <a:ext uri="{A12FA001-AC4F-418D-AE19-62706E023703}">
                      <ahyp:hlinkClr xmlns:ahyp="http://schemas.microsoft.com/office/drawing/2018/hyperlinkcolor" val="tx"/>
                    </a:ext>
                  </a:extLst>
                </a:hlinkClick>
              </a:rPr>
              <a:t>www.skillsforcare.org.uk/IntroductoryModulesForManagers</a:t>
            </a:r>
            <a:endParaRPr lang="en-US" b="1"/>
          </a:p>
          <a:p>
            <a:r>
              <a:rPr lang="en-GB" b="1">
                <a:hlinkClick r:id="rId4"/>
              </a:rPr>
              <a:t>https://www.gov.uk/government/publications/adult-social-care-learning-and-development-support-scheme</a:t>
            </a:r>
            <a:endParaRPr lang="en-US"/>
          </a:p>
          <a:p>
            <a:r>
              <a:rPr lang="en-US"/>
              <a:t>Our new and improved Introductory modules for managers support the development of aspiring and new managers.</a:t>
            </a:r>
          </a:p>
          <a:p>
            <a:r>
              <a:rPr lang="en-US"/>
              <a:t>The modules offer engaging introductions to key topic areas to peak learners’ interest and provide opportunities to reflect, ideas to improve practices, and motivation to learn more. Based on the Manager Induction Standards, the re-developed modules now feature up to date content and increased accessibility for learners. </a:t>
            </a:r>
          </a:p>
          <a:p>
            <a:r>
              <a:rPr lang="en-US" b="1"/>
              <a:t>Module duration:</a:t>
            </a:r>
            <a:br>
              <a:rPr lang="en-US" b="1">
                <a:cs typeface="+mn-lt"/>
              </a:rPr>
            </a:br>
            <a:r>
              <a:rPr lang="en-US" b="1"/>
              <a:t> The modules will take between 40 to 60 minutes to </a:t>
            </a:r>
            <a:r>
              <a:rPr lang="en-US"/>
              <a:t>complete and this can be done at a time and a pace to suit the learner. They’re simple and engaging to follow and are relevant across different services and settings.</a:t>
            </a:r>
          </a:p>
          <a:p>
            <a:r>
              <a:rPr lang="en-US" b="1"/>
              <a:t>Cost:</a:t>
            </a:r>
            <a:endParaRPr lang="en-US"/>
          </a:p>
          <a:p>
            <a:r>
              <a:rPr lang="en-US"/>
              <a:t>Price per single module: </a:t>
            </a:r>
            <a:r>
              <a:rPr lang="en-US" b="1"/>
              <a:t>£40</a:t>
            </a:r>
            <a:endParaRPr lang="en-US"/>
          </a:p>
          <a:p>
            <a:r>
              <a:rPr lang="en-US"/>
              <a:t>Package deal price (full module suite): </a:t>
            </a:r>
            <a:r>
              <a:rPr lang="en-US" b="1"/>
              <a:t>£350 (saving £90) </a:t>
            </a:r>
            <a:endParaRPr lang="en-US"/>
          </a:p>
          <a:p>
            <a:r>
              <a:rPr lang="en-US"/>
              <a:t>Each module (or the full bundle) is purchased on a 2-year renewable license, with enrolment access to the module for a period of 2 years from date of purchase.</a:t>
            </a:r>
          </a:p>
          <a:p>
            <a:endParaRPr lang="en-US">
              <a:latin typeface="Calibri"/>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highlight>
                  <a:srgbClr val="FFFF00"/>
                </a:highlight>
                <a:latin typeface="Arial" panose="020B0604020202020204" pitchFamily="34" charset="0"/>
                <a:ea typeface="Aptos" panose="020B0004020202020204" pitchFamily="34" charset="0"/>
                <a:cs typeface="Aptos" panose="020B0004020202020204" pitchFamily="34" charset="0"/>
              </a:rPr>
              <a:t>You can access Skills for Care’s eLearning modules on our new learning management system, which provides an improved experience for customers accessing and completing our eLearning modules. </a:t>
            </a:r>
            <a:r>
              <a:rPr lang="en-GB" sz="1800" b="1" u="sng">
                <a:solidFill>
                  <a:schemeClr val="accent1"/>
                </a:solidFill>
              </a:rPr>
              <a:t>www.learningfor.care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u="sng">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highlight>
                  <a:srgbClr val="FFFF00"/>
                </a:highlight>
                <a:latin typeface="Arial" panose="020B0604020202020204" pitchFamily="34" charset="0"/>
                <a:ea typeface="Aptos" panose="020B0004020202020204" pitchFamily="34" charset="0"/>
                <a:cs typeface="Aptos" panose="020B0004020202020204" pitchFamily="34" charset="0"/>
              </a:rPr>
              <a:t>All the existing modules will be available to purchase on the new platform, except for the CQC modules which are currently being updated and will be available from the end of October.  </a:t>
            </a:r>
            <a:endParaRPr lang="en-GB" sz="1200">
              <a:effectLst/>
              <a:latin typeface="Aptos" panose="020B0004020202020204" pitchFamily="34" charset="0"/>
              <a:ea typeface="Aptos" panose="020B0004020202020204" pitchFamily="34" charset="0"/>
              <a:cs typeface="Aptos" panose="020B0004020202020204" pitchFamily="34" charset="0"/>
            </a:endParaRPr>
          </a:p>
          <a:p>
            <a:pPr rtl="0"/>
            <a:endParaRPr lang="en-GB" sz="1200"/>
          </a:p>
          <a:p>
            <a:pPr rtl="0"/>
            <a:r>
              <a:rPr lang="en-GB" sz="1200"/>
              <a:t>Adult Social Care Workforce Data Set (ASC-WDS) account holders and bulk purchases will be eligible for a 10% discount. Payment is via debit or credit card. Bulk purchases will have the option to be paid via invoice.  </a:t>
            </a:r>
          </a:p>
          <a:p>
            <a:pPr rtl="0"/>
            <a:r>
              <a:rPr lang="en-GB" sz="1200"/>
              <a:t> </a:t>
            </a:r>
          </a:p>
          <a:p>
            <a:pPr rtl="0"/>
            <a:r>
              <a:rPr lang="en-GB" sz="1200"/>
              <a:t>More information about the modules can be found at </a:t>
            </a:r>
            <a:r>
              <a:rPr lang="en-GB" sz="1200" u="sng">
                <a:hlinkClick r:id="rId5" tooltip="https://eur01.safelinks.protection.outlook.com/?url=http%3a%2f%2fwww.skillsforcare.org.uk%2felearning&amp;data=05%7c02%7cjo.hawkins%40skillsforcare.org.uk%7c77000cf1881c49bcc1fa08dce6a9c681%7c5c317017415d43e6ada17668f9ad3f9f%7c0%7c0%7c638638864082331201%7cunknown%7ctwfpbgzsb3d8eyjwijoimc4wljawmdailcjqijoiv2lumziilcjbtii6ik1hawwilcjxvci6mn0%3d%7c0%7c%7c%7c&amp;sdata=ux6oqeetz5sdobab9whhd8vcpao4xexxr0lrlbwx%2fh4%3d&amp;reserved=0"/>
              </a:rPr>
              <a:t>www.skillsforcare.org.uk/eLearning</a:t>
            </a:r>
            <a:r>
              <a:rPr lang="en-GB" sz="1200"/>
              <a:t> </a:t>
            </a:r>
          </a:p>
          <a:p>
            <a:pPr rtl="0"/>
            <a:r>
              <a:rPr lang="en-GB" sz="1200"/>
              <a:t>  </a:t>
            </a:r>
          </a:p>
          <a:p>
            <a:pPr rtl="0"/>
            <a:r>
              <a:rPr lang="en-GB" sz="1200">
                <a:effectLst/>
              </a:rPr>
              <a:t>If you have any queries, please contact </a:t>
            </a:r>
            <a:r>
              <a:rPr lang="en-GB" sz="1200" u="sng">
                <a:effectLst/>
                <a:hlinkClick r:id="rId6" tooltip="mailto:lmsenquiries@skillsforcare.org.uk"/>
              </a:rPr>
              <a:t>LMSenquiries@skillsforcare.org.uk</a:t>
            </a:r>
            <a:r>
              <a:rPr lang="en-GB" sz="1200">
                <a:effectLst/>
              </a:rPr>
              <a:t>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39</a:t>
            </a:fld>
            <a:endParaRPr lang="en-US"/>
          </a:p>
        </p:txBody>
      </p:sp>
    </p:spTree>
    <p:extLst>
      <p:ext uri="{BB962C8B-B14F-4D97-AF65-F5344CB8AC3E}">
        <p14:creationId xmlns:p14="http://schemas.microsoft.com/office/powerpoint/2010/main" val="710213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https://www.skillsforcare.org.uk/Support-for-leaders-and-managers/Managing-a-service/Prevention-in-social-care/Medicines-management-resources.aspx</a:t>
            </a:r>
          </a:p>
        </p:txBody>
      </p:sp>
      <p:sp>
        <p:nvSpPr>
          <p:cNvPr id="4" name="Slide Number Placeholder 3"/>
          <p:cNvSpPr>
            <a:spLocks noGrp="1"/>
          </p:cNvSpPr>
          <p:nvPr>
            <p:ph type="sldNum" sz="quarter" idx="5"/>
          </p:nvPr>
        </p:nvSpPr>
        <p:spPr/>
        <p:txBody>
          <a:bodyPr/>
          <a:lstStyle/>
          <a:p>
            <a:fld id="{2B9240D4-6F14-3449-8FA2-7400E50A5229}" type="slidenum">
              <a:rPr lang="en-US" smtClean="0"/>
              <a:t>40</a:t>
            </a:fld>
            <a:endParaRPr lang="en-US"/>
          </a:p>
        </p:txBody>
      </p:sp>
    </p:spTree>
    <p:extLst>
      <p:ext uri="{BB962C8B-B14F-4D97-AF65-F5344CB8AC3E}">
        <p14:creationId xmlns:p14="http://schemas.microsoft.com/office/powerpoint/2010/main" val="3480631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19F9D-D306-F1EC-B244-38C4B82D28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E2FD9C-0A0D-C48A-00D0-24AFA3A45B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6A8FC-1D58-7174-7850-4D3C405E2AD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latin typeface="Arial" panose="020B0604020202020204" pitchFamily="34" charset="0"/>
                <a:ea typeface="Aptos" panose="020B0004020202020204" pitchFamily="34" charset="0"/>
                <a:cs typeface="Aptos" panose="020B0004020202020204" pitchFamily="34" charset="0"/>
              </a:rPr>
              <a:t>https://learninghub.nhs.uk/catalogue/National-induction-for-health-and-social-care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Arial" panose="020B06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Aptos" panose="020B0004020202020204" pitchFamily="34" charset="0"/>
                <a:cs typeface="Aptos" panose="020B0004020202020204" pitchFamily="34" charset="0"/>
              </a:rPr>
              <a:t> </a:t>
            </a:r>
            <a:endParaRPr lang="en-GB" sz="1800">
              <a:effectLst/>
              <a:latin typeface="Aptos" panose="020B0004020202020204" pitchFamily="34" charset="0"/>
              <a:ea typeface="Aptos" panose="020B0004020202020204" pitchFamily="34" charset="0"/>
              <a:cs typeface="Aptos" panose="020B0004020202020204" pitchFamily="34" charset="0"/>
            </a:endParaRPr>
          </a:p>
          <a:p>
            <a:endParaRPr lang="en-GB"/>
          </a:p>
        </p:txBody>
      </p:sp>
      <p:sp>
        <p:nvSpPr>
          <p:cNvPr id="4" name="Slide Number Placeholder 3">
            <a:extLst>
              <a:ext uri="{FF2B5EF4-FFF2-40B4-BE49-F238E27FC236}">
                <a16:creationId xmlns:a16="http://schemas.microsoft.com/office/drawing/2014/main" id="{F8D3358E-B220-5353-33B0-610542E0E5D3}"/>
              </a:ext>
            </a:extLst>
          </p:cNvPr>
          <p:cNvSpPr>
            <a:spLocks noGrp="1"/>
          </p:cNvSpPr>
          <p:nvPr>
            <p:ph type="sldNum" sz="quarter" idx="5"/>
          </p:nvPr>
        </p:nvSpPr>
        <p:spPr/>
        <p:txBody>
          <a:bodyPr/>
          <a:lstStyle/>
          <a:p>
            <a:fld id="{2B9240D4-6F14-3449-8FA2-7400E50A5229}" type="slidenum">
              <a:rPr lang="en-US" smtClean="0"/>
              <a:t>41</a:t>
            </a:fld>
            <a:endParaRPr lang="en-US"/>
          </a:p>
        </p:txBody>
      </p:sp>
    </p:spTree>
    <p:extLst>
      <p:ext uri="{BB962C8B-B14F-4D97-AF65-F5344CB8AC3E}">
        <p14:creationId xmlns:p14="http://schemas.microsoft.com/office/powerpoint/2010/main" val="2402276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hlinkClick r:id="rId3"/>
              </a:rPr>
              <a:t>https://www.skillsforcare.org.uk/Support-for-leaders-and-managers/Managing-a-service/Digital-technology-and-social-care/Digital-Skills-eLearning.aspx</a:t>
            </a:r>
            <a:endParaRPr lang="en-US"/>
          </a:p>
          <a:p>
            <a:endParaRPr lang="en-US" b="1" u="sng"/>
          </a:p>
          <a:p>
            <a:r>
              <a:rPr lang="en-US"/>
              <a:t>To support adult social care staff to develop their knowledge and confidence in using digital technology, Skills for Care was commissioned by the NHS Transformation Directorate to develop a suite of free-to-access ‘bitesize’ digital skills eLearning modules, in line with the Digital Skills Framework. They were co-developed with the adult social care sector, with contributions from care providers, people drawing on care and support and subject matter experts.</a:t>
            </a:r>
          </a:p>
          <a:p>
            <a:pPr algn="just"/>
            <a:r>
              <a:rPr lang="en-US"/>
              <a:t> </a:t>
            </a:r>
          </a:p>
          <a:p>
            <a:r>
              <a:rPr lang="en-US"/>
              <a:t>These modules are designed to support people working in the sector to gain knowledge and understanding on how digital, data and technology is used in the delivery of care.</a:t>
            </a:r>
          </a:p>
          <a:p>
            <a:r>
              <a:rPr lang="en-US"/>
              <a:t> </a:t>
            </a:r>
          </a:p>
          <a:p>
            <a:r>
              <a:rPr lang="en-US"/>
              <a:t>Each module is short and has a set of three learning chapters and objectives.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highlight>
                  <a:srgbClr val="FFFF00"/>
                </a:highlight>
                <a:latin typeface="Arial" panose="020B0604020202020204" pitchFamily="34" charset="0"/>
                <a:ea typeface="Aptos" panose="020B0004020202020204" pitchFamily="34" charset="0"/>
                <a:cs typeface="Aptos" panose="020B0004020202020204" pitchFamily="34" charset="0"/>
              </a:rPr>
              <a:t>You can access Skills for Care’s eLearning modules on our new learning management system, which provides an improved experience for customers accessing and completing our eLearning modules. </a:t>
            </a:r>
            <a:r>
              <a:rPr lang="en-GB" sz="1800" b="1" u="sng">
                <a:solidFill>
                  <a:schemeClr val="accent1"/>
                </a:solidFill>
              </a:rPr>
              <a:t>www.learningfor.care</a:t>
            </a:r>
            <a:endParaRPr lang="en-GB" sz="1200"/>
          </a:p>
          <a:p>
            <a:pPr rtl="0"/>
            <a:r>
              <a:rPr lang="en-GB" sz="1200"/>
              <a:t> </a:t>
            </a:r>
          </a:p>
          <a:p>
            <a:pPr rtl="0"/>
            <a:r>
              <a:rPr lang="en-GB" sz="1200"/>
              <a:t>More information about the modules can be found at </a:t>
            </a:r>
            <a:r>
              <a:rPr lang="en-GB" sz="1200" u="sng">
                <a:hlinkClick r:id="rId4" tooltip="https://eur01.safelinks.protection.outlook.com/?url=http%3a%2f%2fwww.skillsforcare.org.uk%2felearning&amp;data=05%7c02%7cjo.hawkins%40skillsforcare.org.uk%7c77000cf1881c49bcc1fa08dce6a9c681%7c5c317017415d43e6ada17668f9ad3f9f%7c0%7c0%7c638638864082331201%7cunknown%7ctwfpbgzsb3d8eyjwijoimc4wljawmdailcjqijoiv2lumziilcjbtii6ik1hawwilcjxvci6mn0%3d%7c0%7c%7c%7c&amp;sdata=ux6oqeetz5sdobab9whhd8vcpao4xexxr0lrlbwx%2fh4%3d&amp;reserved=0"/>
              </a:rPr>
              <a:t>www.skillsforcare.org.uk/eLearning</a:t>
            </a:r>
            <a:r>
              <a:rPr lang="en-GB" sz="1200"/>
              <a:t> </a:t>
            </a:r>
          </a:p>
          <a:p>
            <a:pPr rtl="0"/>
            <a:r>
              <a:rPr lang="en-GB" sz="1200"/>
              <a:t>  </a:t>
            </a:r>
          </a:p>
          <a:p>
            <a:pPr rtl="0"/>
            <a:r>
              <a:rPr lang="en-GB" sz="1200">
                <a:effectLst/>
              </a:rPr>
              <a:t>If you have any queries, please contact </a:t>
            </a:r>
            <a:r>
              <a:rPr lang="en-GB" sz="1200" u="sng">
                <a:effectLst/>
                <a:hlinkClick r:id="rId5" tooltip="mailto:lmsenquiries@skillsforcare.org.uk"/>
              </a:rPr>
              <a:t>LMSenquiries@skillsforcare.org.uk</a:t>
            </a:r>
            <a:r>
              <a:rPr lang="en-GB" sz="1200">
                <a:effectLst/>
              </a:rPr>
              <a:t> </a:t>
            </a:r>
          </a:p>
          <a:p>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42</a:t>
            </a:fld>
            <a:endParaRPr lang="en-US"/>
          </a:p>
        </p:txBody>
      </p:sp>
    </p:spTree>
    <p:extLst>
      <p:ext uri="{BB962C8B-B14F-4D97-AF65-F5344CB8AC3E}">
        <p14:creationId xmlns:p14="http://schemas.microsoft.com/office/powerpoint/2010/main" val="3717993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a:solidFill>
                  <a:srgbClr val="000000"/>
                </a:solidFill>
                <a:effectLst/>
                <a:latin typeface="Aptos" panose="020B0004020202020204" pitchFamily="34" charset="0"/>
                <a:ea typeface="Times New Roman" panose="02020603050405020304" pitchFamily="18" charset="0"/>
                <a:cs typeface="Aptos" panose="020B0004020202020204" pitchFamily="34" charset="0"/>
              </a:rPr>
              <a:t>LMs "please share any positive stories and case studies in the relevant SI channels" </a:t>
            </a:r>
            <a:endParaRPr lang="en-GB" b="1" i="0" u="none" strike="noStrike">
              <a:solidFill>
                <a:srgbClr val="4E95D9"/>
              </a:solidFill>
              <a:effectLst/>
              <a:latin typeface="Aptos" panose="020B0004020202020204" pitchFamily="34" charset="0"/>
            </a:endParaRPr>
          </a:p>
          <a:p>
            <a:pPr algn="l" rtl="0" fontAlgn="base"/>
            <a:endParaRPr lang="en-GB" b="0" i="0" u="none" strike="noStrike">
              <a:solidFill>
                <a:srgbClr val="4E95D9"/>
              </a:solidFill>
              <a:effectLst/>
              <a:latin typeface="Aptos" panose="020B0004020202020204" pitchFamily="34" charset="0"/>
            </a:endParaRPr>
          </a:p>
          <a:p>
            <a:pPr algn="l" rtl="0" fontAlgn="base"/>
            <a:r>
              <a:rPr lang="en-GB" b="0" i="0" u="none" strike="noStrike">
                <a:solidFill>
                  <a:srgbClr val="4E95D9"/>
                </a:solidFill>
                <a:effectLst/>
                <a:latin typeface="Aptos" panose="020B0004020202020204" pitchFamily="34" charset="0"/>
              </a:rPr>
              <a:t>We’re currently sourcing input from care providers across the sector to feed into a few different pieces of work. We’re flexible on what type of contributions we’re looking for- probably shaped by what the example you might have to share is. But we might want to produce some case study content or take a quote or testimonial to use in articles or blogs. We might even ask if you’d be happy to share your knowledge as a guest speaker at a network meeting or similar. We may share your examples with our funders (the Department of Health &amp; Social Care and the NHS Transformation Directorate) or with other providers via our website, e-newsletters etc. We’ll always ask for permission to use anything in a public-facing forum.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GB" b="0" i="0">
                <a:solidFill>
                  <a:srgbClr val="444444"/>
                </a:solidFill>
                <a:effectLst/>
                <a:latin typeface="Aptos" panose="020B0004020202020204" pitchFamily="34" charset="0"/>
              </a:rPr>
              <a:t>​</a:t>
            </a:r>
            <a:endParaRPr lang="en-GB" b="0" i="0">
              <a:solidFill>
                <a:srgbClr val="444444"/>
              </a:solidFill>
              <a:effectLst/>
              <a:latin typeface="Calibri" panose="020F0502020204030204" pitchFamily="34" charset="0"/>
            </a:endParaRPr>
          </a:p>
          <a:p>
            <a:pPr algn="l" rtl="0" fontAlgn="base"/>
            <a:r>
              <a:rPr lang="en-GB" b="0" i="0" u="none" strike="noStrike">
                <a:solidFill>
                  <a:srgbClr val="4E95D9"/>
                </a:solidFill>
                <a:effectLst/>
                <a:latin typeface="Aptos" panose="020B0004020202020204" pitchFamily="34" charset="0"/>
              </a:rPr>
              <a:t>We’d be delighted to hear from you if you can help us with any of these topic areas: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GB" sz="1800" b="0" i="0" u="none" strike="noStrike">
                <a:solidFill>
                  <a:srgbClr val="4E95D9"/>
                </a:solidFill>
                <a:effectLst/>
                <a:latin typeface="Aptos" panose="020B0004020202020204" pitchFamily="34" charset="0"/>
              </a:rPr>
              <a:t>If you’ve used any of the recent sector reform outputs, particularly Care Workforce Pathway, the L2 Care Certificate qualification or the Learning and Development Support Scheme. Even if you haven’t used them yet but you appreciate the intentions of the project and plan to use them, we’d still love to hear from you. </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4E95D9"/>
                </a:solidFill>
                <a:effectLst/>
                <a:latin typeface="Aptos" panose="020B0004020202020204" pitchFamily="34" charset="0"/>
              </a:rPr>
              <a:t>WHY? </a:t>
            </a:r>
            <a:r>
              <a:rPr lang="en-GB" sz="1800" b="0" i="0" u="none" strike="noStrike">
                <a:solidFill>
                  <a:srgbClr val="000000"/>
                </a:solidFill>
                <a:effectLst/>
                <a:latin typeface="Aptos" panose="020B0004020202020204" pitchFamily="34" charset="0"/>
              </a:rPr>
              <a:t>The DHSC initiatives has been in the works for a while, and they aim to help address some of the big issues around recruitment and retention in the sector. We know that the understanding of these initiatives is varied across the sector, but for them to have the intended impact, they need to be widely adopted and recognised by the care providers. By lending your voice to the conversation about these projects, you can help the sector make the most of these opportunities and ensure government continues to provide support. </a:t>
            </a:r>
            <a:r>
              <a:rPr lang="en-GB" sz="1800" b="0" i="0">
                <a:solidFill>
                  <a:srgbClr val="444444"/>
                </a:solidFill>
                <a:effectLst/>
                <a:latin typeface="Aptos" panose="020B0004020202020204" pitchFamily="34" charset="0"/>
              </a:rPr>
              <a:t>​</a:t>
            </a:r>
            <a:br>
              <a:rPr lang="en-GB" sz="1800" b="0" i="0">
                <a:solidFill>
                  <a:srgbClr val="444444"/>
                </a:solidFill>
                <a:effectLst/>
                <a:latin typeface="Aptos" panose="020B0004020202020204" pitchFamily="34" charset="0"/>
              </a:rPr>
            </a:br>
            <a:r>
              <a:rPr lang="en-GB" sz="1800" b="0" i="0">
                <a:solidFill>
                  <a:srgbClr val="444444"/>
                </a:solidFill>
                <a:effectLst/>
                <a:latin typeface="Aptos" panose="020B0004020202020204" pitchFamily="34" charset="0"/>
              </a:rPr>
              <a:t>​</a:t>
            </a: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4E95D9"/>
                </a:solidFill>
                <a:effectLst/>
                <a:latin typeface="Aptos" panose="020B0004020202020204" pitchFamily="34" charset="0"/>
              </a:rPr>
              <a:t>Something that helps us demonstrate how the support and resources available from Skills for Care are making a difference in the sector. Think along the lines of: How has being part of a network shaped the work that you do? Have you used one of our guides to implement changes in your organisation? What was the impact of those changes? Increased retention? Better quality of care? Improved CQC rating? </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4E95D9"/>
                </a:solidFill>
                <a:effectLst/>
                <a:latin typeface="Aptos" panose="020B0004020202020204" pitchFamily="34" charset="0"/>
              </a:rPr>
              <a:t>WHY? </a:t>
            </a:r>
            <a:r>
              <a:rPr lang="en-GB" sz="1800" b="0" i="0" u="none" strike="noStrike">
                <a:solidFill>
                  <a:srgbClr val="000000"/>
                </a:solidFill>
                <a:effectLst/>
                <a:latin typeface="Aptos" panose="020B0004020202020204" pitchFamily="34" charset="0"/>
              </a:rPr>
              <a:t>Sharing how Skills for Care’s support and resources have had an impact on your business will help us build a vital evidence base that we can use with funders. We know our work has a positive impact on the sector, but these examples help us demonstrate that. Ultimately it helps us to continue to secure funding, which means we can continue to support you. </a:t>
            </a:r>
            <a:r>
              <a:rPr lang="en-GB" sz="1800" b="0" i="0">
                <a:solidFill>
                  <a:srgbClr val="444444"/>
                </a:solidFill>
                <a:effectLst/>
                <a:latin typeface="Aptos" panose="020B0004020202020204" pitchFamily="34" charset="0"/>
              </a:rPr>
              <a:t>​</a:t>
            </a:r>
            <a:br>
              <a:rPr lang="en-GB" sz="1800" b="0" i="0">
                <a:solidFill>
                  <a:srgbClr val="444444"/>
                </a:solidFill>
                <a:effectLst/>
                <a:latin typeface="Aptos" panose="020B0004020202020204" pitchFamily="34" charset="0"/>
              </a:rPr>
            </a:br>
            <a:r>
              <a:rPr lang="en-GB" sz="1800" b="0" i="0">
                <a:solidFill>
                  <a:srgbClr val="444444"/>
                </a:solidFill>
                <a:effectLst/>
                <a:latin typeface="Aptos" panose="020B0004020202020204" pitchFamily="34" charset="0"/>
              </a:rPr>
              <a:t>​</a:t>
            </a: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4E95D9"/>
                </a:solidFill>
                <a:effectLst/>
                <a:latin typeface="Aptos" panose="020B0004020202020204" pitchFamily="34" charset="0"/>
              </a:rPr>
              <a:t>Anything that showcases the fantastic and innovative work that’s happening in the sector, particularly good practice examples in workforce development, recruitment and retention, the use of digital technology, staff wellbeing support or delegated healthcare activities and prevention</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4E95D9"/>
                </a:solidFill>
                <a:effectLst/>
                <a:latin typeface="Aptos" panose="020B0004020202020204" pitchFamily="34" charset="0"/>
              </a:rPr>
              <a:t>WHY? </a:t>
            </a:r>
            <a:r>
              <a:rPr lang="en-GB" sz="1800" b="0" i="0" u="none" strike="noStrike">
                <a:solidFill>
                  <a:srgbClr val="000000"/>
                </a:solidFill>
                <a:effectLst/>
                <a:latin typeface="Aptos" panose="020B0004020202020204" pitchFamily="34" charset="0"/>
              </a:rPr>
              <a:t>The reason behind this one is fairly straight forward- you can help others in the sector to learn from your experiences. We all want to ASC sector to be an attractive place to work, to be recognised as the skilled workforce we are and to ultimately deliver the right care and support so by helping others to improve, you’re not only doing good for the sector but ultimately improving the proxy reputation of your organisation as part of that sector. </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pPr algn="l" rtl="0" fontAlgn="base">
              <a:buFont typeface="Arial" panose="020B0604020202020204" pitchFamily="34" charset="0"/>
              <a:buNone/>
            </a:pPr>
            <a:endParaRPr lang="en-GB" sz="1800" b="0" i="0">
              <a:solidFill>
                <a:srgbClr val="444444"/>
              </a:solidFill>
              <a:effectLst/>
              <a:latin typeface="Arial" panose="020B0604020202020204" pitchFamily="34" charset="0"/>
            </a:endParaRPr>
          </a:p>
          <a:p>
            <a:pPr algn="l" rtl="0" fontAlgn="base">
              <a:buFont typeface="Arial" panose="020B0604020202020204" pitchFamily="34" charset="0"/>
              <a:buChar char="•"/>
            </a:pPr>
            <a:r>
              <a:rPr lang="en-GB" sz="1800" b="0" i="0" u="none" strike="noStrike">
                <a:solidFill>
                  <a:srgbClr val="000000"/>
                </a:solidFill>
                <a:effectLst/>
                <a:latin typeface="Aptos" panose="020B0004020202020204" pitchFamily="34" charset="0"/>
              </a:rPr>
              <a:t>If you’re regulated by CQC, you can also use all of these examples as evidence of activity under the “partnerships and communities” topic for “Well-led”. It says you should work with others, including peer to peer support to help share best practice. </a:t>
            </a:r>
            <a:r>
              <a:rPr lang="en-US" sz="1800" b="0" i="0">
                <a:solidFill>
                  <a:srgbClr val="444444"/>
                </a:solidFill>
                <a:effectLst/>
                <a:latin typeface="Aptos" panose="020B0004020202020204" pitchFamily="34" charset="0"/>
              </a:rPr>
              <a:t>​</a:t>
            </a:r>
            <a:endParaRPr lang="en-US" sz="1800" b="0" i="0">
              <a:solidFill>
                <a:srgbClr val="444444"/>
              </a:solidFill>
              <a:effectLst/>
              <a:latin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43</a:t>
            </a:fld>
            <a:endParaRPr lang="en-US"/>
          </a:p>
        </p:txBody>
      </p:sp>
    </p:spTree>
    <p:extLst>
      <p:ext uri="{BB962C8B-B14F-4D97-AF65-F5344CB8AC3E}">
        <p14:creationId xmlns:p14="http://schemas.microsoft.com/office/powerpoint/2010/main" val="238193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Adult Social Care Workforce Data Set (ASC-WDS) is a data collection service, commissioned and funded by the Department of Health and Social Care. It is the leading source of intelligence for the adult social care workforce.</a:t>
            </a:r>
          </a:p>
          <a:p>
            <a:endParaRPr lang="en-US"/>
          </a:p>
          <a:p>
            <a:pPr marL="342900" indent="-342900">
              <a:buFont typeface="Wingdings,Sans-Serif"/>
              <a:buChar char=""/>
            </a:pPr>
            <a:r>
              <a:rPr lang="en-GB"/>
              <a:t>You can gain access to funding for training your staff the Learning and Development Support Scheme (LDSS). You need an ASC-WDS account to be eligible to claim funding. These funds have saved care providers thousands of pounds. </a:t>
            </a:r>
          </a:p>
          <a:p>
            <a:pPr marL="342900" indent="-342900">
              <a:buFont typeface="Wingdings,Sans-Serif"/>
              <a:buChar char=""/>
            </a:pPr>
            <a:r>
              <a:rPr lang="en-GB"/>
              <a:t>The system provides safe and free storage of staff records and can help you to manage your training records - get expiry alerts when training is due to expire, define mandatory training for different job roles. It’s basically a free learning management system. </a:t>
            </a:r>
          </a:p>
          <a:p>
            <a:pPr marL="342900" indent="-342900">
              <a:buFont typeface="Wingdings,Sans-Serif"/>
              <a:buChar char=""/>
            </a:pPr>
            <a:r>
              <a:rPr lang="en-GB"/>
              <a:t>You can benchmark your workplace against other providers in your area, for metrics like pay or turnover. You can even filter to see only Good and Outstanding providers near you. </a:t>
            </a:r>
          </a:p>
          <a:p>
            <a:pPr marL="342900" indent="-342900">
              <a:buFont typeface="Wingdings,Sans-Serif"/>
              <a:buChar char=""/>
            </a:pPr>
            <a:r>
              <a:rPr lang="en-GB"/>
              <a:t>You’ll also get our ASC-WDS Benefits Bundle for discounts and special offers from Skills for Care.</a:t>
            </a:r>
          </a:p>
          <a:p>
            <a:r>
              <a:rPr lang="en-GB"/>
              <a:t> </a:t>
            </a:r>
            <a:endParaRPr lang="en-US"/>
          </a:p>
          <a:p>
            <a:r>
              <a:rPr lang="en-GB"/>
              <a:t> </a:t>
            </a:r>
            <a:endParaRPr lang="en-US"/>
          </a:p>
          <a:p>
            <a:r>
              <a:rPr lang="en-GB"/>
              <a:t> </a:t>
            </a:r>
            <a:endParaRPr lang="en-US"/>
          </a:p>
          <a:p>
            <a:endParaRPr lang="en-GB"/>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5</a:t>
            </a:fld>
            <a:endParaRPr lang="en-US"/>
          </a:p>
        </p:txBody>
      </p:sp>
    </p:spTree>
    <p:extLst>
      <p:ext uri="{BB962C8B-B14F-4D97-AF65-F5344CB8AC3E}">
        <p14:creationId xmlns:p14="http://schemas.microsoft.com/office/powerpoint/2010/main" val="1773443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https://www.skillsforcare.org.uk/Support-for-leaders-and-managers/Supporting-a-diverse-workforce/LGBTQ-learning-framework.aspx</a:t>
            </a:r>
            <a:endParaRPr lang="en-US"/>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44</a:t>
            </a:fld>
            <a:endParaRPr lang="en-US"/>
          </a:p>
        </p:txBody>
      </p:sp>
    </p:spTree>
    <p:extLst>
      <p:ext uri="{BB962C8B-B14F-4D97-AF65-F5344CB8AC3E}">
        <p14:creationId xmlns:p14="http://schemas.microsoft.com/office/powerpoint/2010/main" val="7765237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hlinkClick r:id="rId3"/>
              </a:rPr>
              <a:t>https://www.skillsforcare.org.uk/Developing-your-workforce/Care-topics/Supporting-personal-relationships/Supporting-personal-relationships.aspx</a:t>
            </a:r>
            <a:endParaRPr lang="en-US" b="1" u="sng"/>
          </a:p>
          <a:p>
            <a:endParaRPr lang="en-US"/>
          </a:p>
          <a:p>
            <a:r>
              <a:rPr lang="en-US"/>
              <a:t>The programme includes a brief introduction, followed by four modules that can be delivered individually or as a complete package. The training areas are: </a:t>
            </a:r>
          </a:p>
          <a:p>
            <a:r>
              <a:rPr lang="en-US"/>
              <a:t> </a:t>
            </a:r>
          </a:p>
          <a:p>
            <a:r>
              <a:rPr lang="en-US"/>
              <a:t>1. Understanding sexuality and relationships: barriers, benefits and the impact of staff values </a:t>
            </a:r>
          </a:p>
          <a:p>
            <a:r>
              <a:rPr lang="en-US"/>
              <a:t>2. Roles, regulations and the law </a:t>
            </a:r>
          </a:p>
          <a:p>
            <a:r>
              <a:rPr lang="en-US"/>
              <a:t>3. Sexual safety and autonomy </a:t>
            </a:r>
          </a:p>
          <a:p>
            <a:r>
              <a:rPr lang="en-US"/>
              <a:t>4. Practical approaches to relationships and sexuality support </a:t>
            </a:r>
          </a:p>
          <a:p>
            <a:endParaRPr lang="en-US"/>
          </a:p>
          <a:p>
            <a:r>
              <a:rPr lang="en-US"/>
              <a:t>The ‘Supporting personal relationships’ guide and trainer materials are supported by the Care Quality Commission and compliment their guidance around inspection in the area of relationships and sexuality in adult social care services.   </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45</a:t>
            </a:fld>
            <a:endParaRPr lang="en-US"/>
          </a:p>
        </p:txBody>
      </p:sp>
    </p:spTree>
    <p:extLst>
      <p:ext uri="{BB962C8B-B14F-4D97-AF65-F5344CB8AC3E}">
        <p14:creationId xmlns:p14="http://schemas.microsoft.com/office/powerpoint/2010/main" val="3045730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hlinkClick r:id="rId3"/>
              </a:rPr>
              <a:t>www.skillsforcare.org.uk/CulturallyAppropriateCare</a:t>
            </a:r>
            <a:r>
              <a:rPr lang="en-US" b="1"/>
              <a:t> </a:t>
            </a:r>
            <a:endParaRPr lang="en-US"/>
          </a:p>
          <a:p>
            <a:endParaRPr lang="en-US" b="1"/>
          </a:p>
          <a:p>
            <a:r>
              <a:rPr lang="en-US" b="1"/>
              <a:t>Notes:</a:t>
            </a:r>
            <a:endParaRPr lang="en-US"/>
          </a:p>
          <a:p>
            <a:r>
              <a:rPr lang="en-US"/>
              <a:t>The ‘Culturally appropriate care guide’ covers a broad range of topics that will help you to learn about and be sensitive to people’s cultural identity or heritage. Whether its looking to understand what is meant by exclusion and inclusion, find out how to focus on people’s life stories or improve support for people living with dementia, this guide is a great place to go for advice, insight and inspiration from real-life stories. </a:t>
            </a:r>
          </a:p>
          <a:p>
            <a:r>
              <a:rPr lang="en-US"/>
              <a:t>To support the learning within the guide, Skills for Care has also published a series of resources for use in training and development. These cover supporting individuals from ethnic minority groups and backgrounds, stereotyping, and supporting relationships and people who are lesbian, gay, bisexual, transgender, queer and others (LGBTQ+). They can be used individually, or as part of a whole package of training.</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2B9240D4-6F14-3449-8FA2-7400E50A5229}" type="slidenum">
              <a:rPr lang="en-US" smtClean="0"/>
              <a:t>46</a:t>
            </a:fld>
            <a:endParaRPr lang="en-US"/>
          </a:p>
        </p:txBody>
      </p:sp>
    </p:spTree>
    <p:extLst>
      <p:ext uri="{BB962C8B-B14F-4D97-AF65-F5344CB8AC3E}">
        <p14:creationId xmlns:p14="http://schemas.microsoft.com/office/powerpoint/2010/main" val="1173307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D5C7C-CE2C-1A92-D2C3-44D85BDD8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818971-DB20-8B48-3BF8-990DE4CB89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65B14-E4CA-217F-74E8-0AF7D3C09CF5}"/>
              </a:ext>
            </a:extLst>
          </p:cNvPr>
          <p:cNvSpPr>
            <a:spLocks noGrp="1"/>
          </p:cNvSpPr>
          <p:nvPr>
            <p:ph type="body" idx="1"/>
          </p:nvPr>
        </p:nvSpPr>
        <p:spPr/>
        <p:txBody>
          <a:bodyPr/>
          <a:lstStyle/>
          <a:p>
            <a:r>
              <a:rPr lang="en-GB" sz="1800" b="1" u="none">
                <a:solidFill>
                  <a:srgbClr val="0000FF"/>
                </a:solidFill>
                <a:effectLst/>
                <a:latin typeface="Aptos" panose="020B0004020202020204" pitchFamily="34" charset="0"/>
                <a:ea typeface="Aptos" panose="020B0004020202020204" pitchFamily="34" charset="0"/>
                <a:cs typeface="Aptos" panose="020B0004020202020204" pitchFamily="34" charset="0"/>
              </a:rPr>
              <a:t>Webpage: </a:t>
            </a:r>
            <a:r>
              <a:rPr lang="en-GB" sz="1800" u="sng">
                <a:solidFill>
                  <a:srgbClr val="0000FF"/>
                </a:solidFill>
                <a:effectLst/>
                <a:latin typeface="Aptos" panose="020B0004020202020204" pitchFamily="34" charset="0"/>
                <a:ea typeface="Aptos" panose="020B0004020202020204" pitchFamily="34" charset="0"/>
                <a:cs typeface="Aptos" panose="020B0004020202020204" pitchFamily="34" charset="0"/>
              </a:rPr>
              <a:t>https://www.skillsforcare.org.uk/Developing-your-workforce/Quality-assurance/Quality-Assured-Care-Learning-Service.aspx</a:t>
            </a:r>
          </a:p>
          <a:p>
            <a:endParaRPr lang="en-GB" sz="2800"/>
          </a:p>
          <a:p>
            <a:r>
              <a:rPr lang="en-GB" sz="2800" b="1"/>
              <a:t>Spreadsheet</a:t>
            </a:r>
            <a:r>
              <a:rPr lang="en-GB" sz="2800"/>
              <a:t>: </a:t>
            </a:r>
            <a:r>
              <a:rPr lang="en-GB" sz="2800" u="sng"/>
              <a:t>https://www.skillsforcare.org.uk/Developing-your-workforce/Quality-assurance/Quality-assured-training-and-courses.aspx</a:t>
            </a:r>
          </a:p>
          <a:p>
            <a:endParaRPr lang="en-GB" sz="1800">
              <a:effectLst/>
              <a:latin typeface="Aptos" panose="020B0004020202020204" pitchFamily="34" charset="0"/>
              <a:ea typeface="Aptos" panose="020B0004020202020204" pitchFamily="34" charset="0"/>
              <a:cs typeface="Aptos" panose="020B0004020202020204" pitchFamily="34" charset="0"/>
            </a:endParaRPr>
          </a:p>
          <a:p>
            <a:r>
              <a:rPr lang="en-GB" sz="1800">
                <a:solidFill>
                  <a:srgbClr val="000000"/>
                </a:solidFill>
                <a:effectLst/>
                <a:latin typeface="Arial" panose="020B0604020202020204" pitchFamily="34" charset="0"/>
                <a:ea typeface="Aptos" panose="020B0004020202020204" pitchFamily="34" charset="0"/>
              </a:rPr>
              <a:t>Where there are learning providers who've been through the QA process these must be used in 25-26 in order to claim LDSS</a:t>
            </a:r>
          </a:p>
          <a:p>
            <a:endParaRPr lang="en-GB" sz="1800">
              <a:solidFill>
                <a:srgbClr val="000000"/>
              </a:solidFill>
              <a:effectLst/>
              <a:latin typeface="Arial" panose="020B0604020202020204" pitchFamily="34" charset="0"/>
              <a:ea typeface="Aptos" panose="020B0004020202020204" pitchFamily="34" charset="0"/>
              <a:cs typeface="Aptos" panose="020B0004020202020204" pitchFamily="34" charset="0"/>
            </a:endParaRPr>
          </a:p>
          <a:p>
            <a:r>
              <a:rPr lang="en-GB" sz="1800" b="1">
                <a:solidFill>
                  <a:srgbClr val="000000"/>
                </a:solidFill>
                <a:effectLst/>
                <a:latin typeface="Arial" panose="020B0604020202020204" pitchFamily="34" charset="0"/>
                <a:ea typeface="Aptos" panose="020B0004020202020204" pitchFamily="34" charset="0"/>
                <a:cs typeface="Aptos" panose="020B0004020202020204" pitchFamily="34" charset="0"/>
              </a:rPr>
              <a:t>Oliver’s Training</a:t>
            </a:r>
          </a:p>
          <a:p>
            <a:r>
              <a:rPr lang="en-GB" sz="1200" kern="1200">
                <a:solidFill>
                  <a:schemeClr val="tx1"/>
                </a:solidFill>
                <a:effectLst/>
                <a:latin typeface="+mn-lt"/>
                <a:ea typeface="+mn-ea"/>
                <a:cs typeface="+mn-cs"/>
              </a:rPr>
              <a:t>On 19 June 2025, the Oliver’s Training draft Code of Practice was published by DHSC. The purpose of the code is to explain what is meant by training that is ‘appropriate to the person’s role’ and to provide guidance on how to ensure all staff receive such training. </a:t>
            </a:r>
          </a:p>
          <a:p>
            <a:r>
              <a:rPr lang="en-GB" sz="1200" kern="1200">
                <a:solidFill>
                  <a:schemeClr val="tx1"/>
                </a:solidFill>
                <a:effectLst/>
                <a:latin typeface="+mn-lt"/>
                <a:ea typeface="+mn-ea"/>
                <a:cs typeface="+mn-cs"/>
              </a:rPr>
              <a:t> </a:t>
            </a:r>
          </a:p>
          <a:p>
            <a:r>
              <a:rPr lang="en-GB" sz="1200" kern="1200">
                <a:solidFill>
                  <a:schemeClr val="tx1"/>
                </a:solidFill>
                <a:effectLst/>
                <a:latin typeface="+mn-lt"/>
                <a:ea typeface="+mn-ea"/>
                <a:cs typeface="+mn-cs"/>
              </a:rPr>
              <a:t>DHSC will be providing funding to support rollout of the Oliver’s Training to the adult social care sector as part of the Learning and Development Support Scheme (LDSS). This funding will be specific to Oliver’s Training, separate to the overall existing LDSS funding already available for other training and qualifications. Training completed between April 2025 and March 2026 will be eligible for reimbursement.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Further details will be provided in due course. </a:t>
            </a:r>
          </a:p>
          <a:p>
            <a:endParaRPr lang="en-GB" sz="18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A63F1795-EF60-B086-BBC2-B65B16CC0334}"/>
              </a:ext>
            </a:extLst>
          </p:cNvPr>
          <p:cNvSpPr>
            <a:spLocks noGrp="1"/>
          </p:cNvSpPr>
          <p:nvPr>
            <p:ph type="sldNum" sz="quarter" idx="5"/>
          </p:nvPr>
        </p:nvSpPr>
        <p:spPr/>
        <p:txBody>
          <a:bodyPr/>
          <a:lstStyle/>
          <a:p>
            <a:fld id="{2B9240D4-6F14-3449-8FA2-7400E50A5229}" type="slidenum">
              <a:rPr lang="en-US" smtClean="0"/>
              <a:t>6</a:t>
            </a:fld>
            <a:endParaRPr lang="en-US"/>
          </a:p>
        </p:txBody>
      </p:sp>
    </p:spTree>
    <p:extLst>
      <p:ext uri="{BB962C8B-B14F-4D97-AF65-F5344CB8AC3E}">
        <p14:creationId xmlns:p14="http://schemas.microsoft.com/office/powerpoint/2010/main" val="115504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i="0">
                <a:effectLst/>
              </a:rPr>
              <a:t>INTEGRATION AND ICSs</a:t>
            </a:r>
          </a:p>
          <a:p>
            <a:pPr algn="l"/>
            <a:endParaRPr lang="en-GB" sz="1200" b="0" i="0">
              <a:effectLst/>
            </a:endParaRPr>
          </a:p>
          <a:p>
            <a:pPr algn="l"/>
            <a:r>
              <a:rPr lang="en-GB" sz="1200" b="0" i="0">
                <a:effectLst/>
              </a:rPr>
              <a:t>Integrated care is about people only having to tell their story once to get the high-quality care and support that means they can live the lives they want. It presents the opportunity for joint working across service providers to ensure person-centred care, where choice and control is based on what matters to the person drawing on care and support.</a:t>
            </a:r>
          </a:p>
          <a:p>
            <a:pPr algn="l"/>
            <a:endParaRPr lang="en-GB" sz="1200"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606060"/>
                </a:solidFill>
                <a:effectLst/>
              </a:rPr>
              <a:t>Joining up care leads to better outcomes for people. When local partners – the NHS, councils, care providers, voluntary sector and others – work together, they can create better services based on local need.</a:t>
            </a:r>
          </a:p>
          <a:p>
            <a:pPr algn="l"/>
            <a:endParaRPr lang="en-GB" sz="1200" b="0" i="0">
              <a:effectLst/>
            </a:endParaRPr>
          </a:p>
          <a:p>
            <a:pPr algn="l" fontAlgn="base"/>
            <a:r>
              <a:rPr lang="en-GB" sz="1200" b="0" i="0">
                <a:effectLst/>
              </a:rPr>
              <a:t>The Health and Social Care Act 2022 provided the legislative framework for health and care organisations to work together and deliver joined up care. Integrated Care Systems (ICSs) have been set up to make this happen. Their (ICSs) aim is to improve health and care services – with a focus on prevention, better outcomes and reducing health inequalities.</a:t>
            </a:r>
            <a:endParaRPr lang="en-GB"/>
          </a:p>
          <a:p>
            <a:pPr marL="0" indent="0" fontAlgn="base">
              <a:buFont typeface="Wingdings" panose="05000000000000000000" pitchFamily="2" charset="2"/>
              <a:buNone/>
            </a:pPr>
            <a:endParaRPr lang="en-GB">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effectLst/>
              </a:rPr>
              <a:t>On the Skills for Care website, we have a more comprehensive explanation about integration and a short animation about ICSs as well as </a:t>
            </a:r>
            <a:r>
              <a:rPr lang="en-GB" b="0" i="0">
                <a:solidFill>
                  <a:srgbClr val="212529"/>
                </a:solidFill>
                <a:effectLst/>
                <a:latin typeface="font-regular"/>
              </a:rPr>
              <a:t>examples of where integration across sectors is already working well. You'll find examples of how leaders of social care organisations are involved with their ICS and innovative ideas for making integrated ways of working a success. </a:t>
            </a:r>
          </a:p>
          <a:p>
            <a:pPr algn="l"/>
            <a:r>
              <a:rPr lang="en-GB" b="1" u="sng">
                <a:effectLst/>
              </a:rPr>
              <a:t>https://www.skillsforcare.org.uk/Support-for-leaders-and-managers/Integration/Integration.aspx</a:t>
            </a:r>
          </a:p>
          <a:p>
            <a:pPr algn="l"/>
            <a:endParaRPr lang="en-GB">
              <a:effectLst/>
            </a:endParaRPr>
          </a:p>
          <a:p>
            <a:pPr marL="0" indent="0" fontAlgn="base">
              <a:buFont typeface="Wingdings" panose="05000000000000000000" pitchFamily="2" charset="2"/>
              <a:buNone/>
            </a:pPr>
            <a:r>
              <a:rPr lang="en-GB" b="1">
                <a:effectLst/>
              </a:rPr>
              <a:t>WHY GET INVOLVED?</a:t>
            </a:r>
          </a:p>
          <a:p>
            <a:pPr marL="0" indent="0" fontAlgn="base">
              <a:buFont typeface="Wingdings" panose="05000000000000000000" pitchFamily="2" charset="2"/>
              <a:buNone/>
            </a:pPr>
            <a:endParaRPr lang="en-GB">
              <a:effectLst/>
            </a:endParaRPr>
          </a:p>
          <a:p>
            <a:pPr algn="l"/>
            <a:r>
              <a:rPr lang="en-GB">
                <a:solidFill>
                  <a:srgbClr val="212529"/>
                </a:solidFill>
                <a:latin typeface="font-regular"/>
              </a:rPr>
              <a:t>We would like to encourage</a:t>
            </a:r>
            <a:r>
              <a:rPr lang="en-GB" b="0" i="0">
                <a:solidFill>
                  <a:srgbClr val="212529"/>
                </a:solidFill>
                <a:effectLst/>
                <a:latin typeface="font-regular"/>
              </a:rPr>
              <a:t> social care employers to engage with their ICS this could be through its local placed-based partnership or at neighbourhood level.</a:t>
            </a:r>
          </a:p>
          <a:p>
            <a:pPr algn="l"/>
            <a:endParaRPr lang="en-GB">
              <a:solidFill>
                <a:srgbClr val="212529"/>
              </a:solidFill>
              <a:latin typeface="font-regular"/>
            </a:endParaRPr>
          </a:p>
          <a:p>
            <a:pPr algn="l"/>
            <a:r>
              <a:rPr lang="en-GB">
                <a:solidFill>
                  <a:srgbClr val="212529"/>
                </a:solidFill>
                <a:latin typeface="font-regular"/>
              </a:rPr>
              <a:t>There are different ways providers can get involved – listed here are some examples how to get involved in place-based systems. This will be different for every ICS. (NOTE TO LMs: Use your local knowledge when providing examples. And it may just be by being a member of this network and feeding in through Skills for Care).</a:t>
            </a:r>
          </a:p>
          <a:p>
            <a:pPr algn="l"/>
            <a:endParaRPr lang="en-GB" b="0" i="0">
              <a:solidFill>
                <a:srgbClr val="212529"/>
              </a:solidFill>
              <a:effectLst/>
              <a:latin typeface="font-regular"/>
            </a:endParaRPr>
          </a:p>
          <a:p>
            <a:pPr algn="l">
              <a:buFont typeface="Arial" panose="020B0604020202020204" pitchFamily="34" charset="0"/>
              <a:buChar char="•"/>
            </a:pPr>
            <a:r>
              <a:rPr lang="en-GB" b="0" i="0">
                <a:solidFill>
                  <a:srgbClr val="212529"/>
                </a:solidFill>
                <a:effectLst/>
                <a:latin typeface="font-regular"/>
              </a:rPr>
              <a:t>joining the main local placed-based partnership as an individual</a:t>
            </a:r>
          </a:p>
          <a:p>
            <a:pPr algn="l">
              <a:buFont typeface="Arial" panose="020B0604020202020204" pitchFamily="34" charset="0"/>
              <a:buChar char="•"/>
            </a:pPr>
            <a:endParaRPr lang="en-GB" b="0" i="0">
              <a:solidFill>
                <a:srgbClr val="212529"/>
              </a:solidFill>
              <a:effectLst/>
              <a:latin typeface="font-regular"/>
            </a:endParaRPr>
          </a:p>
          <a:p>
            <a:pPr algn="l">
              <a:buFont typeface="Arial" panose="020B0604020202020204" pitchFamily="34" charset="0"/>
              <a:buChar char="•"/>
            </a:pPr>
            <a:r>
              <a:rPr lang="en-GB" b="0" i="0">
                <a:solidFill>
                  <a:srgbClr val="212529"/>
                </a:solidFill>
                <a:effectLst/>
                <a:latin typeface="font-regular"/>
              </a:rPr>
              <a:t>joining the main local placed-based partnership as a group, such as a local care association or registered manger, deputy manager or nominated individual network</a:t>
            </a:r>
          </a:p>
          <a:p>
            <a:pPr algn="l">
              <a:buFont typeface="Arial" panose="020B0604020202020204" pitchFamily="34" charset="0"/>
              <a:buChar char="•"/>
            </a:pPr>
            <a:endParaRPr lang="en-GB" b="0" i="0">
              <a:solidFill>
                <a:srgbClr val="212529"/>
              </a:solidFill>
              <a:effectLst/>
              <a:latin typeface="font-regular"/>
            </a:endParaRPr>
          </a:p>
          <a:p>
            <a:pPr algn="l">
              <a:buFont typeface="Arial" panose="020B0604020202020204" pitchFamily="34" charset="0"/>
              <a:buChar char="•"/>
            </a:pPr>
            <a:r>
              <a:rPr lang="en-GB" b="0" i="0">
                <a:solidFill>
                  <a:srgbClr val="212529"/>
                </a:solidFill>
                <a:effectLst/>
                <a:latin typeface="font-regular"/>
              </a:rPr>
              <a:t>joining one of the sub-groups or ‘neighbourhoods’ of the place-based partnership as an individual or network</a:t>
            </a:r>
          </a:p>
          <a:p>
            <a:pPr algn="l">
              <a:buFont typeface="Arial" panose="020B0604020202020204" pitchFamily="34" charset="0"/>
              <a:buChar char="•"/>
            </a:pPr>
            <a:endParaRPr lang="en-GB" b="0" i="0">
              <a:solidFill>
                <a:srgbClr val="212529"/>
              </a:solidFill>
              <a:effectLst/>
              <a:latin typeface="font-regular"/>
            </a:endParaRPr>
          </a:p>
          <a:p>
            <a:pPr algn="l">
              <a:buFont typeface="Arial" panose="020B0604020202020204" pitchFamily="34" charset="0"/>
              <a:buChar char="•"/>
            </a:pPr>
            <a:r>
              <a:rPr lang="en-GB" b="0" i="0">
                <a:solidFill>
                  <a:srgbClr val="212529"/>
                </a:solidFill>
                <a:effectLst/>
                <a:latin typeface="font-regular"/>
              </a:rPr>
              <a:t>finding out who to connect with who is already engaged with the place-based partnership in an area, seeking to be kept informed of opportunities and developments.</a:t>
            </a:r>
          </a:p>
          <a:p>
            <a:pPr marL="0" indent="0" fontAlgn="base">
              <a:buFont typeface="Wingdings" panose="05000000000000000000" pitchFamily="2" charset="2"/>
              <a:buNone/>
            </a:pPr>
            <a:endParaRPr lang="en-GB">
              <a:effectLst/>
            </a:endParaRPr>
          </a:p>
          <a:p>
            <a:endParaRPr lang="en-GB">
              <a:effectLst/>
            </a:endParaRPr>
          </a:p>
          <a:p>
            <a:endParaRPr lang="en-GB">
              <a:effectLst/>
            </a:endParaRPr>
          </a:p>
          <a:p>
            <a:endParaRPr lang="en-GB"/>
          </a:p>
        </p:txBody>
      </p:sp>
      <p:sp>
        <p:nvSpPr>
          <p:cNvPr id="4" name="Slide Number Placeholder 3"/>
          <p:cNvSpPr>
            <a:spLocks noGrp="1"/>
          </p:cNvSpPr>
          <p:nvPr>
            <p:ph type="sldNum" sz="quarter" idx="5"/>
          </p:nvPr>
        </p:nvSpPr>
        <p:spPr/>
        <p:txBody>
          <a:bodyPr/>
          <a:lstStyle/>
          <a:p>
            <a:fld id="{2B9240D4-6F14-3449-8FA2-7400E50A5229}" type="slidenum">
              <a:rPr lang="en-US" smtClean="0"/>
              <a:t>7</a:t>
            </a:fld>
            <a:endParaRPr lang="en-US"/>
          </a:p>
        </p:txBody>
      </p:sp>
    </p:spTree>
    <p:extLst>
      <p:ext uri="{BB962C8B-B14F-4D97-AF65-F5344CB8AC3E}">
        <p14:creationId xmlns:p14="http://schemas.microsoft.com/office/powerpoint/2010/main" val="376907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91D0-1F66-6EC0-E5AA-B24668D57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84B94A-58EE-9B97-C18D-40B8F68AD8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F4EAAD-14DE-1C72-D194-617474B289BB}"/>
              </a:ext>
            </a:extLst>
          </p:cNvPr>
          <p:cNvSpPr>
            <a:spLocks noGrp="1"/>
          </p:cNvSpPr>
          <p:nvPr>
            <p:ph type="body" idx="1"/>
          </p:nvPr>
        </p:nvSpPr>
        <p:spPr/>
        <p:txBody>
          <a:bodyPr/>
          <a:lstStyle/>
          <a:p>
            <a:r>
              <a:rPr lang="en-GB" sz="1800" b="1" u="sng"/>
              <a:t>https://www.skillsforcare.org.uk/Regulated-professions/Nursing/Pre-registration/Student-nurses-and-nursing-associates.aspx</a:t>
            </a:r>
          </a:p>
          <a:p>
            <a:endParaRPr lang="en-GB" sz="1800" b="1" u="none">
              <a:solidFill>
                <a:srgbClr val="0000FF"/>
              </a:solidFill>
              <a:effectLst/>
              <a:latin typeface="Aptos" panose="020B0004020202020204" pitchFamily="34" charset="0"/>
              <a:ea typeface="Aptos" panose="020B0004020202020204" pitchFamily="34" charset="0"/>
              <a:cs typeface="Aptos" panose="020B0004020202020204" pitchFamily="34" charset="0"/>
            </a:endParaRPr>
          </a:p>
          <a:p>
            <a:endParaRPr lang="en-GB" sz="1800">
              <a:effectLst/>
              <a:latin typeface="Aptos" panose="020B0004020202020204" pitchFamily="34" charset="0"/>
              <a:ea typeface="Aptos" panose="020B0004020202020204" pitchFamily="34" charset="0"/>
              <a:cs typeface="Aptos" panose="020B0004020202020204" pitchFamily="34" charset="0"/>
            </a:endParaRPr>
          </a:p>
          <a:p>
            <a:endParaRPr lang="en-GB" sz="18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a:extLst>
              <a:ext uri="{FF2B5EF4-FFF2-40B4-BE49-F238E27FC236}">
                <a16:creationId xmlns:a16="http://schemas.microsoft.com/office/drawing/2014/main" id="{92775BDF-6E03-8D8A-C388-95448B4ACACC}"/>
              </a:ext>
            </a:extLst>
          </p:cNvPr>
          <p:cNvSpPr>
            <a:spLocks noGrp="1"/>
          </p:cNvSpPr>
          <p:nvPr>
            <p:ph type="sldNum" sz="quarter" idx="5"/>
          </p:nvPr>
        </p:nvSpPr>
        <p:spPr/>
        <p:txBody>
          <a:bodyPr/>
          <a:lstStyle/>
          <a:p>
            <a:fld id="{2B9240D4-6F14-3449-8FA2-7400E50A5229}" type="slidenum">
              <a:rPr lang="en-US" smtClean="0"/>
              <a:t>8</a:t>
            </a:fld>
            <a:endParaRPr lang="en-US"/>
          </a:p>
        </p:txBody>
      </p:sp>
    </p:spTree>
    <p:extLst>
      <p:ext uri="{BB962C8B-B14F-4D97-AF65-F5344CB8AC3E}">
        <p14:creationId xmlns:p14="http://schemas.microsoft.com/office/powerpoint/2010/main" val="2882755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3B1B8-1D4A-4E2B-70C3-6AD94D9929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F77D53-BA7D-6F76-51FE-C2CCBF908B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B9F92-B8B9-A3C4-51CD-81148543BFE8}"/>
              </a:ext>
            </a:extLst>
          </p:cNvPr>
          <p:cNvSpPr>
            <a:spLocks noGrp="1"/>
          </p:cNvSpPr>
          <p:nvPr>
            <p:ph type="body" idx="1"/>
          </p:nvPr>
        </p:nvSpPr>
        <p:spPr/>
        <p:txBody>
          <a:bodyPr/>
          <a:lstStyle/>
          <a:p>
            <a:r>
              <a:rPr lang="en-GB"/>
              <a:t>Locality Managers - Please allow 5 mins for the survey to be completed within the meeting.</a:t>
            </a:r>
          </a:p>
          <a:p>
            <a:endParaRPr lang="en-GB"/>
          </a:p>
          <a:p>
            <a:r>
              <a:rPr lang="en-GB"/>
              <a:t>CLOSES ON 12 SEPTEMBER 2025</a:t>
            </a:r>
          </a:p>
        </p:txBody>
      </p:sp>
      <p:sp>
        <p:nvSpPr>
          <p:cNvPr id="4" name="Slide Number Placeholder 3">
            <a:extLst>
              <a:ext uri="{FF2B5EF4-FFF2-40B4-BE49-F238E27FC236}">
                <a16:creationId xmlns:a16="http://schemas.microsoft.com/office/drawing/2014/main" id="{09E50734-9B14-5C9E-2471-0FD940E07E27}"/>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2B9240D4-6F14-3449-8FA2-7400E50A5229}"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6075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https://www.skillsforcare.org.uk/news-and-events/Events/September/RM-webinar-Getting-stronger-how-digital-can-work-for-you.aspx</a:t>
            </a:r>
          </a:p>
          <a:p>
            <a:endParaRPr lang="en-GB"/>
          </a:p>
          <a:p>
            <a:r>
              <a:rPr lang="en-GB" b="1" u="sng"/>
              <a:t>https://www.skillsforcare.org.uk/news-and-events/Events/September/RM-webinar-AI-Starting-small-growing-smarter.aspx</a:t>
            </a:r>
          </a:p>
        </p:txBody>
      </p:sp>
      <p:sp>
        <p:nvSpPr>
          <p:cNvPr id="4" name="Slide Number Placeholder 3"/>
          <p:cNvSpPr>
            <a:spLocks noGrp="1"/>
          </p:cNvSpPr>
          <p:nvPr>
            <p:ph type="sldNum" sz="quarter" idx="5"/>
          </p:nvPr>
        </p:nvSpPr>
        <p:spPr/>
        <p:txBody>
          <a:bodyPr/>
          <a:lstStyle/>
          <a:p>
            <a:fld id="{2B9240D4-6F14-3449-8FA2-7400E50A5229}" type="slidenum">
              <a:rPr lang="en-US" smtClean="0"/>
              <a:t>11</a:t>
            </a:fld>
            <a:endParaRPr lang="en-US"/>
          </a:p>
        </p:txBody>
      </p:sp>
    </p:spTree>
    <p:extLst>
      <p:ext uri="{BB962C8B-B14F-4D97-AF65-F5344CB8AC3E}">
        <p14:creationId xmlns:p14="http://schemas.microsoft.com/office/powerpoint/2010/main" val="5722325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8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56898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0"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0"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4" y="2653272"/>
            <a:ext cx="2599034"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0" y="547521"/>
            <a:ext cx="1333374"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68" y="3012341"/>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75A790C6-F647-3865-A853-914649BC8B4E}"/>
              </a:ext>
            </a:extLst>
          </p:cNvPr>
          <p:cNvSpPr txBox="1">
            <a:spLocks/>
          </p:cNvSpPr>
          <p:nvPr userDrawn="1"/>
        </p:nvSpPr>
        <p:spPr>
          <a:xfrm>
            <a:off x="533400" y="381000"/>
            <a:ext cx="10363200" cy="615553"/>
          </a:xfrm>
          <a:prstGeom prst="rect">
            <a:avLst/>
          </a:prstGeom>
        </p:spPr>
        <p:txBody>
          <a:bodyPr wrap="square" lIns="0" tIns="0" rIns="0" bIns="0">
            <a:spAutoFit/>
          </a:bodyPr>
          <a:lstStyle>
            <a:lvl1pPr>
              <a:defRPr sz="4000" b="1">
                <a:solidFill>
                  <a:srgbClr val="606060"/>
                </a:solidFill>
                <a:latin typeface="Arial" panose="020B0604020202020204" pitchFamily="34" charset="0"/>
                <a:ea typeface="+mj-ea"/>
                <a:cs typeface="Arial" panose="020B0604020202020204" pitchFamily="34" charset="0"/>
              </a:defRPr>
            </a:lvl1pPr>
          </a:lstStyle>
          <a:p>
            <a:r>
              <a:rPr lang="en-GB"/>
              <a:t>Break</a:t>
            </a:r>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4" name="Holder 2">
            <a:extLst>
              <a:ext uri="{FF2B5EF4-FFF2-40B4-BE49-F238E27FC236}">
                <a16:creationId xmlns:a16="http://schemas.microsoft.com/office/drawing/2014/main" id="{75A790C6-F647-3865-A853-914649BC8B4E}"/>
              </a:ext>
            </a:extLst>
          </p:cNvPr>
          <p:cNvSpPr txBox="1">
            <a:spLocks/>
          </p:cNvSpPr>
          <p:nvPr userDrawn="1"/>
        </p:nvSpPr>
        <p:spPr>
          <a:xfrm>
            <a:off x="533400" y="381000"/>
            <a:ext cx="10363200" cy="615553"/>
          </a:xfrm>
          <a:prstGeom prst="rect">
            <a:avLst/>
          </a:prstGeom>
        </p:spPr>
        <p:txBody>
          <a:bodyPr wrap="square" lIns="0" tIns="0" rIns="0" bIns="0">
            <a:spAutoFit/>
          </a:bodyPr>
          <a:lstStyle>
            <a:lvl1pPr>
              <a:defRPr sz="4000" b="1">
                <a:solidFill>
                  <a:srgbClr val="606060"/>
                </a:solidFill>
                <a:latin typeface="Arial" panose="020B0604020202020204" pitchFamily="34" charset="0"/>
                <a:ea typeface="+mj-ea"/>
                <a:cs typeface="Arial" panose="020B0604020202020204" pitchFamily="34" charset="0"/>
              </a:defRPr>
            </a:lvl1pPr>
          </a:lstStyle>
          <a:p>
            <a:r>
              <a:rPr lang="en-GB"/>
              <a:t>Lunch</a:t>
            </a:r>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4"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94881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0"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6" y="2192870"/>
            <a:ext cx="3596923" cy="2835412"/>
          </a:xfrm>
          <a:prstGeom prst="rect">
            <a:avLst/>
          </a:prstGeom>
        </p:spPr>
      </p:pic>
      <p:sp>
        <p:nvSpPr>
          <p:cNvPr id="12" name="Title 4">
            <a:extLst>
              <a:ext uri="{FF2B5EF4-FFF2-40B4-BE49-F238E27FC236}">
                <a16:creationId xmlns:a16="http://schemas.microsoft.com/office/drawing/2014/main" id="{1A3EE3A2-9ECC-9294-32F8-8614EA6BE691}"/>
              </a:ext>
            </a:extLst>
          </p:cNvPr>
          <p:cNvSpPr>
            <a:spLocks noGrp="1"/>
          </p:cNvSpPr>
          <p:nvPr>
            <p:ph type="title"/>
          </p:nvPr>
        </p:nvSpPr>
        <p:spPr>
          <a:xfrm>
            <a:off x="537400" y="276049"/>
            <a:ext cx="79970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601827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4"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5" y="1981198"/>
            <a:ext cx="4917938"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7"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4">
            <a:extLst>
              <a:ext uri="{FF2B5EF4-FFF2-40B4-BE49-F238E27FC236}">
                <a16:creationId xmlns:a16="http://schemas.microsoft.com/office/drawing/2014/main" id="{1A3EE3A2-9ECC-9294-32F8-8614EA6BE691}"/>
              </a:ext>
            </a:extLst>
          </p:cNvPr>
          <p:cNvSpPr>
            <a:spLocks noGrp="1"/>
          </p:cNvSpPr>
          <p:nvPr>
            <p:ph type="title"/>
          </p:nvPr>
        </p:nvSpPr>
        <p:spPr>
          <a:xfrm>
            <a:off x="537400" y="276049"/>
            <a:ext cx="79970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0"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233187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peakers framed">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618CC16-BCE3-C5F0-7F4B-FB5131D60B20}"/>
              </a:ext>
            </a:extLst>
          </p:cNvPr>
          <p:cNvSpPr/>
          <p:nvPr userDrawn="1"/>
        </p:nvSpPr>
        <p:spPr>
          <a:xfrm>
            <a:off x="589084"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00FF5F79-2E76-CAFA-3CB3-8A4AE16A11FE}"/>
              </a:ext>
            </a:extLst>
          </p:cNvPr>
          <p:cNvSpPr/>
          <p:nvPr userDrawn="1"/>
        </p:nvSpPr>
        <p:spPr>
          <a:xfrm>
            <a:off x="351974"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a:extLst>
              <a:ext uri="{FF2B5EF4-FFF2-40B4-BE49-F238E27FC236}">
                <a16:creationId xmlns:a16="http://schemas.microsoft.com/office/drawing/2014/main" id="{A0550816-CCEC-5BDC-CA36-EA9899101FBD}"/>
              </a:ext>
            </a:extLst>
          </p:cNvPr>
          <p:cNvSpPr/>
          <p:nvPr userDrawn="1"/>
        </p:nvSpPr>
        <p:spPr>
          <a:xfrm>
            <a:off x="3437510"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3200400"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34481DA1-08B8-7DD2-B437-86DF082ABD57}"/>
              </a:ext>
            </a:extLst>
          </p:cNvPr>
          <p:cNvSpPr/>
          <p:nvPr userDrawn="1"/>
        </p:nvSpPr>
        <p:spPr>
          <a:xfrm>
            <a:off x="6285936"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254116B-3D4A-8887-8FAE-BA6013AD5F4C}"/>
              </a:ext>
            </a:extLst>
          </p:cNvPr>
          <p:cNvSpPr/>
          <p:nvPr userDrawn="1"/>
        </p:nvSpPr>
        <p:spPr>
          <a:xfrm>
            <a:off x="6048826"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4">
            <a:extLst>
              <a:ext uri="{FF2B5EF4-FFF2-40B4-BE49-F238E27FC236}">
                <a16:creationId xmlns:a16="http://schemas.microsoft.com/office/drawing/2014/main" id="{F2F3FBE2-BA72-CDBA-9A2A-FF96C5B46418}"/>
              </a:ext>
            </a:extLst>
          </p:cNvPr>
          <p:cNvSpPr/>
          <p:nvPr userDrawn="1"/>
        </p:nvSpPr>
        <p:spPr>
          <a:xfrm>
            <a:off x="9134362" y="21365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2">
            <a:extLst>
              <a:ext uri="{FF2B5EF4-FFF2-40B4-BE49-F238E27FC236}">
                <a16:creationId xmlns:a16="http://schemas.microsoft.com/office/drawing/2014/main" id="{DC124C5D-F2C0-D82A-C554-672F1115BD79}"/>
              </a:ext>
            </a:extLst>
          </p:cNvPr>
          <p:cNvSpPr/>
          <p:nvPr userDrawn="1"/>
        </p:nvSpPr>
        <p:spPr>
          <a:xfrm>
            <a:off x="8897252" y="18288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3434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343751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632460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itle 4">
            <a:extLst>
              <a:ext uri="{FF2B5EF4-FFF2-40B4-BE49-F238E27FC236}">
                <a16:creationId xmlns:a16="http://schemas.microsoft.com/office/drawing/2014/main" id="{D042F74E-1249-B9DE-01C1-F653942E903A}"/>
              </a:ext>
            </a:extLst>
          </p:cNvPr>
          <p:cNvSpPr txBox="1">
            <a:spLocks/>
          </p:cNvSpPr>
          <p:nvPr userDrawn="1"/>
        </p:nvSpPr>
        <p:spPr>
          <a:xfrm>
            <a:off x="9134362"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243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speakers framed">
    <p:spTree>
      <p:nvGrpSpPr>
        <p:cNvPr id="1" name=""/>
        <p:cNvGrpSpPr/>
        <p:nvPr/>
      </p:nvGrpSpPr>
      <p:grpSpPr>
        <a:xfrm>
          <a:off x="0" y="0"/>
          <a:ext cx="0" cy="0"/>
          <a:chOff x="0" y="0"/>
          <a:chExt cx="0" cy="0"/>
        </a:xfrm>
      </p:grpSpPr>
      <p:sp>
        <p:nvSpPr>
          <p:cNvPr id="2" name="Rounded Rectangle 14">
            <a:extLst>
              <a:ext uri="{FF2B5EF4-FFF2-40B4-BE49-F238E27FC236}">
                <a16:creationId xmlns:a16="http://schemas.microsoft.com/office/drawing/2014/main" id="{3618CC16-BCE3-C5F0-7F4B-FB5131D60B20}"/>
              </a:ext>
            </a:extLst>
          </p:cNvPr>
          <p:cNvSpPr/>
          <p:nvPr userDrawn="1"/>
        </p:nvSpPr>
        <p:spPr>
          <a:xfrm>
            <a:off x="589084" y="22127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00FF5F79-2E76-CAFA-3CB3-8A4AE16A11FE}"/>
              </a:ext>
            </a:extLst>
          </p:cNvPr>
          <p:cNvSpPr/>
          <p:nvPr userDrawn="1"/>
        </p:nvSpPr>
        <p:spPr>
          <a:xfrm>
            <a:off x="351974" y="19050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4">
            <a:extLst>
              <a:ext uri="{FF2B5EF4-FFF2-40B4-BE49-F238E27FC236}">
                <a16:creationId xmlns:a16="http://schemas.microsoft.com/office/drawing/2014/main" id="{A0550816-CCEC-5BDC-CA36-EA9899101FBD}"/>
              </a:ext>
            </a:extLst>
          </p:cNvPr>
          <p:cNvSpPr/>
          <p:nvPr userDrawn="1"/>
        </p:nvSpPr>
        <p:spPr>
          <a:xfrm>
            <a:off x="4645359" y="22127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4408249" y="19050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4">
            <a:extLst>
              <a:ext uri="{FF2B5EF4-FFF2-40B4-BE49-F238E27FC236}">
                <a16:creationId xmlns:a16="http://schemas.microsoft.com/office/drawing/2014/main" id="{34481DA1-08B8-7DD2-B437-86DF082ABD57}"/>
              </a:ext>
            </a:extLst>
          </p:cNvPr>
          <p:cNvSpPr/>
          <p:nvPr userDrawn="1"/>
        </p:nvSpPr>
        <p:spPr>
          <a:xfrm>
            <a:off x="9251723" y="2212776"/>
            <a:ext cx="2205516" cy="2043212"/>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6254116B-3D4A-8887-8FAE-BA6013AD5F4C}"/>
              </a:ext>
            </a:extLst>
          </p:cNvPr>
          <p:cNvSpPr/>
          <p:nvPr userDrawn="1"/>
        </p:nvSpPr>
        <p:spPr>
          <a:xfrm>
            <a:off x="9014613" y="1905000"/>
            <a:ext cx="2205516" cy="2043212"/>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4645359"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9290387"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38143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speakers framed">
    <p:spTree>
      <p:nvGrpSpPr>
        <p:cNvPr id="1" name=""/>
        <p:cNvGrpSpPr/>
        <p:nvPr/>
      </p:nvGrpSpPr>
      <p:grpSpPr>
        <a:xfrm>
          <a:off x="0" y="0"/>
          <a:ext cx="0" cy="0"/>
          <a:chOff x="0" y="0"/>
          <a:chExt cx="0" cy="0"/>
        </a:xfrm>
      </p:grpSpPr>
      <p:sp>
        <p:nvSpPr>
          <p:cNvPr id="10" name="Rounded Rectangle 14">
            <a:extLst>
              <a:ext uri="{FF2B5EF4-FFF2-40B4-BE49-F238E27FC236}">
                <a16:creationId xmlns:a16="http://schemas.microsoft.com/office/drawing/2014/main" id="{A0550816-CCEC-5BDC-CA36-EA9899101FBD}"/>
              </a:ext>
            </a:extLst>
          </p:cNvPr>
          <p:cNvSpPr/>
          <p:nvPr userDrawn="1"/>
        </p:nvSpPr>
        <p:spPr>
          <a:xfrm>
            <a:off x="7171310" y="1693564"/>
            <a:ext cx="3115690" cy="2886406"/>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6934200" y="1385788"/>
            <a:ext cx="3115690" cy="2886406"/>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1713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4" name="Rounded Rectangle 14">
            <a:extLst>
              <a:ext uri="{FF2B5EF4-FFF2-40B4-BE49-F238E27FC236}">
                <a16:creationId xmlns:a16="http://schemas.microsoft.com/office/drawing/2014/main" id="{B07ACE1E-28C9-03E0-0BD8-F8180593FB82}"/>
              </a:ext>
            </a:extLst>
          </p:cNvPr>
          <p:cNvSpPr/>
          <p:nvPr userDrawn="1"/>
        </p:nvSpPr>
        <p:spPr>
          <a:xfrm>
            <a:off x="1684910" y="1693564"/>
            <a:ext cx="3115690" cy="2886406"/>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12">
            <a:extLst>
              <a:ext uri="{FF2B5EF4-FFF2-40B4-BE49-F238E27FC236}">
                <a16:creationId xmlns:a16="http://schemas.microsoft.com/office/drawing/2014/main" id="{A3903EC1-71A6-8896-4DE7-526F4FE9944F}"/>
              </a:ext>
            </a:extLst>
          </p:cNvPr>
          <p:cNvSpPr/>
          <p:nvPr userDrawn="1"/>
        </p:nvSpPr>
        <p:spPr>
          <a:xfrm>
            <a:off x="1447800" y="1385788"/>
            <a:ext cx="3115690" cy="2886406"/>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4">
            <a:extLst>
              <a:ext uri="{FF2B5EF4-FFF2-40B4-BE49-F238E27FC236}">
                <a16:creationId xmlns:a16="http://schemas.microsoft.com/office/drawing/2014/main" id="{942219EA-6F90-3078-BA64-E3045E8E7A5C}"/>
              </a:ext>
            </a:extLst>
          </p:cNvPr>
          <p:cNvSpPr txBox="1">
            <a:spLocks/>
          </p:cNvSpPr>
          <p:nvPr userDrawn="1"/>
        </p:nvSpPr>
        <p:spPr>
          <a:xfrm>
            <a:off x="16849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76034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speakers framed">
    <p:spTree>
      <p:nvGrpSpPr>
        <p:cNvPr id="1" name=""/>
        <p:cNvGrpSpPr/>
        <p:nvPr/>
      </p:nvGrpSpPr>
      <p:grpSpPr>
        <a:xfrm>
          <a:off x="0" y="0"/>
          <a:ext cx="0" cy="0"/>
          <a:chOff x="0" y="0"/>
          <a:chExt cx="0" cy="0"/>
        </a:xfrm>
      </p:grpSpPr>
      <p:sp>
        <p:nvSpPr>
          <p:cNvPr id="10" name="Rounded Rectangle 14">
            <a:extLst>
              <a:ext uri="{FF2B5EF4-FFF2-40B4-BE49-F238E27FC236}">
                <a16:creationId xmlns:a16="http://schemas.microsoft.com/office/drawing/2014/main" id="{A0550816-CCEC-5BDC-CA36-EA9899101FBD}"/>
              </a:ext>
            </a:extLst>
          </p:cNvPr>
          <p:cNvSpPr/>
          <p:nvPr userDrawn="1"/>
        </p:nvSpPr>
        <p:spPr>
          <a:xfrm>
            <a:off x="778486" y="1693564"/>
            <a:ext cx="3115690" cy="2886406"/>
          </a:xfrm>
          <a:prstGeom prst="roundRect">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2">
            <a:extLst>
              <a:ext uri="{FF2B5EF4-FFF2-40B4-BE49-F238E27FC236}">
                <a16:creationId xmlns:a16="http://schemas.microsoft.com/office/drawing/2014/main" id="{3978B273-0909-23A0-39EA-E037BDBC30A2}"/>
              </a:ext>
            </a:extLst>
          </p:cNvPr>
          <p:cNvSpPr/>
          <p:nvPr userDrawn="1"/>
        </p:nvSpPr>
        <p:spPr>
          <a:xfrm>
            <a:off x="541376" y="1385788"/>
            <a:ext cx="3115690" cy="2886406"/>
          </a:xfrm>
          <a:prstGeom prst="roundRect">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78486"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7467600" y="2743200"/>
            <a:ext cx="3722133" cy="3454528"/>
          </a:xfrm>
          <a:prstGeom prst="rect">
            <a:avLst/>
          </a:prstGeom>
        </p:spPr>
      </p:pic>
    </p:spTree>
    <p:extLst>
      <p:ext uri="{BB962C8B-B14F-4D97-AF65-F5344CB8AC3E}">
        <p14:creationId xmlns:p14="http://schemas.microsoft.com/office/powerpoint/2010/main" val="2048348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3434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343751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6324600"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itle 4">
            <a:extLst>
              <a:ext uri="{FF2B5EF4-FFF2-40B4-BE49-F238E27FC236}">
                <a16:creationId xmlns:a16="http://schemas.microsoft.com/office/drawing/2014/main" id="{D042F74E-1249-B9DE-01C1-F653942E903A}"/>
              </a:ext>
            </a:extLst>
          </p:cNvPr>
          <p:cNvSpPr txBox="1">
            <a:spLocks/>
          </p:cNvSpPr>
          <p:nvPr userDrawn="1"/>
        </p:nvSpPr>
        <p:spPr>
          <a:xfrm>
            <a:off x="9134362" y="4343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53807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20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4645359"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itle 4">
            <a:extLst>
              <a:ext uri="{FF2B5EF4-FFF2-40B4-BE49-F238E27FC236}">
                <a16:creationId xmlns:a16="http://schemas.microsoft.com/office/drawing/2014/main" id="{01D0E515-8311-5C20-0697-1B0376840FD5}"/>
              </a:ext>
            </a:extLst>
          </p:cNvPr>
          <p:cNvSpPr txBox="1">
            <a:spLocks/>
          </p:cNvSpPr>
          <p:nvPr userDrawn="1"/>
        </p:nvSpPr>
        <p:spPr>
          <a:xfrm>
            <a:off x="9290387" y="44196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915604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1713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6" name="Title 4">
            <a:extLst>
              <a:ext uri="{FF2B5EF4-FFF2-40B4-BE49-F238E27FC236}">
                <a16:creationId xmlns:a16="http://schemas.microsoft.com/office/drawing/2014/main" id="{942219EA-6F90-3078-BA64-E3045E8E7A5C}"/>
              </a:ext>
            </a:extLst>
          </p:cNvPr>
          <p:cNvSpPr txBox="1">
            <a:spLocks/>
          </p:cNvSpPr>
          <p:nvPr userDrawn="1"/>
        </p:nvSpPr>
        <p:spPr>
          <a:xfrm>
            <a:off x="1684910"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868689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918E0B2D-7298-F9B1-1D10-D86573A879AF}"/>
              </a:ext>
            </a:extLst>
          </p:cNvPr>
          <p:cNvSpPr txBox="1">
            <a:spLocks/>
          </p:cNvSpPr>
          <p:nvPr userDrawn="1"/>
        </p:nvSpPr>
        <p:spPr>
          <a:xfrm>
            <a:off x="778486" y="4724400"/>
            <a:ext cx="2281384" cy="609600"/>
          </a:xfrm>
          <a:prstGeom prst="rect">
            <a:avLst/>
          </a:prstGeom>
        </p:spPr>
        <p:txBody>
          <a:bodyPr/>
          <a:lstStyle>
            <a:lvl1pPr algn="l" defTabSz="914400" rtl="0" eaLnBrk="1" latinLnBrk="0" hangingPunct="1">
              <a:lnSpc>
                <a:spcPct val="90000"/>
              </a:lnSpc>
              <a:spcBef>
                <a:spcPct val="0"/>
              </a:spcBef>
              <a:buNone/>
              <a:defRPr sz="20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1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itle 4">
            <a:extLst>
              <a:ext uri="{FF2B5EF4-FFF2-40B4-BE49-F238E27FC236}">
                <a16:creationId xmlns:a16="http://schemas.microsoft.com/office/drawing/2014/main" id="{F20EB20D-ECDB-B21B-4E7E-EC3ABE21F118}"/>
              </a:ext>
            </a:extLst>
          </p:cNvPr>
          <p:cNvSpPr txBox="1">
            <a:spLocks/>
          </p:cNvSpPr>
          <p:nvPr userDrawn="1"/>
        </p:nvSpPr>
        <p:spPr>
          <a:xfrm>
            <a:off x="537400" y="276049"/>
            <a:ext cx="7997000" cy="1147902"/>
          </a:xfrm>
          <a:prstGeom prst="rect">
            <a:avLst/>
          </a:prstGeom>
        </p:spPr>
        <p:txBody>
          <a:bodyPr/>
          <a:lstStyle>
            <a:lvl1pPr algn="l" defTabSz="914400" rtl="0" eaLnBrk="1" latinLnBrk="0" hangingPunct="1">
              <a:lnSpc>
                <a:spcPct val="90000"/>
              </a:lnSpc>
              <a:spcBef>
                <a:spcPct val="0"/>
              </a:spcBef>
              <a:buNone/>
              <a:defRPr sz="4400" b="1" kern="1200">
                <a:solidFill>
                  <a:srgbClr val="606060"/>
                </a:solidFill>
                <a:latin typeface="Arial" panose="020B0604020202020204" pitchFamily="34" charset="0"/>
                <a:ea typeface="+mj-ea"/>
                <a:cs typeface="Arial" panose="020B0604020202020204" pitchFamily="34" charset="0"/>
              </a:defRPr>
            </a:lvl1pPr>
          </a:lstStyle>
          <a:p>
            <a:r>
              <a:rPr lang="en-GB"/>
              <a:t>Click to edit Master title style</a:t>
            </a:r>
            <a:endParaRPr lang="en-US"/>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7467600" y="2743200"/>
            <a:ext cx="3722133" cy="3454528"/>
          </a:xfrm>
          <a:prstGeom prst="rect">
            <a:avLst/>
          </a:prstGeom>
        </p:spPr>
      </p:pic>
    </p:spTree>
    <p:extLst>
      <p:ext uri="{BB962C8B-B14F-4D97-AF65-F5344CB8AC3E}">
        <p14:creationId xmlns:p14="http://schemas.microsoft.com/office/powerpoint/2010/main" val="605694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3" y="4110986"/>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8" y="2667423"/>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5" y="2667000"/>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7" y="4114585"/>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6"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299" y="1286176"/>
            <a:ext cx="8831263" cy="1109131"/>
          </a:xfrm>
          <a:prstGeom prst="rect">
            <a:avLst/>
          </a:prstGeom>
        </p:spPr>
        <p:txBody>
          <a:bodyPr/>
          <a:lstStyle>
            <a:lvl1pPr>
              <a:defRPr sz="2800" b="1">
                <a:solidFill>
                  <a:srgbClr val="008F9C"/>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299" y="355313"/>
            <a:ext cx="8907463" cy="703263"/>
          </a:xfrm>
          <a:prstGeom prst="rect">
            <a:avLst/>
          </a:prstGeom>
        </p:spPr>
        <p:txBody>
          <a:bodyPr/>
          <a:lstStyle>
            <a:lvl1pPr>
              <a:defRPr sz="3600"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299" y="2667000"/>
            <a:ext cx="8831263" cy="3377228"/>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1100">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412447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799" y="4363826"/>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5"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0"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6" y="4417769"/>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399" y="1823898"/>
            <a:ext cx="9349993" cy="559323"/>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3" y="27432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0"/>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598"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27"/>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0"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0" y="1823898"/>
            <a:ext cx="5020300" cy="1147902"/>
          </a:xfrm>
          <a:prstGeom prst="rect">
            <a:avLst/>
          </a:prstGeom>
        </p:spPr>
        <p:txBody>
          <a:bodyPr/>
          <a:lstStyle>
            <a:lvl1pPr>
              <a:defRPr sz="4400"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3" y="3429000"/>
            <a:ext cx="8377237" cy="626647"/>
          </a:xfrm>
          <a:prstGeom prst="rect">
            <a:avLst/>
          </a:prstGeom>
        </p:spPr>
        <p:txBody>
          <a:bodyPr/>
          <a:lstStyle>
            <a:lvl1pPr>
              <a:defRPr sz="2400" b="1">
                <a:solidFill>
                  <a:srgbClr val="008F9C"/>
                </a:solidFill>
                <a:latin typeface="Arial" panose="020B0604020202020204" pitchFamily="34" charset="0"/>
                <a:cs typeface="Arial" panose="020B0604020202020204" pitchFamily="34" charset="0"/>
              </a:defRPr>
            </a:lvl1pPr>
            <a:lvl2pPr>
              <a:defRPr sz="2400" b="1">
                <a:solidFill>
                  <a:srgbClr val="008F9C"/>
                </a:solidFill>
                <a:latin typeface="Arial" panose="020B0604020202020204" pitchFamily="34" charset="0"/>
                <a:cs typeface="Arial" panose="020B0604020202020204" pitchFamily="34" charset="0"/>
              </a:defRPr>
            </a:lvl2pPr>
            <a:lvl3pPr>
              <a:defRPr sz="2400" b="1">
                <a:solidFill>
                  <a:srgbClr val="008F9C"/>
                </a:solidFill>
                <a:latin typeface="Arial" panose="020B0604020202020204" pitchFamily="34" charset="0"/>
                <a:cs typeface="Arial" panose="020B0604020202020204" pitchFamily="34" charset="0"/>
              </a:defRPr>
            </a:lvl3pPr>
            <a:lvl4pPr>
              <a:defRPr sz="2400" b="1">
                <a:solidFill>
                  <a:srgbClr val="008F9C"/>
                </a:solidFill>
                <a:latin typeface="Arial" panose="020B0604020202020204" pitchFamily="34" charset="0"/>
                <a:cs typeface="Arial" panose="020B0604020202020204" pitchFamily="34" charset="0"/>
              </a:defRPr>
            </a:lvl4pPr>
            <a:lvl5pPr>
              <a:defRPr sz="240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0" y="323958"/>
            <a:ext cx="1485777" cy="703373"/>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 id="2147483738"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 id="2147483706" r:id="rId5"/>
    <p:sldLayoutId id="214748373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06000" y="533400"/>
            <a:ext cx="1921707" cy="914400"/>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686" r:id="rId1"/>
    <p:sldLayoutId id="2147483728" r:id="rId2"/>
    <p:sldLayoutId id="2147483729" r:id="rId3"/>
    <p:sldLayoutId id="2147483730" r:id="rId4"/>
    <p:sldLayoutId id="2147483731" r:id="rId5"/>
    <p:sldLayoutId id="2147483732" r:id="rId6"/>
    <p:sldLayoutId id="2147483733" r:id="rId7"/>
    <p:sldLayoutId id="2147483734"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news-and-events/Events/September/RM-webinar-Getting-stronger-how-digital-can-work-for-you.asp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skillsforcare.org.uk/news-and-events/Events/September/RM-webinar-AI-Starting-small-growing-smarter.aspx?utm_source=newsletter&amp;utm_medium=email&amp;utm_campaign=large_nationals&amp;utm_term=webinar&amp;utm_content=ai_starting_small_growing_smart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skillsforcare.org.uk/news-and-events/Events/September/Overview-of-the-mandatory-training-requirement-on-learning-disability-and-autism.aspx"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killsforcare.org.uk/news-and-events/Events/October/Preparing-for-change-exploring-the-Mental-Health-Act-reforms.aspx"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bit.ly/DHAroadshow"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s://bit.ly/OPWorkforcePlanningWebinar2025"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skillsforcare.org.uk/news-and-events/Events/September/Preceptorship-lead-workshop-Embedding-and-championing-preceptorship-September.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skillsforcare.org.uk/news-and-events/Events/September/New-to-role-preceptors-workshop-preceptor-role-in-practice.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skillsforcare.org.uk/JoinTheNursingCommunit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hyperlink" Target="http://www.skillsforcare.org.uk/JoinTheNursingCommunity"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publications/national-information/The-size-and-structure-of-the-adult-social-care-sector-and-workforce-in-England.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hyperlink" Target="http://www.skillsforcare.org.uk/RMwebinar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skillsforcare.org.uk/Support-for-leaders-and-managers/Support-for-registered-managers/Registered-manager-webinars/Care-topics.aspx#ManagingriskGoodandbestpracticeapproachesforCQCregulatedproviders" TargetMode="External"/><Relationship Id="rId4" Type="http://schemas.openxmlformats.org/officeDocument/2006/relationships/hyperlink" Target="https://www.skillsforcare.org.uk/Support-for-leaders-and-managers/Support-for-registered-managers/Registered-manager-webinars/Managing-a-service.aspx#NewmanagersWhatresourcesandsupportisavailabl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killsforcare.org.uk/membership"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Developing-leaders-and-managers/Developing-leaders-and-managers-guide/Developing-new-managers-and-deputies-guide.pdf"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hyperlink" Target="http://www.skillsforcare.org.uk/membership"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skillsforcare.org.uk/careexchang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killsforcare.org.uk/Support-for-leaders-and-managers/Support-for-registered-managers/Social-care-managers-Facebook-group.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hyperlink" Target="https://www.skillsforcare.org.uk/Support-for-leaders-and-managers/Good-and-outstanding-care/Inspection-toolkit.asp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hyperlink" Target="https://www.skillsforcare.org.uk/news-and-events/Events/Ongoing/Being-prepared-for-CQC-assessment-seminar.aspx?utm_source=rmnewsletter&amp;utm_medium=email&amp;utm_campaign=Beingprepared2526&amp;utm_content=Beingprepared2526"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skillsforcare.org.uk/Support-for-leaders-and-managers/Good-and-outstanding-care/eLearning.aspx" TargetMode="External"/><Relationship Id="rId4" Type="http://schemas.openxmlformats.org/officeDocument/2006/relationships/hyperlink" Target="https://www.skillsforcare.org.uk/news-and-events/Events/Ongoing/Improving-your-cqc-rating-seminar.asp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killsforcare.org.uk/news-and-events/Events/Ongoing/Evidencing-CQC-safe-and-effective-staffing-through-workforce-planning.aspx"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hyperlink" Target="https://www.skillsforcare.org.uk/resources/documents/Support-for-leaders-and-managers/good-and-outstanding-care/Improve-your-CQC-rating/Guide-to-improvement.pdf"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hyperlink" Target="https://www.skillsforcare.org.uk/news-and-events/Events/October/The-state-of-the-adult-social-care-sector-and-workforce-in-England-2025-Regional-launch-event.asp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skillsforcare.org.uk/deputymanagers"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skillsforcare.org.uk/NI-CEOnetworks"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skillsforcare.org.uk/resources/documents/Support-for-leaders-and-managers/Nominated-Individuals/Nominated-individual-handbook-a-practical-guide.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killsforcare.org.uk/CultureSeminar"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skillsforcare.org.uk/news-and-events/Events/May/Recruit-to-retain.asp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killsforcare.org.uk/Support-for-leaders-and-managers/Developing-leaders-and-managers/Moving-Up.aspx?utm_source=rmslidepack&amp;utm_medium=email&amp;utm_campaign=movingupfeb2025"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people/Supervision.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hyperlink" Target="https://www.skillsforcare.org.uk/Developing-your-workforce/Care-topics/Ten-public-health-tips-elearning-module/Ten-public-health-tips-elearning-module.aspx"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skillsforcare.org.uk/Developing-your-workforce/Care-topics/Learning-from-events-digital-learning-module/Learning-from-events-digital-module.asp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skillsforcare.org.uk/IntroductoryModulesForManager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collections/adult-social-care-learning-and-development-support-schem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skillsforcare.org.uk/Funding/Learning-and-development-funding-for-adult-social-care.aspx" TargetMode="External"/><Relationship Id="rId5" Type="http://schemas.openxmlformats.org/officeDocument/2006/relationships/hyperlink" Target="https://www.skillsforcare.org.uk/Funding/Learning-and-development-funding-for-adult-social-care.aspx#Webinar" TargetMode="External"/><Relationship Id="rId4" Type="http://schemas.openxmlformats.org/officeDocument/2006/relationships/hyperlink" Target="https://online1.snapsurveys.com/Interview/d7ae4538-4f3d-4090-ab7b-590351e41991"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a-service/Prevention-in-social-care/Medicines-management-resources.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hyperlink" Target="https://learninghub.nhs.uk/catalogue/National-induction-for-health-and-social-car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www.skillsforcare.org.uk/Support-for-leaders-and-managers/Managing-a-service/Digital-technology-and-social-care/Digital-Skills-eLearning.aspx"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www.skillsforcare.org.uk/LGBTQFramework"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hyperlink" Target="https://www.skillsforcare.org.uk/Developing-your-workforce/Care-topics/Supporting-personal-relationships/Supporting-personal-relationships.aspx"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hyperlink" Target="http://www.skillsforcare.org.uk/CulturallyAppropriateCar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hyperlink" Target="https://eur01.safelinks.protection.outlook.com/?url=http%3A%2F%2Fwww.skillsforcare.org.uk%2Fascwds&amp;data=05%7C02%7CNatalie.Scarimbolo%40skillsforcare.org.uk%7C4e890b4d944d48dbed1e08dcde24499f%7C5c317017415d43e6ada17668f9ad3f9f%7C0%7C0%7C638629494643032888%7CUnknown%7CTWFpbGZsb3d8eyJWIjoiMC4wLjAwMDAiLCJQIjoiV2luMzIiLCJBTiI6Ik1haWwiLCJXVCI6Mn0%3D%7C0%7C%7C%7C&amp;sdata=EnZkatfcvNJ5agSuxu4qZu75HHdb1u8wYBREGO%2BU5iA%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forcare.org.uk/Developing-your-workforce/Quality-assurance/Quality-assured-training-and-course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killsforcare.org.uk/Developing-your-workforce/Quality-assurance/Quality-Assured-Care-Learning-Service.aspx"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killsforcare.org.uk/Support-for-leaders-and-managers/Integration/Integration.asp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killsforcare.org.uk/Regulated-professions/Nursing/Pre-registration/Student-nurses-and-nursing-associates.asp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s://www.skillsforcare.org.uk/news-and-events/Events/September/Social-Care-as-a-Nursing-Placement-of-Choice.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online1.snapsurveys.com/SfCBusinessSkills2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48251E-FB1E-B29B-F689-42F2C4847D06}"/>
              </a:ext>
            </a:extLst>
          </p:cNvPr>
          <p:cNvSpPr>
            <a:spLocks noGrp="1"/>
          </p:cNvSpPr>
          <p:nvPr>
            <p:ph type="body" sz="quarter" idx="10"/>
          </p:nvPr>
        </p:nvSpPr>
        <p:spPr>
          <a:xfrm>
            <a:off x="538163" y="2438400"/>
            <a:ext cx="5557837" cy="2209800"/>
          </a:xfrm>
        </p:spPr>
        <p:txBody>
          <a:bodyPr lIns="91440" tIns="45720" rIns="91440" bIns="45720" anchor="t"/>
          <a:lstStyle/>
          <a:p>
            <a:r>
              <a:rPr lang="en-GB" sz="2800" b="1">
                <a:effectLst/>
                <a:latin typeface="Arial" panose="020B0604020202020204" pitchFamily="34" charset="0"/>
                <a:ea typeface="Times New Roman" panose="02020603050405020304" pitchFamily="18" charset="0"/>
              </a:rPr>
              <a:t>Welcome to your registered manager network meeting</a:t>
            </a:r>
          </a:p>
          <a:p>
            <a:endParaRPr lang="en-GB"/>
          </a:p>
          <a:p>
            <a:endParaRPr lang="en-GB"/>
          </a:p>
          <a:p>
            <a:r>
              <a:rPr lang="en-GB">
                <a:solidFill>
                  <a:schemeClr val="tx1"/>
                </a:solidFill>
                <a:latin typeface="Arial"/>
                <a:cs typeface="Arial"/>
              </a:rPr>
              <a:t>[Name | DD MM YYYY]</a:t>
            </a:r>
            <a:endParaRPr lang="en-GB">
              <a:solidFill>
                <a:schemeClr val="tx1"/>
              </a:solidFill>
            </a:endParaRPr>
          </a:p>
        </p:txBody>
      </p:sp>
    </p:spTree>
    <p:extLst>
      <p:ext uri="{BB962C8B-B14F-4D97-AF65-F5344CB8AC3E}">
        <p14:creationId xmlns:p14="http://schemas.microsoft.com/office/powerpoint/2010/main" val="244053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5AAA1-B8A2-A312-FBC3-E0D1174A8A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8AF9E-F3F6-C98A-F784-3103F2A53C12}"/>
              </a:ext>
            </a:extLst>
          </p:cNvPr>
          <p:cNvSpPr>
            <a:spLocks noGrp="1"/>
          </p:cNvSpPr>
          <p:nvPr>
            <p:ph type="title"/>
          </p:nvPr>
        </p:nvSpPr>
        <p:spPr>
          <a:xfrm>
            <a:off x="524699" y="1981200"/>
            <a:ext cx="9349993" cy="1447800"/>
          </a:xfrm>
        </p:spPr>
        <p:txBody>
          <a:bodyPr/>
          <a:lstStyle/>
          <a:p>
            <a:r>
              <a:rPr lang="en-GB"/>
              <a:t>Upcoming events, seminars and programmes</a:t>
            </a:r>
          </a:p>
        </p:txBody>
      </p:sp>
      <p:sp>
        <p:nvSpPr>
          <p:cNvPr id="3" name="Text Placeholder 2">
            <a:extLst>
              <a:ext uri="{FF2B5EF4-FFF2-40B4-BE49-F238E27FC236}">
                <a16:creationId xmlns:a16="http://schemas.microsoft.com/office/drawing/2014/main" id="{FB917E47-45F4-2DEE-D3E7-26E8EFF13144}"/>
              </a:ext>
            </a:extLst>
          </p:cNvPr>
          <p:cNvSpPr>
            <a:spLocks noGrp="1"/>
          </p:cNvSpPr>
          <p:nvPr>
            <p:ph type="body" sz="quarter" idx="10"/>
          </p:nvPr>
        </p:nvSpPr>
        <p:spPr>
          <a:xfrm>
            <a:off x="762000" y="3657600"/>
            <a:ext cx="8377237" cy="626647"/>
          </a:xfrm>
        </p:spPr>
        <p:txBody>
          <a:bodyPr/>
          <a:lstStyle/>
          <a:p>
            <a:endParaRPr lang="en-GB"/>
          </a:p>
        </p:txBody>
      </p:sp>
    </p:spTree>
    <p:extLst>
      <p:ext uri="{BB962C8B-B14F-4D97-AF65-F5344CB8AC3E}">
        <p14:creationId xmlns:p14="http://schemas.microsoft.com/office/powerpoint/2010/main" val="408840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E1EF7-DC79-A927-951B-7BA2CE298E2D}"/>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BFB034D4-3D47-B822-C192-2B8CD7AA9E62}"/>
              </a:ext>
            </a:extLst>
          </p:cNvPr>
          <p:cNvSpPr>
            <a:spLocks noGrp="1"/>
          </p:cNvSpPr>
          <p:nvPr>
            <p:ph type="body" sz="quarter" idx="11"/>
          </p:nvPr>
        </p:nvSpPr>
        <p:spPr>
          <a:xfrm>
            <a:off x="495299" y="1286176"/>
            <a:ext cx="11315701" cy="1109131"/>
          </a:xfrm>
        </p:spPr>
        <p:txBody>
          <a:bodyPr/>
          <a:lstStyle/>
          <a:p>
            <a:r>
              <a:rPr lang="en-GB" sz="2600">
                <a:solidFill>
                  <a:srgbClr val="606060"/>
                </a:solidFill>
              </a:rPr>
              <a:t>Getting stronger – how digital can work for you</a:t>
            </a:r>
          </a:p>
          <a:p>
            <a:r>
              <a:rPr lang="en-GB" sz="2400"/>
              <a:t>Thursday 18 September | 10:00 – 11:00</a:t>
            </a:r>
          </a:p>
          <a:p>
            <a:endParaRPr lang="en-GB"/>
          </a:p>
        </p:txBody>
      </p:sp>
      <p:sp>
        <p:nvSpPr>
          <p:cNvPr id="4" name="Text Placeholder 3">
            <a:extLst>
              <a:ext uri="{FF2B5EF4-FFF2-40B4-BE49-F238E27FC236}">
                <a16:creationId xmlns:a16="http://schemas.microsoft.com/office/drawing/2014/main" id="{14026295-ECC5-C170-772F-736943CEECB6}"/>
              </a:ext>
            </a:extLst>
          </p:cNvPr>
          <p:cNvSpPr>
            <a:spLocks noGrp="1"/>
          </p:cNvSpPr>
          <p:nvPr>
            <p:ph type="body" sz="quarter" idx="12"/>
          </p:nvPr>
        </p:nvSpPr>
        <p:spPr/>
        <p:txBody>
          <a:bodyPr/>
          <a:lstStyle/>
          <a:p>
            <a:r>
              <a:rPr lang="en-GB"/>
              <a:t>New RM webinars…</a:t>
            </a:r>
          </a:p>
        </p:txBody>
      </p:sp>
      <p:sp>
        <p:nvSpPr>
          <p:cNvPr id="5" name="Text Placeholder 4">
            <a:extLst>
              <a:ext uri="{FF2B5EF4-FFF2-40B4-BE49-F238E27FC236}">
                <a16:creationId xmlns:a16="http://schemas.microsoft.com/office/drawing/2014/main" id="{1303F7EB-2198-4D2F-E41C-07F78A2DFC73}"/>
              </a:ext>
            </a:extLst>
          </p:cNvPr>
          <p:cNvSpPr>
            <a:spLocks noGrp="1"/>
          </p:cNvSpPr>
          <p:nvPr>
            <p:ph type="body" sz="quarter" idx="13"/>
          </p:nvPr>
        </p:nvSpPr>
        <p:spPr>
          <a:xfrm>
            <a:off x="495299" y="2204305"/>
            <a:ext cx="11207546" cy="1386804"/>
          </a:xfrm>
        </p:spPr>
        <p:txBody>
          <a:bodyPr/>
          <a:lstStyle/>
          <a:p>
            <a:r>
              <a:rPr lang="en-GB"/>
              <a:t>This one-hour webinar is designed to support frontline managers to harness and integrate digital technology in their service. Join us to learn about the training available to upskill yourself and your workforce and how to access the right training opportunities to use digital, data and technology effectively and ethically. </a:t>
            </a:r>
            <a:r>
              <a:rPr lang="en-GB">
                <a:hlinkClick r:id="rId3"/>
              </a:rPr>
              <a:t>Register now</a:t>
            </a:r>
            <a:endParaRPr lang="en-GB"/>
          </a:p>
        </p:txBody>
      </p:sp>
      <p:sp>
        <p:nvSpPr>
          <p:cNvPr id="6" name="Text Placeholder 2">
            <a:extLst>
              <a:ext uri="{FF2B5EF4-FFF2-40B4-BE49-F238E27FC236}">
                <a16:creationId xmlns:a16="http://schemas.microsoft.com/office/drawing/2014/main" id="{545AEE97-734A-2457-F776-B34B529A2356}"/>
              </a:ext>
            </a:extLst>
          </p:cNvPr>
          <p:cNvSpPr txBox="1">
            <a:spLocks/>
          </p:cNvSpPr>
          <p:nvPr/>
        </p:nvSpPr>
        <p:spPr>
          <a:xfrm>
            <a:off x="495299" y="3733801"/>
            <a:ext cx="11315701" cy="914400"/>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600">
                <a:solidFill>
                  <a:srgbClr val="606060"/>
                </a:solidFill>
              </a:rPr>
              <a:t>AI – Starting small, growing smarter</a:t>
            </a:r>
          </a:p>
          <a:p>
            <a:r>
              <a:rPr lang="en-GB" sz="2400"/>
              <a:t>Thursday 25 September | 10:00 – 11:00</a:t>
            </a:r>
          </a:p>
          <a:p>
            <a:endParaRPr lang="en-GB"/>
          </a:p>
        </p:txBody>
      </p:sp>
      <p:sp>
        <p:nvSpPr>
          <p:cNvPr id="7" name="Text Placeholder 4">
            <a:extLst>
              <a:ext uri="{FF2B5EF4-FFF2-40B4-BE49-F238E27FC236}">
                <a16:creationId xmlns:a16="http://schemas.microsoft.com/office/drawing/2014/main" id="{6B70EBDC-525B-AD86-F7E6-26EABDD078DC}"/>
              </a:ext>
            </a:extLst>
          </p:cNvPr>
          <p:cNvSpPr txBox="1">
            <a:spLocks/>
          </p:cNvSpPr>
          <p:nvPr/>
        </p:nvSpPr>
        <p:spPr>
          <a:xfrm>
            <a:off x="495299" y="4650204"/>
            <a:ext cx="11207546" cy="1386804"/>
          </a:xfrm>
          <a:prstGeom prst="rect">
            <a:avLst/>
          </a:prstGeom>
        </p:spPr>
        <p:txBody>
          <a:bodyPr/>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a:t>In partnership with The Outstanding Society, this webinar is designed to support frontline managers to take their first steps into the world of artificial intelligence (AI). Focusing on low-risk, practical ways to get started, explore how AI can support everyday tasks, reduce admin pressures, and improve decision-making — without the need for technical expertise or major investment. </a:t>
            </a:r>
            <a:r>
              <a:rPr lang="en-GB">
                <a:hlinkClick r:id="rId4"/>
              </a:rPr>
              <a:t>Register now</a:t>
            </a:r>
            <a:endParaRPr lang="en-GB"/>
          </a:p>
        </p:txBody>
      </p:sp>
    </p:spTree>
    <p:extLst>
      <p:ext uri="{BB962C8B-B14F-4D97-AF65-F5344CB8AC3E}">
        <p14:creationId xmlns:p14="http://schemas.microsoft.com/office/powerpoint/2010/main" val="3891096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657C16-47F4-D3FD-72E6-F4E7D8EAEDD4}"/>
              </a:ext>
            </a:extLst>
          </p:cNvPr>
          <p:cNvSpPr>
            <a:spLocks noGrp="1"/>
          </p:cNvSpPr>
          <p:nvPr>
            <p:ph type="body" sz="quarter" idx="11"/>
          </p:nvPr>
        </p:nvSpPr>
        <p:spPr>
          <a:xfrm>
            <a:off x="533398" y="2357969"/>
            <a:ext cx="8831263" cy="1109131"/>
          </a:xfrm>
        </p:spPr>
        <p:txBody>
          <a:bodyPr lIns="91440" tIns="45720" rIns="91440" bIns="45720" anchor="t"/>
          <a:lstStyle/>
          <a:p>
            <a:r>
              <a:rPr lang="en-US">
                <a:solidFill>
                  <a:srgbClr val="008C95"/>
                </a:solidFill>
                <a:latin typeface="Arial"/>
                <a:cs typeface="Arial"/>
              </a:rPr>
              <a:t>Thursday 13 November 2025 | 14:30 – 16:00</a:t>
            </a:r>
            <a:endParaRPr lang="en-US">
              <a:solidFill>
                <a:srgbClr val="008C95"/>
              </a:solidFill>
            </a:endParaRPr>
          </a:p>
        </p:txBody>
      </p:sp>
      <p:sp>
        <p:nvSpPr>
          <p:cNvPr id="3" name="Text Placeholder 2">
            <a:extLst>
              <a:ext uri="{FF2B5EF4-FFF2-40B4-BE49-F238E27FC236}">
                <a16:creationId xmlns:a16="http://schemas.microsoft.com/office/drawing/2014/main" id="{C928057C-3D00-9E00-FF4F-C2DBF2BCF35B}"/>
              </a:ext>
            </a:extLst>
          </p:cNvPr>
          <p:cNvSpPr>
            <a:spLocks noGrp="1"/>
          </p:cNvSpPr>
          <p:nvPr>
            <p:ph type="body" sz="quarter" idx="12"/>
          </p:nvPr>
        </p:nvSpPr>
        <p:spPr>
          <a:xfrm>
            <a:off x="533398" y="355314"/>
            <a:ext cx="9848852" cy="703263"/>
          </a:xfrm>
        </p:spPr>
        <p:txBody>
          <a:bodyPr lIns="91440" tIns="45720" rIns="91440" bIns="45720" anchor="t"/>
          <a:lstStyle/>
          <a:p>
            <a:r>
              <a:rPr lang="en-US" sz="3200">
                <a:latin typeface="Arial"/>
                <a:cs typeface="Arial"/>
              </a:rPr>
              <a:t>Webinar: Overview of the mandatory training requirement on learning disability and autism: What you need to know about the Code of Practice </a:t>
            </a:r>
            <a:endParaRPr lang="en-US" sz="3200"/>
          </a:p>
        </p:txBody>
      </p:sp>
      <p:sp>
        <p:nvSpPr>
          <p:cNvPr id="4" name="Text Placeholder 3">
            <a:extLst>
              <a:ext uri="{FF2B5EF4-FFF2-40B4-BE49-F238E27FC236}">
                <a16:creationId xmlns:a16="http://schemas.microsoft.com/office/drawing/2014/main" id="{439EEADD-891C-17FC-2449-C4A3CA6E3CA3}"/>
              </a:ext>
            </a:extLst>
          </p:cNvPr>
          <p:cNvSpPr>
            <a:spLocks noGrp="1"/>
          </p:cNvSpPr>
          <p:nvPr>
            <p:ph type="body" sz="quarter" idx="13"/>
          </p:nvPr>
        </p:nvSpPr>
        <p:spPr>
          <a:xfrm>
            <a:off x="533398" y="3119578"/>
            <a:ext cx="9372602" cy="3226087"/>
          </a:xfrm>
        </p:spPr>
        <p:txBody>
          <a:bodyPr lIns="91440" tIns="45720" rIns="91440" bIns="45720" anchor="t"/>
          <a:lstStyle/>
          <a:p>
            <a:pPr algn="l"/>
            <a:r>
              <a:rPr lang="en-US" sz="1900">
                <a:solidFill>
                  <a:srgbClr val="000000"/>
                </a:solidFill>
                <a:latin typeface="Arial"/>
                <a:cs typeface="Arial"/>
              </a:rPr>
              <a:t>We will share an overview of the Oliver McGowan Code of Practice, which sets out how Care Quality Commission (CQC) registered providers can meet the statutory training on learning disability and autism appropriate to their staffs’ roles. </a:t>
            </a:r>
          </a:p>
          <a:p>
            <a:pPr algn="l"/>
            <a:endParaRPr lang="en-US" sz="1900">
              <a:solidFill>
                <a:srgbClr val="000000"/>
              </a:solidFill>
              <a:latin typeface="Arial"/>
              <a:cs typeface="Arial"/>
            </a:endParaRPr>
          </a:p>
          <a:p>
            <a:pPr algn="l"/>
            <a:r>
              <a:rPr lang="en-US" sz="1900">
                <a:solidFill>
                  <a:srgbClr val="000000"/>
                </a:solidFill>
                <a:latin typeface="Arial"/>
                <a:cs typeface="Arial"/>
              </a:rPr>
              <a:t>We will be joined by the Department of Health and Social Care and CQC, where we will explain what the Code of Practice covers, provide an overview of Oliver’s Training, detail what support is available and describe how the CQC will use the Code of Practice and considering compliance with the learning disability and autism training requirement. </a:t>
            </a:r>
            <a:endParaRPr lang="en-GB" sz="1900">
              <a:solidFill>
                <a:srgbClr val="000000"/>
              </a:solidFill>
              <a:latin typeface="Arial"/>
              <a:cs typeface="Arial"/>
            </a:endParaRPr>
          </a:p>
          <a:p>
            <a:endParaRPr lang="en-GB" sz="1900">
              <a:solidFill>
                <a:srgbClr val="000000"/>
              </a:solidFill>
              <a:latin typeface="Arial"/>
              <a:cs typeface="Arial"/>
            </a:endParaRPr>
          </a:p>
          <a:p>
            <a:r>
              <a:rPr lang="en-GB" sz="1900">
                <a:solidFill>
                  <a:srgbClr val="000000"/>
                </a:solidFill>
                <a:latin typeface="Arial"/>
                <a:cs typeface="Arial"/>
              </a:rPr>
              <a:t>Register your place </a:t>
            </a:r>
            <a:r>
              <a:rPr lang="en-GB" sz="1900">
                <a:solidFill>
                  <a:srgbClr val="000000"/>
                </a:solidFill>
                <a:latin typeface="Arial"/>
                <a:cs typeface="Arial"/>
                <a:hlinkClick r:id="rId3"/>
              </a:rPr>
              <a:t>here</a:t>
            </a:r>
            <a:r>
              <a:rPr lang="en-GB" sz="1900">
                <a:solidFill>
                  <a:srgbClr val="000000"/>
                </a:solidFill>
                <a:latin typeface="Arial"/>
                <a:cs typeface="Arial"/>
              </a:rPr>
              <a:t>.</a:t>
            </a:r>
            <a:endParaRPr lang="en-GB" sz="1900">
              <a:solidFill>
                <a:srgbClr val="000000"/>
              </a:solidFill>
            </a:endParaRPr>
          </a:p>
          <a:p>
            <a:endParaRPr lang="en-GB">
              <a:solidFill>
                <a:srgbClr val="000000"/>
              </a:solidFill>
            </a:endParaRPr>
          </a:p>
          <a:p>
            <a:pPr algn="l"/>
            <a:endParaRPr lang="en-US" sz="1400">
              <a:solidFill>
                <a:srgbClr val="212529"/>
              </a:solidFill>
            </a:endParaRPr>
          </a:p>
        </p:txBody>
      </p:sp>
    </p:spTree>
    <p:extLst>
      <p:ext uri="{BB962C8B-B14F-4D97-AF65-F5344CB8AC3E}">
        <p14:creationId xmlns:p14="http://schemas.microsoft.com/office/powerpoint/2010/main" val="138756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C43F7-5941-F42E-3F09-C17B52FA409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2AE692-832F-0062-7345-C9C029F5F18B}"/>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FBC373DF-7F4A-EC76-D429-75E07BCEA952}"/>
              </a:ext>
            </a:extLst>
          </p:cNvPr>
          <p:cNvSpPr>
            <a:spLocks noGrp="1"/>
          </p:cNvSpPr>
          <p:nvPr>
            <p:ph type="body" sz="quarter" idx="11"/>
          </p:nvPr>
        </p:nvSpPr>
        <p:spPr>
          <a:xfrm>
            <a:off x="524715" y="1828800"/>
            <a:ext cx="11315701" cy="1109131"/>
          </a:xfrm>
        </p:spPr>
        <p:txBody>
          <a:bodyPr/>
          <a:lstStyle/>
          <a:p>
            <a:r>
              <a:rPr lang="en-GB"/>
              <a:t>Wednesday 22 October 2025 | 10:00 - 16:00 | Manchester </a:t>
            </a:r>
          </a:p>
          <a:p>
            <a:endParaRPr lang="en-GB"/>
          </a:p>
        </p:txBody>
      </p:sp>
      <p:sp>
        <p:nvSpPr>
          <p:cNvPr id="4" name="Text Placeholder 3">
            <a:extLst>
              <a:ext uri="{FF2B5EF4-FFF2-40B4-BE49-F238E27FC236}">
                <a16:creationId xmlns:a16="http://schemas.microsoft.com/office/drawing/2014/main" id="{B52E5A7B-0518-3B48-BDA6-0D3CAD50A86F}"/>
              </a:ext>
            </a:extLst>
          </p:cNvPr>
          <p:cNvSpPr>
            <a:spLocks noGrp="1"/>
          </p:cNvSpPr>
          <p:nvPr>
            <p:ph type="body" sz="quarter" idx="12"/>
          </p:nvPr>
        </p:nvSpPr>
        <p:spPr/>
        <p:txBody>
          <a:bodyPr/>
          <a:lstStyle/>
          <a:p>
            <a:r>
              <a:rPr lang="en-GB"/>
              <a:t>Preparing for change: exploring the Mental Health Act reforms </a:t>
            </a:r>
          </a:p>
        </p:txBody>
      </p:sp>
      <p:sp>
        <p:nvSpPr>
          <p:cNvPr id="5" name="Text Placeholder 4">
            <a:extLst>
              <a:ext uri="{FF2B5EF4-FFF2-40B4-BE49-F238E27FC236}">
                <a16:creationId xmlns:a16="http://schemas.microsoft.com/office/drawing/2014/main" id="{1F0AB5EF-F5B0-C657-464F-6626D1A11B02}"/>
              </a:ext>
            </a:extLst>
          </p:cNvPr>
          <p:cNvSpPr>
            <a:spLocks noGrp="1"/>
          </p:cNvSpPr>
          <p:nvPr>
            <p:ph type="body" sz="quarter" idx="13"/>
          </p:nvPr>
        </p:nvSpPr>
        <p:spPr>
          <a:xfrm>
            <a:off x="495299" y="2622907"/>
            <a:ext cx="11207546" cy="1386804"/>
          </a:xfrm>
        </p:spPr>
        <p:txBody>
          <a:bodyPr/>
          <a:lstStyle/>
          <a:p>
            <a:r>
              <a:rPr lang="en-GB" sz="2400"/>
              <a:t>At this in-person event, we’ll explore how we expect the reforms will affect autistic people, people who have a learning disability, and their families, and the communities and the services that support them. </a:t>
            </a:r>
          </a:p>
          <a:p>
            <a:r>
              <a:rPr lang="en-GB" sz="2400"/>
              <a:t> </a:t>
            </a:r>
          </a:p>
          <a:p>
            <a:r>
              <a:rPr lang="en-GB" sz="2400"/>
              <a:t>We’ll hear from people who have experience of the Mental Health Act in their lives. There will be opportunities to explore how the reforms are likely to affect your work and to network with colleagues to get ready for the changes.  </a:t>
            </a:r>
          </a:p>
          <a:p>
            <a:endParaRPr lang="en-GB" sz="2400"/>
          </a:p>
          <a:p>
            <a:r>
              <a:rPr lang="en-GB" sz="2400">
                <a:hlinkClick r:id="rId3"/>
              </a:rPr>
              <a:t>Book now</a:t>
            </a:r>
            <a:endParaRPr lang="en-GB" sz="2400"/>
          </a:p>
        </p:txBody>
      </p:sp>
    </p:spTree>
    <p:extLst>
      <p:ext uri="{BB962C8B-B14F-4D97-AF65-F5344CB8AC3E}">
        <p14:creationId xmlns:p14="http://schemas.microsoft.com/office/powerpoint/2010/main" val="259433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6CACBC-2EA4-9951-ACFE-B3A86C8B825C}"/>
              </a:ext>
            </a:extLst>
          </p:cNvPr>
          <p:cNvSpPr>
            <a:spLocks noGrp="1"/>
          </p:cNvSpPr>
          <p:nvPr>
            <p:ph type="body" sz="quarter" idx="12"/>
          </p:nvPr>
        </p:nvSpPr>
        <p:spPr>
          <a:xfrm>
            <a:off x="509620" y="542372"/>
            <a:ext cx="11185561" cy="703263"/>
          </a:xfrm>
        </p:spPr>
        <p:txBody>
          <a:bodyPr/>
          <a:lstStyle/>
          <a:p>
            <a:r>
              <a:rPr lang="en-GB" sz="3100"/>
              <a:t>Are you involved in delegated healthcare activities?</a:t>
            </a:r>
          </a:p>
          <a:p>
            <a:r>
              <a:rPr lang="en-GB" sz="2800"/>
              <a:t>Book your place at one of our regional roadshow events today!</a:t>
            </a:r>
          </a:p>
        </p:txBody>
      </p:sp>
      <p:graphicFrame>
        <p:nvGraphicFramePr>
          <p:cNvPr id="8" name="Table 7">
            <a:extLst>
              <a:ext uri="{FF2B5EF4-FFF2-40B4-BE49-F238E27FC236}">
                <a16:creationId xmlns:a16="http://schemas.microsoft.com/office/drawing/2014/main" id="{6045B0D1-E691-B76C-36D9-4E09BC2D5E39}"/>
              </a:ext>
            </a:extLst>
          </p:cNvPr>
          <p:cNvGraphicFramePr>
            <a:graphicFrameLocks noGrp="1"/>
          </p:cNvGraphicFramePr>
          <p:nvPr>
            <p:extLst>
              <p:ext uri="{D42A27DB-BD31-4B8C-83A1-F6EECF244321}">
                <p14:modId xmlns:p14="http://schemas.microsoft.com/office/powerpoint/2010/main" val="3902367669"/>
              </p:ext>
            </p:extLst>
          </p:nvPr>
        </p:nvGraphicFramePr>
        <p:xfrm>
          <a:off x="468431" y="1583350"/>
          <a:ext cx="11311676" cy="384810"/>
        </p:xfrm>
        <a:graphic>
          <a:graphicData uri="http://schemas.openxmlformats.org/drawingml/2006/table">
            <a:tbl>
              <a:tblPr>
                <a:tableStyleId>{5C22544A-7EE6-4342-B048-85BDC9FD1C3A}</a:tableStyleId>
              </a:tblPr>
              <a:tblGrid>
                <a:gridCol w="11311676">
                  <a:extLst>
                    <a:ext uri="{9D8B030D-6E8A-4147-A177-3AD203B41FA5}">
                      <a16:colId xmlns:a16="http://schemas.microsoft.com/office/drawing/2014/main" val="3355366512"/>
                    </a:ext>
                  </a:extLst>
                </a:gridCol>
              </a:tblGrid>
              <a:tr h="0">
                <a:tc>
                  <a:txBody>
                    <a:bodyPr/>
                    <a:lstStyle/>
                    <a:p>
                      <a:pPr algn="l">
                        <a:lnSpc>
                          <a:spcPct val="115000"/>
                        </a:lnSpc>
                        <a:spcAft>
                          <a:spcPts val="800"/>
                        </a:spcAft>
                        <a:buNone/>
                      </a:pPr>
                      <a:r>
                        <a:rPr lang="en-GB" sz="2400" b="1" kern="100">
                          <a:solidFill>
                            <a:srgbClr val="008C95"/>
                          </a:solidFill>
                          <a:effectLst/>
                          <a:latin typeface="Arial" panose="020B0604020202020204" pitchFamily="34" charset="0"/>
                          <a:cs typeface="Arial" panose="020B0604020202020204" pitchFamily="34" charset="0"/>
                        </a:rPr>
                        <a:t>Starting 3 September 2025 – Finishing 30 September 2025</a:t>
                      </a:r>
                      <a:endParaRPr lang="en-GB" sz="2400" b="1" kern="100">
                        <a:solidFill>
                          <a:srgbClr val="008C95"/>
                        </a:solidFill>
                        <a:effectLst/>
                        <a:latin typeface="Arial" panose="020B0604020202020204" pitchFamily="34" charset="0"/>
                        <a:ea typeface="Aptos" panose="020B000402020202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val="4100243442"/>
                  </a:ext>
                </a:extLst>
              </a:tr>
            </a:tbl>
          </a:graphicData>
        </a:graphic>
      </p:graphicFrame>
      <p:graphicFrame>
        <p:nvGraphicFramePr>
          <p:cNvPr id="9" name="Table 8">
            <a:extLst>
              <a:ext uri="{FF2B5EF4-FFF2-40B4-BE49-F238E27FC236}">
                <a16:creationId xmlns:a16="http://schemas.microsoft.com/office/drawing/2014/main" id="{239DBAA8-86B4-AD22-7923-3C52153EE1A8}"/>
              </a:ext>
            </a:extLst>
          </p:cNvPr>
          <p:cNvGraphicFramePr>
            <a:graphicFrameLocks noGrp="1"/>
          </p:cNvGraphicFramePr>
          <p:nvPr/>
        </p:nvGraphicFramePr>
        <p:xfrm>
          <a:off x="468431" y="2486898"/>
          <a:ext cx="10537320" cy="3078480"/>
        </p:xfrm>
        <a:graphic>
          <a:graphicData uri="http://schemas.openxmlformats.org/drawingml/2006/table">
            <a:tbl>
              <a:tblPr>
                <a:tableStyleId>{5C22544A-7EE6-4342-B048-85BDC9FD1C3A}</a:tableStyleId>
              </a:tblPr>
              <a:tblGrid>
                <a:gridCol w="10537320">
                  <a:extLst>
                    <a:ext uri="{9D8B030D-6E8A-4147-A177-3AD203B41FA5}">
                      <a16:colId xmlns:a16="http://schemas.microsoft.com/office/drawing/2014/main" val="3753262509"/>
                    </a:ext>
                  </a:extLst>
                </a:gridCol>
              </a:tblGrid>
              <a:tr h="942102">
                <a:tc>
                  <a:txBody>
                    <a:bodyPr/>
                    <a:lstStyle/>
                    <a:p>
                      <a:pPr algn="l">
                        <a:lnSpc>
                          <a:spcPct val="100000"/>
                        </a:lnSpc>
                        <a:spcAft>
                          <a:spcPts val="800"/>
                        </a:spcAft>
                        <a:buNone/>
                      </a:pPr>
                      <a:r>
                        <a:rPr lang="en-GB" sz="2000">
                          <a:solidFill>
                            <a:schemeClr val="tx1"/>
                          </a:solidFill>
                          <a:effectLst/>
                          <a:latin typeface="Arial" panose="020B0604020202020204" pitchFamily="34" charset="0"/>
                          <a:ea typeface="+mn-ea"/>
                          <a:cs typeface="Arial" panose="020B0604020202020204" pitchFamily="34" charset="0"/>
                        </a:rPr>
                        <a:t>We’ll be traveling to each region bringing together people involved in delegated healthcare to</a:t>
                      </a:r>
                      <a:r>
                        <a:rPr lang="en-GB" sz="2000" kern="100">
                          <a:solidFill>
                            <a:schemeClr val="tx1"/>
                          </a:solidFill>
                          <a:effectLst/>
                          <a:latin typeface="Arial" panose="020B0604020202020204" pitchFamily="34" charset="0"/>
                          <a:ea typeface="+mn-ea"/>
                          <a:cs typeface="Arial" panose="020B0604020202020204" pitchFamily="34" charset="0"/>
                        </a:rPr>
                        <a:t> </a:t>
                      </a:r>
                      <a:r>
                        <a:rPr lang="en-GB"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explore how to promote safe and personalised.</a:t>
                      </a:r>
                    </a:p>
                    <a:p>
                      <a:pPr algn="l">
                        <a:lnSpc>
                          <a:spcPct val="100000"/>
                        </a:lnSpc>
                        <a:spcAft>
                          <a:spcPts val="800"/>
                        </a:spcAft>
                        <a:buNone/>
                      </a:pPr>
                      <a:endParaRPr lang="en-GB" sz="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algn="l">
                        <a:lnSpc>
                          <a:spcPct val="100000"/>
                        </a:lnSpc>
                        <a:spcAft>
                          <a:spcPts val="800"/>
                        </a:spcAft>
                        <a:buNone/>
                      </a:pPr>
                      <a:r>
                        <a:rPr lang="en-GB"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Through interactive discussions, and collaborative planning, guided by the Skills for Care delegated healthcare activities guiding principles you’ll have the opportunity to:</a:t>
                      </a:r>
                    </a:p>
                    <a:p>
                      <a:pPr algn="l">
                        <a:lnSpc>
                          <a:spcPct val="100000"/>
                        </a:lnSpc>
                        <a:spcAft>
                          <a:spcPts val="800"/>
                        </a:spcAft>
                        <a:buNone/>
                      </a:pPr>
                      <a:endParaRPr lang="en-GB" sz="1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indent="-342900" algn="l">
                        <a:lnSpc>
                          <a:spcPct val="100000"/>
                        </a:lnSpc>
                        <a:spcAft>
                          <a:spcPts val="800"/>
                        </a:spcAft>
                        <a:buClr>
                          <a:srgbClr val="0068B3"/>
                        </a:buClr>
                        <a:buFont typeface="Wingdings" panose="05000000000000000000" pitchFamily="2" charset="2"/>
                        <a:buChar char="§"/>
                      </a:pPr>
                      <a:r>
                        <a:rPr lang="en-GB"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connect with peers and share real-life experiences</a:t>
                      </a:r>
                    </a:p>
                    <a:p>
                      <a:pPr marL="342900" indent="-342900" algn="l">
                        <a:lnSpc>
                          <a:spcPct val="100000"/>
                        </a:lnSpc>
                        <a:spcAft>
                          <a:spcPts val="800"/>
                        </a:spcAft>
                        <a:buClr>
                          <a:srgbClr val="0068B3"/>
                        </a:buClr>
                        <a:buFont typeface="Wingdings" panose="05000000000000000000" pitchFamily="2" charset="2"/>
                        <a:buChar char="§"/>
                      </a:pPr>
                      <a:r>
                        <a:rPr lang="en-GB"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explore best practice and to overcome common challenges</a:t>
                      </a:r>
                    </a:p>
                    <a:p>
                      <a:pPr marL="342900" lvl="0" indent="-342900" algn="l">
                        <a:lnSpc>
                          <a:spcPct val="100000"/>
                        </a:lnSpc>
                        <a:buClr>
                          <a:srgbClr val="0068B3"/>
                        </a:buClr>
                        <a:buFont typeface="Wingdings" panose="05000000000000000000" pitchFamily="2" charset="2"/>
                        <a:buChar char="§"/>
                      </a:pPr>
                      <a:r>
                        <a:rPr lang="en-GB"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contribute to national insight and improvement</a:t>
                      </a:r>
                    </a:p>
                    <a:p>
                      <a:pPr marL="342900" lvl="0" indent="-342900" algn="l">
                        <a:lnSpc>
                          <a:spcPct val="100000"/>
                        </a:lnSpc>
                        <a:spcAft>
                          <a:spcPts val="800"/>
                        </a:spcAft>
                        <a:buClr>
                          <a:srgbClr val="0068B3"/>
                        </a:buClr>
                        <a:buFont typeface="Wingdings" panose="05000000000000000000" pitchFamily="2" charset="2"/>
                        <a:buChar char="§"/>
                      </a:pPr>
                      <a:r>
                        <a:rPr lang="en-GB" sz="2000" kern="100">
                          <a:solidFill>
                            <a:schemeClr val="tx1"/>
                          </a:solidFill>
                          <a:effectLst/>
                          <a:latin typeface="Arial" panose="020B0604020202020204" pitchFamily="34" charset="0"/>
                          <a:ea typeface="Aptos" panose="020B0004020202020204" pitchFamily="34" charset="0"/>
                          <a:cs typeface="Arial" panose="020B0604020202020204" pitchFamily="34" charset="0"/>
                        </a:rPr>
                        <a:t>receive a certificate of attendance for CPD.</a:t>
                      </a:r>
                    </a:p>
                  </a:txBody>
                  <a:tcPr marL="114300" marR="11430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1368530"/>
                  </a:ext>
                </a:extLst>
              </a:tr>
            </a:tbl>
          </a:graphicData>
        </a:graphic>
      </p:graphicFrame>
      <p:sp>
        <p:nvSpPr>
          <p:cNvPr id="13" name="TextBox 12">
            <a:extLst>
              <a:ext uri="{FF2B5EF4-FFF2-40B4-BE49-F238E27FC236}">
                <a16:creationId xmlns:a16="http://schemas.microsoft.com/office/drawing/2014/main" id="{1FC3AAB7-3A82-9A51-4BA6-DCA03291E606}"/>
              </a:ext>
            </a:extLst>
          </p:cNvPr>
          <p:cNvSpPr txBox="1"/>
          <p:nvPr/>
        </p:nvSpPr>
        <p:spPr>
          <a:xfrm>
            <a:off x="509620" y="5661402"/>
            <a:ext cx="8455845" cy="861454"/>
          </a:xfrm>
          <a:prstGeom prst="rect">
            <a:avLst/>
          </a:prstGeom>
          <a:noFill/>
        </p:spPr>
        <p:txBody>
          <a:bodyPr wrap="square" lIns="91440" tIns="45720" rIns="91440" bIns="45720" rtlCol="0" anchor="t">
            <a:spAutoFit/>
          </a:bodyPr>
          <a:lstStyle/>
          <a:p>
            <a:pPr algn="l">
              <a:lnSpc>
                <a:spcPct val="102000"/>
              </a:lnSpc>
              <a:spcAft>
                <a:spcPts val="800"/>
              </a:spcAft>
              <a:buNone/>
            </a:pPr>
            <a:r>
              <a:rPr lang="en-GB" sz="2000" b="1" kern="100">
                <a:solidFill>
                  <a:srgbClr val="000000"/>
                </a:solidFill>
                <a:effectLst/>
                <a:latin typeface="Arial" panose="020B0604020202020204" pitchFamily="34" charset="0"/>
                <a:ea typeface="Aptos" panose="020B0004020202020204" pitchFamily="34" charset="0"/>
                <a:cs typeface="Times New Roman" panose="02020603050405020304" pitchFamily="18" charset="0"/>
              </a:rPr>
              <a:t>Spaces are limited – secure your place today!</a:t>
            </a:r>
            <a:endParaRPr lang="en-GB" sz="2000" b="1" kern="100">
              <a:solidFill>
                <a:srgbClr val="000000"/>
              </a:solidFill>
              <a:effectLst/>
              <a:latin typeface="Aptos" panose="020B0004020202020204" pitchFamily="34" charset="0"/>
              <a:ea typeface="Aptos" panose="020B0004020202020204" pitchFamily="34" charset="0"/>
              <a:cs typeface="Times New Roman" panose="02020603050405020304" pitchFamily="18" charset="0"/>
            </a:endParaRPr>
          </a:p>
          <a:p>
            <a:pPr algn="l">
              <a:lnSpc>
                <a:spcPct val="102000"/>
              </a:lnSpc>
              <a:spcAft>
                <a:spcPts val="800"/>
              </a:spcAft>
            </a:pPr>
            <a:r>
              <a:rPr lang="en-GB" sz="2200" kern="100">
                <a:latin typeface="Arial"/>
                <a:cs typeface="Arial"/>
                <a:hlinkClick r:id="rId3"/>
              </a:rPr>
              <a:t>https://bit.ly/DHAroadshow</a:t>
            </a:r>
            <a:endParaRPr lang="en-GB" sz="2200" kern="100">
              <a:latin typeface="Arial"/>
              <a:cs typeface="Arial"/>
            </a:endParaRPr>
          </a:p>
        </p:txBody>
      </p:sp>
      <p:pic>
        <p:nvPicPr>
          <p:cNvPr id="4" name="Picture 3">
            <a:extLst>
              <a:ext uri="{FF2B5EF4-FFF2-40B4-BE49-F238E27FC236}">
                <a16:creationId xmlns:a16="http://schemas.microsoft.com/office/drawing/2014/main" id="{AE86BB05-9CD9-7679-7374-AD03A6DA68E7}"/>
              </a:ext>
            </a:extLst>
          </p:cNvPr>
          <p:cNvPicPr>
            <a:picLocks noChangeAspect="1"/>
          </p:cNvPicPr>
          <p:nvPr/>
        </p:nvPicPr>
        <p:blipFill>
          <a:blip r:embed="rId4"/>
          <a:stretch>
            <a:fillRect/>
          </a:stretch>
        </p:blipFill>
        <p:spPr>
          <a:xfrm>
            <a:off x="9366421" y="4398901"/>
            <a:ext cx="1964773" cy="2005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Table 5">
            <a:extLst>
              <a:ext uri="{FF2B5EF4-FFF2-40B4-BE49-F238E27FC236}">
                <a16:creationId xmlns:a16="http://schemas.microsoft.com/office/drawing/2014/main" id="{9376EB4B-8CB7-AE81-AD97-EE70EAA63435}"/>
              </a:ext>
            </a:extLst>
          </p:cNvPr>
          <p:cNvGraphicFramePr>
            <a:graphicFrameLocks noGrp="1"/>
          </p:cNvGraphicFramePr>
          <p:nvPr>
            <p:extLst>
              <p:ext uri="{D42A27DB-BD31-4B8C-83A1-F6EECF244321}">
                <p14:modId xmlns:p14="http://schemas.microsoft.com/office/powerpoint/2010/main" val="2808455749"/>
              </p:ext>
            </p:extLst>
          </p:nvPr>
        </p:nvGraphicFramePr>
        <p:xfrm>
          <a:off x="468431" y="2006064"/>
          <a:ext cx="11311676" cy="384810"/>
        </p:xfrm>
        <a:graphic>
          <a:graphicData uri="http://schemas.openxmlformats.org/drawingml/2006/table">
            <a:tbl>
              <a:tblPr>
                <a:tableStyleId>{5C22544A-7EE6-4342-B048-85BDC9FD1C3A}</a:tableStyleId>
              </a:tblPr>
              <a:tblGrid>
                <a:gridCol w="11311676">
                  <a:extLst>
                    <a:ext uri="{9D8B030D-6E8A-4147-A177-3AD203B41FA5}">
                      <a16:colId xmlns:a16="http://schemas.microsoft.com/office/drawing/2014/main" val="3355366512"/>
                    </a:ext>
                  </a:extLst>
                </a:gridCol>
              </a:tblGrid>
              <a:tr h="0">
                <a:tc>
                  <a:txBody>
                    <a:bodyPr/>
                    <a:lstStyle/>
                    <a:p>
                      <a:pPr algn="l">
                        <a:lnSpc>
                          <a:spcPct val="115000"/>
                        </a:lnSpc>
                        <a:spcAft>
                          <a:spcPts val="800"/>
                        </a:spcAft>
                        <a:buNone/>
                      </a:pPr>
                      <a:r>
                        <a:rPr lang="en-GB" sz="2400" b="1" kern="100">
                          <a:solidFill>
                            <a:srgbClr val="008C95"/>
                          </a:solidFill>
                          <a:effectLst/>
                          <a:latin typeface="Arial" panose="020B0604020202020204" pitchFamily="34" charset="0"/>
                          <a:cs typeface="Arial" panose="020B0604020202020204" pitchFamily="34" charset="0"/>
                        </a:rPr>
                        <a:t>Locations: Coventry | Taunton | York | London | Colchester | Warrington </a:t>
                      </a:r>
                      <a:endParaRPr lang="en-GB" sz="2400" b="1" kern="100">
                        <a:solidFill>
                          <a:srgbClr val="008C95"/>
                        </a:solidFill>
                        <a:effectLst/>
                        <a:latin typeface="Arial" panose="020B0604020202020204" pitchFamily="34" charset="0"/>
                        <a:ea typeface="Aptos" panose="020B0004020202020204" pitchFamily="34" charset="0"/>
                        <a:cs typeface="Arial" panose="020B0604020202020204" pitchFamily="34" charset="0"/>
                      </a:endParaRPr>
                    </a:p>
                  </a:txBody>
                  <a:tcPr marL="114300" marR="114300" marT="0" marB="0">
                    <a:noFill/>
                  </a:tcPr>
                </a:tc>
                <a:extLst>
                  <a:ext uri="{0D108BD9-81ED-4DB2-BD59-A6C34878D82A}">
                    <a16:rowId xmlns:a16="http://schemas.microsoft.com/office/drawing/2014/main" val="4100243442"/>
                  </a:ext>
                </a:extLst>
              </a:tr>
            </a:tbl>
          </a:graphicData>
        </a:graphic>
      </p:graphicFrame>
    </p:spTree>
    <p:extLst>
      <p:ext uri="{BB962C8B-B14F-4D97-AF65-F5344CB8AC3E}">
        <p14:creationId xmlns:p14="http://schemas.microsoft.com/office/powerpoint/2010/main" val="232255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5132-C2E3-3B77-BD10-72C95BBA14C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574091F-090B-80D1-833F-F040EEEBF2B9}"/>
              </a:ext>
            </a:extLst>
          </p:cNvPr>
          <p:cNvSpPr>
            <a:spLocks noGrp="1"/>
          </p:cNvSpPr>
          <p:nvPr>
            <p:ph type="body" sz="quarter" idx="12"/>
          </p:nvPr>
        </p:nvSpPr>
        <p:spPr>
          <a:xfrm>
            <a:off x="495299" y="355313"/>
            <a:ext cx="9872020" cy="703263"/>
          </a:xfrm>
        </p:spPr>
        <p:txBody>
          <a:bodyPr/>
          <a:lstStyle/>
          <a:p>
            <a:r>
              <a:rPr lang="en-GB"/>
              <a:t>Workforce planning: An overview of our resources for adult social care providers</a:t>
            </a:r>
          </a:p>
        </p:txBody>
      </p:sp>
      <p:sp>
        <p:nvSpPr>
          <p:cNvPr id="7" name="Text Placeholder 6">
            <a:extLst>
              <a:ext uri="{FF2B5EF4-FFF2-40B4-BE49-F238E27FC236}">
                <a16:creationId xmlns:a16="http://schemas.microsoft.com/office/drawing/2014/main" id="{3BDD2CF5-42BE-9E2A-6CB9-853DEAF590CE}"/>
              </a:ext>
            </a:extLst>
          </p:cNvPr>
          <p:cNvSpPr>
            <a:spLocks noGrp="1"/>
          </p:cNvSpPr>
          <p:nvPr>
            <p:ph type="body" sz="quarter" idx="13"/>
          </p:nvPr>
        </p:nvSpPr>
        <p:spPr>
          <a:xfrm>
            <a:off x="495299" y="1600200"/>
            <a:ext cx="11008842" cy="3350455"/>
          </a:xfrm>
        </p:spPr>
        <p:txBody>
          <a:bodyPr lIns="91440" tIns="45720" rIns="91440" bIns="45720" anchor="t"/>
          <a:lstStyle/>
          <a:p>
            <a:r>
              <a:rPr lang="en-GB" sz="2800" b="1">
                <a:solidFill>
                  <a:srgbClr val="008F92"/>
                </a:solidFill>
              </a:rPr>
              <a:t>Join our free webinar for an overview of Skills for Care’s operational workforce planning resources for adult social care providers.</a:t>
            </a:r>
          </a:p>
          <a:p>
            <a:endParaRPr lang="en-GB" sz="1000">
              <a:solidFill>
                <a:srgbClr val="212529"/>
              </a:solidFill>
            </a:endParaRPr>
          </a:p>
          <a:p>
            <a:r>
              <a:rPr lang="en-GB" sz="2400">
                <a:solidFill>
                  <a:srgbClr val="212529"/>
                </a:solidFill>
              </a:rPr>
              <a:t>The session will:</a:t>
            </a:r>
          </a:p>
          <a:p>
            <a:pPr marL="457200" indent="-457200">
              <a:buFont typeface="Wingdings" panose="05000000000000000000" pitchFamily="2" charset="2"/>
              <a:buChar char="§"/>
            </a:pPr>
            <a:r>
              <a:rPr lang="en-GB" sz="2400">
                <a:solidFill>
                  <a:srgbClr val="212529"/>
                </a:solidFill>
              </a:rPr>
              <a:t>provide an overview of workforce planning</a:t>
            </a:r>
          </a:p>
          <a:p>
            <a:pPr marL="457200" indent="-457200">
              <a:buFont typeface="Wingdings" panose="05000000000000000000" pitchFamily="2" charset="2"/>
              <a:buChar char="§"/>
            </a:pPr>
            <a:r>
              <a:rPr lang="en-GB" sz="2400">
                <a:solidFill>
                  <a:srgbClr val="212529"/>
                </a:solidFill>
              </a:rPr>
              <a:t>explore Skills for Care’s free workforce planning resources</a:t>
            </a:r>
          </a:p>
          <a:p>
            <a:pPr marL="457200" indent="-457200">
              <a:buFont typeface="Wingdings" panose="05000000000000000000" pitchFamily="2" charset="2"/>
              <a:buChar char="§"/>
            </a:pPr>
            <a:r>
              <a:rPr lang="en-GB" sz="2400">
                <a:solidFill>
                  <a:srgbClr val="212529"/>
                </a:solidFill>
              </a:rPr>
              <a:t>share best practice examples</a:t>
            </a:r>
          </a:p>
          <a:p>
            <a:pPr marL="457200" indent="-457200">
              <a:buFont typeface="Wingdings" panose="05000000000000000000" pitchFamily="2" charset="2"/>
              <a:buChar char="§"/>
            </a:pPr>
            <a:r>
              <a:rPr lang="en-GB" sz="2400">
                <a:solidFill>
                  <a:srgbClr val="212529"/>
                </a:solidFill>
              </a:rPr>
              <a:t>introduce Skills for Care’s costed workforce planning seminars.</a:t>
            </a:r>
          </a:p>
          <a:p>
            <a:pPr marL="457200" indent="-457200">
              <a:buFont typeface="Wingdings" panose="05000000000000000000" pitchFamily="2" charset="2"/>
              <a:buChar char="§"/>
            </a:pPr>
            <a:endParaRPr lang="en-GB" sz="2400">
              <a:solidFill>
                <a:srgbClr val="212529"/>
              </a:solidFill>
            </a:endParaRPr>
          </a:p>
          <a:p>
            <a:r>
              <a:rPr lang="en-GB" sz="2400" b="1">
                <a:solidFill>
                  <a:srgbClr val="212529"/>
                </a:solidFill>
                <a:latin typeface="Arial"/>
                <a:cs typeface="Arial"/>
              </a:rPr>
              <a:t>Monday 22 September 2025 | 13:00 – 14:00 | Online</a:t>
            </a:r>
          </a:p>
          <a:p>
            <a:r>
              <a:rPr lang="en-GB" sz="2400">
                <a:solidFill>
                  <a:srgbClr val="212529"/>
                </a:solidFill>
                <a:latin typeface="Arial"/>
                <a:cs typeface="Arial"/>
              </a:rPr>
              <a:t>Book via: </a:t>
            </a:r>
            <a:r>
              <a:rPr lang="en-GB" sz="2400">
                <a:solidFill>
                  <a:srgbClr val="212529"/>
                </a:solidFill>
                <a:latin typeface="Arial"/>
                <a:cs typeface="Arial"/>
                <a:hlinkClick r:id="rId3"/>
              </a:rPr>
              <a:t>bit.ly/OPWorkforcePlanningWebinar2025</a:t>
            </a:r>
            <a:r>
              <a:rPr lang="en-GB" sz="2400">
                <a:solidFill>
                  <a:srgbClr val="212529"/>
                </a:solidFill>
                <a:latin typeface="Arial"/>
                <a:cs typeface="Arial"/>
              </a:rPr>
              <a:t> </a:t>
            </a:r>
            <a:endParaRPr lang="en-GB" sz="2400">
              <a:solidFill>
                <a:srgbClr val="212529"/>
              </a:solidFill>
            </a:endParaRPr>
          </a:p>
          <a:p>
            <a:endParaRPr lang="en-GB"/>
          </a:p>
        </p:txBody>
      </p:sp>
      <p:sp>
        <p:nvSpPr>
          <p:cNvPr id="6" name="Text Placeholder 5">
            <a:extLst>
              <a:ext uri="{FF2B5EF4-FFF2-40B4-BE49-F238E27FC236}">
                <a16:creationId xmlns:a16="http://schemas.microsoft.com/office/drawing/2014/main" id="{F80FFE37-572F-B414-747A-DF500112C1E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090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6F41A-5695-C9A1-66B2-535BC4A8C23E}"/>
              </a:ext>
            </a:extLst>
          </p:cNvPr>
          <p:cNvSpPr>
            <a:spLocks noGrp="1"/>
          </p:cNvSpPr>
          <p:nvPr>
            <p:ph type="body" sz="quarter" idx="11"/>
          </p:nvPr>
        </p:nvSpPr>
        <p:spPr>
          <a:xfrm>
            <a:off x="495299" y="1574922"/>
            <a:ext cx="11551675" cy="1109131"/>
          </a:xfrm>
        </p:spPr>
        <p:txBody>
          <a:bodyPr/>
          <a:lstStyle/>
          <a:p>
            <a:r>
              <a:rPr lang="en-GB"/>
              <a:t>Preceptorship programmes are a vital part of the support required to recruit and retain registered nurses and nursing associates who are new to the NMC register. </a:t>
            </a:r>
          </a:p>
        </p:txBody>
      </p:sp>
      <p:sp>
        <p:nvSpPr>
          <p:cNvPr id="3" name="Text Placeholder 2">
            <a:extLst>
              <a:ext uri="{FF2B5EF4-FFF2-40B4-BE49-F238E27FC236}">
                <a16:creationId xmlns:a16="http://schemas.microsoft.com/office/drawing/2014/main" id="{27CA1018-AAD8-4A72-149C-D8E4E6FDF508}"/>
              </a:ext>
            </a:extLst>
          </p:cNvPr>
          <p:cNvSpPr>
            <a:spLocks noGrp="1"/>
          </p:cNvSpPr>
          <p:nvPr>
            <p:ph type="body" sz="quarter" idx="12"/>
          </p:nvPr>
        </p:nvSpPr>
        <p:spPr>
          <a:xfrm>
            <a:off x="495299" y="355313"/>
            <a:ext cx="9334501" cy="1219609"/>
          </a:xfrm>
        </p:spPr>
        <p:txBody>
          <a:bodyPr/>
          <a:lstStyle/>
          <a:p>
            <a:r>
              <a:rPr lang="en-GB"/>
              <a:t>New preceptorship package to strengthen social care nursing workforce </a:t>
            </a:r>
          </a:p>
        </p:txBody>
      </p:sp>
      <p:sp>
        <p:nvSpPr>
          <p:cNvPr id="4" name="Text Placeholder 3">
            <a:extLst>
              <a:ext uri="{FF2B5EF4-FFF2-40B4-BE49-F238E27FC236}">
                <a16:creationId xmlns:a16="http://schemas.microsoft.com/office/drawing/2014/main" id="{CE98B779-0D50-374F-ABBC-C8E3396029F2}"/>
              </a:ext>
            </a:extLst>
          </p:cNvPr>
          <p:cNvSpPr>
            <a:spLocks noGrp="1"/>
          </p:cNvSpPr>
          <p:nvPr>
            <p:ph type="body" sz="quarter" idx="13"/>
          </p:nvPr>
        </p:nvSpPr>
        <p:spPr>
          <a:xfrm>
            <a:off x="514349" y="3048000"/>
            <a:ext cx="11372851" cy="3276600"/>
          </a:xfrm>
        </p:spPr>
        <p:txBody>
          <a:bodyPr/>
          <a:lstStyle/>
          <a:p>
            <a:r>
              <a:rPr lang="en-GB"/>
              <a:t>Join us for these free sessions where you’ll pick up practical guidance and resources to run a successful preceptorship programme. </a:t>
            </a:r>
          </a:p>
          <a:p>
            <a:endParaRPr lang="en-GB" sz="1000"/>
          </a:p>
          <a:p>
            <a:endParaRPr lang="en-GB" sz="1000"/>
          </a:p>
          <a:p>
            <a:pPr marL="342900" indent="-342900">
              <a:buFont typeface="Wingdings" panose="05000000000000000000" pitchFamily="2" charset="2"/>
              <a:buChar char="§"/>
            </a:pPr>
            <a:r>
              <a:rPr lang="en-GB">
                <a:hlinkClick r:id="rId3"/>
              </a:rPr>
              <a:t>Preceptorship lead workshop</a:t>
            </a:r>
            <a:r>
              <a:rPr lang="en-GB"/>
              <a:t> – for experienced nursing staff looking to lead on preceptorship | September, October and November dates available | 11:30 – 13:00</a:t>
            </a:r>
          </a:p>
          <a:p>
            <a:endParaRPr lang="en-GB" sz="1000"/>
          </a:p>
          <a:p>
            <a:pPr marL="342900" indent="-342900">
              <a:buFont typeface="Wingdings" panose="05000000000000000000" pitchFamily="2" charset="2"/>
              <a:buChar char="§"/>
            </a:pPr>
            <a:r>
              <a:rPr lang="en-GB">
                <a:hlinkClick r:id="rId4"/>
              </a:rPr>
              <a:t>New to role preceptor workshop</a:t>
            </a:r>
            <a:r>
              <a:rPr lang="en-GB"/>
              <a:t> - preceptorship role in practice | September, October and November dates available | three-hour workshop</a:t>
            </a:r>
          </a:p>
        </p:txBody>
      </p:sp>
      <p:sp>
        <p:nvSpPr>
          <p:cNvPr id="5" name="Text Placeholder 4">
            <a:extLst>
              <a:ext uri="{FF2B5EF4-FFF2-40B4-BE49-F238E27FC236}">
                <a16:creationId xmlns:a16="http://schemas.microsoft.com/office/drawing/2014/main" id="{021CDE0E-1407-3C96-7593-4B8260A48C21}"/>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952427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730E-86E5-DC77-3F9E-84F97592A7E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3ECB788-65A9-504F-AA9E-24070BB97D22}"/>
              </a:ext>
            </a:extLst>
          </p:cNvPr>
          <p:cNvSpPr>
            <a:spLocks noGrp="1"/>
          </p:cNvSpPr>
          <p:nvPr>
            <p:ph type="body" sz="quarter" idx="12"/>
          </p:nvPr>
        </p:nvSpPr>
        <p:spPr>
          <a:xfrm>
            <a:off x="444560" y="389182"/>
            <a:ext cx="10744200" cy="787687"/>
          </a:xfrm>
        </p:spPr>
        <p:txBody>
          <a:bodyPr/>
          <a:lstStyle/>
          <a:p>
            <a:r>
              <a:rPr lang="en-GB" sz="3200"/>
              <a:t>Join our dedicated forums and networks</a:t>
            </a:r>
          </a:p>
          <a:p>
            <a:r>
              <a:rPr lang="en-GB" sz="3200"/>
              <a:t>exclusively for nursing workforce leaders and nurses</a:t>
            </a:r>
          </a:p>
        </p:txBody>
      </p:sp>
      <p:sp>
        <p:nvSpPr>
          <p:cNvPr id="8" name="Text Placeholder 1">
            <a:extLst>
              <a:ext uri="{FF2B5EF4-FFF2-40B4-BE49-F238E27FC236}">
                <a16:creationId xmlns:a16="http://schemas.microsoft.com/office/drawing/2014/main" id="{43CD874F-63C7-D7F3-07ED-28E92A78F60E}"/>
              </a:ext>
            </a:extLst>
          </p:cNvPr>
          <p:cNvSpPr txBox="1">
            <a:spLocks/>
          </p:cNvSpPr>
          <p:nvPr/>
        </p:nvSpPr>
        <p:spPr>
          <a:xfrm>
            <a:off x="457200" y="1609391"/>
            <a:ext cx="5359460" cy="2951740"/>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100"/>
              <a:t>Nursing Workforce forum</a:t>
            </a:r>
          </a:p>
          <a:p>
            <a:r>
              <a:rPr lang="en-GB" sz="1600">
                <a:solidFill>
                  <a:schemeClr val="tx1"/>
                </a:solidFill>
              </a:rPr>
              <a:t>Tuesday 16 September| 14:00 - 15.30 | Online</a:t>
            </a:r>
            <a:r>
              <a:rPr lang="en-GB" sz="1400">
                <a:solidFill>
                  <a:schemeClr val="tx1"/>
                </a:solidFill>
              </a:rPr>
              <a:t> </a:t>
            </a:r>
          </a:p>
          <a:p>
            <a:r>
              <a:rPr lang="en-GB" sz="1800" b="0">
                <a:solidFill>
                  <a:schemeClr val="tx1"/>
                </a:solidFill>
              </a:rPr>
              <a:t>This forum is for nursing workforce leaders in social care wanting to hear about practice innovation, CPD and career opportunities, how to contribute to national policy development, and networking with other providers and stakeholders.</a:t>
            </a:r>
            <a:endParaRPr lang="en-GB" sz="1800"/>
          </a:p>
        </p:txBody>
      </p:sp>
      <p:sp>
        <p:nvSpPr>
          <p:cNvPr id="9" name="Text Placeholder 1">
            <a:extLst>
              <a:ext uri="{FF2B5EF4-FFF2-40B4-BE49-F238E27FC236}">
                <a16:creationId xmlns:a16="http://schemas.microsoft.com/office/drawing/2014/main" id="{EF79CD56-CEB3-3E67-D62A-441A616BEF5A}"/>
              </a:ext>
            </a:extLst>
          </p:cNvPr>
          <p:cNvSpPr txBox="1">
            <a:spLocks/>
          </p:cNvSpPr>
          <p:nvPr/>
        </p:nvSpPr>
        <p:spPr>
          <a:xfrm>
            <a:off x="5816660" y="1634069"/>
            <a:ext cx="6090921" cy="4233331"/>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100"/>
              <a:t>Nursing Education forum </a:t>
            </a:r>
          </a:p>
          <a:p>
            <a:r>
              <a:rPr lang="en-GB" sz="1600">
                <a:solidFill>
                  <a:schemeClr val="tx1"/>
                </a:solidFill>
              </a:rPr>
              <a:t>Wednesday 17 September | 14:00 - 15.30 | Online</a:t>
            </a:r>
            <a:endParaRPr lang="en-GB" sz="1200">
              <a:solidFill>
                <a:schemeClr val="tx1"/>
              </a:solidFill>
            </a:endParaRPr>
          </a:p>
          <a:p>
            <a:r>
              <a:rPr lang="en-GB" sz="1800" b="0">
                <a:solidFill>
                  <a:schemeClr val="tx1"/>
                </a:solidFill>
              </a:rPr>
              <a:t>Are you invested in increasing social care opportunities within nursing education and practice learning? In this forum you can influence from a care provider perspective, ensuring our future nursing graduates have a positive and rewarding experience of social care.</a:t>
            </a:r>
          </a:p>
          <a:p>
            <a:endParaRPr lang="en-GB" sz="2000"/>
          </a:p>
        </p:txBody>
      </p:sp>
      <p:sp>
        <p:nvSpPr>
          <p:cNvPr id="10" name="Text Placeholder 1">
            <a:extLst>
              <a:ext uri="{FF2B5EF4-FFF2-40B4-BE49-F238E27FC236}">
                <a16:creationId xmlns:a16="http://schemas.microsoft.com/office/drawing/2014/main" id="{0B9A6789-4EC1-A312-7E22-BDDB2901E349}"/>
              </a:ext>
            </a:extLst>
          </p:cNvPr>
          <p:cNvSpPr txBox="1">
            <a:spLocks/>
          </p:cNvSpPr>
          <p:nvPr/>
        </p:nvSpPr>
        <p:spPr>
          <a:xfrm>
            <a:off x="457200" y="3764770"/>
            <a:ext cx="9677400" cy="1592722"/>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a:solidFill>
                  <a:srgbClr val="008C95"/>
                </a:solidFill>
              </a:rPr>
              <a:t>Social Care Network for Students and Early Career Nursing </a:t>
            </a:r>
          </a:p>
          <a:p>
            <a:r>
              <a:rPr lang="en-GB" sz="1800" b="0">
                <a:solidFill>
                  <a:schemeClr val="tx1"/>
                </a:solidFill>
              </a:rPr>
              <a:t>We’ve launched this network in partnership with the Council of Deans of Health. If you’re a care provider hosting students or an employer of newly qualified nurses and nursing associates, please encourage them to get involved. It is a great opportunity for peer support and hearing from others to understand local and national nursing policies.</a:t>
            </a:r>
          </a:p>
          <a:p>
            <a:endParaRPr lang="en-GB" sz="2000"/>
          </a:p>
        </p:txBody>
      </p:sp>
      <p:sp>
        <p:nvSpPr>
          <p:cNvPr id="13" name="Text Placeholder 1">
            <a:extLst>
              <a:ext uri="{FF2B5EF4-FFF2-40B4-BE49-F238E27FC236}">
                <a16:creationId xmlns:a16="http://schemas.microsoft.com/office/drawing/2014/main" id="{91A7F539-D161-0D4D-477F-2054601D503C}"/>
              </a:ext>
            </a:extLst>
          </p:cNvPr>
          <p:cNvSpPr txBox="1">
            <a:spLocks/>
          </p:cNvSpPr>
          <p:nvPr/>
        </p:nvSpPr>
        <p:spPr>
          <a:xfrm>
            <a:off x="457200" y="5367993"/>
            <a:ext cx="10048240" cy="1048170"/>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a:solidFill>
                  <a:schemeClr val="tx1"/>
                </a:solidFill>
              </a:rPr>
              <a:t>If you’re interested in joining any of our forums or networks,</a:t>
            </a:r>
          </a:p>
          <a:p>
            <a:r>
              <a:rPr lang="en-GB" sz="2000">
                <a:solidFill>
                  <a:schemeClr val="tx1"/>
                </a:solidFill>
              </a:rPr>
              <a:t>Find out more and complete the expression of interest form.</a:t>
            </a:r>
          </a:p>
          <a:p>
            <a:r>
              <a:rPr lang="en-GB" sz="2000">
                <a:solidFill>
                  <a:schemeClr val="tx1"/>
                </a:solidFill>
                <a:hlinkClick r:id="rId3"/>
              </a:rPr>
              <a:t>www.skillsforcare.org.uk/JoinTheNursingCommunity</a:t>
            </a:r>
            <a:endParaRPr lang="en-GB" sz="2000">
              <a:solidFill>
                <a:schemeClr val="tx1"/>
              </a:solidFill>
            </a:endParaRPr>
          </a:p>
          <a:p>
            <a:r>
              <a:rPr lang="en-GB" sz="2400">
                <a:solidFill>
                  <a:schemeClr val="tx1"/>
                </a:solidFill>
              </a:rPr>
              <a:t> </a:t>
            </a:r>
          </a:p>
          <a:p>
            <a:endParaRPr lang="en-GB" sz="2400"/>
          </a:p>
        </p:txBody>
      </p:sp>
      <p:pic>
        <p:nvPicPr>
          <p:cNvPr id="15" name="Picture 14">
            <a:extLst>
              <a:ext uri="{FF2B5EF4-FFF2-40B4-BE49-F238E27FC236}">
                <a16:creationId xmlns:a16="http://schemas.microsoft.com/office/drawing/2014/main" id="{C26A6CC3-9177-A5B6-919E-71D2C7A67F1D}"/>
              </a:ext>
            </a:extLst>
          </p:cNvPr>
          <p:cNvPicPr>
            <a:picLocks noChangeAspect="1"/>
          </p:cNvPicPr>
          <p:nvPr/>
        </p:nvPicPr>
        <p:blipFill>
          <a:blip r:embed="rId4"/>
          <a:stretch>
            <a:fillRect/>
          </a:stretch>
        </p:blipFill>
        <p:spPr>
          <a:xfrm>
            <a:off x="10159919" y="4288280"/>
            <a:ext cx="1835119" cy="1850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0985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A8E01-E09D-D022-F3D9-A3D57FB0F4A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32518AC-4C68-C78A-EF50-ED6509F114F2}"/>
              </a:ext>
            </a:extLst>
          </p:cNvPr>
          <p:cNvSpPr>
            <a:spLocks noGrp="1"/>
          </p:cNvSpPr>
          <p:nvPr>
            <p:ph type="body" sz="quarter" idx="12"/>
          </p:nvPr>
        </p:nvSpPr>
        <p:spPr>
          <a:xfrm>
            <a:off x="438150" y="409355"/>
            <a:ext cx="10744200" cy="787687"/>
          </a:xfrm>
        </p:spPr>
        <p:txBody>
          <a:bodyPr/>
          <a:lstStyle/>
          <a:p>
            <a:r>
              <a:rPr lang="en-GB" sz="3200"/>
              <a:t>Join our new Global Majority Nursing network</a:t>
            </a:r>
          </a:p>
        </p:txBody>
      </p:sp>
      <p:sp>
        <p:nvSpPr>
          <p:cNvPr id="10" name="Text Placeholder 1">
            <a:extLst>
              <a:ext uri="{FF2B5EF4-FFF2-40B4-BE49-F238E27FC236}">
                <a16:creationId xmlns:a16="http://schemas.microsoft.com/office/drawing/2014/main" id="{7A7FE030-FE1C-C8C2-6AAC-E841BA5CA141}"/>
              </a:ext>
            </a:extLst>
          </p:cNvPr>
          <p:cNvSpPr txBox="1">
            <a:spLocks/>
          </p:cNvSpPr>
          <p:nvPr/>
        </p:nvSpPr>
        <p:spPr>
          <a:xfrm>
            <a:off x="381000" y="2190047"/>
            <a:ext cx="11353800" cy="2480731"/>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a:solidFill>
                  <a:schemeClr val="tx1"/>
                </a:solidFill>
              </a:rPr>
              <a:t>Monday 22 September | 10:00 - 12.00 | Online </a:t>
            </a:r>
          </a:p>
          <a:p>
            <a:r>
              <a:rPr lang="en-GB" sz="2000" b="0">
                <a:solidFill>
                  <a:schemeClr val="tx1"/>
                </a:solidFill>
              </a:rPr>
              <a:t>This network aims to provide registered nurses and nursing associates with a place to address the challenges faced by the workforce and focus on supporting the sector to ensure there are opportunities for strategic leadership in nursing.  </a:t>
            </a:r>
          </a:p>
          <a:p>
            <a:endParaRPr lang="en-GB" sz="1000" b="0">
              <a:solidFill>
                <a:schemeClr val="tx1"/>
              </a:solidFill>
            </a:endParaRPr>
          </a:p>
          <a:p>
            <a:r>
              <a:rPr lang="en-GB" sz="2000" b="0">
                <a:solidFill>
                  <a:schemeClr val="tx1"/>
                </a:solidFill>
              </a:rPr>
              <a:t>They’ll have the opportunity to:</a:t>
            </a:r>
          </a:p>
          <a:p>
            <a:pPr marL="285750" indent="-285750">
              <a:buClr>
                <a:srgbClr val="0071BB"/>
              </a:buClr>
              <a:buFont typeface="Wingdings" panose="05000000000000000000" pitchFamily="2" charset="2"/>
              <a:buChar char="§"/>
            </a:pPr>
            <a:r>
              <a:rPr lang="en-GB" sz="2000" b="0">
                <a:solidFill>
                  <a:schemeClr val="tx1"/>
                </a:solidFill>
              </a:rPr>
              <a:t>take part in breakout group discussions </a:t>
            </a:r>
          </a:p>
          <a:p>
            <a:pPr marL="285750" indent="-285750">
              <a:buClr>
                <a:srgbClr val="0071BB"/>
              </a:buClr>
              <a:buFont typeface="Wingdings" panose="05000000000000000000" pitchFamily="2" charset="2"/>
              <a:buChar char="§"/>
            </a:pPr>
            <a:r>
              <a:rPr lang="en-GB" sz="2000" b="0">
                <a:solidFill>
                  <a:schemeClr val="tx1"/>
                </a:solidFill>
              </a:rPr>
              <a:t>network and share experiences</a:t>
            </a:r>
          </a:p>
          <a:p>
            <a:pPr marL="285750" indent="-285750">
              <a:buClr>
                <a:srgbClr val="0071BB"/>
              </a:buClr>
              <a:buFont typeface="Wingdings" panose="05000000000000000000" pitchFamily="2" charset="2"/>
              <a:buChar char="§"/>
            </a:pPr>
            <a:r>
              <a:rPr lang="en-GB" sz="2000" b="0">
                <a:solidFill>
                  <a:schemeClr val="tx1"/>
                </a:solidFill>
              </a:rPr>
              <a:t>explore opportunities to access leadership development</a:t>
            </a:r>
          </a:p>
          <a:p>
            <a:pPr marL="285750" indent="-285750">
              <a:buClr>
                <a:srgbClr val="0071BB"/>
              </a:buClr>
              <a:buFont typeface="Wingdings" panose="05000000000000000000" pitchFamily="2" charset="2"/>
              <a:buChar char="§"/>
            </a:pPr>
            <a:r>
              <a:rPr lang="en-GB" sz="2000" b="0">
                <a:solidFill>
                  <a:schemeClr val="tx1"/>
                </a:solidFill>
              </a:rPr>
              <a:t>access training on dealing with difficult situations.</a:t>
            </a:r>
            <a:endParaRPr lang="en-GB" sz="2400" b="0">
              <a:solidFill>
                <a:schemeClr val="tx1"/>
              </a:solidFill>
            </a:endParaRPr>
          </a:p>
          <a:p>
            <a:endParaRPr lang="en-GB" sz="2400"/>
          </a:p>
        </p:txBody>
      </p:sp>
      <p:sp>
        <p:nvSpPr>
          <p:cNvPr id="13" name="Text Placeholder 1">
            <a:extLst>
              <a:ext uri="{FF2B5EF4-FFF2-40B4-BE49-F238E27FC236}">
                <a16:creationId xmlns:a16="http://schemas.microsoft.com/office/drawing/2014/main" id="{27EE5A14-B9FA-F50B-37AA-A2613AD4B4F6}"/>
              </a:ext>
            </a:extLst>
          </p:cNvPr>
          <p:cNvSpPr txBox="1">
            <a:spLocks/>
          </p:cNvSpPr>
          <p:nvPr/>
        </p:nvSpPr>
        <p:spPr>
          <a:xfrm>
            <a:off x="381000" y="5276430"/>
            <a:ext cx="10048240" cy="1048170"/>
          </a:xfrm>
          <a:prstGeom prst="rect">
            <a:avLst/>
          </a:prstGeom>
        </p:spPr>
        <p:txBody>
          <a:bodyPr/>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200">
                <a:solidFill>
                  <a:schemeClr val="tx1"/>
                </a:solidFill>
              </a:rPr>
              <a:t>Please share this opportunity with registered nurses and nursing associates from a diverse background. </a:t>
            </a:r>
            <a:r>
              <a:rPr lang="en-GB" sz="2200">
                <a:solidFill>
                  <a:schemeClr val="tx1"/>
                </a:solidFill>
                <a:hlinkClick r:id="rId3"/>
              </a:rPr>
              <a:t>www.skillsforcare.org.uk/JoinTheNursingCommunity</a:t>
            </a:r>
            <a:endParaRPr lang="en-GB" sz="2200">
              <a:solidFill>
                <a:schemeClr val="tx1"/>
              </a:solidFill>
            </a:endParaRPr>
          </a:p>
          <a:p>
            <a:r>
              <a:rPr lang="en-GB" sz="2400">
                <a:solidFill>
                  <a:schemeClr val="tx1"/>
                </a:solidFill>
              </a:rPr>
              <a:t> </a:t>
            </a:r>
          </a:p>
          <a:p>
            <a:endParaRPr lang="en-GB" sz="2400"/>
          </a:p>
        </p:txBody>
      </p:sp>
      <p:pic>
        <p:nvPicPr>
          <p:cNvPr id="15" name="Picture 14">
            <a:extLst>
              <a:ext uri="{FF2B5EF4-FFF2-40B4-BE49-F238E27FC236}">
                <a16:creationId xmlns:a16="http://schemas.microsoft.com/office/drawing/2014/main" id="{763E7B5F-A3D2-544E-4FA0-C571A18A328A}"/>
              </a:ext>
            </a:extLst>
          </p:cNvPr>
          <p:cNvPicPr>
            <a:picLocks noChangeAspect="1"/>
          </p:cNvPicPr>
          <p:nvPr/>
        </p:nvPicPr>
        <p:blipFill>
          <a:blip r:embed="rId4"/>
          <a:stretch>
            <a:fillRect/>
          </a:stretch>
        </p:blipFill>
        <p:spPr>
          <a:xfrm>
            <a:off x="9829800" y="4283425"/>
            <a:ext cx="1835119" cy="1850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 Placeholder 2">
            <a:extLst>
              <a:ext uri="{FF2B5EF4-FFF2-40B4-BE49-F238E27FC236}">
                <a16:creationId xmlns:a16="http://schemas.microsoft.com/office/drawing/2014/main" id="{A8BD0763-4BC4-1CC8-5DC0-80654E2CAFFE}"/>
              </a:ext>
            </a:extLst>
          </p:cNvPr>
          <p:cNvSpPr txBox="1">
            <a:spLocks/>
          </p:cNvSpPr>
          <p:nvPr/>
        </p:nvSpPr>
        <p:spPr>
          <a:xfrm>
            <a:off x="400050" y="1072577"/>
            <a:ext cx="10744200" cy="787687"/>
          </a:xfrm>
          <a:prstGeom prst="rect">
            <a:avLst/>
          </a:prstGeom>
        </p:spPr>
        <p:txBody>
          <a:bodyPr/>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a:solidFill>
                  <a:srgbClr val="008C95"/>
                </a:solidFill>
              </a:rPr>
              <a:t>For registered nurses and nursing associates from a diverse background working in social care </a:t>
            </a:r>
          </a:p>
        </p:txBody>
      </p:sp>
    </p:spTree>
    <p:extLst>
      <p:ext uri="{BB962C8B-B14F-4D97-AF65-F5344CB8AC3E}">
        <p14:creationId xmlns:p14="http://schemas.microsoft.com/office/powerpoint/2010/main" val="3913122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D95A6-2CED-630F-8E2F-F847CFD054F2}"/>
              </a:ext>
            </a:extLst>
          </p:cNvPr>
          <p:cNvSpPr>
            <a:spLocks noGrp="1"/>
          </p:cNvSpPr>
          <p:nvPr>
            <p:ph type="title"/>
          </p:nvPr>
        </p:nvSpPr>
        <p:spPr>
          <a:xfrm>
            <a:off x="524699" y="1981200"/>
            <a:ext cx="9349993" cy="559323"/>
          </a:xfrm>
        </p:spPr>
        <p:txBody>
          <a:bodyPr/>
          <a:lstStyle/>
          <a:p>
            <a:r>
              <a:rPr lang="en-GB"/>
              <a:t>Further support and resources</a:t>
            </a:r>
          </a:p>
        </p:txBody>
      </p:sp>
      <p:sp>
        <p:nvSpPr>
          <p:cNvPr id="3" name="Text Placeholder 2">
            <a:extLst>
              <a:ext uri="{FF2B5EF4-FFF2-40B4-BE49-F238E27FC236}">
                <a16:creationId xmlns:a16="http://schemas.microsoft.com/office/drawing/2014/main" id="{9E2AD154-D1DD-7869-9FD8-52DDEDF139AB}"/>
              </a:ext>
            </a:extLst>
          </p:cNvPr>
          <p:cNvSpPr>
            <a:spLocks noGrp="1"/>
          </p:cNvSpPr>
          <p:nvPr>
            <p:ph type="body" sz="quarter" idx="10"/>
          </p:nvPr>
        </p:nvSpPr>
        <p:spPr>
          <a:xfrm>
            <a:off x="524699" y="2895600"/>
            <a:ext cx="8377237" cy="626647"/>
          </a:xfrm>
        </p:spPr>
        <p:txBody>
          <a:bodyPr/>
          <a:lstStyle/>
          <a:p>
            <a:r>
              <a:rPr lang="en-GB"/>
              <a:t>For registered managers and frontline managers</a:t>
            </a:r>
          </a:p>
        </p:txBody>
      </p:sp>
    </p:spTree>
    <p:extLst>
      <p:ext uri="{BB962C8B-B14F-4D97-AF65-F5344CB8AC3E}">
        <p14:creationId xmlns:p14="http://schemas.microsoft.com/office/powerpoint/2010/main" val="3053033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79E699-7F13-D73A-BE91-BC83441BB00E}"/>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C42746F2-FA3F-AA21-CA5C-FD43682EE783}"/>
              </a:ext>
            </a:extLst>
          </p:cNvPr>
          <p:cNvSpPr>
            <a:spLocks noGrp="1"/>
          </p:cNvSpPr>
          <p:nvPr>
            <p:ph type="body" sz="quarter" idx="11"/>
          </p:nvPr>
        </p:nvSpPr>
        <p:spPr>
          <a:xfrm>
            <a:off x="533398" y="1082388"/>
            <a:ext cx="11125202" cy="1109131"/>
          </a:xfrm>
        </p:spPr>
        <p:txBody>
          <a:bodyPr/>
          <a:lstStyle/>
          <a:p>
            <a:r>
              <a:rPr lang="en-GB"/>
              <a:t>Skills for Care has launched its annual ‘Size and structure of the adult social care sector and workforce in England’ report</a:t>
            </a:r>
          </a:p>
        </p:txBody>
      </p:sp>
      <p:sp>
        <p:nvSpPr>
          <p:cNvPr id="4" name="Text Placeholder 3">
            <a:extLst>
              <a:ext uri="{FF2B5EF4-FFF2-40B4-BE49-F238E27FC236}">
                <a16:creationId xmlns:a16="http://schemas.microsoft.com/office/drawing/2014/main" id="{FDD74310-EF93-38A0-5776-9FBE0FC54714}"/>
              </a:ext>
            </a:extLst>
          </p:cNvPr>
          <p:cNvSpPr>
            <a:spLocks noGrp="1"/>
          </p:cNvSpPr>
          <p:nvPr>
            <p:ph type="body" sz="quarter" idx="12"/>
          </p:nvPr>
        </p:nvSpPr>
        <p:spPr/>
        <p:txBody>
          <a:bodyPr/>
          <a:lstStyle/>
          <a:p>
            <a:r>
              <a:rPr lang="en-GB"/>
              <a:t>Size and structure report</a:t>
            </a:r>
          </a:p>
        </p:txBody>
      </p:sp>
      <p:sp>
        <p:nvSpPr>
          <p:cNvPr id="5" name="Text Placeholder 4">
            <a:extLst>
              <a:ext uri="{FF2B5EF4-FFF2-40B4-BE49-F238E27FC236}">
                <a16:creationId xmlns:a16="http://schemas.microsoft.com/office/drawing/2014/main" id="{2943915A-7087-6242-BD17-EBAEBF9CAE59}"/>
              </a:ext>
            </a:extLst>
          </p:cNvPr>
          <p:cNvSpPr>
            <a:spLocks noGrp="1"/>
          </p:cNvSpPr>
          <p:nvPr>
            <p:ph type="body" sz="quarter" idx="13"/>
          </p:nvPr>
        </p:nvSpPr>
        <p:spPr>
          <a:xfrm>
            <a:off x="538160" y="2259512"/>
            <a:ext cx="7691440" cy="3377228"/>
          </a:xfrm>
        </p:spPr>
        <p:txBody>
          <a:bodyPr/>
          <a:lstStyle/>
          <a:p>
            <a:pPr rtl="0" fontAlgn="base"/>
            <a:r>
              <a:rPr lang="en-GB" b="1"/>
              <a:t>Key findings include:</a:t>
            </a:r>
          </a:p>
          <a:p>
            <a:pPr marL="342900" indent="-342900" rtl="0" fontAlgn="base">
              <a:buFont typeface="Wingdings" panose="05000000000000000000" pitchFamily="2" charset="2"/>
              <a:buChar char="§"/>
            </a:pPr>
            <a:r>
              <a:rPr lang="en-GB"/>
              <a:t>The report found that the adult social care sector has continued to grow between April 2024 and March 2025, despite a significant fall in the number of international recruits.    </a:t>
            </a:r>
          </a:p>
          <a:p>
            <a:pPr rtl="0" fontAlgn="base"/>
            <a:endParaRPr lang="en-GB" sz="1000"/>
          </a:p>
          <a:p>
            <a:pPr marL="342900" indent="-342900" rtl="0" fontAlgn="base">
              <a:buFont typeface="Wingdings" panose="05000000000000000000" pitchFamily="2" charset="2"/>
              <a:buChar char="§"/>
            </a:pPr>
            <a:r>
              <a:rPr lang="en-GB"/>
              <a:t>The new figures show that the vacancy rate for 2024/25 fell to 7%. This was a return to similar levels seen prior to 2021/22, when the rate had peaked at 10.5%. The number of filled posts grew by 3.4% to 1.6 million.  </a:t>
            </a:r>
          </a:p>
          <a:p>
            <a:pPr rtl="0" fontAlgn="base"/>
            <a:endParaRPr lang="en-GB" sz="1000"/>
          </a:p>
          <a:p>
            <a:pPr marL="342900" indent="-342900" rtl="0" fontAlgn="base">
              <a:buFont typeface="Wingdings" panose="05000000000000000000" pitchFamily="2" charset="2"/>
              <a:buChar char="§"/>
            </a:pPr>
            <a:r>
              <a:rPr lang="en-GB"/>
              <a:t>It’s now estimated that there are 1.47m people working in adult social care in England.   </a:t>
            </a:r>
          </a:p>
          <a:p>
            <a:pPr marL="342900" indent="-342900" rtl="0" fontAlgn="base">
              <a:buFont typeface="Wingdings" panose="05000000000000000000" pitchFamily="2" charset="2"/>
              <a:buChar char="§"/>
            </a:pPr>
            <a:endParaRPr lang="en-GB"/>
          </a:p>
          <a:p>
            <a:pPr rtl="0" fontAlgn="base"/>
            <a:r>
              <a:rPr lang="en-GB">
                <a:hlinkClick r:id="rId3"/>
              </a:rPr>
              <a:t>Take a look at the report</a:t>
            </a:r>
            <a:endParaRPr lang="en-GB"/>
          </a:p>
        </p:txBody>
      </p:sp>
      <p:pic>
        <p:nvPicPr>
          <p:cNvPr id="7" name="Picture 6">
            <a:extLst>
              <a:ext uri="{FF2B5EF4-FFF2-40B4-BE49-F238E27FC236}">
                <a16:creationId xmlns:a16="http://schemas.microsoft.com/office/drawing/2014/main" id="{26057F85-1799-9C4C-D126-962D3D385553}"/>
              </a:ext>
            </a:extLst>
          </p:cNvPr>
          <p:cNvPicPr>
            <a:picLocks noChangeAspect="1"/>
          </p:cNvPicPr>
          <p:nvPr/>
        </p:nvPicPr>
        <p:blipFill>
          <a:blip r:embed="rId4"/>
          <a:stretch>
            <a:fillRect/>
          </a:stretch>
        </p:blipFill>
        <p:spPr>
          <a:xfrm>
            <a:off x="8546257" y="2177245"/>
            <a:ext cx="3257643" cy="1770881"/>
          </a:xfrm>
          <a:prstGeom prst="rect">
            <a:avLst/>
          </a:prstGeom>
        </p:spPr>
      </p:pic>
      <p:pic>
        <p:nvPicPr>
          <p:cNvPr id="9" name="Picture 8">
            <a:extLst>
              <a:ext uri="{FF2B5EF4-FFF2-40B4-BE49-F238E27FC236}">
                <a16:creationId xmlns:a16="http://schemas.microsoft.com/office/drawing/2014/main" id="{5D8B31BF-C920-7D4C-45F8-724D92D69482}"/>
              </a:ext>
            </a:extLst>
          </p:cNvPr>
          <p:cNvPicPr>
            <a:picLocks noChangeAspect="1"/>
          </p:cNvPicPr>
          <p:nvPr/>
        </p:nvPicPr>
        <p:blipFill>
          <a:blip r:embed="rId5"/>
          <a:stretch>
            <a:fillRect/>
          </a:stretch>
        </p:blipFill>
        <p:spPr>
          <a:xfrm>
            <a:off x="8458200" y="4287157"/>
            <a:ext cx="3433759" cy="1893496"/>
          </a:xfrm>
          <a:prstGeom prst="rect">
            <a:avLst/>
          </a:prstGeom>
        </p:spPr>
      </p:pic>
    </p:spTree>
    <p:extLst>
      <p:ext uri="{BB962C8B-B14F-4D97-AF65-F5344CB8AC3E}">
        <p14:creationId xmlns:p14="http://schemas.microsoft.com/office/powerpoint/2010/main" val="3674801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E0D203-41DF-3A28-0ABF-A2A1521FE352}"/>
              </a:ext>
            </a:extLst>
          </p:cNvPr>
          <p:cNvSpPr>
            <a:spLocks noGrp="1"/>
          </p:cNvSpPr>
          <p:nvPr>
            <p:ph type="body" sz="quarter" idx="11"/>
          </p:nvPr>
        </p:nvSpPr>
        <p:spPr>
          <a:xfrm>
            <a:off x="495299" y="1244531"/>
            <a:ext cx="11391901" cy="865292"/>
          </a:xfrm>
        </p:spPr>
        <p:txBody>
          <a:bodyPr/>
          <a:lstStyle/>
          <a:p>
            <a:r>
              <a:rPr lang="en-GB"/>
              <a:t>Our registered manager webinars cover a wide range of topics to support you and your service. </a:t>
            </a:r>
          </a:p>
          <a:p>
            <a:endParaRPr lang="en-GB"/>
          </a:p>
        </p:txBody>
      </p:sp>
      <p:sp>
        <p:nvSpPr>
          <p:cNvPr id="3" name="Text Placeholder 2">
            <a:extLst>
              <a:ext uri="{FF2B5EF4-FFF2-40B4-BE49-F238E27FC236}">
                <a16:creationId xmlns:a16="http://schemas.microsoft.com/office/drawing/2014/main" id="{0942C4F6-91B8-00EA-38AC-6DFA078CB36C}"/>
              </a:ext>
            </a:extLst>
          </p:cNvPr>
          <p:cNvSpPr>
            <a:spLocks noGrp="1"/>
          </p:cNvSpPr>
          <p:nvPr>
            <p:ph type="body" sz="quarter" idx="12"/>
          </p:nvPr>
        </p:nvSpPr>
        <p:spPr/>
        <p:txBody>
          <a:bodyPr/>
          <a:lstStyle/>
          <a:p>
            <a:r>
              <a:rPr lang="en-GB"/>
              <a:t>Webinars to support your service</a:t>
            </a:r>
          </a:p>
          <a:p>
            <a:endParaRPr lang="en-GB"/>
          </a:p>
        </p:txBody>
      </p:sp>
      <p:sp>
        <p:nvSpPr>
          <p:cNvPr id="5" name="Text Placeholder 4">
            <a:extLst>
              <a:ext uri="{FF2B5EF4-FFF2-40B4-BE49-F238E27FC236}">
                <a16:creationId xmlns:a16="http://schemas.microsoft.com/office/drawing/2014/main" id="{50027F35-C184-1307-5BCE-BFC8516C3CD1}"/>
              </a:ext>
            </a:extLst>
          </p:cNvPr>
          <p:cNvSpPr>
            <a:spLocks noGrp="1"/>
          </p:cNvSpPr>
          <p:nvPr>
            <p:ph type="body" sz="quarter" idx="10"/>
          </p:nvPr>
        </p:nvSpPr>
        <p:spPr/>
        <p:txBody>
          <a:bodyPr/>
          <a:lstStyle/>
          <a:p>
            <a:endParaRPr lang="en-GB"/>
          </a:p>
        </p:txBody>
      </p:sp>
      <p:sp>
        <p:nvSpPr>
          <p:cNvPr id="6" name="Text Placeholder 4">
            <a:extLst>
              <a:ext uri="{FF2B5EF4-FFF2-40B4-BE49-F238E27FC236}">
                <a16:creationId xmlns:a16="http://schemas.microsoft.com/office/drawing/2014/main" id="{E92B29F4-608D-0C2F-4166-25A97201FC10}"/>
              </a:ext>
            </a:extLst>
          </p:cNvPr>
          <p:cNvSpPr>
            <a:spLocks noGrp="1"/>
          </p:cNvSpPr>
          <p:nvPr>
            <p:ph type="body" sz="quarter" idx="13"/>
          </p:nvPr>
        </p:nvSpPr>
        <p:spPr>
          <a:xfrm>
            <a:off x="510046" y="2277659"/>
            <a:ext cx="11391900" cy="820332"/>
          </a:xfrm>
        </p:spPr>
        <p:txBody>
          <a:bodyPr lIns="91440" tIns="45720" rIns="91440" bIns="45720" anchor="t"/>
          <a:lstStyle/>
          <a:p>
            <a:r>
              <a:rPr lang="en-GB" sz="2200">
                <a:latin typeface="Arial"/>
                <a:cs typeface="Arial"/>
              </a:rPr>
              <a:t>They are delivered to a live audience and recorded for further viewing. The </a:t>
            </a:r>
            <a:r>
              <a:rPr lang="en-GB" sz="2200">
                <a:latin typeface="Arial"/>
                <a:cs typeface="Arial"/>
                <a:hlinkClick r:id="rId3"/>
              </a:rPr>
              <a:t>webinars</a:t>
            </a:r>
            <a:r>
              <a:rPr lang="en-GB" sz="2200">
                <a:latin typeface="Arial"/>
                <a:cs typeface="Arial"/>
              </a:rPr>
              <a:t> are between 30-60 minutes long and are supported with resources and additional information.</a:t>
            </a:r>
          </a:p>
          <a:p>
            <a:endParaRPr lang="en-GB" sz="1000" b="1">
              <a:latin typeface="Arial"/>
              <a:cs typeface="Arial"/>
            </a:endParaRPr>
          </a:p>
          <a:p>
            <a:r>
              <a:rPr lang="en-GB" sz="2200" b="1">
                <a:solidFill>
                  <a:srgbClr val="008C95"/>
                </a:solidFill>
                <a:latin typeface="Arial"/>
                <a:cs typeface="Arial"/>
              </a:rPr>
              <a:t>Our new recorded webinars include:</a:t>
            </a:r>
          </a:p>
          <a:p>
            <a:endParaRPr lang="en-GB" sz="1000"/>
          </a:p>
          <a:p>
            <a:endParaRPr lang="en-GB"/>
          </a:p>
        </p:txBody>
      </p:sp>
      <p:sp>
        <p:nvSpPr>
          <p:cNvPr id="7" name="Text Placeholder 2">
            <a:extLst>
              <a:ext uri="{FF2B5EF4-FFF2-40B4-BE49-F238E27FC236}">
                <a16:creationId xmlns:a16="http://schemas.microsoft.com/office/drawing/2014/main" id="{A279FE19-0730-0B60-9E7F-2EF9410A6554}"/>
              </a:ext>
            </a:extLst>
          </p:cNvPr>
          <p:cNvSpPr txBox="1">
            <a:spLocks/>
          </p:cNvSpPr>
          <p:nvPr/>
        </p:nvSpPr>
        <p:spPr>
          <a:xfrm>
            <a:off x="514965" y="3581400"/>
            <a:ext cx="11391900" cy="2705807"/>
          </a:xfrm>
          <a:prstGeom prst="rect">
            <a:avLst/>
          </a:prstGeom>
        </p:spPr>
        <p:txBody>
          <a:bodyPr lIns="91440" tIns="45720" rIns="91440" bIns="45720" anchor="t"/>
          <a:lstStyle>
            <a:lvl1pPr marL="0">
              <a:defRPr sz="2800" b="1">
                <a:solidFill>
                  <a:srgbClr val="008F9C"/>
                </a:solidFill>
                <a:latin typeface="Arial" panose="020B0604020202020204" pitchFamily="34" charset="0"/>
                <a:ea typeface="+mn-ea"/>
                <a:cs typeface="Arial" panose="020B0604020202020204" pitchFamily="34" charset="0"/>
              </a:defRPr>
            </a:lvl1pPr>
            <a:lvl2pPr marL="457200">
              <a:defRPr sz="24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000">
                <a:solidFill>
                  <a:schemeClr val="tx1"/>
                </a:solidFill>
                <a:latin typeface="Arial"/>
                <a:cs typeface="Arial"/>
              </a:rPr>
              <a:t>New managers: What resources and support is available | </a:t>
            </a:r>
            <a:r>
              <a:rPr lang="en-GB" sz="2000" b="0">
                <a:solidFill>
                  <a:schemeClr val="tx1"/>
                </a:solidFill>
                <a:latin typeface="Arial"/>
                <a:cs typeface="Arial"/>
                <a:hlinkClick r:id="rId4"/>
              </a:rPr>
              <a:t>Watch now</a:t>
            </a:r>
            <a:endParaRPr lang="en-GB" sz="2000">
              <a:solidFill>
                <a:schemeClr val="tx1"/>
              </a:solidFill>
              <a:latin typeface="Arial"/>
              <a:cs typeface="Arial"/>
            </a:endParaRPr>
          </a:p>
          <a:p>
            <a:r>
              <a:rPr lang="en-GB" sz="2000" b="0">
                <a:solidFill>
                  <a:schemeClr val="tx1"/>
                </a:solidFill>
              </a:rPr>
              <a:t>Discover how we can support you in recruiting and developing your staff, explore support available to help you effectively lead your organisation and identify ways to further your own development. </a:t>
            </a:r>
          </a:p>
          <a:p>
            <a:endParaRPr lang="en-GB" sz="2000" b="0">
              <a:solidFill>
                <a:schemeClr val="tx1"/>
              </a:solidFill>
              <a:latin typeface="Arial"/>
              <a:cs typeface="Arial"/>
            </a:endParaRPr>
          </a:p>
          <a:p>
            <a:r>
              <a:rPr lang="en-GB" sz="2000">
                <a:solidFill>
                  <a:schemeClr val="tx1"/>
                </a:solidFill>
                <a:latin typeface="Arial"/>
                <a:cs typeface="Arial"/>
              </a:rPr>
              <a:t>Managing risk: Good and best practice approaches for CQC regulated providers | </a:t>
            </a:r>
            <a:r>
              <a:rPr lang="en-GB" sz="2000" b="0">
                <a:solidFill>
                  <a:schemeClr val="tx1"/>
                </a:solidFill>
                <a:latin typeface="Arial"/>
                <a:cs typeface="Arial"/>
                <a:hlinkClick r:id="rId5"/>
              </a:rPr>
              <a:t>Watch now</a:t>
            </a:r>
            <a:endParaRPr lang="en-GB" sz="2000" b="0">
              <a:solidFill>
                <a:schemeClr val="tx1"/>
              </a:solidFill>
              <a:latin typeface="Arial"/>
              <a:cs typeface="Arial"/>
            </a:endParaRPr>
          </a:p>
          <a:p>
            <a:r>
              <a:rPr lang="en-GB" sz="2000" b="0">
                <a:solidFill>
                  <a:schemeClr val="tx1"/>
                </a:solidFill>
                <a:latin typeface="Arial"/>
                <a:cs typeface="Arial"/>
              </a:rPr>
              <a:t>Explore how residential, homecare, and learning disability/autism services manage risk in their day-to-day operations. It focuses on key areas such as managing risky behaviours, supporting people with fluctuating capacity, and respecting unwise decisions, while providing practical strategies for involving people in decisions about their own safe care.</a:t>
            </a:r>
          </a:p>
          <a:p>
            <a:endParaRPr lang="en-GB" sz="2600">
              <a:latin typeface="Arial"/>
              <a:cs typeface="Arial"/>
            </a:endParaRPr>
          </a:p>
          <a:p>
            <a:endParaRPr lang="en-GB" sz="2600">
              <a:latin typeface="Arial"/>
              <a:cs typeface="Arial"/>
            </a:endParaRPr>
          </a:p>
          <a:p>
            <a:endParaRPr lang="en-GB" sz="2600">
              <a:latin typeface="Arial"/>
              <a:cs typeface="Arial"/>
            </a:endParaRPr>
          </a:p>
          <a:p>
            <a:endParaRPr lang="en-GB" sz="2600">
              <a:latin typeface="Arial"/>
              <a:cs typeface="Arial"/>
            </a:endParaRPr>
          </a:p>
        </p:txBody>
      </p:sp>
    </p:spTree>
    <p:extLst>
      <p:ext uri="{BB962C8B-B14F-4D97-AF65-F5344CB8AC3E}">
        <p14:creationId xmlns:p14="http://schemas.microsoft.com/office/powerpoint/2010/main" val="4237236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1AC154-0806-E125-EC7B-19EEA2F52083}"/>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FA8E10B2-C38F-4B90-782C-40C2F78D6C18}"/>
              </a:ext>
            </a:extLst>
          </p:cNvPr>
          <p:cNvSpPr>
            <a:spLocks noGrp="1"/>
          </p:cNvSpPr>
          <p:nvPr>
            <p:ph type="body" sz="quarter" idx="11"/>
          </p:nvPr>
        </p:nvSpPr>
        <p:spPr>
          <a:xfrm>
            <a:off x="495298" y="1211896"/>
            <a:ext cx="11239501" cy="1109131"/>
          </a:xfrm>
        </p:spPr>
        <p:txBody>
          <a:bodyPr/>
          <a:lstStyle/>
          <a:p>
            <a:r>
              <a:rPr lang="en-GB"/>
              <a:t>Skills for Care is the award-winning membership organisation for registered managers.</a:t>
            </a:r>
          </a:p>
        </p:txBody>
      </p:sp>
      <p:sp>
        <p:nvSpPr>
          <p:cNvPr id="4" name="Text Placeholder 3">
            <a:extLst>
              <a:ext uri="{FF2B5EF4-FFF2-40B4-BE49-F238E27FC236}">
                <a16:creationId xmlns:a16="http://schemas.microsoft.com/office/drawing/2014/main" id="{63AD876F-C55D-1F2E-1757-D9434778274A}"/>
              </a:ext>
            </a:extLst>
          </p:cNvPr>
          <p:cNvSpPr>
            <a:spLocks noGrp="1"/>
          </p:cNvSpPr>
          <p:nvPr>
            <p:ph type="body" sz="quarter" idx="12"/>
          </p:nvPr>
        </p:nvSpPr>
        <p:spPr/>
        <p:txBody>
          <a:bodyPr/>
          <a:lstStyle/>
          <a:p>
            <a:r>
              <a:rPr lang="en-GB"/>
              <a:t>Registered manager membership</a:t>
            </a:r>
          </a:p>
          <a:p>
            <a:endParaRPr lang="en-GB"/>
          </a:p>
        </p:txBody>
      </p:sp>
      <p:sp>
        <p:nvSpPr>
          <p:cNvPr id="5" name="Text Placeholder 4">
            <a:extLst>
              <a:ext uri="{FF2B5EF4-FFF2-40B4-BE49-F238E27FC236}">
                <a16:creationId xmlns:a16="http://schemas.microsoft.com/office/drawing/2014/main" id="{3FBC8020-0FD9-1769-0236-ABA087051A11}"/>
              </a:ext>
            </a:extLst>
          </p:cNvPr>
          <p:cNvSpPr>
            <a:spLocks noGrp="1"/>
          </p:cNvSpPr>
          <p:nvPr>
            <p:ph type="body" sz="quarter" idx="13"/>
          </p:nvPr>
        </p:nvSpPr>
        <p:spPr>
          <a:xfrm>
            <a:off x="495298" y="2904545"/>
            <a:ext cx="8907463" cy="2300713"/>
          </a:xfrm>
        </p:spPr>
        <p:txBody>
          <a:bodyPr/>
          <a:lstStyle/>
          <a:p>
            <a:r>
              <a:rPr lang="en-GB" sz="2200" b="1"/>
              <a:t>Membership benefits include:</a:t>
            </a:r>
          </a:p>
          <a:p>
            <a:pPr marL="342900" indent="-342900">
              <a:buFont typeface="Wingdings" panose="05000000000000000000" pitchFamily="2" charset="2"/>
              <a:buChar char="§"/>
            </a:pPr>
            <a:r>
              <a:rPr lang="en-GB"/>
              <a:t>printed copy of our ‘Social care manager’s handbook’</a:t>
            </a:r>
          </a:p>
          <a:p>
            <a:pPr marL="342900" indent="-342900">
              <a:buFont typeface="Wingdings" panose="05000000000000000000" pitchFamily="2" charset="2"/>
              <a:buChar char="§"/>
            </a:pPr>
            <a:r>
              <a:rPr lang="en-GB"/>
              <a:t>monthly newsletter including practical information and guidance</a:t>
            </a:r>
          </a:p>
          <a:p>
            <a:pPr marL="342900" indent="-342900">
              <a:buFont typeface="Wingdings" panose="05000000000000000000" pitchFamily="2" charset="2"/>
              <a:buChar char="§"/>
            </a:pPr>
            <a:r>
              <a:rPr lang="en-GB">
                <a:latin typeface="Arial"/>
                <a:cs typeface="Arial"/>
              </a:rPr>
              <a:t>access to Good and Outstanding care guide: Single Assessment Framework version and 34 Quality Statement recommendation checklists</a:t>
            </a:r>
          </a:p>
          <a:p>
            <a:pPr marL="342900" indent="-342900">
              <a:buFont typeface="Wingdings" panose="05000000000000000000" pitchFamily="2" charset="2"/>
              <a:buChar char="§"/>
            </a:pPr>
            <a:r>
              <a:rPr lang="en-GB"/>
              <a:t>exclusive annual resource when you renew your membership</a:t>
            </a:r>
          </a:p>
          <a:p>
            <a:pPr marL="342900" indent="-342900">
              <a:buFont typeface="Wingdings" panose="05000000000000000000" pitchFamily="2" charset="2"/>
              <a:buChar char="§"/>
            </a:pPr>
            <a:r>
              <a:rPr lang="en-GB"/>
              <a:t>the chance to train to become a mentor or receive mentoring.</a:t>
            </a:r>
          </a:p>
          <a:p>
            <a:pPr marL="342900" indent="-342900">
              <a:buFont typeface="Wingdings" panose="05000000000000000000" pitchFamily="2" charset="2"/>
              <a:buChar char="§"/>
            </a:pPr>
            <a:r>
              <a:rPr lang="en-GB"/>
              <a:t>…plus much more</a:t>
            </a:r>
          </a:p>
          <a:p>
            <a:endParaRPr lang="en-GB" sz="1000"/>
          </a:p>
          <a:p>
            <a:r>
              <a:rPr lang="en-GB"/>
              <a:t>Become a member for £35 per year.</a:t>
            </a:r>
          </a:p>
          <a:p>
            <a:r>
              <a:rPr lang="en-GB">
                <a:solidFill>
                  <a:srgbClr val="000000"/>
                </a:solidFill>
                <a:ea typeface="Aptos" panose="020B0004020202020204" pitchFamily="34" charset="0"/>
                <a:hlinkClick r:id="rId3"/>
              </a:rPr>
              <a:t>Find out more about our award-winning registered manager membership </a:t>
            </a:r>
            <a:endParaRPr lang="en-GB" sz="2000">
              <a:solidFill>
                <a:srgbClr val="000000"/>
              </a:solidFill>
              <a:effectLst/>
              <a:ea typeface="Aptos" panose="020B0004020202020204" pitchFamily="34" charset="0"/>
            </a:endParaRPr>
          </a:p>
          <a:p>
            <a:endParaRPr lang="en-GB"/>
          </a:p>
          <a:p>
            <a:endParaRPr lang="en-GB"/>
          </a:p>
        </p:txBody>
      </p:sp>
      <p:pic>
        <p:nvPicPr>
          <p:cNvPr id="6" name="Picture 5">
            <a:extLst>
              <a:ext uri="{FF2B5EF4-FFF2-40B4-BE49-F238E27FC236}">
                <a16:creationId xmlns:a16="http://schemas.microsoft.com/office/drawing/2014/main" id="{99BC8CF3-A6AB-1DB0-1219-A93A1E9FAF88}"/>
              </a:ext>
            </a:extLst>
          </p:cNvPr>
          <p:cNvPicPr>
            <a:picLocks noChangeAspect="1"/>
          </p:cNvPicPr>
          <p:nvPr/>
        </p:nvPicPr>
        <p:blipFill>
          <a:blip r:embed="rId4"/>
          <a:stretch>
            <a:fillRect/>
          </a:stretch>
        </p:blipFill>
        <p:spPr>
          <a:xfrm>
            <a:off x="9677400" y="4038600"/>
            <a:ext cx="2370268" cy="2300712"/>
          </a:xfrm>
          <a:prstGeom prst="rect">
            <a:avLst/>
          </a:prstGeom>
        </p:spPr>
      </p:pic>
      <p:sp>
        <p:nvSpPr>
          <p:cNvPr id="8" name="TextBox 7">
            <a:extLst>
              <a:ext uri="{FF2B5EF4-FFF2-40B4-BE49-F238E27FC236}">
                <a16:creationId xmlns:a16="http://schemas.microsoft.com/office/drawing/2014/main" id="{83329EF9-D8FA-037A-FE18-85B9CF527EA9}"/>
              </a:ext>
            </a:extLst>
          </p:cNvPr>
          <p:cNvSpPr txBox="1"/>
          <p:nvPr/>
        </p:nvSpPr>
        <p:spPr>
          <a:xfrm>
            <a:off x="505130" y="2196659"/>
            <a:ext cx="11239501" cy="707886"/>
          </a:xfrm>
          <a:prstGeom prst="rect">
            <a:avLst/>
          </a:prstGeom>
          <a:noFill/>
        </p:spPr>
        <p:txBody>
          <a:bodyPr wrap="square">
            <a:spAutoFit/>
          </a:bodyPr>
          <a:lstStyle/>
          <a:p>
            <a:r>
              <a:rPr lang="en-GB" sz="2000"/>
              <a:t>Through membership, we support managers to develop best practice and knowledge, keep up-to-date with sector developments and share ideas with peers.</a:t>
            </a:r>
          </a:p>
        </p:txBody>
      </p:sp>
    </p:spTree>
    <p:extLst>
      <p:ext uri="{BB962C8B-B14F-4D97-AF65-F5344CB8AC3E}">
        <p14:creationId xmlns:p14="http://schemas.microsoft.com/office/powerpoint/2010/main" val="193102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B437D-7D88-5BC8-BC5F-08D89B917AF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15D3C95-BF62-B635-9155-CE189DC59833}"/>
              </a:ext>
            </a:extLst>
          </p:cNvPr>
          <p:cNvSpPr>
            <a:spLocks noGrp="1"/>
          </p:cNvSpPr>
          <p:nvPr>
            <p:ph type="body" sz="quarter" idx="11"/>
          </p:nvPr>
        </p:nvSpPr>
        <p:spPr>
          <a:xfrm>
            <a:off x="479323" y="1540414"/>
            <a:ext cx="10798277" cy="1109131"/>
          </a:xfrm>
        </p:spPr>
        <p:txBody>
          <a:bodyPr lIns="91440" tIns="45720" rIns="91440" bIns="45720" anchor="t"/>
          <a:lstStyle/>
          <a:p>
            <a:r>
              <a:rPr lang="en-GB" sz="2400">
                <a:latin typeface="Arial"/>
                <a:cs typeface="Arial"/>
              </a:rPr>
              <a:t>This guide provides practical steps to identify, develop, and retain future leaders in adult social care.</a:t>
            </a:r>
            <a:endParaRPr lang="en-US" sz="2400">
              <a:latin typeface="Arial"/>
              <a:cs typeface="Arial"/>
            </a:endParaRPr>
          </a:p>
        </p:txBody>
      </p:sp>
      <p:sp>
        <p:nvSpPr>
          <p:cNvPr id="4" name="Text Placeholder 3">
            <a:extLst>
              <a:ext uri="{FF2B5EF4-FFF2-40B4-BE49-F238E27FC236}">
                <a16:creationId xmlns:a16="http://schemas.microsoft.com/office/drawing/2014/main" id="{77DD4C0A-5C62-36B7-FCB0-B01733AB2CCC}"/>
              </a:ext>
            </a:extLst>
          </p:cNvPr>
          <p:cNvSpPr>
            <a:spLocks noGrp="1"/>
          </p:cNvSpPr>
          <p:nvPr>
            <p:ph type="body" sz="quarter" idx="12"/>
          </p:nvPr>
        </p:nvSpPr>
        <p:spPr>
          <a:xfrm>
            <a:off x="459658" y="316693"/>
            <a:ext cx="8907463" cy="1109131"/>
          </a:xfrm>
        </p:spPr>
        <p:txBody>
          <a:bodyPr lIns="91440" tIns="45720" rIns="91440" bIns="45720" anchor="t"/>
          <a:lstStyle/>
          <a:p>
            <a:r>
              <a:rPr lang="en-GB" sz="3200">
                <a:latin typeface="Arial"/>
                <a:cs typeface="Arial"/>
              </a:rPr>
              <a:t>Developing new managers and deputies – a guide to effective succession planning</a:t>
            </a:r>
            <a:endParaRPr lang="en-GB" sz="3200"/>
          </a:p>
        </p:txBody>
      </p:sp>
      <p:sp>
        <p:nvSpPr>
          <p:cNvPr id="5" name="Text Placeholder 4">
            <a:extLst>
              <a:ext uri="{FF2B5EF4-FFF2-40B4-BE49-F238E27FC236}">
                <a16:creationId xmlns:a16="http://schemas.microsoft.com/office/drawing/2014/main" id="{037E6289-A6F7-0CD6-62CB-88C7EC750BF9}"/>
              </a:ext>
            </a:extLst>
          </p:cNvPr>
          <p:cNvSpPr>
            <a:spLocks noGrp="1"/>
          </p:cNvSpPr>
          <p:nvPr>
            <p:ph type="body" sz="quarter" idx="13"/>
          </p:nvPr>
        </p:nvSpPr>
        <p:spPr>
          <a:xfrm>
            <a:off x="497757" y="2514600"/>
            <a:ext cx="8831263" cy="2299861"/>
          </a:xfrm>
        </p:spPr>
        <p:txBody>
          <a:bodyPr lIns="91440" tIns="45720" rIns="91440" bIns="45720" anchor="t"/>
          <a:lstStyle/>
          <a:p>
            <a:pPr algn="l"/>
            <a:r>
              <a:rPr lang="en-GB">
                <a:latin typeface="Arial"/>
                <a:cs typeface="Arial"/>
              </a:rPr>
              <a:t>As part of our registered manager membership, managers renewing their membership from 1 April 2025 – 31 March 2026 will receive an exclusive printed copy of this new guide. </a:t>
            </a:r>
          </a:p>
          <a:p>
            <a:pPr algn="l"/>
            <a:endParaRPr lang="en-GB" sz="1000">
              <a:latin typeface="Arial"/>
              <a:cs typeface="Arial"/>
            </a:endParaRPr>
          </a:p>
          <a:p>
            <a:pPr algn="l"/>
            <a:r>
              <a:rPr lang="en-GB">
                <a:latin typeface="Arial"/>
                <a:cs typeface="Arial"/>
              </a:rPr>
              <a:t>The development of future managers is more important than ever, and this guide provides insight into practical ways to succession plan across different sizes and types of adult social care services.</a:t>
            </a:r>
          </a:p>
          <a:p>
            <a:pPr algn="l"/>
            <a:endParaRPr lang="en-GB" sz="1000">
              <a:latin typeface="Arial"/>
              <a:cs typeface="Arial"/>
            </a:endParaRPr>
          </a:p>
          <a:p>
            <a:pPr algn="l"/>
            <a:r>
              <a:rPr lang="en-GB">
                <a:latin typeface="Arial"/>
                <a:cs typeface="Arial"/>
              </a:rPr>
              <a:t>The guide includes practical tools such as checklists, interview templates, and scenario-based assessments to help adult social care providers develop effective succession planning strategies.</a:t>
            </a:r>
          </a:p>
          <a:p>
            <a:pPr algn="l"/>
            <a:endParaRPr lang="en-GB">
              <a:latin typeface="Arial"/>
              <a:cs typeface="Arial"/>
            </a:endParaRPr>
          </a:p>
          <a:p>
            <a:pPr algn="l"/>
            <a:r>
              <a:rPr lang="en-GB">
                <a:latin typeface="Arial"/>
                <a:cs typeface="Arial"/>
                <a:hlinkClick r:id="rId3"/>
              </a:rPr>
              <a:t>Download the guide now</a:t>
            </a:r>
            <a:endParaRPr lang="en-US">
              <a:latin typeface="Arial"/>
              <a:cs typeface="Arial"/>
            </a:endParaRPr>
          </a:p>
          <a:p>
            <a:pPr algn="l"/>
            <a:endParaRPr lang="en-GB">
              <a:latin typeface="Arial"/>
              <a:cs typeface="Arial"/>
            </a:endParaRPr>
          </a:p>
        </p:txBody>
      </p:sp>
      <p:pic>
        <p:nvPicPr>
          <p:cNvPr id="7" name="Picture 6">
            <a:extLst>
              <a:ext uri="{FF2B5EF4-FFF2-40B4-BE49-F238E27FC236}">
                <a16:creationId xmlns:a16="http://schemas.microsoft.com/office/drawing/2014/main" id="{D0B1944F-324E-0E2B-8EB5-08F38E048D7F}"/>
              </a:ext>
            </a:extLst>
          </p:cNvPr>
          <p:cNvPicPr>
            <a:picLocks noChangeAspect="1"/>
          </p:cNvPicPr>
          <p:nvPr/>
        </p:nvPicPr>
        <p:blipFill>
          <a:blip r:embed="rId4"/>
          <a:stretch>
            <a:fillRect/>
          </a:stretch>
        </p:blipFill>
        <p:spPr>
          <a:xfrm>
            <a:off x="9448800" y="2514600"/>
            <a:ext cx="2493790" cy="3537053"/>
          </a:xfrm>
          <a:prstGeom prst="rect">
            <a:avLst/>
          </a:prstGeom>
        </p:spPr>
      </p:pic>
    </p:spTree>
    <p:extLst>
      <p:ext uri="{BB962C8B-B14F-4D97-AF65-F5344CB8AC3E}">
        <p14:creationId xmlns:p14="http://schemas.microsoft.com/office/powerpoint/2010/main" val="2491946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087FA-C8AF-4DA6-7037-276107413AAF}"/>
              </a:ext>
            </a:extLst>
          </p:cNvPr>
          <p:cNvSpPr>
            <a:spLocks noGrp="1"/>
          </p:cNvSpPr>
          <p:nvPr>
            <p:ph type="body" sz="quarter" idx="11"/>
          </p:nvPr>
        </p:nvSpPr>
        <p:spPr>
          <a:xfrm>
            <a:off x="571499" y="1710489"/>
            <a:ext cx="8755063" cy="1109131"/>
          </a:xfrm>
        </p:spPr>
        <p:txBody>
          <a:bodyPr/>
          <a:lstStyle/>
          <a:p>
            <a:r>
              <a:rPr lang="en-GB" sz="2400"/>
              <a:t>Our updated Good and Outstanding care guide has been co-produced with The Outstanding Society and covers the new CQC inspection model</a:t>
            </a:r>
          </a:p>
        </p:txBody>
      </p:sp>
      <p:sp>
        <p:nvSpPr>
          <p:cNvPr id="3" name="Text Placeholder 2">
            <a:extLst>
              <a:ext uri="{FF2B5EF4-FFF2-40B4-BE49-F238E27FC236}">
                <a16:creationId xmlns:a16="http://schemas.microsoft.com/office/drawing/2014/main" id="{D5B9D132-8BE6-3524-1AF5-CD377CE80FAB}"/>
              </a:ext>
            </a:extLst>
          </p:cNvPr>
          <p:cNvSpPr>
            <a:spLocks noGrp="1"/>
          </p:cNvSpPr>
          <p:nvPr>
            <p:ph type="body" sz="quarter" idx="12"/>
          </p:nvPr>
        </p:nvSpPr>
        <p:spPr/>
        <p:txBody>
          <a:bodyPr/>
          <a:lstStyle/>
          <a:p>
            <a:r>
              <a:rPr lang="en-GB"/>
              <a:t>Good and outstanding care guide – Single Assessment Framework edition</a:t>
            </a:r>
          </a:p>
        </p:txBody>
      </p:sp>
      <p:sp>
        <p:nvSpPr>
          <p:cNvPr id="4" name="Text Placeholder 3">
            <a:extLst>
              <a:ext uri="{FF2B5EF4-FFF2-40B4-BE49-F238E27FC236}">
                <a16:creationId xmlns:a16="http://schemas.microsoft.com/office/drawing/2014/main" id="{11F39563-CDE8-99E4-F098-8488A333CB54}"/>
              </a:ext>
            </a:extLst>
          </p:cNvPr>
          <p:cNvSpPr>
            <a:spLocks noGrp="1"/>
          </p:cNvSpPr>
          <p:nvPr>
            <p:ph type="body" sz="quarter" idx="13"/>
          </p:nvPr>
        </p:nvSpPr>
        <p:spPr>
          <a:xfrm>
            <a:off x="571499" y="2971800"/>
            <a:ext cx="8831263" cy="2767628"/>
          </a:xfrm>
        </p:spPr>
        <p:txBody>
          <a:bodyPr lIns="91440" tIns="45720" rIns="91440" bIns="45720" anchor="t"/>
          <a:lstStyle/>
          <a:p>
            <a:r>
              <a:rPr lang="en-GB"/>
              <a:t>Aimed at frontline managers and those supporting regulated services, it helps regulated providers to prepare evidence to meet the CQC’s 34 Quality Statements.  </a:t>
            </a:r>
          </a:p>
          <a:p>
            <a:endParaRPr lang="en-GB"/>
          </a:p>
          <a:p>
            <a:r>
              <a:rPr lang="en-GB"/>
              <a:t>An electronic version of this latest edition is available to all our registered manager members as part of their membership. </a:t>
            </a:r>
          </a:p>
          <a:p>
            <a:endParaRPr lang="en-GB"/>
          </a:p>
          <a:p>
            <a:r>
              <a:rPr lang="en-GB">
                <a:hlinkClick r:id="rId3"/>
              </a:rPr>
              <a:t>Become a member for £35 a year </a:t>
            </a:r>
            <a:endParaRPr lang="en-GB"/>
          </a:p>
        </p:txBody>
      </p:sp>
      <p:pic>
        <p:nvPicPr>
          <p:cNvPr id="6" name="Picture 5">
            <a:hlinkClick r:id="rId3"/>
            <a:extLst>
              <a:ext uri="{FF2B5EF4-FFF2-40B4-BE49-F238E27FC236}">
                <a16:creationId xmlns:a16="http://schemas.microsoft.com/office/drawing/2014/main" id="{696652AB-EBAC-43B2-AD20-6F019AE3398D}"/>
              </a:ext>
            </a:extLst>
          </p:cNvPr>
          <p:cNvPicPr>
            <a:picLocks noChangeAspect="1"/>
          </p:cNvPicPr>
          <p:nvPr/>
        </p:nvPicPr>
        <p:blipFill>
          <a:blip r:embed="rId4"/>
          <a:stretch>
            <a:fillRect/>
          </a:stretch>
        </p:blipFill>
        <p:spPr>
          <a:xfrm>
            <a:off x="9326562" y="2120896"/>
            <a:ext cx="2441355" cy="3395533"/>
          </a:xfrm>
          <a:prstGeom prst="rect">
            <a:avLst/>
          </a:prstGeom>
        </p:spPr>
      </p:pic>
    </p:spTree>
    <p:extLst>
      <p:ext uri="{BB962C8B-B14F-4D97-AF65-F5344CB8AC3E}">
        <p14:creationId xmlns:p14="http://schemas.microsoft.com/office/powerpoint/2010/main" val="3765582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0DFB2-34B2-3B9E-7C13-1A942E486B7B}"/>
              </a:ext>
            </a:extLst>
          </p:cNvPr>
          <p:cNvSpPr>
            <a:spLocks noGrp="1"/>
          </p:cNvSpPr>
          <p:nvPr>
            <p:ph type="body" sz="quarter" idx="11"/>
          </p:nvPr>
        </p:nvSpPr>
        <p:spPr>
          <a:xfrm>
            <a:off x="423412" y="1199912"/>
            <a:ext cx="11006588" cy="677811"/>
          </a:xfrm>
        </p:spPr>
        <p:txBody>
          <a:bodyPr lIns="91440" tIns="45720" rIns="91440" bIns="45720" anchor="t"/>
          <a:lstStyle/>
          <a:p>
            <a:r>
              <a:rPr lang="en-GB">
                <a:latin typeface="Arial"/>
                <a:cs typeface="Arial"/>
              </a:rPr>
              <a:t>Our podcast series which celebrates managers in social care is celebrating over 25,000 downloads!</a:t>
            </a:r>
            <a:endParaRPr lang="en-GB"/>
          </a:p>
        </p:txBody>
      </p:sp>
      <p:sp>
        <p:nvSpPr>
          <p:cNvPr id="3" name="Text Placeholder 2">
            <a:extLst>
              <a:ext uri="{FF2B5EF4-FFF2-40B4-BE49-F238E27FC236}">
                <a16:creationId xmlns:a16="http://schemas.microsoft.com/office/drawing/2014/main" id="{69FD9ED2-EB16-1AA4-7F70-CE6B78A0D6F0}"/>
              </a:ext>
            </a:extLst>
          </p:cNvPr>
          <p:cNvSpPr>
            <a:spLocks noGrp="1"/>
          </p:cNvSpPr>
          <p:nvPr>
            <p:ph type="body" sz="quarter" idx="12"/>
          </p:nvPr>
        </p:nvSpPr>
        <p:spPr>
          <a:xfrm>
            <a:off x="409035" y="340936"/>
            <a:ext cx="8907463" cy="703263"/>
          </a:xfrm>
        </p:spPr>
        <p:txBody>
          <a:bodyPr/>
          <a:lstStyle/>
          <a:p>
            <a:r>
              <a:rPr lang="en-GB"/>
              <a:t>The care exchange</a:t>
            </a:r>
          </a:p>
        </p:txBody>
      </p:sp>
      <p:sp>
        <p:nvSpPr>
          <p:cNvPr id="4" name="Text Placeholder 3">
            <a:extLst>
              <a:ext uri="{FF2B5EF4-FFF2-40B4-BE49-F238E27FC236}">
                <a16:creationId xmlns:a16="http://schemas.microsoft.com/office/drawing/2014/main" id="{E56DC14C-AF88-1CCE-D21E-237B1DBB3AD9}"/>
              </a:ext>
            </a:extLst>
          </p:cNvPr>
          <p:cNvSpPr>
            <a:spLocks noGrp="1"/>
          </p:cNvSpPr>
          <p:nvPr>
            <p:ph type="body" sz="quarter" idx="13"/>
          </p:nvPr>
        </p:nvSpPr>
        <p:spPr>
          <a:xfrm>
            <a:off x="460283" y="2719291"/>
            <a:ext cx="8410756" cy="1419418"/>
          </a:xfrm>
        </p:spPr>
        <p:txBody>
          <a:bodyPr lIns="91440" tIns="45720" rIns="91440" bIns="45720" anchor="t"/>
          <a:lstStyle/>
          <a:p>
            <a:pPr algn="l"/>
            <a:r>
              <a:rPr lang="en-GB">
                <a:latin typeface="Arial"/>
                <a:cs typeface="Arial"/>
              </a:rPr>
              <a:t>Our podcasts are hosted by locality managers Pia Rathje-Burton and Wendy Adams. Hear real-life insights into being a manager in social care including best practices, experiences and top tips which will inspire your own approach to being a registered manager.  </a:t>
            </a:r>
            <a:endParaRPr lang="en-GB"/>
          </a:p>
        </p:txBody>
      </p:sp>
      <p:pic>
        <p:nvPicPr>
          <p:cNvPr id="5" name="Picture 4" descr="A white speech bubble with blue and green text&#10;&#10;Description automatically generated">
            <a:extLst>
              <a:ext uri="{FF2B5EF4-FFF2-40B4-BE49-F238E27FC236}">
                <a16:creationId xmlns:a16="http://schemas.microsoft.com/office/drawing/2014/main" id="{88E352F0-6768-4153-0B63-A2F8B0384454}"/>
              </a:ext>
            </a:extLst>
          </p:cNvPr>
          <p:cNvPicPr>
            <a:picLocks noChangeAspect="1"/>
          </p:cNvPicPr>
          <p:nvPr/>
        </p:nvPicPr>
        <p:blipFill>
          <a:blip r:embed="rId3"/>
          <a:stretch>
            <a:fillRect/>
          </a:stretch>
        </p:blipFill>
        <p:spPr>
          <a:xfrm>
            <a:off x="9316498" y="3321635"/>
            <a:ext cx="2760006" cy="1965031"/>
          </a:xfrm>
          <a:prstGeom prst="rect">
            <a:avLst/>
          </a:prstGeom>
        </p:spPr>
      </p:pic>
      <p:sp>
        <p:nvSpPr>
          <p:cNvPr id="7" name="TextBox 6">
            <a:extLst>
              <a:ext uri="{FF2B5EF4-FFF2-40B4-BE49-F238E27FC236}">
                <a16:creationId xmlns:a16="http://schemas.microsoft.com/office/drawing/2014/main" id="{BF6E831C-DB76-8C93-8352-BFA2D9ED78B5}"/>
              </a:ext>
            </a:extLst>
          </p:cNvPr>
          <p:cNvSpPr txBox="1"/>
          <p:nvPr/>
        </p:nvSpPr>
        <p:spPr>
          <a:xfrm>
            <a:off x="552450" y="4150433"/>
            <a:ext cx="8448856" cy="1938992"/>
          </a:xfrm>
          <a:prstGeom prst="rect">
            <a:avLst/>
          </a:prstGeom>
          <a:noFill/>
          <a:ln w="38100">
            <a:solidFill>
              <a:srgbClr val="008C95"/>
            </a:solidFill>
          </a:ln>
        </p:spPr>
        <p:txBody>
          <a:bodyPr wrap="square">
            <a:spAutoFit/>
          </a:bodyPr>
          <a:lstStyle/>
          <a:p>
            <a:pPr algn="l"/>
            <a:r>
              <a:rPr lang="en-GB" sz="2000" b="1">
                <a:latin typeface="Arial"/>
                <a:cs typeface="Arial"/>
              </a:rPr>
              <a:t>New episode: I’m a CQC expert – by accident</a:t>
            </a:r>
          </a:p>
          <a:p>
            <a:pPr algn="l"/>
            <a:r>
              <a:rPr lang="en-GB" sz="2000">
                <a:latin typeface="Arial"/>
                <a:cs typeface="Arial"/>
              </a:rPr>
              <a:t>Hear from Louie Werth who is a CQC and feedback expert! </a:t>
            </a:r>
            <a:r>
              <a:rPr lang="en-GB" sz="2000"/>
              <a:t>He chats about how to prepare your staff in giving feedback to the CQC, how feedback will improve your service and the one question that the CQC will ask everyone. We also talk about creating good surveys and improving the wellbeing of your workforce.</a:t>
            </a:r>
          </a:p>
        </p:txBody>
      </p:sp>
      <p:sp>
        <p:nvSpPr>
          <p:cNvPr id="9" name="TextBox 8">
            <a:extLst>
              <a:ext uri="{FF2B5EF4-FFF2-40B4-BE49-F238E27FC236}">
                <a16:creationId xmlns:a16="http://schemas.microsoft.com/office/drawing/2014/main" id="{981EE94B-3764-5A7A-AB17-266E0DE3EAF5}"/>
              </a:ext>
            </a:extLst>
          </p:cNvPr>
          <p:cNvSpPr txBox="1"/>
          <p:nvPr/>
        </p:nvSpPr>
        <p:spPr>
          <a:xfrm>
            <a:off x="533400" y="6127016"/>
            <a:ext cx="6096000" cy="369332"/>
          </a:xfrm>
          <a:prstGeom prst="rect">
            <a:avLst/>
          </a:prstGeom>
          <a:noFill/>
        </p:spPr>
        <p:txBody>
          <a:bodyPr wrap="square">
            <a:spAutoFit/>
          </a:bodyPr>
          <a:lstStyle/>
          <a:p>
            <a:pPr algn="l"/>
            <a:r>
              <a:rPr lang="en-GB">
                <a:latin typeface="Arial"/>
                <a:cs typeface="Arial"/>
                <a:hlinkClick r:id="rId4"/>
              </a:rPr>
              <a:t>www.skillsforcare.org.uk/careexchange</a:t>
            </a:r>
            <a:endParaRPr lang="en-GB"/>
          </a:p>
        </p:txBody>
      </p:sp>
      <p:sp>
        <p:nvSpPr>
          <p:cNvPr id="11" name="TextBox 10">
            <a:extLst>
              <a:ext uri="{FF2B5EF4-FFF2-40B4-BE49-F238E27FC236}">
                <a16:creationId xmlns:a16="http://schemas.microsoft.com/office/drawing/2014/main" id="{DB44DAD0-773A-3E9D-A59F-98D7D2C3A68D}"/>
              </a:ext>
            </a:extLst>
          </p:cNvPr>
          <p:cNvSpPr txBox="1"/>
          <p:nvPr/>
        </p:nvSpPr>
        <p:spPr>
          <a:xfrm>
            <a:off x="423412" y="2228501"/>
            <a:ext cx="10591800" cy="430887"/>
          </a:xfrm>
          <a:prstGeom prst="rect">
            <a:avLst/>
          </a:prstGeom>
          <a:noFill/>
        </p:spPr>
        <p:txBody>
          <a:bodyPr wrap="square">
            <a:spAutoFit/>
          </a:bodyPr>
          <a:lstStyle/>
          <a:p>
            <a:pPr algn="l"/>
            <a:r>
              <a:rPr lang="en-GB" sz="2200" b="1">
                <a:latin typeface="Arial"/>
                <a:cs typeface="Arial"/>
              </a:rPr>
              <a:t>Listen to real conversations with social care managers from across the sector</a:t>
            </a:r>
            <a:endParaRPr lang="en-US" sz="2200" b="1"/>
          </a:p>
        </p:txBody>
      </p:sp>
    </p:spTree>
    <p:extLst>
      <p:ext uri="{BB962C8B-B14F-4D97-AF65-F5344CB8AC3E}">
        <p14:creationId xmlns:p14="http://schemas.microsoft.com/office/powerpoint/2010/main" val="3663417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00DFB2-34B2-3B9E-7C13-1A942E486B7B}"/>
              </a:ext>
            </a:extLst>
          </p:cNvPr>
          <p:cNvSpPr>
            <a:spLocks noGrp="1"/>
          </p:cNvSpPr>
          <p:nvPr>
            <p:ph type="body" sz="quarter" idx="11"/>
          </p:nvPr>
        </p:nvSpPr>
        <p:spPr/>
        <p:txBody>
          <a:bodyPr lIns="91440" tIns="45720" rIns="91440" bIns="45720" anchor="t"/>
          <a:lstStyle/>
          <a:p>
            <a:r>
              <a:rPr lang="en-GB">
                <a:latin typeface="Arial"/>
                <a:cs typeface="Arial"/>
              </a:rPr>
              <a:t>Staying connected with each other and sharing advice, experiences and guidance is vital.</a:t>
            </a:r>
            <a:endParaRPr lang="en-US">
              <a:latin typeface="Arial"/>
              <a:cs typeface="Arial"/>
            </a:endParaRPr>
          </a:p>
        </p:txBody>
      </p:sp>
      <p:sp>
        <p:nvSpPr>
          <p:cNvPr id="3" name="Text Placeholder 2">
            <a:extLst>
              <a:ext uri="{FF2B5EF4-FFF2-40B4-BE49-F238E27FC236}">
                <a16:creationId xmlns:a16="http://schemas.microsoft.com/office/drawing/2014/main" id="{69FD9ED2-EB16-1AA4-7F70-CE6B78A0D6F0}"/>
              </a:ext>
            </a:extLst>
          </p:cNvPr>
          <p:cNvSpPr>
            <a:spLocks noGrp="1"/>
          </p:cNvSpPr>
          <p:nvPr>
            <p:ph type="body" sz="quarter" idx="12"/>
          </p:nvPr>
        </p:nvSpPr>
        <p:spPr/>
        <p:txBody>
          <a:bodyPr/>
          <a:lstStyle/>
          <a:p>
            <a:r>
              <a:rPr lang="en-GB"/>
              <a:t>Social care managers Facebook group </a:t>
            </a:r>
          </a:p>
        </p:txBody>
      </p:sp>
      <p:sp>
        <p:nvSpPr>
          <p:cNvPr id="4" name="Text Placeholder 3">
            <a:extLst>
              <a:ext uri="{FF2B5EF4-FFF2-40B4-BE49-F238E27FC236}">
                <a16:creationId xmlns:a16="http://schemas.microsoft.com/office/drawing/2014/main" id="{E56DC14C-AF88-1CCE-D21E-237B1DBB3AD9}"/>
              </a:ext>
            </a:extLst>
          </p:cNvPr>
          <p:cNvSpPr>
            <a:spLocks noGrp="1"/>
          </p:cNvSpPr>
          <p:nvPr>
            <p:ph type="body" sz="quarter" idx="13"/>
          </p:nvPr>
        </p:nvSpPr>
        <p:spPr/>
        <p:txBody>
          <a:bodyPr lIns="91440" tIns="45720" rIns="91440" bIns="45720" anchor="t"/>
          <a:lstStyle/>
          <a:p>
            <a:pPr algn="l"/>
            <a:r>
              <a:rPr lang="en-GB">
                <a:latin typeface="Arial"/>
                <a:cs typeface="Arial"/>
              </a:rPr>
              <a:t>Our Facebook group is open to all registered managers and front-line managers in similar roles.</a:t>
            </a:r>
            <a:endParaRPr lang="en-US">
              <a:latin typeface="Arial"/>
              <a:cs typeface="Arial"/>
            </a:endParaRPr>
          </a:p>
          <a:p>
            <a:pPr algn="l"/>
            <a:endParaRPr lang="en-GB">
              <a:latin typeface="Arial"/>
              <a:cs typeface="Arial"/>
            </a:endParaRPr>
          </a:p>
          <a:p>
            <a:pPr algn="l"/>
            <a:r>
              <a:rPr lang="en-GB">
                <a:latin typeface="Arial"/>
                <a:cs typeface="Arial"/>
              </a:rPr>
              <a:t>Join this growing group of managers who are using it every day to:</a:t>
            </a:r>
          </a:p>
          <a:p>
            <a:pPr marL="342900" indent="-342900" algn="l">
              <a:buFont typeface="Wingdings"/>
              <a:buChar char="§"/>
            </a:pPr>
            <a:r>
              <a:rPr lang="en-GB">
                <a:latin typeface="Arial"/>
                <a:cs typeface="Arial"/>
              </a:rPr>
              <a:t>network with peers and connect one another’s services </a:t>
            </a:r>
          </a:p>
          <a:p>
            <a:pPr marL="342900" indent="-342900" algn="l">
              <a:buFont typeface="Wingdings"/>
              <a:buChar char="§"/>
            </a:pPr>
            <a:r>
              <a:rPr lang="en-GB">
                <a:latin typeface="Arial"/>
                <a:cs typeface="Arial"/>
              </a:rPr>
              <a:t>discuss issues affecting them and their service, and share advice and experience with other managers</a:t>
            </a:r>
          </a:p>
          <a:p>
            <a:pPr marL="342900" indent="-342900" algn="l">
              <a:buFont typeface="Wingdings"/>
              <a:buChar char="§"/>
            </a:pPr>
            <a:r>
              <a:rPr lang="en-GB">
                <a:latin typeface="Arial"/>
                <a:cs typeface="Arial"/>
              </a:rPr>
              <a:t>provide support and ideas to like-minded colleagues across England.</a:t>
            </a:r>
          </a:p>
          <a:p>
            <a:pPr marL="342900" indent="-342900" algn="l">
              <a:buFont typeface="Wingdings"/>
              <a:buChar char="§"/>
            </a:pPr>
            <a:endParaRPr lang="en-GB"/>
          </a:p>
          <a:p>
            <a:pPr algn="l"/>
            <a:r>
              <a:rPr lang="en-GB">
                <a:latin typeface="Arial"/>
                <a:cs typeface="Arial"/>
                <a:hlinkClick r:id="rId3"/>
              </a:rPr>
              <a:t>Find out more and join the group</a:t>
            </a:r>
            <a:endParaRPr lang="en-GB"/>
          </a:p>
          <a:p>
            <a:endParaRPr lang="en-GB"/>
          </a:p>
        </p:txBody>
      </p:sp>
      <p:pic>
        <p:nvPicPr>
          <p:cNvPr id="5" name="Picture 4">
            <a:extLst>
              <a:ext uri="{FF2B5EF4-FFF2-40B4-BE49-F238E27FC236}">
                <a16:creationId xmlns:a16="http://schemas.microsoft.com/office/drawing/2014/main" id="{53D00CA9-4EFD-7245-F39E-920D44F25B9F}"/>
              </a:ext>
            </a:extLst>
          </p:cNvPr>
          <p:cNvPicPr>
            <a:picLocks noChangeAspect="1"/>
          </p:cNvPicPr>
          <p:nvPr/>
        </p:nvPicPr>
        <p:blipFill>
          <a:blip r:embed="rId4"/>
          <a:stretch>
            <a:fillRect/>
          </a:stretch>
        </p:blipFill>
        <p:spPr>
          <a:xfrm>
            <a:off x="8915400" y="4293121"/>
            <a:ext cx="3119931" cy="1716471"/>
          </a:xfrm>
          <a:prstGeom prst="rect">
            <a:avLst/>
          </a:prstGeom>
        </p:spPr>
      </p:pic>
    </p:spTree>
    <p:extLst>
      <p:ext uri="{BB962C8B-B14F-4D97-AF65-F5344CB8AC3E}">
        <p14:creationId xmlns:p14="http://schemas.microsoft.com/office/powerpoint/2010/main" val="37026334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10B7C-5858-FDD4-86D7-816C4CD93AA0}"/>
              </a:ext>
            </a:extLst>
          </p:cNvPr>
          <p:cNvSpPr>
            <a:spLocks noGrp="1"/>
          </p:cNvSpPr>
          <p:nvPr>
            <p:ph type="body" sz="quarter" idx="11"/>
          </p:nvPr>
        </p:nvSpPr>
        <p:spPr>
          <a:xfrm>
            <a:off x="507999" y="1752600"/>
            <a:ext cx="8831263" cy="1109131"/>
          </a:xfrm>
        </p:spPr>
        <p:txBody>
          <a:bodyPr/>
          <a:lstStyle/>
          <a:p>
            <a:r>
              <a:rPr lang="en-GB"/>
              <a:t>Recommendations, practical examples, advice and resources to support your CQC assessments</a:t>
            </a:r>
          </a:p>
          <a:p>
            <a:endParaRPr lang="en-GB"/>
          </a:p>
        </p:txBody>
      </p:sp>
      <p:sp>
        <p:nvSpPr>
          <p:cNvPr id="3" name="Text Placeholder 2">
            <a:extLst>
              <a:ext uri="{FF2B5EF4-FFF2-40B4-BE49-F238E27FC236}">
                <a16:creationId xmlns:a16="http://schemas.microsoft.com/office/drawing/2014/main" id="{E0733D23-B593-D91E-82B5-35A6F609706D}"/>
              </a:ext>
            </a:extLst>
          </p:cNvPr>
          <p:cNvSpPr>
            <a:spLocks noGrp="1"/>
          </p:cNvSpPr>
          <p:nvPr>
            <p:ph type="body" sz="quarter" idx="12"/>
          </p:nvPr>
        </p:nvSpPr>
        <p:spPr>
          <a:xfrm>
            <a:off x="495299" y="355313"/>
            <a:ext cx="8907463" cy="1244887"/>
          </a:xfrm>
        </p:spPr>
        <p:txBody>
          <a:bodyPr/>
          <a:lstStyle/>
          <a:p>
            <a:r>
              <a:rPr lang="en-GB"/>
              <a:t>Support for the CQC Assessment Framework – Inspection toolkit</a:t>
            </a:r>
          </a:p>
        </p:txBody>
      </p:sp>
      <p:sp>
        <p:nvSpPr>
          <p:cNvPr id="4" name="Text Placeholder 3">
            <a:extLst>
              <a:ext uri="{FF2B5EF4-FFF2-40B4-BE49-F238E27FC236}">
                <a16:creationId xmlns:a16="http://schemas.microsoft.com/office/drawing/2014/main" id="{AFC7619B-3F08-7E79-6313-58DCED2C41BA}"/>
              </a:ext>
            </a:extLst>
          </p:cNvPr>
          <p:cNvSpPr>
            <a:spLocks noGrp="1"/>
          </p:cNvSpPr>
          <p:nvPr>
            <p:ph type="body" sz="quarter" idx="13"/>
          </p:nvPr>
        </p:nvSpPr>
        <p:spPr>
          <a:xfrm>
            <a:off x="495299" y="3014131"/>
            <a:ext cx="8831263" cy="2615228"/>
          </a:xfrm>
        </p:spPr>
        <p:txBody>
          <a:bodyPr/>
          <a:lstStyle/>
          <a:p>
            <a:r>
              <a:rPr lang="en-GB" sz="2000"/>
              <a:t>Ensure your service is prepared by exploring recommendations, practical examples and resources covering the 34 Quality Statements in our </a:t>
            </a:r>
            <a:r>
              <a:rPr lang="en-GB" sz="2000">
                <a:hlinkClick r:id="rId3"/>
              </a:rPr>
              <a:t>inspection toolkit.</a:t>
            </a:r>
            <a:endParaRPr lang="en-GB" sz="2000"/>
          </a:p>
          <a:p>
            <a:endParaRPr lang="en-GB"/>
          </a:p>
        </p:txBody>
      </p:sp>
      <p:pic>
        <p:nvPicPr>
          <p:cNvPr id="8" name="Picture 7">
            <a:extLst>
              <a:ext uri="{FF2B5EF4-FFF2-40B4-BE49-F238E27FC236}">
                <a16:creationId xmlns:a16="http://schemas.microsoft.com/office/drawing/2014/main" id="{7F216EAB-FA0D-9ACD-DE03-15884A6CEE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76400" y="4419600"/>
            <a:ext cx="3092881" cy="1778354"/>
          </a:xfrm>
          <a:prstGeom prst="rect">
            <a:avLst/>
          </a:prstGeom>
        </p:spPr>
      </p:pic>
      <p:pic>
        <p:nvPicPr>
          <p:cNvPr id="9" name="Picture 8">
            <a:extLst>
              <a:ext uri="{FF2B5EF4-FFF2-40B4-BE49-F238E27FC236}">
                <a16:creationId xmlns:a16="http://schemas.microsoft.com/office/drawing/2014/main" id="{259EE977-AF97-85E0-18AE-36871327334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01481" y="4430594"/>
            <a:ext cx="3092881" cy="1767360"/>
          </a:xfrm>
          <a:prstGeom prst="rect">
            <a:avLst/>
          </a:prstGeom>
        </p:spPr>
      </p:pic>
    </p:spTree>
    <p:extLst>
      <p:ext uri="{BB962C8B-B14F-4D97-AF65-F5344CB8AC3E}">
        <p14:creationId xmlns:p14="http://schemas.microsoft.com/office/powerpoint/2010/main" val="2744352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45CCC-1248-AE61-1FA7-A59D8AD077B5}"/>
              </a:ext>
            </a:extLst>
          </p:cNvPr>
          <p:cNvSpPr>
            <a:spLocks noGrp="1"/>
          </p:cNvSpPr>
          <p:nvPr>
            <p:ph type="body" sz="quarter" idx="11"/>
          </p:nvPr>
        </p:nvSpPr>
        <p:spPr>
          <a:xfrm>
            <a:off x="495299" y="1286176"/>
            <a:ext cx="11189149" cy="1109131"/>
          </a:xfrm>
        </p:spPr>
        <p:txBody>
          <a:bodyPr lIns="91440" tIns="45720" rIns="91440" bIns="45720" anchor="t"/>
          <a:lstStyle/>
          <a:p>
            <a:r>
              <a:rPr lang="en-GB">
                <a:latin typeface="Arial"/>
                <a:cs typeface="Arial"/>
              </a:rPr>
              <a:t>Learn how to meet or exceed CQC expectations or recover from falling below CQC standards with our seminars and eLearning modules.</a:t>
            </a:r>
            <a:endParaRPr lang="en-US"/>
          </a:p>
        </p:txBody>
      </p:sp>
      <p:sp>
        <p:nvSpPr>
          <p:cNvPr id="3" name="Text Placeholder 2">
            <a:extLst>
              <a:ext uri="{FF2B5EF4-FFF2-40B4-BE49-F238E27FC236}">
                <a16:creationId xmlns:a16="http://schemas.microsoft.com/office/drawing/2014/main" id="{73DE720E-0909-D5C2-103B-F79501E17BB6}"/>
              </a:ext>
            </a:extLst>
          </p:cNvPr>
          <p:cNvSpPr>
            <a:spLocks noGrp="1"/>
          </p:cNvSpPr>
          <p:nvPr>
            <p:ph type="body" sz="quarter" idx="12"/>
          </p:nvPr>
        </p:nvSpPr>
        <p:spPr/>
        <p:txBody>
          <a:bodyPr lIns="91440" tIns="45720" rIns="91440" bIns="45720" anchor="t"/>
          <a:lstStyle/>
          <a:p>
            <a:r>
              <a:rPr lang="en-GB">
                <a:latin typeface="Arial"/>
                <a:cs typeface="Arial"/>
              </a:rPr>
              <a:t>CQC seminars and eLearning</a:t>
            </a:r>
            <a:endParaRPr lang="en-GB"/>
          </a:p>
        </p:txBody>
      </p:sp>
      <p:sp>
        <p:nvSpPr>
          <p:cNvPr id="4" name="Text Placeholder 3">
            <a:extLst>
              <a:ext uri="{FF2B5EF4-FFF2-40B4-BE49-F238E27FC236}">
                <a16:creationId xmlns:a16="http://schemas.microsoft.com/office/drawing/2014/main" id="{B4C218CE-69C7-4EA1-6E92-28794868ED2C}"/>
              </a:ext>
            </a:extLst>
          </p:cNvPr>
          <p:cNvSpPr>
            <a:spLocks noGrp="1"/>
          </p:cNvSpPr>
          <p:nvPr>
            <p:ph type="body" sz="quarter" idx="13"/>
          </p:nvPr>
        </p:nvSpPr>
        <p:spPr>
          <a:xfrm>
            <a:off x="521769" y="2774080"/>
            <a:ext cx="9231831" cy="3377228"/>
          </a:xfrm>
        </p:spPr>
        <p:txBody>
          <a:bodyPr lIns="91440" tIns="45720" rIns="91440" bIns="45720" anchor="t"/>
          <a:lstStyle/>
          <a:p>
            <a:r>
              <a:rPr lang="en-GB">
                <a:latin typeface="Arial"/>
                <a:cs typeface="Arial"/>
              </a:rPr>
              <a:t>Whether you are preparing for your first assessment, striving to deliver outstanding care or needing to improve, we can help with our full-day seminars which cost £250 + VAT: </a:t>
            </a:r>
            <a:endParaRPr lang="en-US"/>
          </a:p>
          <a:p>
            <a:endParaRPr lang="en-GB" sz="1000">
              <a:latin typeface="Arial"/>
              <a:cs typeface="Arial"/>
            </a:endParaRPr>
          </a:p>
          <a:p>
            <a:pPr marL="342900" indent="-342900">
              <a:buFont typeface="Wingdings"/>
              <a:buChar char="§"/>
            </a:pPr>
            <a:r>
              <a:rPr lang="en-GB" b="1">
                <a:latin typeface="Arial"/>
                <a:cs typeface="Arial"/>
              </a:rPr>
              <a:t>Being prepared for CQC assessment </a:t>
            </a:r>
            <a:r>
              <a:rPr lang="en-GB">
                <a:latin typeface="Arial"/>
                <a:cs typeface="Arial"/>
              </a:rPr>
              <a:t>| Tuesday 16 September | </a:t>
            </a:r>
            <a:r>
              <a:rPr lang="en-GB">
                <a:latin typeface="Arial"/>
                <a:cs typeface="Arial"/>
                <a:hlinkClick r:id="rId3"/>
              </a:rPr>
              <a:t>Book now</a:t>
            </a:r>
            <a:endParaRPr lang="en-GB">
              <a:latin typeface="Arial"/>
              <a:cs typeface="Arial"/>
            </a:endParaRPr>
          </a:p>
          <a:p>
            <a:pPr marL="342900" indent="-342900">
              <a:buFont typeface="Wingdings"/>
              <a:buChar char="§"/>
            </a:pPr>
            <a:r>
              <a:rPr lang="en-GB" b="1">
                <a:latin typeface="Arial"/>
                <a:cs typeface="Arial"/>
              </a:rPr>
              <a:t>Delivering outstanding care </a:t>
            </a:r>
            <a:r>
              <a:rPr lang="en-GB">
                <a:latin typeface="Arial"/>
                <a:cs typeface="Arial"/>
              </a:rPr>
              <a:t>| New dates coming soon…</a:t>
            </a:r>
          </a:p>
          <a:p>
            <a:pPr marL="342900" indent="-342900">
              <a:buFont typeface="Wingdings"/>
              <a:buChar char="§"/>
            </a:pPr>
            <a:r>
              <a:rPr lang="en-GB" b="1">
                <a:latin typeface="Arial"/>
                <a:cs typeface="Arial"/>
              </a:rPr>
              <a:t>Improving your CQC rating </a:t>
            </a:r>
            <a:r>
              <a:rPr lang="en-GB">
                <a:latin typeface="Arial"/>
                <a:cs typeface="Arial"/>
              </a:rPr>
              <a:t>| Tuesday 9 September | </a:t>
            </a:r>
            <a:r>
              <a:rPr lang="en-GB">
                <a:latin typeface="Arial"/>
                <a:cs typeface="Arial"/>
                <a:hlinkClick r:id="rId4"/>
              </a:rPr>
              <a:t>Book now</a:t>
            </a:r>
            <a:endParaRPr lang="en-GB">
              <a:latin typeface="Arial"/>
              <a:cs typeface="Arial"/>
            </a:endParaRPr>
          </a:p>
          <a:p>
            <a:endParaRPr lang="en-GB"/>
          </a:p>
          <a:p>
            <a:r>
              <a:rPr lang="en-GB">
                <a:latin typeface="Arial"/>
                <a:cs typeface="Arial"/>
              </a:rPr>
              <a:t>You can also look at our range of </a:t>
            </a:r>
            <a:r>
              <a:rPr lang="en-GB">
                <a:latin typeface="Arial"/>
                <a:cs typeface="Arial"/>
                <a:hlinkClick r:id="rId5"/>
              </a:rPr>
              <a:t>eLearning modules</a:t>
            </a:r>
            <a:r>
              <a:rPr lang="en-GB">
                <a:latin typeface="Arial"/>
                <a:cs typeface="Arial"/>
              </a:rPr>
              <a:t> to help you understand what is expected of your service and how you can best evidence these expectations. Each module costs £40 (which can be claimed back through LDSS).</a:t>
            </a:r>
          </a:p>
          <a:p>
            <a:endParaRPr lang="en-GB"/>
          </a:p>
          <a:p>
            <a:pPr marL="342900" indent="-342900">
              <a:buFont typeface="Wingdings"/>
              <a:buChar char="§"/>
            </a:pPr>
            <a:endParaRPr lang="en-GB"/>
          </a:p>
          <a:p>
            <a:pPr marL="342900" indent="-342900">
              <a:buFont typeface="Wingdings"/>
              <a:buChar char="§"/>
            </a:pPr>
            <a:endParaRPr lang="en-GB"/>
          </a:p>
          <a:p>
            <a:pPr marL="342900" indent="-342900">
              <a:buFont typeface="Wingdings"/>
              <a:buChar char="§"/>
            </a:pPr>
            <a:endParaRPr lang="en-GB"/>
          </a:p>
        </p:txBody>
      </p:sp>
    </p:spTree>
    <p:extLst>
      <p:ext uri="{BB962C8B-B14F-4D97-AF65-F5344CB8AC3E}">
        <p14:creationId xmlns:p14="http://schemas.microsoft.com/office/powerpoint/2010/main" val="4203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5132-C2E3-3B77-BD10-72C95BBA14C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574091F-090B-80D1-833F-F040EEEBF2B9}"/>
              </a:ext>
            </a:extLst>
          </p:cNvPr>
          <p:cNvSpPr>
            <a:spLocks noGrp="1"/>
          </p:cNvSpPr>
          <p:nvPr>
            <p:ph type="body" sz="quarter" idx="12"/>
          </p:nvPr>
        </p:nvSpPr>
        <p:spPr>
          <a:xfrm>
            <a:off x="495299" y="355313"/>
            <a:ext cx="9105901" cy="1473487"/>
          </a:xfrm>
        </p:spPr>
        <p:txBody>
          <a:bodyPr/>
          <a:lstStyle/>
          <a:p>
            <a:r>
              <a:rPr lang="en-GB"/>
              <a:t>Evidencing CQC safe and effective staffing through workforce planning</a:t>
            </a:r>
          </a:p>
        </p:txBody>
      </p:sp>
      <p:sp>
        <p:nvSpPr>
          <p:cNvPr id="7" name="Text Placeholder 6">
            <a:extLst>
              <a:ext uri="{FF2B5EF4-FFF2-40B4-BE49-F238E27FC236}">
                <a16:creationId xmlns:a16="http://schemas.microsoft.com/office/drawing/2014/main" id="{3BDD2CF5-42BE-9E2A-6CB9-853DEAF590CE}"/>
              </a:ext>
            </a:extLst>
          </p:cNvPr>
          <p:cNvSpPr>
            <a:spLocks noGrp="1"/>
          </p:cNvSpPr>
          <p:nvPr>
            <p:ph type="body" sz="quarter" idx="13"/>
          </p:nvPr>
        </p:nvSpPr>
        <p:spPr>
          <a:xfrm>
            <a:off x="495299" y="1818968"/>
            <a:ext cx="10082085" cy="3103320"/>
          </a:xfrm>
        </p:spPr>
        <p:txBody>
          <a:bodyPr lIns="91440" tIns="45720" rIns="91440" bIns="45720" anchor="t"/>
          <a:lstStyle/>
          <a:p>
            <a:r>
              <a:rPr lang="en-GB" sz="2400" b="1">
                <a:solidFill>
                  <a:srgbClr val="008F92"/>
                </a:solidFill>
              </a:rPr>
              <a:t>Join our seminar to meet CQC standards around safe and effective staffing through workforce planning. </a:t>
            </a:r>
          </a:p>
          <a:p>
            <a:endParaRPr lang="en-GB" sz="2400" b="1">
              <a:solidFill>
                <a:srgbClr val="008F92"/>
              </a:solidFill>
            </a:endParaRPr>
          </a:p>
          <a:p>
            <a:r>
              <a:rPr lang="en-GB" sz="2200" b="1"/>
              <a:t>The seminar will help you:</a:t>
            </a:r>
          </a:p>
          <a:p>
            <a:pPr marL="457200" indent="-457200">
              <a:buFont typeface="Wingdings" panose="05000000000000000000" pitchFamily="2" charset="2"/>
              <a:buChar char="§"/>
            </a:pPr>
            <a:r>
              <a:rPr lang="en-GB" sz="2200">
                <a:solidFill>
                  <a:srgbClr val="212529"/>
                </a:solidFill>
              </a:rPr>
              <a:t>define workforce planning and its importance</a:t>
            </a:r>
          </a:p>
          <a:p>
            <a:pPr marL="457200" indent="-457200">
              <a:buFont typeface="Wingdings" panose="05000000000000000000" pitchFamily="2" charset="2"/>
              <a:buChar char="§"/>
            </a:pPr>
            <a:r>
              <a:rPr lang="en-GB" sz="2200">
                <a:solidFill>
                  <a:srgbClr val="212529"/>
                </a:solidFill>
              </a:rPr>
              <a:t>utilise data to inform staffing decisions</a:t>
            </a:r>
          </a:p>
          <a:p>
            <a:pPr marL="457200" indent="-457200">
              <a:buFont typeface="Wingdings" panose="05000000000000000000" pitchFamily="2" charset="2"/>
              <a:buChar char="§"/>
            </a:pPr>
            <a:r>
              <a:rPr lang="en-GB" sz="2200">
                <a:solidFill>
                  <a:srgbClr val="212529"/>
                </a:solidFill>
              </a:rPr>
              <a:t>align staffing with CQC standards</a:t>
            </a:r>
          </a:p>
          <a:p>
            <a:pPr marL="457200" indent="-457200">
              <a:buFont typeface="Wingdings" panose="05000000000000000000" pitchFamily="2" charset="2"/>
              <a:buChar char="§"/>
            </a:pPr>
            <a:r>
              <a:rPr lang="en-GB" sz="2200">
                <a:solidFill>
                  <a:srgbClr val="212529"/>
                </a:solidFill>
              </a:rPr>
              <a:t>develop priorities based on workforce challenges</a:t>
            </a:r>
          </a:p>
          <a:p>
            <a:pPr marL="457200" indent="-457200">
              <a:buFont typeface="Wingdings" panose="05000000000000000000" pitchFamily="2" charset="2"/>
              <a:buChar char="§"/>
            </a:pPr>
            <a:r>
              <a:rPr lang="en-GB" sz="2200">
                <a:solidFill>
                  <a:srgbClr val="212529"/>
                </a:solidFill>
              </a:rPr>
              <a:t>leave with at least 20% of the initial workforce plan developed.</a:t>
            </a:r>
          </a:p>
          <a:p>
            <a:pPr marL="457200" indent="-457200">
              <a:buFont typeface="Wingdings" panose="05000000000000000000" pitchFamily="2" charset="2"/>
              <a:buChar char="§"/>
            </a:pPr>
            <a:endParaRPr lang="en-GB" sz="2800">
              <a:solidFill>
                <a:srgbClr val="212529"/>
              </a:solidFill>
            </a:endParaRPr>
          </a:p>
          <a:p>
            <a:r>
              <a:rPr lang="en-GB" sz="2200" b="1">
                <a:latin typeface="Arial"/>
                <a:cs typeface="Arial"/>
              </a:rPr>
              <a:t>Wednesday 8 October| 09:30 – 15:00 | £250 + VAT | </a:t>
            </a:r>
            <a:r>
              <a:rPr lang="en-GB" sz="2200">
                <a:solidFill>
                  <a:srgbClr val="0040BB"/>
                </a:solidFill>
                <a:latin typeface="Arial"/>
                <a:cs typeface="Arial"/>
                <a:hlinkClick r:id="rId3">
                  <a:extLst>
                    <a:ext uri="{A12FA001-AC4F-418D-AE19-62706E023703}">
                      <ahyp:hlinkClr xmlns:ahyp="http://schemas.microsoft.com/office/drawing/2018/hyperlinkcolor" val="tx"/>
                    </a:ext>
                  </a:extLst>
                </a:hlinkClick>
              </a:rPr>
              <a:t>Book now</a:t>
            </a:r>
            <a:endParaRPr lang="en-GB" sz="2200">
              <a:solidFill>
                <a:srgbClr val="0040BB"/>
              </a:solidFill>
              <a:latin typeface="Arial"/>
              <a:cs typeface="Arial"/>
            </a:endParaRPr>
          </a:p>
          <a:p>
            <a:pPr algn="l"/>
            <a:endParaRPr lang="en-GB" sz="2800">
              <a:solidFill>
                <a:srgbClr val="212529"/>
              </a:solidFill>
            </a:endParaRPr>
          </a:p>
          <a:p>
            <a:endParaRPr lang="en-GB"/>
          </a:p>
        </p:txBody>
      </p:sp>
      <p:sp>
        <p:nvSpPr>
          <p:cNvPr id="6" name="Text Placeholder 5">
            <a:extLst>
              <a:ext uri="{FF2B5EF4-FFF2-40B4-BE49-F238E27FC236}">
                <a16:creationId xmlns:a16="http://schemas.microsoft.com/office/drawing/2014/main" id="{F80FFE37-572F-B414-747A-DF500112C1E6}"/>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24761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89669F-DB02-08E8-7407-5C0A9B447854}"/>
              </a:ext>
            </a:extLst>
          </p:cNvPr>
          <p:cNvSpPr>
            <a:spLocks noGrp="1"/>
          </p:cNvSpPr>
          <p:nvPr>
            <p:ph type="body" sz="quarter" idx="11"/>
          </p:nvPr>
        </p:nvSpPr>
        <p:spPr>
          <a:xfrm>
            <a:off x="495299" y="1169939"/>
            <a:ext cx="9890313" cy="1109131"/>
          </a:xfrm>
        </p:spPr>
        <p:txBody>
          <a:bodyPr lIns="91440" tIns="45720" rIns="91440" bIns="45720" anchor="t"/>
          <a:lstStyle/>
          <a:p>
            <a:r>
              <a:rPr lang="en-GB">
                <a:latin typeface="Arial"/>
                <a:cs typeface="Arial"/>
              </a:rPr>
              <a:t>Skills for Care and The Outstanding Society have co-developed a new edition of our Guide to improvement</a:t>
            </a:r>
            <a:endParaRPr lang="en-US">
              <a:latin typeface="Arial"/>
              <a:cs typeface="Arial"/>
            </a:endParaRPr>
          </a:p>
        </p:txBody>
      </p:sp>
      <p:sp>
        <p:nvSpPr>
          <p:cNvPr id="4" name="Text Placeholder 3">
            <a:extLst>
              <a:ext uri="{FF2B5EF4-FFF2-40B4-BE49-F238E27FC236}">
                <a16:creationId xmlns:a16="http://schemas.microsoft.com/office/drawing/2014/main" id="{5A363481-22A8-54E8-7921-0C89CA06B276}"/>
              </a:ext>
            </a:extLst>
          </p:cNvPr>
          <p:cNvSpPr>
            <a:spLocks noGrp="1"/>
          </p:cNvSpPr>
          <p:nvPr>
            <p:ph type="body" sz="quarter" idx="12"/>
          </p:nvPr>
        </p:nvSpPr>
        <p:spPr/>
        <p:txBody>
          <a:bodyPr lIns="91440" tIns="45720" rIns="91440" bIns="45720" anchor="t"/>
          <a:lstStyle/>
          <a:p>
            <a:r>
              <a:rPr lang="en-GB">
                <a:latin typeface="Arial"/>
                <a:cs typeface="Arial"/>
              </a:rPr>
              <a:t>Guide to improvement</a:t>
            </a:r>
            <a:endParaRPr lang="en-GB"/>
          </a:p>
        </p:txBody>
      </p:sp>
      <p:sp>
        <p:nvSpPr>
          <p:cNvPr id="5" name="Text Placeholder 4">
            <a:extLst>
              <a:ext uri="{FF2B5EF4-FFF2-40B4-BE49-F238E27FC236}">
                <a16:creationId xmlns:a16="http://schemas.microsoft.com/office/drawing/2014/main" id="{ACB23D32-8EEB-BB5B-2923-87F211C4A0E4}"/>
              </a:ext>
            </a:extLst>
          </p:cNvPr>
          <p:cNvSpPr>
            <a:spLocks noGrp="1"/>
          </p:cNvSpPr>
          <p:nvPr>
            <p:ph type="body" sz="quarter" idx="13"/>
          </p:nvPr>
        </p:nvSpPr>
        <p:spPr>
          <a:xfrm>
            <a:off x="572790" y="2253712"/>
            <a:ext cx="8831263" cy="3377228"/>
          </a:xfrm>
        </p:spPr>
        <p:txBody>
          <a:bodyPr lIns="91440" tIns="45720" rIns="91440" bIns="45720" anchor="t"/>
          <a:lstStyle/>
          <a:p>
            <a:pPr algn="l"/>
            <a:r>
              <a:rPr lang="en-GB">
                <a:latin typeface="Arial"/>
                <a:cs typeface="Arial"/>
              </a:rPr>
              <a:t>Shaped around the CQC Single Assessment Framework, the guide looks at what has caused adult social care services to be rated Requires improvement or Inadequate since 2023. </a:t>
            </a:r>
            <a:endParaRPr lang="en-US">
              <a:latin typeface="Arial"/>
              <a:cs typeface="Arial"/>
            </a:endParaRPr>
          </a:p>
          <a:p>
            <a:pPr algn="l"/>
            <a:endParaRPr lang="en-GB">
              <a:latin typeface="Arial"/>
              <a:cs typeface="Arial"/>
            </a:endParaRPr>
          </a:p>
          <a:p>
            <a:pPr algn="l"/>
            <a:r>
              <a:rPr lang="en-GB">
                <a:latin typeface="Arial"/>
                <a:cs typeface="Arial"/>
              </a:rPr>
              <a:t>The guide is designed to help frontline managers and others at the service to embed sustainable solutions informed by services who have recovered their rating. </a:t>
            </a:r>
          </a:p>
          <a:p>
            <a:pPr algn="l"/>
            <a:endParaRPr lang="en-GB">
              <a:latin typeface="Arial"/>
              <a:cs typeface="Arial"/>
            </a:endParaRPr>
          </a:p>
          <a:p>
            <a:pPr algn="l"/>
            <a:r>
              <a:rPr lang="en-GB">
                <a:latin typeface="Arial"/>
                <a:cs typeface="Arial"/>
              </a:rPr>
              <a:t>Discover how to engage your teams and identify practical solutions that will work for your service and understand the building blocks to improvement.</a:t>
            </a:r>
          </a:p>
          <a:p>
            <a:pPr algn="l"/>
            <a:endParaRPr lang="en-GB">
              <a:latin typeface="Arial"/>
              <a:cs typeface="Arial"/>
            </a:endParaRPr>
          </a:p>
          <a:p>
            <a:pPr algn="l"/>
            <a:r>
              <a:rPr lang="en-GB">
                <a:latin typeface="Arial"/>
                <a:cs typeface="Arial"/>
                <a:hlinkClick r:id="rId3"/>
              </a:rPr>
              <a:t>The guide is free and can be downloaded now</a:t>
            </a:r>
            <a:endParaRPr lang="en-GB"/>
          </a:p>
          <a:p>
            <a:pPr algn="l"/>
            <a:endParaRPr lang="en-GB"/>
          </a:p>
          <a:p>
            <a:endParaRPr lang="en-GB"/>
          </a:p>
        </p:txBody>
      </p:sp>
      <p:pic>
        <p:nvPicPr>
          <p:cNvPr id="2" name="Picture 1" descr="A person holding flowers and a person sitting at a desk&#10;&#10;Description automatically generated">
            <a:extLst>
              <a:ext uri="{FF2B5EF4-FFF2-40B4-BE49-F238E27FC236}">
                <a16:creationId xmlns:a16="http://schemas.microsoft.com/office/drawing/2014/main" id="{DC2442DD-ED87-C2DD-ABDF-650E0FB0B465}"/>
              </a:ext>
            </a:extLst>
          </p:cNvPr>
          <p:cNvPicPr>
            <a:picLocks noChangeAspect="1"/>
          </p:cNvPicPr>
          <p:nvPr/>
        </p:nvPicPr>
        <p:blipFill>
          <a:blip r:embed="rId4"/>
          <a:stretch>
            <a:fillRect/>
          </a:stretch>
        </p:blipFill>
        <p:spPr>
          <a:xfrm>
            <a:off x="9598280" y="2789695"/>
            <a:ext cx="2475236" cy="3474203"/>
          </a:xfrm>
          <a:prstGeom prst="rect">
            <a:avLst/>
          </a:prstGeom>
        </p:spPr>
      </p:pic>
    </p:spTree>
    <p:extLst>
      <p:ext uri="{BB962C8B-B14F-4D97-AF65-F5344CB8AC3E}">
        <p14:creationId xmlns:p14="http://schemas.microsoft.com/office/powerpoint/2010/main" val="332089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2B719-8208-199F-CFCC-EC554277E2D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EEECE88-BE19-778D-66A0-986B24BB81FC}"/>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2BB9E64B-244D-2116-A706-88A7577E7BCA}"/>
              </a:ext>
            </a:extLst>
          </p:cNvPr>
          <p:cNvSpPr>
            <a:spLocks noGrp="1"/>
          </p:cNvSpPr>
          <p:nvPr>
            <p:ph type="body" sz="quarter" idx="11"/>
          </p:nvPr>
        </p:nvSpPr>
        <p:spPr>
          <a:xfrm>
            <a:off x="538160" y="1872349"/>
            <a:ext cx="11125202" cy="1109131"/>
          </a:xfrm>
        </p:spPr>
        <p:txBody>
          <a:bodyPr/>
          <a:lstStyle/>
          <a:p>
            <a:r>
              <a:rPr lang="en-GB"/>
              <a:t>Available October 2025 – join us for a regional focus on our latest flagship data report</a:t>
            </a:r>
          </a:p>
        </p:txBody>
      </p:sp>
      <p:sp>
        <p:nvSpPr>
          <p:cNvPr id="4" name="Text Placeholder 3">
            <a:extLst>
              <a:ext uri="{FF2B5EF4-FFF2-40B4-BE49-F238E27FC236}">
                <a16:creationId xmlns:a16="http://schemas.microsoft.com/office/drawing/2014/main" id="{DF1C2FD1-D1E9-ABAD-8EE3-98F22477BC08}"/>
              </a:ext>
            </a:extLst>
          </p:cNvPr>
          <p:cNvSpPr>
            <a:spLocks noGrp="1"/>
          </p:cNvSpPr>
          <p:nvPr>
            <p:ph type="body" sz="quarter" idx="12"/>
          </p:nvPr>
        </p:nvSpPr>
        <p:spPr/>
        <p:txBody>
          <a:bodyPr/>
          <a:lstStyle/>
          <a:p>
            <a:r>
              <a:rPr lang="en-GB"/>
              <a:t>State of the adult social care sector and workforce in England 2025 report</a:t>
            </a:r>
          </a:p>
        </p:txBody>
      </p:sp>
      <p:sp>
        <p:nvSpPr>
          <p:cNvPr id="5" name="Text Placeholder 4">
            <a:extLst>
              <a:ext uri="{FF2B5EF4-FFF2-40B4-BE49-F238E27FC236}">
                <a16:creationId xmlns:a16="http://schemas.microsoft.com/office/drawing/2014/main" id="{F14BF7DC-A712-2FA4-8298-9EF6D44E5BAF}"/>
              </a:ext>
            </a:extLst>
          </p:cNvPr>
          <p:cNvSpPr>
            <a:spLocks noGrp="1"/>
          </p:cNvSpPr>
          <p:nvPr>
            <p:ph type="body" sz="quarter" idx="13"/>
          </p:nvPr>
        </p:nvSpPr>
        <p:spPr>
          <a:xfrm>
            <a:off x="538160" y="2948945"/>
            <a:ext cx="11115680" cy="3377228"/>
          </a:xfrm>
        </p:spPr>
        <p:txBody>
          <a:bodyPr/>
          <a:lstStyle/>
          <a:p>
            <a:r>
              <a:rPr lang="en-GB" b="1"/>
              <a:t>Thursday 23 October 2025 | 09:30 - 11:30 | Online </a:t>
            </a:r>
            <a:endParaRPr lang="en-GB"/>
          </a:p>
          <a:p>
            <a:endParaRPr lang="en-GB"/>
          </a:p>
          <a:p>
            <a:r>
              <a:rPr lang="en-GB"/>
              <a:t>We’ll dig into the data across England and provide you with a comprehensive analysis of the adult social care workforce at a local level. </a:t>
            </a:r>
          </a:p>
          <a:p>
            <a:r>
              <a:rPr lang="en-GB"/>
              <a:t> </a:t>
            </a:r>
          </a:p>
          <a:p>
            <a:r>
              <a:rPr lang="en-GB"/>
              <a:t>You’ll also have the opportunity to join a regional breakout room for a discussion on what the data is telling us in your area. </a:t>
            </a:r>
          </a:p>
          <a:p>
            <a:endParaRPr lang="en-GB"/>
          </a:p>
          <a:p>
            <a:r>
              <a:rPr lang="en-GB">
                <a:hlinkClick r:id="rId3"/>
              </a:rPr>
              <a:t>Register for the event</a:t>
            </a:r>
            <a:endParaRPr lang="en-GB"/>
          </a:p>
          <a:p>
            <a:pPr rtl="0" fontAlgn="base"/>
            <a:endParaRPr lang="en-GB"/>
          </a:p>
        </p:txBody>
      </p:sp>
    </p:spTree>
    <p:extLst>
      <p:ext uri="{BB962C8B-B14F-4D97-AF65-F5344CB8AC3E}">
        <p14:creationId xmlns:p14="http://schemas.microsoft.com/office/powerpoint/2010/main" val="215819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E2D8AE-8961-7914-5BC3-07A1B54406F8}"/>
              </a:ext>
            </a:extLst>
          </p:cNvPr>
          <p:cNvSpPr>
            <a:spLocks noGrp="1"/>
          </p:cNvSpPr>
          <p:nvPr>
            <p:ph type="body" sz="quarter" idx="11"/>
          </p:nvPr>
        </p:nvSpPr>
        <p:spPr/>
        <p:txBody>
          <a:bodyPr/>
          <a:lstStyle/>
          <a:p>
            <a:r>
              <a:rPr lang="en-GB"/>
              <a:t>These networks are specifically for deputy managers, team leaders and assistant managers</a:t>
            </a:r>
          </a:p>
        </p:txBody>
      </p:sp>
      <p:sp>
        <p:nvSpPr>
          <p:cNvPr id="3" name="Text Placeholder 2">
            <a:extLst>
              <a:ext uri="{FF2B5EF4-FFF2-40B4-BE49-F238E27FC236}">
                <a16:creationId xmlns:a16="http://schemas.microsoft.com/office/drawing/2014/main" id="{DB997496-263F-892C-B1E3-71BDE03F2672}"/>
              </a:ext>
            </a:extLst>
          </p:cNvPr>
          <p:cNvSpPr>
            <a:spLocks noGrp="1"/>
          </p:cNvSpPr>
          <p:nvPr>
            <p:ph type="body" sz="quarter" idx="12"/>
          </p:nvPr>
        </p:nvSpPr>
        <p:spPr/>
        <p:txBody>
          <a:bodyPr/>
          <a:lstStyle/>
          <a:p>
            <a:r>
              <a:rPr lang="en-GB"/>
              <a:t>Deputy manager networks</a:t>
            </a:r>
          </a:p>
        </p:txBody>
      </p:sp>
      <p:sp>
        <p:nvSpPr>
          <p:cNvPr id="4" name="Text Placeholder 3">
            <a:extLst>
              <a:ext uri="{FF2B5EF4-FFF2-40B4-BE49-F238E27FC236}">
                <a16:creationId xmlns:a16="http://schemas.microsoft.com/office/drawing/2014/main" id="{EC71C517-EFED-CCB0-8627-D269E465ED96}"/>
              </a:ext>
            </a:extLst>
          </p:cNvPr>
          <p:cNvSpPr>
            <a:spLocks noGrp="1"/>
          </p:cNvSpPr>
          <p:nvPr>
            <p:ph type="body" sz="quarter" idx="13"/>
          </p:nvPr>
        </p:nvSpPr>
        <p:spPr/>
        <p:txBody>
          <a:bodyPr lIns="91440" tIns="45720" rIns="91440" bIns="45720" anchor="t"/>
          <a:lstStyle/>
          <a:p>
            <a:pPr marL="342900" indent="-342900">
              <a:buFont typeface="Wingdings" panose="05000000000000000000" pitchFamily="2" charset="2"/>
              <a:buChar char="§"/>
            </a:pPr>
            <a:r>
              <a:rPr lang="en-GB"/>
              <a:t>Virtual meetings facilitated by a Skills for Care Locality Manager.</a:t>
            </a:r>
          </a:p>
          <a:p>
            <a:pPr marL="342900" indent="-342900">
              <a:buFont typeface="Wingdings" panose="05000000000000000000" pitchFamily="2" charset="2"/>
              <a:buChar char="§"/>
            </a:pPr>
            <a:r>
              <a:rPr lang="en-GB"/>
              <a:t>Great opportunity for deputies to meet the challenges they face in their day-to-day work.</a:t>
            </a:r>
          </a:p>
          <a:p>
            <a:pPr marL="342900" indent="-342900">
              <a:buFont typeface="Wingdings" panose="05000000000000000000" pitchFamily="2" charset="2"/>
              <a:buChar char="§"/>
            </a:pPr>
            <a:r>
              <a:rPr lang="en-GB"/>
              <a:t>Opportunity to build connections and a peer supportive network.</a:t>
            </a:r>
          </a:p>
          <a:p>
            <a:pPr marL="342900" indent="-342900">
              <a:buFont typeface="Wingdings" panose="05000000000000000000" pitchFamily="2" charset="2"/>
              <a:buChar char="§"/>
            </a:pPr>
            <a:r>
              <a:rPr lang="en-GB"/>
              <a:t>Facilitate the sharing of best practice and learning.</a:t>
            </a:r>
          </a:p>
          <a:p>
            <a:pPr marL="342900" indent="-342900">
              <a:buFont typeface="Wingdings" panose="05000000000000000000" pitchFamily="2" charset="2"/>
              <a:buChar char="§"/>
            </a:pPr>
            <a:endParaRPr lang="en-GB"/>
          </a:p>
          <a:p>
            <a:r>
              <a:rPr lang="en-GB" b="1"/>
              <a:t>New meetings dates for the networks are available on the website.</a:t>
            </a:r>
          </a:p>
          <a:p>
            <a:pPr marL="342900" indent="-342900">
              <a:buFont typeface="Wingdings" panose="05000000000000000000" pitchFamily="2" charset="2"/>
              <a:buChar char="§"/>
            </a:pPr>
            <a:endParaRPr lang="en-GB"/>
          </a:p>
          <a:p>
            <a:r>
              <a:rPr lang="en-GB"/>
              <a:t>Find your local deputy manager network:</a:t>
            </a:r>
          </a:p>
          <a:p>
            <a:r>
              <a:rPr lang="en-GB">
                <a:latin typeface="Arial"/>
                <a:cs typeface="Arial"/>
                <a:hlinkClick r:id="rId3"/>
              </a:rPr>
              <a:t>www.skillsforcare.org.uk/deputymanagers</a:t>
            </a:r>
            <a:endParaRPr lang="en-GB">
              <a:latin typeface="Arial"/>
              <a:cs typeface="Arial"/>
            </a:endParaRPr>
          </a:p>
          <a:p>
            <a:pPr marL="342900" indent="-342900">
              <a:buFont typeface="Wingdings" panose="05000000000000000000" pitchFamily="2" charset="2"/>
              <a:buChar char="§"/>
            </a:pPr>
            <a:endParaRPr lang="en-GB"/>
          </a:p>
          <a:p>
            <a:endParaRPr lang="en-GB"/>
          </a:p>
        </p:txBody>
      </p:sp>
    </p:spTree>
    <p:extLst>
      <p:ext uri="{BB962C8B-B14F-4D97-AF65-F5344CB8AC3E}">
        <p14:creationId xmlns:p14="http://schemas.microsoft.com/office/powerpoint/2010/main" val="3072651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DD03E1-50D3-222A-66CC-5ECAD9EEDAF2}"/>
              </a:ext>
            </a:extLst>
          </p:cNvPr>
          <p:cNvSpPr>
            <a:spLocks noGrp="1"/>
          </p:cNvSpPr>
          <p:nvPr>
            <p:ph type="body" sz="quarter" idx="11"/>
          </p:nvPr>
        </p:nvSpPr>
        <p:spPr>
          <a:xfrm>
            <a:off x="495299" y="1286176"/>
            <a:ext cx="11275413" cy="1109131"/>
          </a:xfrm>
        </p:spPr>
        <p:txBody>
          <a:bodyPr lIns="91440" tIns="45720" rIns="91440" bIns="45720" anchor="t"/>
          <a:lstStyle/>
          <a:p>
            <a:r>
              <a:rPr lang="en-US"/>
              <a:t>Nominated individuals, CEOs and other senior leaders play a critical role in the provision of high-quality, person-centred care.</a:t>
            </a:r>
          </a:p>
        </p:txBody>
      </p:sp>
      <p:sp>
        <p:nvSpPr>
          <p:cNvPr id="4" name="Text Placeholder 3">
            <a:extLst>
              <a:ext uri="{FF2B5EF4-FFF2-40B4-BE49-F238E27FC236}">
                <a16:creationId xmlns:a16="http://schemas.microsoft.com/office/drawing/2014/main" id="{671F0D40-753A-F506-2201-B7965B52AEB9}"/>
              </a:ext>
            </a:extLst>
          </p:cNvPr>
          <p:cNvSpPr>
            <a:spLocks noGrp="1"/>
          </p:cNvSpPr>
          <p:nvPr>
            <p:ph type="body" sz="quarter" idx="12"/>
          </p:nvPr>
        </p:nvSpPr>
        <p:spPr/>
        <p:txBody>
          <a:bodyPr lIns="91440" tIns="45720" rIns="91440" bIns="45720" anchor="t"/>
          <a:lstStyle/>
          <a:p>
            <a:r>
              <a:rPr lang="en-US">
                <a:latin typeface="Arial"/>
                <a:cs typeface="Arial"/>
              </a:rPr>
              <a:t>Nominated individuals / CEO networks</a:t>
            </a:r>
            <a:endParaRPr lang="en-US"/>
          </a:p>
        </p:txBody>
      </p:sp>
      <p:sp>
        <p:nvSpPr>
          <p:cNvPr id="5" name="Text Placeholder 4">
            <a:extLst>
              <a:ext uri="{FF2B5EF4-FFF2-40B4-BE49-F238E27FC236}">
                <a16:creationId xmlns:a16="http://schemas.microsoft.com/office/drawing/2014/main" id="{FDE90FED-0F25-F037-C288-4DAA79AF34B5}"/>
              </a:ext>
            </a:extLst>
          </p:cNvPr>
          <p:cNvSpPr>
            <a:spLocks noGrp="1"/>
          </p:cNvSpPr>
          <p:nvPr>
            <p:ph type="body" sz="quarter" idx="13"/>
          </p:nvPr>
        </p:nvSpPr>
        <p:spPr>
          <a:xfrm>
            <a:off x="495299" y="2388723"/>
            <a:ext cx="11391901" cy="1497477"/>
          </a:xfrm>
        </p:spPr>
        <p:txBody>
          <a:bodyPr lIns="91440" tIns="45720" rIns="91440" bIns="45720" anchor="t"/>
          <a:lstStyle/>
          <a:p>
            <a:r>
              <a:rPr lang="en-US" sz="2400" b="1">
                <a:solidFill>
                  <a:srgbClr val="008C95"/>
                </a:solidFill>
                <a:latin typeface="Arial"/>
                <a:cs typeface="Arial"/>
              </a:rPr>
              <a:t>NI / CEO networks</a:t>
            </a:r>
          </a:p>
          <a:p>
            <a:r>
              <a:rPr lang="en-US">
                <a:latin typeface="Arial"/>
                <a:cs typeface="Arial"/>
              </a:rPr>
              <a:t>Our networks provide a space for meaningful strategic collaboration with other leaders, managers and stakeholders to discuss the implications of national, regional and local strategies and opportunities for providers and their workforce. </a:t>
            </a:r>
            <a:r>
              <a:rPr lang="en-US">
                <a:latin typeface="Arial"/>
                <a:cs typeface="Arial"/>
                <a:hlinkClick r:id="rId3"/>
              </a:rPr>
              <a:t>Find out more</a:t>
            </a:r>
            <a:endParaRPr lang="en-GB"/>
          </a:p>
          <a:p>
            <a:endParaRPr lang="en-US"/>
          </a:p>
        </p:txBody>
      </p:sp>
      <p:sp>
        <p:nvSpPr>
          <p:cNvPr id="10" name="Text Placeholder 4">
            <a:extLst>
              <a:ext uri="{FF2B5EF4-FFF2-40B4-BE49-F238E27FC236}">
                <a16:creationId xmlns:a16="http://schemas.microsoft.com/office/drawing/2014/main" id="{09460E4E-64E8-C4D5-037F-5908096188C0}"/>
              </a:ext>
            </a:extLst>
          </p:cNvPr>
          <p:cNvSpPr txBox="1">
            <a:spLocks/>
          </p:cNvSpPr>
          <p:nvPr/>
        </p:nvSpPr>
        <p:spPr>
          <a:xfrm>
            <a:off x="495300" y="3886199"/>
            <a:ext cx="5386396" cy="2616487"/>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a:solidFill>
                  <a:srgbClr val="008C95"/>
                </a:solidFill>
                <a:latin typeface="Arial"/>
                <a:cs typeface="Arial"/>
              </a:rPr>
              <a:t>Nominated individuals' handbook –  a practical guide</a:t>
            </a:r>
          </a:p>
          <a:p>
            <a:pPr algn="l"/>
            <a:r>
              <a:rPr lang="en-GB">
                <a:latin typeface="Arial"/>
                <a:cs typeface="Arial"/>
              </a:rPr>
              <a:t>This handbook looks at key aspects of the NI role and shares top tips so you can continue to provide high-quality, person-centred care to the people you support. </a:t>
            </a:r>
            <a:r>
              <a:rPr lang="en-GB">
                <a:latin typeface="Arial"/>
                <a:cs typeface="Arial"/>
                <a:hlinkClick r:id="rId4"/>
              </a:rPr>
              <a:t>Download your free copy</a:t>
            </a:r>
            <a:endParaRPr lang="en-GB"/>
          </a:p>
          <a:p>
            <a:endParaRPr lang="en-US"/>
          </a:p>
        </p:txBody>
      </p:sp>
      <p:sp>
        <p:nvSpPr>
          <p:cNvPr id="2" name="Text Placeholder 4">
            <a:extLst>
              <a:ext uri="{FF2B5EF4-FFF2-40B4-BE49-F238E27FC236}">
                <a16:creationId xmlns:a16="http://schemas.microsoft.com/office/drawing/2014/main" id="{B5C53BF9-37AF-93F0-1536-7686750AC704}"/>
              </a:ext>
            </a:extLst>
          </p:cNvPr>
          <p:cNvSpPr txBox="1">
            <a:spLocks/>
          </p:cNvSpPr>
          <p:nvPr/>
        </p:nvSpPr>
        <p:spPr>
          <a:xfrm>
            <a:off x="6186495" y="3886198"/>
            <a:ext cx="6005505" cy="2438401"/>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b="1">
                <a:solidFill>
                  <a:srgbClr val="008C95"/>
                </a:solidFill>
                <a:latin typeface="Arial"/>
                <a:cs typeface="Arial"/>
              </a:rPr>
              <a:t>Nominated individuals – Annual national event</a:t>
            </a:r>
          </a:p>
          <a:p>
            <a:r>
              <a:rPr lang="en-GB" b="1">
                <a:solidFill>
                  <a:srgbClr val="008C95"/>
                </a:solidFill>
                <a:latin typeface="Arial"/>
                <a:cs typeface="Arial"/>
              </a:rPr>
              <a:t>Thursday 27 November | 13:30 – 15:30</a:t>
            </a:r>
          </a:p>
          <a:p>
            <a:r>
              <a:rPr lang="en-GB"/>
              <a:t>This will be our fifth national event for nominated individuals, which will cover key sector developments and updates. </a:t>
            </a:r>
          </a:p>
          <a:p>
            <a:r>
              <a:rPr lang="en-GB" b="1"/>
              <a:t>Save the date – booking details coming soon</a:t>
            </a:r>
            <a:r>
              <a:rPr lang="en-GB"/>
              <a:t>…</a:t>
            </a:r>
            <a:endParaRPr lang="en-US"/>
          </a:p>
        </p:txBody>
      </p:sp>
    </p:spTree>
    <p:extLst>
      <p:ext uri="{BB962C8B-B14F-4D97-AF65-F5344CB8AC3E}">
        <p14:creationId xmlns:p14="http://schemas.microsoft.com/office/powerpoint/2010/main" val="10663158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696967-3CC0-D630-BD5D-2E2DDAED5AFF}"/>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A87744BC-8BE2-A547-26EC-ACF56584758D}"/>
              </a:ext>
            </a:extLst>
          </p:cNvPr>
          <p:cNvSpPr>
            <a:spLocks noGrp="1"/>
          </p:cNvSpPr>
          <p:nvPr>
            <p:ph type="body" sz="quarter" idx="11"/>
          </p:nvPr>
        </p:nvSpPr>
        <p:spPr>
          <a:xfrm>
            <a:off x="495299" y="1692044"/>
            <a:ext cx="11010901" cy="1109131"/>
          </a:xfrm>
        </p:spPr>
        <p:txBody>
          <a:bodyPr/>
          <a:lstStyle/>
          <a:p>
            <a:r>
              <a:rPr lang="en-GB"/>
              <a:t>Join our transformative seminar and learn how to create a workplace culture built on inclusivity, compassion, and collaboration. </a:t>
            </a:r>
          </a:p>
          <a:p>
            <a:endParaRPr lang="en-GB"/>
          </a:p>
        </p:txBody>
      </p:sp>
      <p:sp>
        <p:nvSpPr>
          <p:cNvPr id="4" name="Text Placeholder 3">
            <a:extLst>
              <a:ext uri="{FF2B5EF4-FFF2-40B4-BE49-F238E27FC236}">
                <a16:creationId xmlns:a16="http://schemas.microsoft.com/office/drawing/2014/main" id="{D68FA70C-0142-9BFB-CBF2-0E3DD8500448}"/>
              </a:ext>
            </a:extLst>
          </p:cNvPr>
          <p:cNvSpPr>
            <a:spLocks noGrp="1"/>
          </p:cNvSpPr>
          <p:nvPr>
            <p:ph type="body" sz="quarter" idx="12"/>
          </p:nvPr>
        </p:nvSpPr>
        <p:spPr/>
        <p:txBody>
          <a:bodyPr/>
          <a:lstStyle/>
          <a:p>
            <a:r>
              <a:rPr lang="en-GB"/>
              <a:t>Creating a positive workplace culture seminar</a:t>
            </a:r>
          </a:p>
          <a:p>
            <a:endParaRPr lang="en-GB"/>
          </a:p>
        </p:txBody>
      </p:sp>
      <p:sp>
        <p:nvSpPr>
          <p:cNvPr id="5" name="Text Placeholder 4">
            <a:extLst>
              <a:ext uri="{FF2B5EF4-FFF2-40B4-BE49-F238E27FC236}">
                <a16:creationId xmlns:a16="http://schemas.microsoft.com/office/drawing/2014/main" id="{AC1656D7-A81D-730A-1605-FC133FB702C9}"/>
              </a:ext>
            </a:extLst>
          </p:cNvPr>
          <p:cNvSpPr>
            <a:spLocks noGrp="1"/>
          </p:cNvSpPr>
          <p:nvPr>
            <p:ph type="body" sz="quarter" idx="13"/>
          </p:nvPr>
        </p:nvSpPr>
        <p:spPr>
          <a:xfrm>
            <a:off x="497757" y="3124200"/>
            <a:ext cx="11541843" cy="2665318"/>
          </a:xfrm>
        </p:spPr>
        <p:txBody>
          <a:bodyPr/>
          <a:lstStyle/>
          <a:p>
            <a:r>
              <a:rPr lang="en-GB"/>
              <a:t>This interactive session will give you the tools and confidence to foster a positive work environment.​</a:t>
            </a:r>
          </a:p>
          <a:p>
            <a:endParaRPr lang="en-GB" sz="1000"/>
          </a:p>
          <a:p>
            <a:r>
              <a:rPr lang="en-GB"/>
              <a:t>Highlights include hands-on exercises with the Culture Iceberg model and positive culture toolkit, strategies to challenge and change workplace norms, and practical steps for enhancing team wellbeing and performance.​</a:t>
            </a:r>
          </a:p>
          <a:p>
            <a:endParaRPr lang="en-GB"/>
          </a:p>
          <a:p>
            <a:r>
              <a:rPr lang="en-GB"/>
              <a:t>📅 Dates: Thursday 30 October</a:t>
            </a:r>
          </a:p>
          <a:p>
            <a:r>
              <a:rPr lang="en-GB"/>
              <a:t>⏰ Time: 10:00–15:30​</a:t>
            </a:r>
          </a:p>
          <a:p>
            <a:r>
              <a:rPr lang="en-GB"/>
              <a:t>💷 Cost: £250 + VAT per person​ ​</a:t>
            </a:r>
          </a:p>
          <a:p>
            <a:endParaRPr lang="en-GB"/>
          </a:p>
          <a:p>
            <a:r>
              <a:rPr lang="en-GB" b="1"/>
              <a:t>Register today </a:t>
            </a:r>
            <a:r>
              <a:rPr lang="en-GB">
                <a:hlinkClick r:id="rId3"/>
              </a:rPr>
              <a:t>www.skillsforcare.org.uk/CultureSeminar</a:t>
            </a:r>
            <a:r>
              <a:rPr lang="en-GB"/>
              <a:t>​</a:t>
            </a:r>
          </a:p>
          <a:p>
            <a:endParaRPr lang="en-GB"/>
          </a:p>
        </p:txBody>
      </p:sp>
    </p:spTree>
    <p:extLst>
      <p:ext uri="{BB962C8B-B14F-4D97-AF65-F5344CB8AC3E}">
        <p14:creationId xmlns:p14="http://schemas.microsoft.com/office/powerpoint/2010/main" val="1726308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7566-05AD-21CD-1632-0E45F0EB241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89D1970-0FCB-4D51-24D7-60EA5B399C24}"/>
              </a:ext>
            </a:extLst>
          </p:cNvPr>
          <p:cNvSpPr>
            <a:spLocks noGrp="1"/>
          </p:cNvSpPr>
          <p:nvPr>
            <p:ph type="body" sz="quarter" idx="12"/>
          </p:nvPr>
        </p:nvSpPr>
        <p:spPr>
          <a:xfrm>
            <a:off x="495299" y="355313"/>
            <a:ext cx="9105901" cy="711487"/>
          </a:xfrm>
        </p:spPr>
        <p:txBody>
          <a:bodyPr/>
          <a:lstStyle/>
          <a:p>
            <a:r>
              <a:rPr lang="en-GB"/>
              <a:t>Recruit to retain</a:t>
            </a:r>
          </a:p>
        </p:txBody>
      </p:sp>
      <p:sp>
        <p:nvSpPr>
          <p:cNvPr id="7" name="Text Placeholder 6">
            <a:extLst>
              <a:ext uri="{FF2B5EF4-FFF2-40B4-BE49-F238E27FC236}">
                <a16:creationId xmlns:a16="http://schemas.microsoft.com/office/drawing/2014/main" id="{1C75F962-532F-78BB-EE01-E189AE0CCE96}"/>
              </a:ext>
            </a:extLst>
          </p:cNvPr>
          <p:cNvSpPr>
            <a:spLocks noGrp="1"/>
          </p:cNvSpPr>
          <p:nvPr>
            <p:ph type="body" sz="quarter" idx="13"/>
          </p:nvPr>
        </p:nvSpPr>
        <p:spPr>
          <a:xfrm>
            <a:off x="495299" y="1071992"/>
            <a:ext cx="9334501" cy="5562600"/>
          </a:xfrm>
        </p:spPr>
        <p:txBody>
          <a:bodyPr lIns="91440" tIns="45720" rIns="91440" bIns="45720" anchor="t"/>
          <a:lstStyle/>
          <a:p>
            <a:r>
              <a:rPr lang="en-GB" sz="2400" b="1">
                <a:solidFill>
                  <a:srgbClr val="008F92"/>
                </a:solidFill>
              </a:rPr>
              <a:t>This programme offers practical, values-based strategies to strengthen recruitment, support staff development and reduce turnover. </a:t>
            </a:r>
          </a:p>
          <a:p>
            <a:endParaRPr lang="en-GB" sz="1000" b="1">
              <a:solidFill>
                <a:srgbClr val="008F92"/>
              </a:solidFill>
            </a:endParaRPr>
          </a:p>
          <a:p>
            <a:r>
              <a:rPr lang="en-GB" sz="2200"/>
              <a:t>Our three-day interactive programme provides practical tools and hands-on experiences to enable you to: </a:t>
            </a:r>
          </a:p>
          <a:p>
            <a:pPr marL="342900" indent="-342900" algn="l">
              <a:spcAft>
                <a:spcPts val="1350"/>
              </a:spcAft>
              <a:buFont typeface="Wingdings" panose="05000000000000000000" pitchFamily="2" charset="2"/>
              <a:buChar char="§"/>
            </a:pPr>
            <a:r>
              <a:rPr lang="en-GB" sz="2200" i="0">
                <a:solidFill>
                  <a:srgbClr val="212529"/>
                </a:solidFill>
                <a:effectLst/>
              </a:rPr>
              <a:t>Strengthen recruitment: attract top talent and create a strong pool of potential employees.</a:t>
            </a:r>
          </a:p>
          <a:p>
            <a:pPr marL="342900" indent="-342900" algn="l">
              <a:spcAft>
                <a:spcPts val="1350"/>
              </a:spcAft>
              <a:buFont typeface="Wingdings" panose="05000000000000000000" pitchFamily="2" charset="2"/>
              <a:buChar char="§"/>
            </a:pPr>
            <a:r>
              <a:rPr lang="en-GB" sz="2200" i="0">
                <a:solidFill>
                  <a:srgbClr val="212529"/>
                </a:solidFill>
                <a:effectLst/>
              </a:rPr>
              <a:t>Support staff development: empower your team with the skills and knowledge they need to thrive - and stay.</a:t>
            </a:r>
          </a:p>
          <a:p>
            <a:pPr marL="342900" indent="-342900" algn="l">
              <a:spcAft>
                <a:spcPts val="1350"/>
              </a:spcAft>
              <a:buFont typeface="Wingdings" panose="05000000000000000000" pitchFamily="2" charset="2"/>
              <a:buChar char="§"/>
            </a:pPr>
            <a:r>
              <a:rPr lang="en-GB" sz="2200" i="0">
                <a:solidFill>
                  <a:srgbClr val="212529"/>
                </a:solidFill>
                <a:effectLst/>
              </a:rPr>
              <a:t>Reduce turnover</a:t>
            </a:r>
            <a:r>
              <a:rPr lang="en-GB" sz="2200" b="0" i="0">
                <a:solidFill>
                  <a:srgbClr val="212529"/>
                </a:solidFill>
                <a:effectLst/>
              </a:rPr>
              <a:t>: create a positive and supportive work environment that retains your best people.</a:t>
            </a:r>
            <a:endParaRPr lang="en-GB" sz="2200">
              <a:solidFill>
                <a:srgbClr val="212529"/>
              </a:solidFill>
            </a:endParaRPr>
          </a:p>
          <a:p>
            <a:r>
              <a:rPr lang="en-GB">
                <a:solidFill>
                  <a:srgbClr val="0040BB"/>
                </a:solidFill>
                <a:latin typeface="Arial"/>
                <a:cs typeface="Arial"/>
                <a:hlinkClick r:id="rId3">
                  <a:extLst>
                    <a:ext uri="{A12FA001-AC4F-418D-AE19-62706E023703}">
                      <ahyp:hlinkClr xmlns:ahyp="http://schemas.microsoft.com/office/drawing/2018/hyperlinkcolor" val="tx"/>
                    </a:ext>
                  </a:extLst>
                </a:hlinkClick>
              </a:rPr>
              <a:t>Find out more</a:t>
            </a:r>
            <a:endParaRPr lang="en-GB">
              <a:solidFill>
                <a:srgbClr val="212529"/>
              </a:solidFill>
            </a:endParaRPr>
          </a:p>
          <a:p>
            <a:endParaRPr lang="en-GB"/>
          </a:p>
        </p:txBody>
      </p:sp>
      <p:sp>
        <p:nvSpPr>
          <p:cNvPr id="6" name="Text Placeholder 5">
            <a:extLst>
              <a:ext uri="{FF2B5EF4-FFF2-40B4-BE49-F238E27FC236}">
                <a16:creationId xmlns:a16="http://schemas.microsoft.com/office/drawing/2014/main" id="{C3818002-BF92-FFA3-C638-16ED0E794C08}"/>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829966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57EC09-20CA-BA57-5F79-BD2EB79C31CF}"/>
              </a:ext>
            </a:extLst>
          </p:cNvPr>
          <p:cNvSpPr>
            <a:spLocks noGrp="1"/>
          </p:cNvSpPr>
          <p:nvPr>
            <p:ph type="body" sz="quarter" idx="11"/>
          </p:nvPr>
        </p:nvSpPr>
        <p:spPr>
          <a:xfrm>
            <a:off x="533398" y="1171637"/>
            <a:ext cx="8831263" cy="1109131"/>
          </a:xfrm>
        </p:spPr>
        <p:txBody>
          <a:bodyPr lIns="91440" tIns="45720" rIns="91440" bIns="45720" anchor="t"/>
          <a:lstStyle/>
          <a:p>
            <a:pPr algn="l"/>
            <a:r>
              <a:rPr lang="en-US">
                <a:latin typeface="Arial"/>
                <a:cs typeface="Arial"/>
              </a:rPr>
              <a:t>Bookings now open for our Moving Up programme starting in October 2025 </a:t>
            </a:r>
          </a:p>
          <a:p>
            <a:endParaRPr lang="en-US"/>
          </a:p>
        </p:txBody>
      </p:sp>
      <p:sp>
        <p:nvSpPr>
          <p:cNvPr id="3" name="Text Placeholder 2">
            <a:extLst>
              <a:ext uri="{FF2B5EF4-FFF2-40B4-BE49-F238E27FC236}">
                <a16:creationId xmlns:a16="http://schemas.microsoft.com/office/drawing/2014/main" id="{82E788FF-ABA6-3697-C627-83FD3CB29DB2}"/>
              </a:ext>
            </a:extLst>
          </p:cNvPr>
          <p:cNvSpPr>
            <a:spLocks noGrp="1"/>
          </p:cNvSpPr>
          <p:nvPr>
            <p:ph type="body" sz="quarter" idx="12"/>
          </p:nvPr>
        </p:nvSpPr>
        <p:spPr/>
        <p:txBody>
          <a:bodyPr lIns="91440" tIns="45720" rIns="91440" bIns="45720" anchor="t"/>
          <a:lstStyle/>
          <a:p>
            <a:r>
              <a:rPr lang="en-US">
                <a:latin typeface="Arial"/>
                <a:cs typeface="Arial"/>
              </a:rPr>
              <a:t>Moving up programme</a:t>
            </a:r>
            <a:endParaRPr lang="en-US"/>
          </a:p>
        </p:txBody>
      </p:sp>
      <p:sp>
        <p:nvSpPr>
          <p:cNvPr id="4" name="Text Placeholder 3">
            <a:extLst>
              <a:ext uri="{FF2B5EF4-FFF2-40B4-BE49-F238E27FC236}">
                <a16:creationId xmlns:a16="http://schemas.microsoft.com/office/drawing/2014/main" id="{6A7F36A0-534C-393B-6061-05D45FE86452}"/>
              </a:ext>
            </a:extLst>
          </p:cNvPr>
          <p:cNvSpPr>
            <a:spLocks noGrp="1"/>
          </p:cNvSpPr>
          <p:nvPr>
            <p:ph type="body" sz="quarter" idx="13"/>
          </p:nvPr>
        </p:nvSpPr>
        <p:spPr>
          <a:xfrm>
            <a:off x="495299" y="2280768"/>
            <a:ext cx="9486900" cy="4424832"/>
          </a:xfrm>
        </p:spPr>
        <p:txBody>
          <a:bodyPr lIns="91440" tIns="45720" rIns="91440" bIns="45720" anchor="t"/>
          <a:lstStyle/>
          <a:p>
            <a:pPr algn="l"/>
            <a:r>
              <a:rPr lang="en-US">
                <a:latin typeface="Arial"/>
                <a:cs typeface="Arial"/>
              </a:rPr>
              <a:t>Our Moving Up programme supports Black and Asian minority groups who are managers or aspiring managers and have the desire and drive to progress in their career but are facing blockages and resistance preventing them from doing so.</a:t>
            </a:r>
          </a:p>
          <a:p>
            <a:pPr algn="l"/>
            <a:r>
              <a:rPr lang="en-US" sz="1000"/>
              <a:t> </a:t>
            </a:r>
            <a:endParaRPr lang="en-US"/>
          </a:p>
          <a:p>
            <a:pPr algn="l"/>
            <a:r>
              <a:rPr lang="en-US">
                <a:latin typeface="Arial"/>
                <a:cs typeface="Arial"/>
              </a:rPr>
              <a:t>The programme will be delivered through blended learning – a combination of </a:t>
            </a:r>
          </a:p>
          <a:p>
            <a:pPr algn="l"/>
            <a:r>
              <a:rPr lang="en-US">
                <a:latin typeface="Arial"/>
                <a:cs typeface="Arial"/>
              </a:rPr>
              <a:t>self-learning modules and three live online sessions. Cost is £750 + VAT.</a:t>
            </a:r>
          </a:p>
          <a:p>
            <a:pPr algn="l"/>
            <a:endParaRPr lang="en-US">
              <a:latin typeface="Arial"/>
              <a:cs typeface="Arial"/>
            </a:endParaRPr>
          </a:p>
          <a:p>
            <a:pPr algn="l"/>
            <a:r>
              <a:rPr lang="en-US">
                <a:latin typeface="Arial"/>
                <a:cs typeface="Arial"/>
              </a:rPr>
              <a:t>(£525 can be claimed towards the cost via LDSS)</a:t>
            </a:r>
          </a:p>
          <a:p>
            <a:pPr algn="l"/>
            <a:r>
              <a:rPr lang="en-US" sz="1000">
                <a:latin typeface="Arial"/>
                <a:cs typeface="Arial"/>
              </a:rPr>
              <a:t> </a:t>
            </a:r>
            <a:endParaRPr lang="en-US">
              <a:latin typeface="Arial"/>
              <a:cs typeface="Arial"/>
            </a:endParaRPr>
          </a:p>
          <a:p>
            <a:pPr algn="l"/>
            <a:r>
              <a:rPr lang="en-US" b="1">
                <a:latin typeface="Arial"/>
                <a:cs typeface="Arial"/>
              </a:rPr>
              <a:t>The workshop dates are:</a:t>
            </a:r>
            <a:endParaRPr lang="en-US" b="1"/>
          </a:p>
          <a:p>
            <a:pPr marL="342900" indent="-342900" algn="l">
              <a:buFont typeface="Wingdings"/>
              <a:buChar char="§"/>
            </a:pPr>
            <a:r>
              <a:rPr lang="en-US">
                <a:latin typeface="Arial"/>
                <a:cs typeface="Arial"/>
              </a:rPr>
              <a:t>Thursday 9 October | 09:15 - 16:00</a:t>
            </a:r>
          </a:p>
          <a:p>
            <a:pPr marL="342900" indent="-342900" algn="l">
              <a:buFont typeface="Wingdings"/>
              <a:buChar char="§"/>
            </a:pPr>
            <a:r>
              <a:rPr lang="en-US">
                <a:latin typeface="Arial"/>
                <a:cs typeface="Arial"/>
              </a:rPr>
              <a:t>Thursday 6 November | 09:15 - 16:00</a:t>
            </a:r>
            <a:endParaRPr lang="en-US"/>
          </a:p>
          <a:p>
            <a:pPr marL="342900" indent="-342900" algn="l">
              <a:buFont typeface="Wingdings"/>
              <a:buChar char="§"/>
            </a:pPr>
            <a:r>
              <a:rPr lang="en-US">
                <a:latin typeface="Arial"/>
                <a:cs typeface="Arial"/>
              </a:rPr>
              <a:t>Thursday 11 December | 09:15 - 16:00 </a:t>
            </a:r>
            <a:endParaRPr lang="en-US"/>
          </a:p>
          <a:p>
            <a:pPr algn="l"/>
            <a:r>
              <a:rPr lang="en-US" sz="1000">
                <a:latin typeface="Arial"/>
                <a:cs typeface="Arial"/>
              </a:rPr>
              <a:t> </a:t>
            </a:r>
            <a:endParaRPr lang="en-US">
              <a:latin typeface="Arial"/>
              <a:cs typeface="Arial"/>
            </a:endParaRPr>
          </a:p>
          <a:p>
            <a:pPr algn="l"/>
            <a:r>
              <a:rPr lang="en-US" b="1">
                <a:latin typeface="Arial"/>
                <a:cs typeface="Arial"/>
              </a:rPr>
              <a:t>Find out more and register </a:t>
            </a:r>
            <a:r>
              <a:rPr lang="en-US">
                <a:latin typeface="Arial"/>
                <a:cs typeface="Arial"/>
                <a:hlinkClick r:id="rId3"/>
              </a:rPr>
              <a:t>www.skillsforcare.org.uk/MovingUp</a:t>
            </a:r>
          </a:p>
          <a:p>
            <a:endParaRPr lang="en-US"/>
          </a:p>
        </p:txBody>
      </p:sp>
    </p:spTree>
    <p:extLst>
      <p:ext uri="{BB962C8B-B14F-4D97-AF65-F5344CB8AC3E}">
        <p14:creationId xmlns:p14="http://schemas.microsoft.com/office/powerpoint/2010/main" val="1135850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A2D3-9EF9-4C81-42DA-B238C5794ED6}"/>
              </a:ext>
            </a:extLst>
          </p:cNvPr>
          <p:cNvSpPr>
            <a:spLocks noGrp="1"/>
          </p:cNvSpPr>
          <p:nvPr>
            <p:ph type="title"/>
          </p:nvPr>
        </p:nvSpPr>
        <p:spPr/>
        <p:txBody>
          <a:bodyPr/>
          <a:lstStyle/>
          <a:p>
            <a:r>
              <a:rPr lang="en-GB"/>
              <a:t>Other resources</a:t>
            </a:r>
          </a:p>
        </p:txBody>
      </p:sp>
      <p:sp>
        <p:nvSpPr>
          <p:cNvPr id="3" name="Text Placeholder 2">
            <a:extLst>
              <a:ext uri="{FF2B5EF4-FFF2-40B4-BE49-F238E27FC236}">
                <a16:creationId xmlns:a16="http://schemas.microsoft.com/office/drawing/2014/main" id="{F321B227-7656-F10D-0DC1-E5EF1B515565}"/>
              </a:ext>
            </a:extLst>
          </p:cNvPr>
          <p:cNvSpPr>
            <a:spLocks noGrp="1"/>
          </p:cNvSpPr>
          <p:nvPr>
            <p:ph type="body" sz="quarter" idx="10"/>
          </p:nvPr>
        </p:nvSpPr>
        <p:spPr/>
        <p:txBody>
          <a:bodyPr/>
          <a:lstStyle/>
          <a:p>
            <a:r>
              <a:rPr lang="en-GB"/>
              <a:t>To support you in your role and to support your services</a:t>
            </a:r>
          </a:p>
        </p:txBody>
      </p:sp>
    </p:spTree>
    <p:extLst>
      <p:ext uri="{BB962C8B-B14F-4D97-AF65-F5344CB8AC3E}">
        <p14:creationId xmlns:p14="http://schemas.microsoft.com/office/powerpoint/2010/main" val="1006680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EE69D6-EEF9-F7F8-96E6-61DAC723197D}"/>
              </a:ext>
            </a:extLst>
          </p:cNvPr>
          <p:cNvSpPr>
            <a:spLocks noGrp="1"/>
          </p:cNvSpPr>
          <p:nvPr>
            <p:ph type="body" sz="quarter" idx="11"/>
          </p:nvPr>
        </p:nvSpPr>
        <p:spPr>
          <a:xfrm>
            <a:off x="495299" y="1219200"/>
            <a:ext cx="11391901" cy="1109131"/>
          </a:xfrm>
        </p:spPr>
        <p:txBody>
          <a:bodyPr/>
          <a:lstStyle/>
          <a:p>
            <a:r>
              <a:rPr lang="en-GB" sz="2400"/>
              <a:t>Effective supervision supports good working relationships, helps you to address any issues and celebrate achievements.</a:t>
            </a:r>
            <a:endParaRPr lang="en-US" sz="2400">
              <a:latin typeface="Arial"/>
              <a:cs typeface="Arial"/>
            </a:endParaRPr>
          </a:p>
          <a:p>
            <a:endParaRPr lang="en-GB"/>
          </a:p>
        </p:txBody>
      </p:sp>
      <p:sp>
        <p:nvSpPr>
          <p:cNvPr id="3" name="Text Placeholder 2">
            <a:extLst>
              <a:ext uri="{FF2B5EF4-FFF2-40B4-BE49-F238E27FC236}">
                <a16:creationId xmlns:a16="http://schemas.microsoft.com/office/drawing/2014/main" id="{1D3BACC3-0487-334F-DA0F-700A7AC2E116}"/>
              </a:ext>
            </a:extLst>
          </p:cNvPr>
          <p:cNvSpPr>
            <a:spLocks noGrp="1"/>
          </p:cNvSpPr>
          <p:nvPr>
            <p:ph type="body" sz="quarter" idx="12"/>
          </p:nvPr>
        </p:nvSpPr>
        <p:spPr/>
        <p:txBody>
          <a:bodyPr/>
          <a:lstStyle/>
          <a:p>
            <a:r>
              <a:rPr lang="en-GB">
                <a:latin typeface="Arial"/>
                <a:cs typeface="Arial"/>
              </a:rPr>
              <a:t>Effective supervision</a:t>
            </a:r>
            <a:endParaRPr lang="en-GB"/>
          </a:p>
          <a:p>
            <a:endParaRPr lang="en-GB"/>
          </a:p>
        </p:txBody>
      </p:sp>
      <p:sp>
        <p:nvSpPr>
          <p:cNvPr id="4" name="Text Placeholder 3">
            <a:extLst>
              <a:ext uri="{FF2B5EF4-FFF2-40B4-BE49-F238E27FC236}">
                <a16:creationId xmlns:a16="http://schemas.microsoft.com/office/drawing/2014/main" id="{7B7635BE-4FA8-73D2-F2DB-83DE27EBB86E}"/>
              </a:ext>
            </a:extLst>
          </p:cNvPr>
          <p:cNvSpPr>
            <a:spLocks noGrp="1"/>
          </p:cNvSpPr>
          <p:nvPr>
            <p:ph type="body" sz="quarter" idx="13"/>
          </p:nvPr>
        </p:nvSpPr>
        <p:spPr>
          <a:xfrm>
            <a:off x="495299" y="2133601"/>
            <a:ext cx="8648701" cy="3865624"/>
          </a:xfrm>
        </p:spPr>
        <p:txBody>
          <a:bodyPr/>
          <a:lstStyle/>
          <a:p>
            <a:r>
              <a:rPr lang="en-GB"/>
              <a:t>Supervision plays a key role in supporting your workforce to deliver high-quality care and support.</a:t>
            </a:r>
          </a:p>
          <a:p>
            <a:endParaRPr lang="en-GB" sz="1000"/>
          </a:p>
          <a:p>
            <a:r>
              <a:rPr lang="en-GB"/>
              <a:t>Your workforce is your most valuable resource and Skills for Care has some resources to help you manage your workforce:</a:t>
            </a:r>
          </a:p>
          <a:p>
            <a:endParaRPr lang="en-GB" sz="1000"/>
          </a:p>
          <a:p>
            <a:pPr marL="342900" indent="-342900">
              <a:buFont typeface="Wingdings" panose="05000000000000000000" pitchFamily="2" charset="2"/>
              <a:buChar char="§"/>
            </a:pPr>
            <a:r>
              <a:rPr lang="en-GB" b="1"/>
              <a:t>Effective supervision guide</a:t>
            </a:r>
            <a:r>
              <a:rPr lang="en-GB"/>
              <a:t>: this guide will help you to plan and deliver effective supervisions. It includes the supervision functions and why it’s important and attributes of a successful supervisor and how to develop supervisors</a:t>
            </a:r>
          </a:p>
          <a:p>
            <a:pPr marL="342900" indent="-342900">
              <a:buFont typeface="Wingdings" panose="05000000000000000000" pitchFamily="2" charset="2"/>
              <a:buChar char="§"/>
            </a:pPr>
            <a:r>
              <a:rPr lang="en-GB" b="1"/>
              <a:t>Effective supervision webinar</a:t>
            </a:r>
            <a:r>
              <a:rPr lang="en-GB"/>
              <a:t>: explore practical approaches to developing new supervision skills and how this benefits the staff you support</a:t>
            </a:r>
          </a:p>
          <a:p>
            <a:pPr marL="342900" indent="-342900">
              <a:buFont typeface="Wingdings" panose="05000000000000000000" pitchFamily="2" charset="2"/>
              <a:buChar char="§"/>
            </a:pPr>
            <a:endParaRPr lang="en-GB" sz="1000"/>
          </a:p>
          <a:p>
            <a:r>
              <a:rPr lang="en-GB" sz="2200">
                <a:hlinkClick r:id="rId3"/>
              </a:rPr>
              <a:t>Find out more</a:t>
            </a:r>
            <a:endParaRPr lang="en-GB" sz="2200"/>
          </a:p>
        </p:txBody>
      </p:sp>
      <p:sp>
        <p:nvSpPr>
          <p:cNvPr id="5" name="Text Placeholder 4">
            <a:extLst>
              <a:ext uri="{FF2B5EF4-FFF2-40B4-BE49-F238E27FC236}">
                <a16:creationId xmlns:a16="http://schemas.microsoft.com/office/drawing/2014/main" id="{24ACE672-94D4-9E48-D4DA-69181FC17CCA}"/>
              </a:ext>
            </a:extLst>
          </p:cNvPr>
          <p:cNvSpPr>
            <a:spLocks noGrp="1"/>
          </p:cNvSpPr>
          <p:nvPr>
            <p:ph type="body" sz="quarter" idx="10"/>
          </p:nvPr>
        </p:nvSpPr>
        <p:spPr/>
        <p:txBody>
          <a:bodyPr/>
          <a:lstStyle/>
          <a:p>
            <a:endParaRPr lang="en-GB"/>
          </a:p>
        </p:txBody>
      </p:sp>
      <p:pic>
        <p:nvPicPr>
          <p:cNvPr id="6" name="Picture 5">
            <a:extLst>
              <a:ext uri="{FF2B5EF4-FFF2-40B4-BE49-F238E27FC236}">
                <a16:creationId xmlns:a16="http://schemas.microsoft.com/office/drawing/2014/main" id="{8032F061-B9F1-32F1-145A-3DF3A8414672}"/>
              </a:ext>
            </a:extLst>
          </p:cNvPr>
          <p:cNvPicPr>
            <a:picLocks noChangeAspect="1"/>
          </p:cNvPicPr>
          <p:nvPr/>
        </p:nvPicPr>
        <p:blipFill>
          <a:blip r:embed="rId4"/>
          <a:stretch>
            <a:fillRect/>
          </a:stretch>
        </p:blipFill>
        <p:spPr>
          <a:xfrm>
            <a:off x="9333783" y="2514600"/>
            <a:ext cx="2673278" cy="3484624"/>
          </a:xfrm>
          <a:prstGeom prst="rect">
            <a:avLst/>
          </a:prstGeom>
        </p:spPr>
      </p:pic>
    </p:spTree>
    <p:extLst>
      <p:ext uri="{BB962C8B-B14F-4D97-AF65-F5344CB8AC3E}">
        <p14:creationId xmlns:p14="http://schemas.microsoft.com/office/powerpoint/2010/main" val="366040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7E7BC-450D-F98F-1568-1FA98072FDE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A8D8D76-659D-FFE8-D936-20057D0803BA}"/>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EBF30EFA-5C9A-C24C-E13A-5E15863C05A2}"/>
              </a:ext>
            </a:extLst>
          </p:cNvPr>
          <p:cNvSpPr>
            <a:spLocks noGrp="1"/>
          </p:cNvSpPr>
          <p:nvPr>
            <p:ph type="body" sz="quarter" idx="12"/>
          </p:nvPr>
        </p:nvSpPr>
        <p:spPr/>
        <p:txBody>
          <a:bodyPr/>
          <a:lstStyle/>
          <a:p>
            <a:r>
              <a:rPr lang="en-GB"/>
              <a:t>eLearning module: Ten public health tips for social care workers</a:t>
            </a:r>
          </a:p>
        </p:txBody>
      </p:sp>
      <p:sp>
        <p:nvSpPr>
          <p:cNvPr id="5" name="Text Placeholder 4">
            <a:extLst>
              <a:ext uri="{FF2B5EF4-FFF2-40B4-BE49-F238E27FC236}">
                <a16:creationId xmlns:a16="http://schemas.microsoft.com/office/drawing/2014/main" id="{F68DC1A8-20D0-3BA9-9CE1-822033ADFC4C}"/>
              </a:ext>
            </a:extLst>
          </p:cNvPr>
          <p:cNvSpPr>
            <a:spLocks noGrp="1"/>
          </p:cNvSpPr>
          <p:nvPr>
            <p:ph type="body" sz="quarter" idx="13"/>
          </p:nvPr>
        </p:nvSpPr>
        <p:spPr>
          <a:xfrm>
            <a:off x="541018" y="2605691"/>
            <a:ext cx="10965182" cy="3414109"/>
          </a:xfrm>
        </p:spPr>
        <p:txBody>
          <a:bodyPr/>
          <a:lstStyle/>
          <a:p>
            <a:pPr lvl="0">
              <a:lnSpc>
                <a:spcPct val="107000"/>
              </a:lnSpc>
              <a:spcAft>
                <a:spcPts val="800"/>
              </a:spcAft>
              <a:buSzPts val="1000"/>
              <a:tabLst>
                <a:tab pos="457200" algn="l"/>
              </a:tabLst>
            </a:pPr>
            <a:r>
              <a:rPr lang="en-GB" sz="2200" kern="100">
                <a:effectLst/>
                <a:ea typeface="Aptos" panose="020B0004020202020204" pitchFamily="34" charset="0"/>
              </a:rPr>
              <a:t>It offers practical guidance on how your practice relates to public health approaches and how to further integrate these approaches into your day-to-day work, building on the knowledge you already have.</a:t>
            </a:r>
          </a:p>
          <a:p>
            <a:pPr lvl="0">
              <a:lnSpc>
                <a:spcPct val="107000"/>
              </a:lnSpc>
              <a:spcAft>
                <a:spcPts val="800"/>
              </a:spcAft>
              <a:buSzPts val="1000"/>
              <a:tabLst>
                <a:tab pos="457200" algn="l"/>
              </a:tabLst>
            </a:pPr>
            <a:r>
              <a:rPr lang="en-GB" sz="2200" kern="100">
                <a:effectLst/>
                <a:ea typeface="Aptos" panose="020B0004020202020204" pitchFamily="34" charset="0"/>
              </a:rPr>
              <a:t>Key topics include preventing illness, promoting wellbeing and mental health, and supporting healthy aging. Completing the module will enhance the quality of care for those you support and deepen your understanding of public health.</a:t>
            </a:r>
          </a:p>
          <a:p>
            <a:pPr lvl="0">
              <a:lnSpc>
                <a:spcPct val="107000"/>
              </a:lnSpc>
              <a:spcAft>
                <a:spcPts val="800"/>
              </a:spcAft>
              <a:buSzPts val="1000"/>
              <a:tabLst>
                <a:tab pos="457200" algn="l"/>
              </a:tabLst>
            </a:pPr>
            <a:r>
              <a:rPr lang="en-GB" sz="2200" kern="100">
                <a:ea typeface="Aptos" panose="020B0004020202020204" pitchFamily="34" charset="0"/>
                <a:hlinkClick r:id="rId3"/>
              </a:rPr>
              <a:t>Find out more</a:t>
            </a:r>
            <a:endParaRPr lang="en-GB" sz="2200" kern="100">
              <a:effectLst/>
              <a:ea typeface="Aptos" panose="020B0004020202020204" pitchFamily="34" charset="0"/>
            </a:endParaRPr>
          </a:p>
        </p:txBody>
      </p:sp>
      <p:sp>
        <p:nvSpPr>
          <p:cNvPr id="8" name="TextBox 7">
            <a:extLst>
              <a:ext uri="{FF2B5EF4-FFF2-40B4-BE49-F238E27FC236}">
                <a16:creationId xmlns:a16="http://schemas.microsoft.com/office/drawing/2014/main" id="{52B1F436-A69B-A137-B2F3-D05220F266CB}"/>
              </a:ext>
            </a:extLst>
          </p:cNvPr>
          <p:cNvSpPr txBox="1"/>
          <p:nvPr/>
        </p:nvSpPr>
        <p:spPr>
          <a:xfrm>
            <a:off x="510538" y="1600200"/>
            <a:ext cx="11376661" cy="980910"/>
          </a:xfrm>
          <a:prstGeom prst="rect">
            <a:avLst/>
          </a:prstGeom>
          <a:noFill/>
        </p:spPr>
        <p:txBody>
          <a:bodyPr wrap="square">
            <a:spAutoFit/>
          </a:bodyPr>
          <a:lstStyle/>
          <a:p>
            <a:pPr lvl="0">
              <a:lnSpc>
                <a:spcPct val="107000"/>
              </a:lnSpc>
              <a:spcAft>
                <a:spcPts val="800"/>
              </a:spcAft>
              <a:buSzPts val="1000"/>
              <a:tabLst>
                <a:tab pos="457200" algn="l"/>
              </a:tabLst>
            </a:pPr>
            <a:r>
              <a:rPr lang="en-GB" sz="2800" b="1" kern="100">
                <a:solidFill>
                  <a:srgbClr val="008C95"/>
                </a:solidFill>
                <a:effectLst/>
                <a:latin typeface="Arial" panose="020B0604020202020204" pitchFamily="34" charset="0"/>
                <a:ea typeface="Aptos" panose="020B0004020202020204" pitchFamily="34" charset="0"/>
                <a:cs typeface="Arial" panose="020B0604020202020204" pitchFamily="34" charset="0"/>
              </a:rPr>
              <a:t>A free learning module tailored specifically for people who work in adult social care. </a:t>
            </a:r>
          </a:p>
        </p:txBody>
      </p:sp>
    </p:spTree>
    <p:extLst>
      <p:ext uri="{BB962C8B-B14F-4D97-AF65-F5344CB8AC3E}">
        <p14:creationId xmlns:p14="http://schemas.microsoft.com/office/powerpoint/2010/main" val="979612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D42AD0-6216-E99D-7FA1-7724D53B1C1C}"/>
              </a:ext>
            </a:extLst>
          </p:cNvPr>
          <p:cNvSpPr>
            <a:spLocks noGrp="1"/>
          </p:cNvSpPr>
          <p:nvPr>
            <p:ph type="body" sz="quarter" idx="11"/>
          </p:nvPr>
        </p:nvSpPr>
        <p:spPr>
          <a:xfrm>
            <a:off x="465127" y="1295400"/>
            <a:ext cx="11207668" cy="1109131"/>
          </a:xfrm>
        </p:spPr>
        <p:txBody>
          <a:bodyPr lIns="91440" tIns="45720" rIns="91440" bIns="45720" anchor="t"/>
          <a:lstStyle/>
          <a:p>
            <a:pPr algn="l"/>
            <a:r>
              <a:rPr lang="en-US" sz="2400">
                <a:latin typeface="Arial"/>
                <a:cs typeface="Arial"/>
              </a:rPr>
              <a:t>This interactive module is designed to support managers and leaders in all adult care settings carry out learning reviews that bring people together to holistically explore an adverse event or near miss.</a:t>
            </a:r>
          </a:p>
          <a:p>
            <a:endParaRPr lang="en-US"/>
          </a:p>
        </p:txBody>
      </p:sp>
      <p:sp>
        <p:nvSpPr>
          <p:cNvPr id="3" name="Text Placeholder 2">
            <a:extLst>
              <a:ext uri="{FF2B5EF4-FFF2-40B4-BE49-F238E27FC236}">
                <a16:creationId xmlns:a16="http://schemas.microsoft.com/office/drawing/2014/main" id="{07A37BCC-55BF-1945-4333-281068E3AD78}"/>
              </a:ext>
            </a:extLst>
          </p:cNvPr>
          <p:cNvSpPr>
            <a:spLocks noGrp="1"/>
          </p:cNvSpPr>
          <p:nvPr>
            <p:ph type="body" sz="quarter" idx="12"/>
          </p:nvPr>
        </p:nvSpPr>
        <p:spPr>
          <a:xfrm>
            <a:off x="492166" y="381000"/>
            <a:ext cx="9486901" cy="703263"/>
          </a:xfrm>
        </p:spPr>
        <p:txBody>
          <a:bodyPr lIns="91440" tIns="45720" rIns="91440" bIns="45720" anchor="t"/>
          <a:lstStyle/>
          <a:p>
            <a:r>
              <a:rPr lang="en-US" sz="3200"/>
              <a:t>Learning from accidents and events eLearning</a:t>
            </a:r>
          </a:p>
        </p:txBody>
      </p:sp>
      <p:sp>
        <p:nvSpPr>
          <p:cNvPr id="4" name="Text Placeholder 3">
            <a:extLst>
              <a:ext uri="{FF2B5EF4-FFF2-40B4-BE49-F238E27FC236}">
                <a16:creationId xmlns:a16="http://schemas.microsoft.com/office/drawing/2014/main" id="{3BACDD3F-DCB9-C5EA-57F2-B8F4695EA188}"/>
              </a:ext>
            </a:extLst>
          </p:cNvPr>
          <p:cNvSpPr>
            <a:spLocks noGrp="1"/>
          </p:cNvSpPr>
          <p:nvPr>
            <p:ph type="body" sz="quarter" idx="13"/>
          </p:nvPr>
        </p:nvSpPr>
        <p:spPr>
          <a:xfrm>
            <a:off x="492166" y="2620584"/>
            <a:ext cx="10953721" cy="3377228"/>
          </a:xfrm>
        </p:spPr>
        <p:txBody>
          <a:bodyPr lIns="91440" tIns="45720" rIns="91440" bIns="45720" anchor="t"/>
          <a:lstStyle/>
          <a:p>
            <a:pPr algn="l"/>
            <a:r>
              <a:rPr lang="en-US"/>
              <a:t>Learning reviews allow teams to explore different perspectives and create a positive action plan that supports individuals and seeks to avoid repeat incidents.</a:t>
            </a:r>
          </a:p>
          <a:p>
            <a:pPr algn="l"/>
            <a:r>
              <a:rPr lang="en-US" sz="1000">
                <a:latin typeface="Arial"/>
                <a:cs typeface="Arial"/>
              </a:rPr>
              <a:t> </a:t>
            </a:r>
            <a:endParaRPr lang="en-US">
              <a:latin typeface="Arial"/>
              <a:cs typeface="Arial"/>
            </a:endParaRPr>
          </a:p>
          <a:p>
            <a:pPr algn="l"/>
            <a:r>
              <a:rPr lang="en-US" b="1">
                <a:latin typeface="Arial"/>
                <a:cs typeface="Arial"/>
              </a:rPr>
              <a:t>Through the 35-minute digital learning module you’ll:</a:t>
            </a:r>
          </a:p>
          <a:p>
            <a:pPr marL="342900" indent="-342900" algn="l">
              <a:buFont typeface="Wingdings"/>
              <a:buChar char="§"/>
            </a:pPr>
            <a:r>
              <a:rPr lang="en-US">
                <a:latin typeface="Arial"/>
                <a:cs typeface="Arial"/>
              </a:rPr>
              <a:t>discover what learning reviews are, why they’re needed and how they can help you</a:t>
            </a:r>
          </a:p>
          <a:p>
            <a:pPr marL="342900" indent="-342900" algn="l">
              <a:buFont typeface="Wingdings"/>
              <a:buChar char="§"/>
            </a:pPr>
            <a:r>
              <a:rPr lang="en-US">
                <a:latin typeface="Arial"/>
                <a:cs typeface="Arial"/>
              </a:rPr>
              <a:t>learn how managers can move from completing reviews at an individual level to involving the wider team</a:t>
            </a:r>
            <a:endParaRPr lang="en-US"/>
          </a:p>
          <a:p>
            <a:pPr marL="342900" indent="-342900" algn="l">
              <a:buFont typeface="Wingdings"/>
              <a:buChar char="§"/>
            </a:pPr>
            <a:r>
              <a:rPr lang="en-US">
                <a:latin typeface="Arial"/>
                <a:cs typeface="Arial"/>
              </a:rPr>
              <a:t>find practical tips for embedding learning reviews into your working environment.</a:t>
            </a:r>
          </a:p>
          <a:p>
            <a:pPr algn="l"/>
            <a:endParaRPr lang="en-US" sz="1000"/>
          </a:p>
          <a:p>
            <a:pPr algn="l"/>
            <a:r>
              <a:rPr lang="en-US">
                <a:solidFill>
                  <a:srgbClr val="000000"/>
                </a:solidFill>
                <a:latin typeface="Arial"/>
                <a:cs typeface="Arial"/>
              </a:rPr>
              <a:t>The cost per module is £40 - discounts are available and the cost can be claimed back through LDSS.</a:t>
            </a:r>
          </a:p>
          <a:p>
            <a:pPr algn="l"/>
            <a:r>
              <a:rPr lang="en-US">
                <a:solidFill>
                  <a:srgbClr val="000000"/>
                </a:solidFill>
                <a:latin typeface="Arial"/>
                <a:cs typeface="Arial"/>
              </a:rPr>
              <a:t> </a:t>
            </a:r>
          </a:p>
          <a:p>
            <a:pPr algn="l"/>
            <a:r>
              <a:rPr lang="en-US">
                <a:solidFill>
                  <a:srgbClr val="0040BB"/>
                </a:solidFill>
                <a:latin typeface="Arial"/>
                <a:cs typeface="Arial"/>
                <a:hlinkClick r:id="rId3">
                  <a:extLst>
                    <a:ext uri="{A12FA001-AC4F-418D-AE19-62706E023703}">
                      <ahyp:hlinkClr xmlns:ahyp="http://schemas.microsoft.com/office/drawing/2018/hyperlinkcolor" val="tx"/>
                    </a:ext>
                  </a:extLst>
                </a:hlinkClick>
              </a:rPr>
              <a:t>Find out more</a:t>
            </a:r>
            <a:endParaRPr lang="en-US">
              <a:solidFill>
                <a:srgbClr val="0040BB"/>
              </a:solidFill>
              <a:latin typeface="Arial"/>
              <a:cs typeface="Arial"/>
            </a:endParaRPr>
          </a:p>
          <a:p>
            <a:pPr algn="l"/>
            <a:endParaRPr lang="en-US"/>
          </a:p>
          <a:p>
            <a:pPr algn="l"/>
            <a:endParaRPr lang="en-US">
              <a:solidFill>
                <a:srgbClr val="000000"/>
              </a:solidFill>
              <a:latin typeface="Arial"/>
              <a:cs typeface="Arial"/>
            </a:endParaRPr>
          </a:p>
          <a:p>
            <a:pPr marL="342900" indent="-342900" algn="l">
              <a:buFont typeface="Wingdings"/>
              <a:buChar char="§"/>
            </a:pPr>
            <a:endParaRPr lang="en-US"/>
          </a:p>
          <a:p>
            <a:endParaRPr lang="en-US"/>
          </a:p>
        </p:txBody>
      </p:sp>
    </p:spTree>
    <p:extLst>
      <p:ext uri="{BB962C8B-B14F-4D97-AF65-F5344CB8AC3E}">
        <p14:creationId xmlns:p14="http://schemas.microsoft.com/office/powerpoint/2010/main" val="2404595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9F8E53-E97D-AB6E-81E9-64C7D79656EF}"/>
              </a:ext>
            </a:extLst>
          </p:cNvPr>
          <p:cNvSpPr>
            <a:spLocks noGrp="1"/>
          </p:cNvSpPr>
          <p:nvPr>
            <p:ph type="body" sz="quarter" idx="11"/>
          </p:nvPr>
        </p:nvSpPr>
        <p:spPr>
          <a:xfrm>
            <a:off x="466545" y="1286176"/>
            <a:ext cx="9650771" cy="1109131"/>
          </a:xfrm>
        </p:spPr>
        <p:txBody>
          <a:bodyPr lIns="91440" tIns="45720" rIns="91440" bIns="45720" anchor="t"/>
          <a:lstStyle/>
          <a:p>
            <a:pPr algn="l"/>
            <a:r>
              <a:rPr lang="en-US"/>
              <a:t>11 eLearning modules to develop skills in leadership, succession planning and developing future talent</a:t>
            </a:r>
          </a:p>
          <a:p>
            <a:endParaRPr lang="en-US"/>
          </a:p>
        </p:txBody>
      </p:sp>
      <p:sp>
        <p:nvSpPr>
          <p:cNvPr id="3" name="Text Placeholder 2">
            <a:extLst>
              <a:ext uri="{FF2B5EF4-FFF2-40B4-BE49-F238E27FC236}">
                <a16:creationId xmlns:a16="http://schemas.microsoft.com/office/drawing/2014/main" id="{38A142AA-7D20-F74C-BE22-16A3CB2D8297}"/>
              </a:ext>
            </a:extLst>
          </p:cNvPr>
          <p:cNvSpPr>
            <a:spLocks noGrp="1"/>
          </p:cNvSpPr>
          <p:nvPr>
            <p:ph type="body" sz="quarter" idx="12"/>
          </p:nvPr>
        </p:nvSpPr>
        <p:spPr/>
        <p:txBody>
          <a:bodyPr lIns="91440" tIns="45720" rIns="91440" bIns="45720" anchor="t"/>
          <a:lstStyle/>
          <a:p>
            <a:r>
              <a:rPr lang="en-US"/>
              <a:t>Introductory modules for managers</a:t>
            </a:r>
          </a:p>
        </p:txBody>
      </p:sp>
      <p:sp>
        <p:nvSpPr>
          <p:cNvPr id="4" name="Text Placeholder 3">
            <a:extLst>
              <a:ext uri="{FF2B5EF4-FFF2-40B4-BE49-F238E27FC236}">
                <a16:creationId xmlns:a16="http://schemas.microsoft.com/office/drawing/2014/main" id="{34E89C45-AD3F-77D9-FA6B-E356CD34A5C3}"/>
              </a:ext>
            </a:extLst>
          </p:cNvPr>
          <p:cNvSpPr>
            <a:spLocks noGrp="1"/>
          </p:cNvSpPr>
          <p:nvPr>
            <p:ph type="body" sz="quarter" idx="13"/>
          </p:nvPr>
        </p:nvSpPr>
        <p:spPr>
          <a:effectLst/>
        </p:spPr>
        <p:txBody>
          <a:bodyPr lIns="91440" tIns="45720" rIns="91440" bIns="45720" anchor="t"/>
          <a:lstStyle/>
          <a:p>
            <a:endParaRPr lang="en-GB" b="1">
              <a:latin typeface="Arial"/>
              <a:cs typeface="Arial"/>
            </a:endParaRPr>
          </a:p>
          <a:p>
            <a:endParaRPr lang="en-US"/>
          </a:p>
        </p:txBody>
      </p:sp>
      <p:sp>
        <p:nvSpPr>
          <p:cNvPr id="7" name="Text Placeholder 3">
            <a:extLst>
              <a:ext uri="{FF2B5EF4-FFF2-40B4-BE49-F238E27FC236}">
                <a16:creationId xmlns:a16="http://schemas.microsoft.com/office/drawing/2014/main" id="{92BB85DC-5D31-CD83-A225-5586A8F871C1}"/>
              </a:ext>
            </a:extLst>
          </p:cNvPr>
          <p:cNvSpPr txBox="1">
            <a:spLocks/>
          </p:cNvSpPr>
          <p:nvPr/>
        </p:nvSpPr>
        <p:spPr>
          <a:xfrm>
            <a:off x="503925" y="2402457"/>
            <a:ext cx="8831263" cy="3377228"/>
          </a:xfrm>
          <a:prstGeom prst="rect">
            <a:avLst/>
          </a:prstGeom>
        </p:spPr>
        <p:txBody>
          <a:bodyPr lIns="91440" tIns="45720" rIns="91440" bIns="45720" anchor="t"/>
          <a:lstStyle>
            <a:lvl1pPr marL="0">
              <a:defRPr sz="2000" b="0">
                <a:solidFill>
                  <a:schemeClr val="tx1"/>
                </a:solidFill>
                <a:latin typeface="Arial" panose="020B0604020202020204" pitchFamily="34" charset="0"/>
                <a:ea typeface="+mn-ea"/>
                <a:cs typeface="Arial" panose="020B0604020202020204" pitchFamily="34" charset="0"/>
              </a:defRPr>
            </a:lvl1pPr>
            <a:lvl2pPr marL="742950" indent="-285750">
              <a:buClr>
                <a:srgbClr val="0040BB"/>
              </a:buClr>
              <a:buFont typeface="Wingdings" pitchFamily="2" charset="2"/>
              <a:buChar char="§"/>
              <a:defRPr sz="1800">
                <a:latin typeface="Arial" panose="020B0604020202020204" pitchFamily="34" charset="0"/>
                <a:ea typeface="+mn-ea"/>
                <a:cs typeface="Arial" panose="020B0604020202020204" pitchFamily="34" charset="0"/>
              </a:defRPr>
            </a:lvl2pPr>
            <a:lvl3pPr marL="914400">
              <a:defRPr sz="2400">
                <a:latin typeface="Arial" panose="020B0604020202020204" pitchFamily="34" charset="0"/>
                <a:ea typeface="+mn-ea"/>
                <a:cs typeface="Arial" panose="020B0604020202020204" pitchFamily="34" charset="0"/>
              </a:defRPr>
            </a:lvl3pPr>
            <a:lvl4pPr marL="1371600">
              <a:defRPr sz="2000">
                <a:latin typeface="Arial" panose="020B0604020202020204" pitchFamily="34" charset="0"/>
                <a:ea typeface="+mn-ea"/>
                <a:cs typeface="Arial" panose="020B0604020202020204" pitchFamily="34" charset="0"/>
              </a:defRPr>
            </a:lvl4pPr>
            <a:lvl5pPr marL="1828800">
              <a:defRPr sz="1600">
                <a:latin typeface="Arial" panose="020B0604020202020204" pitchFamily="34" charset="0"/>
                <a:ea typeface="+mn-ea"/>
                <a:cs typeface="Arial" panose="020B0604020202020204" pitchFamily="34" charset="0"/>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lgn="l">
              <a:buFont typeface="Wingdings"/>
              <a:buChar char="§"/>
            </a:pPr>
            <a:r>
              <a:rPr lang="en-US">
                <a:latin typeface="Arial"/>
                <a:cs typeface="Arial"/>
              </a:rPr>
              <a:t>Leading and managing in adult social care</a:t>
            </a:r>
            <a:endParaRPr lang="en-US"/>
          </a:p>
          <a:p>
            <a:pPr marL="342900" indent="-342900" algn="l">
              <a:buFont typeface="Wingdings"/>
              <a:buChar char="§"/>
            </a:pPr>
            <a:r>
              <a:rPr lang="en-US">
                <a:latin typeface="Arial"/>
                <a:cs typeface="Arial"/>
              </a:rPr>
              <a:t>Supporting and developing teams</a:t>
            </a:r>
            <a:endParaRPr lang="en-US"/>
          </a:p>
          <a:p>
            <a:pPr marL="342900" indent="-342900" algn="l">
              <a:buFont typeface="Wingdings"/>
              <a:buChar char="§"/>
            </a:pPr>
            <a:r>
              <a:rPr lang="en-US">
                <a:latin typeface="Arial"/>
                <a:cs typeface="Arial"/>
              </a:rPr>
              <a:t>Regulation and governance</a:t>
            </a:r>
            <a:endParaRPr lang="en-US"/>
          </a:p>
          <a:p>
            <a:pPr marL="342900" indent="-342900" algn="l">
              <a:buFont typeface="Wingdings"/>
              <a:buChar char="§"/>
            </a:pPr>
            <a:r>
              <a:rPr lang="en-US">
                <a:latin typeface="Arial"/>
                <a:cs typeface="Arial"/>
              </a:rPr>
              <a:t>Effective communication</a:t>
            </a:r>
            <a:endParaRPr lang="en-US"/>
          </a:p>
          <a:p>
            <a:pPr marL="342900" indent="-342900" algn="l">
              <a:buFont typeface="Wingdings"/>
              <a:buChar char="§"/>
            </a:pPr>
            <a:r>
              <a:rPr lang="en-US">
                <a:latin typeface="Arial"/>
                <a:cs typeface="Arial"/>
              </a:rPr>
              <a:t>Working with partners</a:t>
            </a:r>
            <a:endParaRPr lang="en-US"/>
          </a:p>
          <a:p>
            <a:pPr marL="342900" indent="-342900" algn="l">
              <a:buFont typeface="Wingdings"/>
              <a:buChar char="§"/>
            </a:pPr>
            <a:r>
              <a:rPr lang="en-US">
                <a:latin typeface="Arial"/>
                <a:cs typeface="Arial"/>
              </a:rPr>
              <a:t>Leading a person-centred service</a:t>
            </a:r>
            <a:endParaRPr lang="en-US"/>
          </a:p>
          <a:p>
            <a:pPr marL="342900" indent="-342900" algn="l">
              <a:buFont typeface="Wingdings"/>
              <a:buChar char="§"/>
            </a:pPr>
            <a:r>
              <a:rPr lang="en-US">
                <a:solidFill>
                  <a:srgbClr val="212529"/>
                </a:solidFill>
                <a:latin typeface="Arial"/>
                <a:cs typeface="Arial"/>
              </a:rPr>
              <a:t>Safeguarding and mental capacity</a:t>
            </a:r>
            <a:endParaRPr lang="en-US"/>
          </a:p>
          <a:p>
            <a:pPr marL="342900" indent="-342900" algn="l">
              <a:buFont typeface="Wingdings"/>
              <a:buChar char="§"/>
            </a:pPr>
            <a:r>
              <a:rPr lang="en-US">
                <a:solidFill>
                  <a:srgbClr val="212529"/>
                </a:solidFill>
                <a:latin typeface="Arial"/>
                <a:cs typeface="Arial"/>
              </a:rPr>
              <a:t>Making decisions</a:t>
            </a:r>
            <a:endParaRPr lang="en-US">
              <a:solidFill>
                <a:srgbClr val="000000"/>
              </a:solidFill>
            </a:endParaRPr>
          </a:p>
          <a:p>
            <a:pPr marL="342900" indent="-342900" algn="l">
              <a:buFont typeface="Wingdings"/>
              <a:buChar char="§"/>
            </a:pPr>
            <a:r>
              <a:rPr lang="en-US">
                <a:solidFill>
                  <a:srgbClr val="212529"/>
                </a:solidFill>
                <a:latin typeface="Arial"/>
                <a:cs typeface="Arial"/>
              </a:rPr>
              <a:t>Managing resources</a:t>
            </a:r>
            <a:endParaRPr lang="en-US">
              <a:solidFill>
                <a:srgbClr val="000000"/>
              </a:solidFill>
            </a:endParaRPr>
          </a:p>
          <a:p>
            <a:pPr marL="342900" indent="-342900" algn="l">
              <a:buFont typeface="Wingdings"/>
              <a:buChar char="§"/>
            </a:pPr>
            <a:r>
              <a:rPr lang="en-US">
                <a:solidFill>
                  <a:srgbClr val="212529"/>
                </a:solidFill>
                <a:latin typeface="Arial"/>
                <a:cs typeface="Arial"/>
              </a:rPr>
              <a:t>Learning and innovating</a:t>
            </a:r>
            <a:endParaRPr lang="en-US">
              <a:solidFill>
                <a:srgbClr val="000000"/>
              </a:solidFill>
            </a:endParaRPr>
          </a:p>
          <a:p>
            <a:pPr marL="342900" indent="-342900" algn="l">
              <a:buFont typeface="Wingdings"/>
              <a:buChar char="§"/>
            </a:pPr>
            <a:r>
              <a:rPr lang="en-US">
                <a:solidFill>
                  <a:srgbClr val="212529"/>
                </a:solidFill>
                <a:latin typeface="Arial"/>
                <a:cs typeface="Arial"/>
              </a:rPr>
              <a:t>Personal development and wellbeing</a:t>
            </a:r>
            <a:endParaRPr lang="en-US"/>
          </a:p>
          <a:p>
            <a:pPr algn="l"/>
            <a:endParaRPr lang="en-US">
              <a:solidFill>
                <a:srgbClr val="212529"/>
              </a:solidFill>
              <a:latin typeface="Arial"/>
              <a:cs typeface="Arial"/>
            </a:endParaRPr>
          </a:p>
          <a:p>
            <a:pPr algn="l"/>
            <a:r>
              <a:rPr lang="en-US">
                <a:solidFill>
                  <a:srgbClr val="0040BB"/>
                </a:solidFill>
                <a:latin typeface="Arial"/>
                <a:cs typeface="Arial"/>
                <a:hlinkClick r:id="rId3">
                  <a:extLst>
                    <a:ext uri="{A12FA001-AC4F-418D-AE19-62706E023703}">
                      <ahyp:hlinkClr xmlns:ahyp="http://schemas.microsoft.com/office/drawing/2018/hyperlinkcolor" val="tx"/>
                    </a:ext>
                  </a:extLst>
                </a:hlinkClick>
              </a:rPr>
              <a:t>www.skillsforcare.org.uk/IntroductoryModulesForManagers</a:t>
            </a:r>
          </a:p>
          <a:p>
            <a:pPr algn="l"/>
            <a:endParaRPr lang="en-US"/>
          </a:p>
          <a:p>
            <a:pPr algn="l"/>
            <a:endParaRPr lang="en-US">
              <a:latin typeface="Arial"/>
              <a:cs typeface="Arial"/>
            </a:endParaRPr>
          </a:p>
          <a:p>
            <a:pPr marL="342900" indent="-342900" algn="l">
              <a:buFont typeface="Wingdings"/>
              <a:buChar char="§"/>
            </a:pPr>
            <a:endParaRPr lang="en-US"/>
          </a:p>
          <a:p>
            <a:pPr algn="l"/>
            <a:endParaRPr lang="en-US" b="1">
              <a:solidFill>
                <a:srgbClr val="4D4D4D"/>
              </a:solidFill>
            </a:endParaRPr>
          </a:p>
          <a:p>
            <a:pPr marL="342900" indent="-342900" algn="l">
              <a:buFont typeface="Wingdings"/>
              <a:buChar char="§"/>
            </a:pPr>
            <a:endParaRPr lang="en-US"/>
          </a:p>
          <a:p>
            <a:endParaRPr lang="en-US"/>
          </a:p>
        </p:txBody>
      </p:sp>
      <p:sp>
        <p:nvSpPr>
          <p:cNvPr id="6" name="TextBox 5">
            <a:extLst>
              <a:ext uri="{FF2B5EF4-FFF2-40B4-BE49-F238E27FC236}">
                <a16:creationId xmlns:a16="http://schemas.microsoft.com/office/drawing/2014/main" id="{E7A9CF13-E4F6-7138-FA4A-617DDA334CE3}"/>
              </a:ext>
            </a:extLst>
          </p:cNvPr>
          <p:cNvSpPr txBox="1"/>
          <p:nvPr/>
        </p:nvSpPr>
        <p:spPr>
          <a:xfrm>
            <a:off x="6384375" y="3335157"/>
            <a:ext cx="3014420" cy="2154436"/>
          </a:xfrm>
          <a:prstGeom prst="rect">
            <a:avLst/>
          </a:prstGeom>
          <a:noFill/>
          <a:ln w="28575">
            <a:solidFill>
              <a:srgbClr val="008C95"/>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rPr>
              <a:t>The cost per module is £40.</a:t>
            </a:r>
            <a:endParaRPr lang="en-US"/>
          </a:p>
          <a:p>
            <a:r>
              <a:rPr lang="en-US">
                <a:latin typeface="Arial"/>
              </a:rPr>
              <a:t>Discounts are available and the cost can be claimed back through LDSS.</a:t>
            </a:r>
            <a:r>
              <a:rPr lang="en-US" sz="2000">
                <a:latin typeface="Arial"/>
              </a:rPr>
              <a:t> </a:t>
            </a:r>
          </a:p>
          <a:p>
            <a:endParaRPr lang="en-US" sz="2000">
              <a:latin typeface="Arial"/>
            </a:endParaRPr>
          </a:p>
          <a:p>
            <a:r>
              <a:rPr lang="en-US" sz="2000">
                <a:latin typeface="Arial"/>
              </a:rPr>
              <a:t>10% discount for ASC-WDS account holders</a:t>
            </a:r>
            <a:endParaRPr lang="en-US"/>
          </a:p>
        </p:txBody>
      </p:sp>
    </p:spTree>
    <p:extLst>
      <p:ext uri="{BB962C8B-B14F-4D97-AF65-F5344CB8AC3E}">
        <p14:creationId xmlns:p14="http://schemas.microsoft.com/office/powerpoint/2010/main" val="2119570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CBC8D0-F5E9-19A2-2720-5691E7AC68B0}"/>
              </a:ext>
            </a:extLst>
          </p:cNvPr>
          <p:cNvSpPr>
            <a:spLocks noGrp="1"/>
          </p:cNvSpPr>
          <p:nvPr>
            <p:ph type="body" sz="quarter" idx="11"/>
          </p:nvPr>
        </p:nvSpPr>
        <p:spPr>
          <a:xfrm>
            <a:off x="495299" y="1582737"/>
            <a:ext cx="11544301" cy="703263"/>
          </a:xfrm>
        </p:spPr>
        <p:txBody>
          <a:bodyPr/>
          <a:lstStyle/>
          <a:p>
            <a:r>
              <a:rPr lang="en-GB"/>
              <a:t>Funding for training is available for you and your workforce</a:t>
            </a:r>
          </a:p>
          <a:p>
            <a:endParaRPr lang="en-GB"/>
          </a:p>
        </p:txBody>
      </p:sp>
      <p:sp>
        <p:nvSpPr>
          <p:cNvPr id="3" name="Text Placeholder 2">
            <a:extLst>
              <a:ext uri="{FF2B5EF4-FFF2-40B4-BE49-F238E27FC236}">
                <a16:creationId xmlns:a16="http://schemas.microsoft.com/office/drawing/2014/main" id="{BDCDCF68-E04F-7727-B8B9-437A38001DE1}"/>
              </a:ext>
            </a:extLst>
          </p:cNvPr>
          <p:cNvSpPr>
            <a:spLocks noGrp="1"/>
          </p:cNvSpPr>
          <p:nvPr>
            <p:ph type="body" sz="quarter" idx="12"/>
          </p:nvPr>
        </p:nvSpPr>
        <p:spPr/>
        <p:txBody>
          <a:bodyPr/>
          <a:lstStyle/>
          <a:p>
            <a:r>
              <a:rPr lang="en-GB"/>
              <a:t>Adult Social Care Learning and Development Support Scheme (LDSS)</a:t>
            </a:r>
          </a:p>
          <a:p>
            <a:endParaRPr lang="en-GB"/>
          </a:p>
        </p:txBody>
      </p:sp>
      <p:sp>
        <p:nvSpPr>
          <p:cNvPr id="4" name="Text Placeholder 3">
            <a:extLst>
              <a:ext uri="{FF2B5EF4-FFF2-40B4-BE49-F238E27FC236}">
                <a16:creationId xmlns:a16="http://schemas.microsoft.com/office/drawing/2014/main" id="{9F5D9183-1F45-797B-7AB1-240363ADBE40}"/>
              </a:ext>
            </a:extLst>
          </p:cNvPr>
          <p:cNvSpPr>
            <a:spLocks noGrp="1"/>
          </p:cNvSpPr>
          <p:nvPr>
            <p:ph type="body" sz="quarter" idx="13"/>
          </p:nvPr>
        </p:nvSpPr>
        <p:spPr>
          <a:xfrm>
            <a:off x="495299" y="2133600"/>
            <a:ext cx="11239501" cy="3962400"/>
          </a:xfrm>
        </p:spPr>
        <p:txBody>
          <a:bodyPr/>
          <a:lstStyle/>
          <a:p>
            <a:r>
              <a:rPr lang="en-GB"/>
              <a:t>The LDSS scheme supports adult social care employers to invest in learning and development for their staff, by providing a financial contribution towards the costs of training. Up-to-date information, including guidance for employers and a list of courses and qualifications eligible for funding can be found on the </a:t>
            </a:r>
            <a:r>
              <a:rPr lang="en-GB">
                <a:hlinkClick r:id="rId3"/>
              </a:rPr>
              <a:t>Government website</a:t>
            </a:r>
            <a:endParaRPr lang="en-GB"/>
          </a:p>
          <a:p>
            <a:endParaRPr lang="en-GB" sz="1000"/>
          </a:p>
          <a:p>
            <a:r>
              <a:rPr lang="en-GB"/>
              <a:t>The LDSS will continue to be administered by NHSBSA via the </a:t>
            </a:r>
            <a:r>
              <a:rPr lang="en-GB">
                <a:hlinkClick r:id="rId4"/>
              </a:rPr>
              <a:t>online claims service</a:t>
            </a:r>
            <a:endParaRPr lang="en-GB"/>
          </a:p>
          <a:p>
            <a:endParaRPr lang="en-GB"/>
          </a:p>
          <a:p>
            <a:endParaRPr lang="en-GB" sz="1000" b="1">
              <a:solidFill>
                <a:srgbClr val="008C95"/>
              </a:solidFill>
            </a:endParaRPr>
          </a:p>
          <a:p>
            <a:r>
              <a:rPr lang="en-GB" sz="2400" b="1">
                <a:solidFill>
                  <a:srgbClr val="008C95"/>
                </a:solidFill>
              </a:rPr>
              <a:t>Webinar: Making the most of funding for training in 2025–26</a:t>
            </a:r>
          </a:p>
          <a:p>
            <a:r>
              <a:rPr lang="en-GB"/>
              <a:t>We were recently joined by DHSC and NHSBSA to share key information about accessing funding for staff training through the LDSS in 2025-26.</a:t>
            </a:r>
          </a:p>
          <a:p>
            <a:endParaRPr lang="en-GB" sz="1000"/>
          </a:p>
          <a:p>
            <a:r>
              <a:rPr lang="en-GB">
                <a:hlinkClick r:id="rId5"/>
              </a:rPr>
              <a:t>Find out more and watch the recorded webinar</a:t>
            </a:r>
            <a:endParaRPr lang="en-GB"/>
          </a:p>
          <a:p>
            <a:endParaRPr lang="en-GB"/>
          </a:p>
          <a:p>
            <a:r>
              <a:rPr lang="en-GB">
                <a:hlinkClick r:id="rId6"/>
              </a:rPr>
              <a:t>FAQs available</a:t>
            </a:r>
            <a:endParaRPr lang="en-GB"/>
          </a:p>
          <a:p>
            <a:endParaRPr lang="en-GB"/>
          </a:p>
        </p:txBody>
      </p:sp>
      <p:sp>
        <p:nvSpPr>
          <p:cNvPr id="5" name="Text Placeholder 4">
            <a:extLst>
              <a:ext uri="{FF2B5EF4-FFF2-40B4-BE49-F238E27FC236}">
                <a16:creationId xmlns:a16="http://schemas.microsoft.com/office/drawing/2014/main" id="{FB3BA22E-2709-4C81-C60B-50A9E8B9DB34}"/>
              </a:ext>
            </a:extLst>
          </p:cNvPr>
          <p:cNvSpPr>
            <a:spLocks noGrp="1"/>
          </p:cNvSpPr>
          <p:nvPr>
            <p:ph type="body" sz="quarter" idx="10"/>
          </p:nvPr>
        </p:nvSpPr>
        <p:spPr/>
        <p:txBody>
          <a:bodyPr/>
          <a:lstStyle/>
          <a:p>
            <a:endParaRPr lang="en-GB"/>
          </a:p>
        </p:txBody>
      </p:sp>
      <p:cxnSp>
        <p:nvCxnSpPr>
          <p:cNvPr id="7" name="Straight Connector 6">
            <a:extLst>
              <a:ext uri="{FF2B5EF4-FFF2-40B4-BE49-F238E27FC236}">
                <a16:creationId xmlns:a16="http://schemas.microsoft.com/office/drawing/2014/main" id="{54D299B2-7DE4-EDE4-89D3-4F3173E54D73}"/>
              </a:ext>
            </a:extLst>
          </p:cNvPr>
          <p:cNvCxnSpPr/>
          <p:nvPr/>
        </p:nvCxnSpPr>
        <p:spPr>
          <a:xfrm>
            <a:off x="495299" y="4114800"/>
            <a:ext cx="11239501" cy="0"/>
          </a:xfrm>
          <a:prstGeom prst="line">
            <a:avLst/>
          </a:prstGeom>
          <a:ln w="25400">
            <a:solidFill>
              <a:srgbClr val="008C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8843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7F9C4A-544F-6440-3A5E-04F86896A40C}"/>
              </a:ext>
            </a:extLst>
          </p:cNvPr>
          <p:cNvSpPr>
            <a:spLocks noGrp="1"/>
          </p:cNvSpPr>
          <p:nvPr>
            <p:ph type="body" sz="quarter" idx="11"/>
          </p:nvPr>
        </p:nvSpPr>
        <p:spPr>
          <a:xfrm>
            <a:off x="495299" y="1163391"/>
            <a:ext cx="11239501" cy="999824"/>
          </a:xfrm>
        </p:spPr>
        <p:txBody>
          <a:bodyPr/>
          <a:lstStyle/>
          <a:p>
            <a:r>
              <a:rPr lang="en-GB"/>
              <a:t>Resources and support for adult social care providers with medicines management</a:t>
            </a:r>
          </a:p>
        </p:txBody>
      </p:sp>
      <p:sp>
        <p:nvSpPr>
          <p:cNvPr id="3" name="Text Placeholder 2">
            <a:extLst>
              <a:ext uri="{FF2B5EF4-FFF2-40B4-BE49-F238E27FC236}">
                <a16:creationId xmlns:a16="http://schemas.microsoft.com/office/drawing/2014/main" id="{ACE416A1-A654-5AA3-B78B-608BCA893E34}"/>
              </a:ext>
            </a:extLst>
          </p:cNvPr>
          <p:cNvSpPr>
            <a:spLocks noGrp="1"/>
          </p:cNvSpPr>
          <p:nvPr>
            <p:ph type="body" sz="quarter" idx="12"/>
          </p:nvPr>
        </p:nvSpPr>
        <p:spPr/>
        <p:txBody>
          <a:bodyPr/>
          <a:lstStyle/>
          <a:p>
            <a:r>
              <a:rPr lang="en-GB"/>
              <a:t>Medicines management resources</a:t>
            </a:r>
          </a:p>
        </p:txBody>
      </p:sp>
      <p:sp>
        <p:nvSpPr>
          <p:cNvPr id="4" name="Text Placeholder 3">
            <a:extLst>
              <a:ext uri="{FF2B5EF4-FFF2-40B4-BE49-F238E27FC236}">
                <a16:creationId xmlns:a16="http://schemas.microsoft.com/office/drawing/2014/main" id="{789A0619-495C-BB8B-7337-806DBC7D2BB3}"/>
              </a:ext>
            </a:extLst>
          </p:cNvPr>
          <p:cNvSpPr>
            <a:spLocks noGrp="1"/>
          </p:cNvSpPr>
          <p:nvPr>
            <p:ph type="body" sz="quarter" idx="13"/>
          </p:nvPr>
        </p:nvSpPr>
        <p:spPr>
          <a:xfrm>
            <a:off x="495299" y="2264172"/>
            <a:ext cx="8115301" cy="4076900"/>
          </a:xfrm>
        </p:spPr>
        <p:txBody>
          <a:bodyPr/>
          <a:lstStyle/>
          <a:p>
            <a:r>
              <a:rPr lang="en-GB"/>
              <a:t>The resources have been developed for people who are responsible for purchasing and/or checking the quality of external or in-house medicines management training for care workers and managers.</a:t>
            </a:r>
          </a:p>
          <a:p>
            <a:endParaRPr lang="en-GB"/>
          </a:p>
          <a:p>
            <a:r>
              <a:rPr lang="en-GB"/>
              <a:t>Explore new medicines management guidance and checklists, developed to support care providers to assess their medicines management education and training to ensure that it is safe and effective. </a:t>
            </a:r>
          </a:p>
          <a:p>
            <a:endParaRPr lang="en-GB"/>
          </a:p>
          <a:p>
            <a:r>
              <a:rPr lang="en-GB"/>
              <a:t>You can also discover signposting and advice for meeting CQC expectations in this area. </a:t>
            </a:r>
          </a:p>
          <a:p>
            <a:endParaRPr lang="en-GB"/>
          </a:p>
          <a:p>
            <a:r>
              <a:rPr lang="en-GB" b="0" i="0" u="sng" strike="noStrike">
                <a:solidFill>
                  <a:srgbClr val="467886"/>
                </a:solidFill>
                <a:effectLst/>
                <a:latin typeface="Arial" panose="020B0604020202020204" pitchFamily="34" charset="0"/>
                <a:hlinkClick r:id="rId3"/>
              </a:rPr>
              <a:t>Visit the webpage</a:t>
            </a:r>
            <a:r>
              <a:rPr lang="en-GB" b="0" i="0">
                <a:solidFill>
                  <a:srgbClr val="000000"/>
                </a:solidFill>
                <a:effectLst/>
                <a:latin typeface="Arial" panose="020B0604020202020204" pitchFamily="34" charset="0"/>
              </a:rPr>
              <a:t> </a:t>
            </a:r>
            <a:endParaRPr lang="en-GB"/>
          </a:p>
        </p:txBody>
      </p:sp>
      <p:sp>
        <p:nvSpPr>
          <p:cNvPr id="5" name="Text Placeholder 4">
            <a:extLst>
              <a:ext uri="{FF2B5EF4-FFF2-40B4-BE49-F238E27FC236}">
                <a16:creationId xmlns:a16="http://schemas.microsoft.com/office/drawing/2014/main" id="{10FE1B64-E362-F0F9-7022-121E18CF8434}"/>
              </a:ext>
            </a:extLst>
          </p:cNvPr>
          <p:cNvSpPr>
            <a:spLocks noGrp="1"/>
          </p:cNvSpPr>
          <p:nvPr>
            <p:ph type="body" sz="quarter" idx="10"/>
          </p:nvPr>
        </p:nvSpPr>
        <p:spPr/>
        <p:txBody>
          <a:bodyPr/>
          <a:lstStyle/>
          <a:p>
            <a:endParaRPr lang="en-GB"/>
          </a:p>
        </p:txBody>
      </p:sp>
      <p:pic>
        <p:nvPicPr>
          <p:cNvPr id="7" name="Picture 6">
            <a:extLst>
              <a:ext uri="{FF2B5EF4-FFF2-40B4-BE49-F238E27FC236}">
                <a16:creationId xmlns:a16="http://schemas.microsoft.com/office/drawing/2014/main" id="{27DEA006-451D-EC7D-C5D6-3349C724EE63}"/>
              </a:ext>
            </a:extLst>
          </p:cNvPr>
          <p:cNvPicPr>
            <a:picLocks noChangeAspect="1"/>
          </p:cNvPicPr>
          <p:nvPr/>
        </p:nvPicPr>
        <p:blipFill>
          <a:blip r:embed="rId4"/>
          <a:stretch>
            <a:fillRect/>
          </a:stretch>
        </p:blipFill>
        <p:spPr>
          <a:xfrm>
            <a:off x="8915400" y="2010871"/>
            <a:ext cx="2926080" cy="4112329"/>
          </a:xfrm>
          <a:prstGeom prst="rect">
            <a:avLst/>
          </a:prstGeom>
        </p:spPr>
      </p:pic>
    </p:spTree>
    <p:extLst>
      <p:ext uri="{BB962C8B-B14F-4D97-AF65-F5344CB8AC3E}">
        <p14:creationId xmlns:p14="http://schemas.microsoft.com/office/powerpoint/2010/main" val="3287579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3C03C-5874-F7D4-30D0-B1C9998FB33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11905C-EDD8-24F2-014F-4219ACD205AE}"/>
              </a:ext>
            </a:extLst>
          </p:cNvPr>
          <p:cNvSpPr>
            <a:spLocks noGrp="1"/>
          </p:cNvSpPr>
          <p:nvPr>
            <p:ph type="body" sz="quarter" idx="11"/>
          </p:nvPr>
        </p:nvSpPr>
        <p:spPr>
          <a:xfrm>
            <a:off x="495298" y="1143000"/>
            <a:ext cx="11696701" cy="1109131"/>
          </a:xfrm>
        </p:spPr>
        <p:txBody>
          <a:bodyPr/>
          <a:lstStyle/>
          <a:p>
            <a:r>
              <a:rPr lang="en-GB" sz="2600"/>
              <a:t>Skills for Care and NHS England have created free-to-access induction materials for anyone new to a role in health and social care</a:t>
            </a:r>
          </a:p>
        </p:txBody>
      </p:sp>
      <p:sp>
        <p:nvSpPr>
          <p:cNvPr id="3" name="Text Placeholder 2">
            <a:extLst>
              <a:ext uri="{FF2B5EF4-FFF2-40B4-BE49-F238E27FC236}">
                <a16:creationId xmlns:a16="http://schemas.microsoft.com/office/drawing/2014/main" id="{0A999B46-C992-96C7-8C5B-B3D116CC26EF}"/>
              </a:ext>
            </a:extLst>
          </p:cNvPr>
          <p:cNvSpPr>
            <a:spLocks noGrp="1"/>
          </p:cNvSpPr>
          <p:nvPr>
            <p:ph type="body" sz="quarter" idx="12"/>
          </p:nvPr>
        </p:nvSpPr>
        <p:spPr/>
        <p:txBody>
          <a:bodyPr/>
          <a:lstStyle/>
          <a:p>
            <a:r>
              <a:rPr lang="en-GB" sz="3200"/>
              <a:t>National induction for health and social care</a:t>
            </a:r>
          </a:p>
        </p:txBody>
      </p:sp>
      <p:sp>
        <p:nvSpPr>
          <p:cNvPr id="4" name="Text Placeholder 3">
            <a:extLst>
              <a:ext uri="{FF2B5EF4-FFF2-40B4-BE49-F238E27FC236}">
                <a16:creationId xmlns:a16="http://schemas.microsoft.com/office/drawing/2014/main" id="{498AE4F2-3CE0-A850-5205-BA67E9E20A55}"/>
              </a:ext>
            </a:extLst>
          </p:cNvPr>
          <p:cNvSpPr>
            <a:spLocks noGrp="1"/>
          </p:cNvSpPr>
          <p:nvPr>
            <p:ph type="body" sz="quarter" idx="13"/>
          </p:nvPr>
        </p:nvSpPr>
        <p:spPr>
          <a:xfrm>
            <a:off x="527253" y="2247759"/>
            <a:ext cx="9182101" cy="3377228"/>
          </a:xfrm>
        </p:spPr>
        <p:txBody>
          <a:bodyPr lIns="91440" tIns="45720" rIns="91440" bIns="45720" anchor="t"/>
          <a:lstStyle/>
          <a:p>
            <a:r>
              <a:rPr lang="en-GB"/>
              <a:t>The ‘National induction for health and social care’ brings together virtual learning modules and resources to equip new starters with a clear understanding of health and social care, helping to build a sense of belonging and support retention. </a:t>
            </a:r>
          </a:p>
          <a:p>
            <a:endParaRPr lang="en-GB"/>
          </a:p>
          <a:p>
            <a:r>
              <a:rPr lang="en-GB"/>
              <a:t>It introduces different subjects important to social care, such as how to deliver personalised care, why we have regulation, what roles we might come across in our work and what they do. </a:t>
            </a:r>
          </a:p>
          <a:p>
            <a:endParaRPr lang="en-GB"/>
          </a:p>
          <a:p>
            <a:r>
              <a:rPr lang="en-GB"/>
              <a:t>All content is available online to use as part of your induction or as a refresher for existing staff, alongside your organisation specific induction. </a:t>
            </a:r>
          </a:p>
          <a:p>
            <a:endParaRPr lang="en-GB"/>
          </a:p>
          <a:p>
            <a:r>
              <a:rPr lang="en-GB">
                <a:hlinkClick r:id="rId3"/>
              </a:rPr>
              <a:t>Find out more</a:t>
            </a:r>
            <a:endParaRPr lang="en-GB"/>
          </a:p>
          <a:p>
            <a:endParaRPr lang="en-GB"/>
          </a:p>
        </p:txBody>
      </p:sp>
    </p:spTree>
    <p:extLst>
      <p:ext uri="{BB962C8B-B14F-4D97-AF65-F5344CB8AC3E}">
        <p14:creationId xmlns:p14="http://schemas.microsoft.com/office/powerpoint/2010/main" val="406577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88C92-3A48-E1F2-C735-F5F2F1CD9D1D}"/>
              </a:ext>
            </a:extLst>
          </p:cNvPr>
          <p:cNvSpPr>
            <a:spLocks noGrp="1"/>
          </p:cNvSpPr>
          <p:nvPr>
            <p:ph type="body" sz="quarter" idx="11"/>
          </p:nvPr>
        </p:nvSpPr>
        <p:spPr/>
        <p:txBody>
          <a:bodyPr lIns="91440" tIns="45720" rIns="91440" bIns="45720" anchor="t"/>
          <a:lstStyle/>
          <a:p>
            <a:r>
              <a:rPr lang="en-US">
                <a:latin typeface="Arial"/>
                <a:cs typeface="Arial"/>
              </a:rPr>
              <a:t>Free-to-access, bitesize digital eLearning modules</a:t>
            </a:r>
            <a:endParaRPr lang="en-US"/>
          </a:p>
        </p:txBody>
      </p:sp>
      <p:sp>
        <p:nvSpPr>
          <p:cNvPr id="4" name="Text Placeholder 3">
            <a:extLst>
              <a:ext uri="{FF2B5EF4-FFF2-40B4-BE49-F238E27FC236}">
                <a16:creationId xmlns:a16="http://schemas.microsoft.com/office/drawing/2014/main" id="{529AC638-AE9B-7381-56E0-6FACBCD6C5E7}"/>
              </a:ext>
            </a:extLst>
          </p:cNvPr>
          <p:cNvSpPr>
            <a:spLocks noGrp="1"/>
          </p:cNvSpPr>
          <p:nvPr>
            <p:ph type="body" sz="quarter" idx="12"/>
          </p:nvPr>
        </p:nvSpPr>
        <p:spPr>
          <a:xfrm>
            <a:off x="466545" y="355313"/>
            <a:ext cx="7383463" cy="703263"/>
          </a:xfrm>
        </p:spPr>
        <p:txBody>
          <a:bodyPr lIns="91440" tIns="45720" rIns="91440" bIns="45720" anchor="t"/>
          <a:lstStyle/>
          <a:p>
            <a:r>
              <a:rPr lang="en-US">
                <a:latin typeface="Arial"/>
                <a:cs typeface="Arial"/>
              </a:rPr>
              <a:t>Digital skills eLearning</a:t>
            </a:r>
            <a:endParaRPr lang="en-US"/>
          </a:p>
        </p:txBody>
      </p:sp>
      <p:sp>
        <p:nvSpPr>
          <p:cNvPr id="5" name="Text Placeholder 4">
            <a:extLst>
              <a:ext uri="{FF2B5EF4-FFF2-40B4-BE49-F238E27FC236}">
                <a16:creationId xmlns:a16="http://schemas.microsoft.com/office/drawing/2014/main" id="{3D5E31C1-A5B8-6A8C-D591-D96F9E183654}"/>
              </a:ext>
            </a:extLst>
          </p:cNvPr>
          <p:cNvSpPr>
            <a:spLocks noGrp="1"/>
          </p:cNvSpPr>
          <p:nvPr>
            <p:ph type="body" sz="quarter" idx="13"/>
          </p:nvPr>
        </p:nvSpPr>
        <p:spPr>
          <a:xfrm>
            <a:off x="456554" y="1969576"/>
            <a:ext cx="8947499" cy="4268380"/>
          </a:xfrm>
        </p:spPr>
        <p:txBody>
          <a:bodyPr lIns="91440" tIns="45720" rIns="91440" bIns="45720" anchor="t"/>
          <a:lstStyle/>
          <a:p>
            <a:pPr algn="l"/>
            <a:r>
              <a:rPr lang="en-GB">
                <a:latin typeface="Arial"/>
                <a:cs typeface="Arial"/>
              </a:rPr>
              <a:t>Designed to support people working in adult social care to gain knowledge and understanding on how digital, data and technology is used in the sector. </a:t>
            </a:r>
            <a:endParaRPr lang="en-US"/>
          </a:p>
          <a:p>
            <a:pPr algn="l"/>
            <a:endParaRPr lang="en-GB">
              <a:latin typeface="Arial"/>
              <a:cs typeface="Arial"/>
            </a:endParaRPr>
          </a:p>
          <a:p>
            <a:pPr algn="l"/>
            <a:r>
              <a:rPr lang="en-GB" b="1">
                <a:latin typeface="Arial"/>
                <a:cs typeface="Arial"/>
              </a:rPr>
              <a:t>The titles and themes of the seven modules are:</a:t>
            </a:r>
            <a:r>
              <a:rPr lang="en-GB">
                <a:latin typeface="Arial"/>
                <a:cs typeface="Arial"/>
              </a:rPr>
              <a:t> </a:t>
            </a:r>
            <a:endParaRPr lang="en-GB"/>
          </a:p>
          <a:p>
            <a:pPr marL="457200" indent="-457200" algn="l">
              <a:buFont typeface="Wingdings"/>
              <a:buChar char="§"/>
            </a:pPr>
            <a:r>
              <a:rPr lang="en-GB">
                <a:latin typeface="Arial"/>
                <a:cs typeface="Arial"/>
              </a:rPr>
              <a:t>using technology to support person-centred care  </a:t>
            </a:r>
            <a:endParaRPr lang="en-GB"/>
          </a:p>
          <a:p>
            <a:pPr marL="457200" indent="-457200" algn="l">
              <a:buFont typeface="Wingdings"/>
              <a:buChar char="§"/>
            </a:pPr>
            <a:r>
              <a:rPr lang="en-GB">
                <a:latin typeface="Arial"/>
                <a:cs typeface="Arial"/>
              </a:rPr>
              <a:t>technical skills in using technology</a:t>
            </a:r>
            <a:endParaRPr lang="en-GB"/>
          </a:p>
          <a:p>
            <a:pPr marL="457200" indent="-457200" algn="l">
              <a:buFont typeface="Wingdings"/>
              <a:buChar char="§"/>
            </a:pPr>
            <a:r>
              <a:rPr lang="en-GB">
                <a:latin typeface="Arial"/>
                <a:cs typeface="Arial"/>
              </a:rPr>
              <a:t>communicating through technology</a:t>
            </a:r>
            <a:endParaRPr lang="en-GB"/>
          </a:p>
          <a:p>
            <a:pPr marL="457200" indent="-457200" algn="l">
              <a:buFont typeface="Wingdings"/>
              <a:buChar char="§"/>
            </a:pPr>
            <a:r>
              <a:rPr lang="en-GB">
                <a:latin typeface="Arial"/>
                <a:cs typeface="Arial"/>
              </a:rPr>
              <a:t>using and managing data</a:t>
            </a:r>
            <a:endParaRPr lang="en-GB"/>
          </a:p>
          <a:p>
            <a:pPr marL="457200" indent="-457200" algn="l">
              <a:buFont typeface="Wingdings"/>
              <a:buChar char="§"/>
            </a:pPr>
            <a:r>
              <a:rPr lang="en-GB">
                <a:latin typeface="Arial"/>
                <a:cs typeface="Arial"/>
              </a:rPr>
              <a:t>being safe and secure online</a:t>
            </a:r>
            <a:endParaRPr lang="en-GB"/>
          </a:p>
          <a:p>
            <a:pPr marL="457200" indent="-457200" algn="l">
              <a:buFont typeface="Wingdings"/>
              <a:buChar char="§"/>
            </a:pPr>
            <a:r>
              <a:rPr lang="en-GB">
                <a:latin typeface="Arial"/>
                <a:cs typeface="Arial"/>
              </a:rPr>
              <a:t>ethical use of technology</a:t>
            </a:r>
            <a:endParaRPr lang="en-GB"/>
          </a:p>
          <a:p>
            <a:pPr marL="457200" indent="-457200" algn="l">
              <a:buFont typeface="Wingdings"/>
              <a:buChar char="§"/>
            </a:pPr>
            <a:r>
              <a:rPr lang="en-GB">
                <a:latin typeface="Arial"/>
                <a:cs typeface="Arial"/>
              </a:rPr>
              <a:t>digital learning, development and wellbeing. </a:t>
            </a:r>
            <a:endParaRPr lang="en-GB"/>
          </a:p>
          <a:p>
            <a:pPr marL="457200" indent="-457200" algn="l">
              <a:buFont typeface="Wingdings"/>
              <a:buChar char="§"/>
            </a:pPr>
            <a:endParaRPr lang="en-GB">
              <a:latin typeface="Arial"/>
              <a:cs typeface="Arial"/>
            </a:endParaRPr>
          </a:p>
          <a:p>
            <a:pPr algn="l"/>
            <a:r>
              <a:rPr lang="en-GB" sz="2200" u="sng">
                <a:solidFill>
                  <a:srgbClr val="0070C0"/>
                </a:solidFill>
                <a:latin typeface="Arial"/>
                <a:cs typeface="Arial"/>
                <a:hlinkClick r:id="rId3"/>
              </a:rPr>
              <a:t>Learn more about the eLearning modules</a:t>
            </a:r>
            <a:endParaRPr lang="en-GB"/>
          </a:p>
          <a:p>
            <a:pPr algn="l">
              <a:buFont typeface="Wingdings"/>
            </a:pPr>
            <a:endParaRPr lang="en-GB">
              <a:latin typeface="Arial"/>
              <a:cs typeface="Arial"/>
            </a:endParaRPr>
          </a:p>
          <a:p>
            <a:pPr algn="l"/>
            <a:endParaRPr lang="en-GB">
              <a:latin typeface="Arial"/>
              <a:cs typeface="Arial"/>
            </a:endParaRPr>
          </a:p>
          <a:p>
            <a:endParaRPr lang="en-GB" b="1">
              <a:latin typeface="Arial"/>
              <a:cs typeface="Arial"/>
            </a:endParaRPr>
          </a:p>
        </p:txBody>
      </p:sp>
      <p:pic>
        <p:nvPicPr>
          <p:cNvPr id="6" name="Picture 5" descr="A white letters on a green background&#10;&#10;Description automatically generated">
            <a:extLst>
              <a:ext uri="{FF2B5EF4-FFF2-40B4-BE49-F238E27FC236}">
                <a16:creationId xmlns:a16="http://schemas.microsoft.com/office/drawing/2014/main" id="{B346F5E9-9D99-A19A-13AC-198EB1B13374}"/>
              </a:ext>
            </a:extLst>
          </p:cNvPr>
          <p:cNvPicPr>
            <a:picLocks noChangeAspect="1"/>
          </p:cNvPicPr>
          <p:nvPr/>
        </p:nvPicPr>
        <p:blipFill>
          <a:blip r:embed="rId4"/>
          <a:stretch>
            <a:fillRect/>
          </a:stretch>
        </p:blipFill>
        <p:spPr>
          <a:xfrm>
            <a:off x="8540479" y="445601"/>
            <a:ext cx="1572165" cy="484517"/>
          </a:xfrm>
          <a:prstGeom prst="rect">
            <a:avLst/>
          </a:prstGeom>
        </p:spPr>
      </p:pic>
    </p:spTree>
    <p:extLst>
      <p:ext uri="{BB962C8B-B14F-4D97-AF65-F5344CB8AC3E}">
        <p14:creationId xmlns:p14="http://schemas.microsoft.com/office/powerpoint/2010/main" val="11945722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DCA4A4-CB79-4C90-F7FB-0506F4FB5520}"/>
              </a:ext>
            </a:extLst>
          </p:cNvPr>
          <p:cNvSpPr>
            <a:spLocks noGrp="1"/>
          </p:cNvSpPr>
          <p:nvPr>
            <p:ph type="body" sz="quarter" idx="11"/>
          </p:nvPr>
        </p:nvSpPr>
        <p:spPr>
          <a:xfrm>
            <a:off x="495299" y="936055"/>
            <a:ext cx="9639301" cy="1109131"/>
          </a:xfrm>
        </p:spPr>
        <p:txBody>
          <a:bodyPr/>
          <a:lstStyle/>
          <a:p>
            <a:r>
              <a:rPr lang="en-GB"/>
              <a:t>We’re looking for case studies, quotes or potential speakers​</a:t>
            </a:r>
          </a:p>
        </p:txBody>
      </p:sp>
      <p:sp>
        <p:nvSpPr>
          <p:cNvPr id="4" name="Text Placeholder 3">
            <a:extLst>
              <a:ext uri="{FF2B5EF4-FFF2-40B4-BE49-F238E27FC236}">
                <a16:creationId xmlns:a16="http://schemas.microsoft.com/office/drawing/2014/main" id="{9DFC1EF4-9A1E-49EF-E02B-A85E0671E6FC}"/>
              </a:ext>
            </a:extLst>
          </p:cNvPr>
          <p:cNvSpPr>
            <a:spLocks noGrp="1"/>
          </p:cNvSpPr>
          <p:nvPr>
            <p:ph type="body" sz="quarter" idx="12"/>
          </p:nvPr>
        </p:nvSpPr>
        <p:spPr>
          <a:xfrm>
            <a:off x="495299" y="213640"/>
            <a:ext cx="8907463" cy="703263"/>
          </a:xfrm>
        </p:spPr>
        <p:txBody>
          <a:bodyPr/>
          <a:lstStyle/>
          <a:p>
            <a:r>
              <a:rPr lang="en-GB"/>
              <a:t>Share your experience​</a:t>
            </a:r>
          </a:p>
        </p:txBody>
      </p:sp>
      <p:sp>
        <p:nvSpPr>
          <p:cNvPr id="5" name="Text Placeholder 4">
            <a:extLst>
              <a:ext uri="{FF2B5EF4-FFF2-40B4-BE49-F238E27FC236}">
                <a16:creationId xmlns:a16="http://schemas.microsoft.com/office/drawing/2014/main" id="{AD96975E-5D19-19FD-A0CF-DAB29320AD91}"/>
              </a:ext>
            </a:extLst>
          </p:cNvPr>
          <p:cNvSpPr>
            <a:spLocks noGrp="1"/>
          </p:cNvSpPr>
          <p:nvPr>
            <p:ph type="body" sz="quarter" idx="13"/>
          </p:nvPr>
        </p:nvSpPr>
        <p:spPr>
          <a:xfrm>
            <a:off x="495299" y="2045185"/>
            <a:ext cx="11201402" cy="3876759"/>
          </a:xfrm>
        </p:spPr>
        <p:txBody>
          <a:bodyPr/>
          <a:lstStyle/>
          <a:p>
            <a:pPr marL="342900" indent="-342900">
              <a:buFont typeface="Wingdings" panose="05000000000000000000" pitchFamily="2" charset="2"/>
              <a:buChar char="§"/>
            </a:pPr>
            <a:r>
              <a:rPr lang="en-GB" b="1"/>
              <a:t>DHSC initiatives</a:t>
            </a:r>
            <a:r>
              <a:rPr lang="en-GB"/>
              <a:t>: including Care Workforce Pathway, the L2 Care Certificate qualification or the Learning and Development Support Scheme​.</a:t>
            </a:r>
          </a:p>
          <a:p>
            <a:pPr marL="457200" lvl="1" indent="0">
              <a:buNone/>
            </a:pPr>
            <a:r>
              <a:rPr lang="en-GB" sz="2000"/>
              <a:t>- Help DHSC initiatives achieve maximum impact and ensure continued positive interventions.​</a:t>
            </a:r>
          </a:p>
          <a:p>
            <a:endParaRPr lang="en-GB" sz="1000"/>
          </a:p>
          <a:p>
            <a:endParaRPr lang="en-GB" sz="1000"/>
          </a:p>
          <a:p>
            <a:pPr marL="342900" indent="-342900">
              <a:buFont typeface="Wingdings" panose="05000000000000000000" pitchFamily="2" charset="2"/>
              <a:buChar char="§"/>
            </a:pPr>
            <a:r>
              <a:rPr lang="en-GB" b="1"/>
              <a:t>Impact of Skills for Care</a:t>
            </a:r>
            <a:r>
              <a:rPr lang="en-GB"/>
              <a:t>: tell us how Skills for Care’s networks, resources or support have positively impacted your service​.</a:t>
            </a:r>
          </a:p>
          <a:p>
            <a:pPr marL="457200" lvl="1" indent="0">
              <a:buNone/>
            </a:pPr>
            <a:r>
              <a:rPr lang="en-GB" sz="2000"/>
              <a:t>- Help evidence the value of Skills for Care and ensure continued support.​</a:t>
            </a:r>
          </a:p>
          <a:p>
            <a:endParaRPr lang="en-GB" sz="1000"/>
          </a:p>
          <a:p>
            <a:endParaRPr lang="en-GB" sz="1000"/>
          </a:p>
          <a:p>
            <a:pPr marL="342900" indent="-342900">
              <a:buFont typeface="Wingdings" panose="05000000000000000000" pitchFamily="2" charset="2"/>
              <a:buChar char="§"/>
            </a:pPr>
            <a:r>
              <a:rPr lang="en-GB" b="1"/>
              <a:t>Good practice examples</a:t>
            </a:r>
            <a:r>
              <a:rPr lang="en-GB"/>
              <a:t>: in workforce development, recruitment and retention, the use of digital technology, staff wellbeing support or delegated healthcare activities and prevention​.</a:t>
            </a:r>
          </a:p>
          <a:p>
            <a:pPr marL="457200" lvl="1" indent="0">
              <a:buNone/>
            </a:pPr>
            <a:r>
              <a:rPr lang="en-GB" sz="2000"/>
              <a:t>- Help others learn from your experience and enhance quality and reputation of adult social care.​</a:t>
            </a:r>
          </a:p>
        </p:txBody>
      </p:sp>
    </p:spTree>
    <p:extLst>
      <p:ext uri="{BB962C8B-B14F-4D97-AF65-F5344CB8AC3E}">
        <p14:creationId xmlns:p14="http://schemas.microsoft.com/office/powerpoint/2010/main" val="1414483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15610D-FB91-3175-A24D-D1FDEBDB7679}"/>
              </a:ext>
            </a:extLst>
          </p:cNvPr>
          <p:cNvSpPr>
            <a:spLocks noGrp="1"/>
          </p:cNvSpPr>
          <p:nvPr>
            <p:ph type="body" sz="quarter" idx="11"/>
          </p:nvPr>
        </p:nvSpPr>
        <p:spPr>
          <a:xfrm>
            <a:off x="466545" y="1286176"/>
            <a:ext cx="11318545" cy="1109131"/>
          </a:xfrm>
        </p:spPr>
        <p:txBody>
          <a:bodyPr lIns="91440" tIns="45720" rIns="91440" bIns="45720" anchor="t"/>
          <a:lstStyle/>
          <a:p>
            <a:pPr algn="l"/>
            <a:r>
              <a:rPr lang="en-US" sz="2400">
                <a:latin typeface="Arial"/>
                <a:cs typeface="Arial"/>
              </a:rPr>
              <a:t>This learning framework for working with LGBTQ+ people in later life aims to provide a base for identifying the insights, knowledge, understanding and skills that the social care workforce need to help them work effectively with individuals from gender and sexually diverse communities.</a:t>
            </a:r>
          </a:p>
          <a:p>
            <a:endParaRPr lang="en-US"/>
          </a:p>
        </p:txBody>
      </p:sp>
      <p:sp>
        <p:nvSpPr>
          <p:cNvPr id="4" name="Text Placeholder 3">
            <a:extLst>
              <a:ext uri="{FF2B5EF4-FFF2-40B4-BE49-F238E27FC236}">
                <a16:creationId xmlns:a16="http://schemas.microsoft.com/office/drawing/2014/main" id="{488D95F9-81FC-36E2-1BF1-727664CDB30B}"/>
              </a:ext>
            </a:extLst>
          </p:cNvPr>
          <p:cNvSpPr>
            <a:spLocks noGrp="1"/>
          </p:cNvSpPr>
          <p:nvPr>
            <p:ph type="body" sz="quarter" idx="12"/>
          </p:nvPr>
        </p:nvSpPr>
        <p:spPr/>
        <p:txBody>
          <a:bodyPr lIns="91440" tIns="45720" rIns="91440" bIns="45720" anchor="t"/>
          <a:lstStyle/>
          <a:p>
            <a:pPr algn="l"/>
            <a:r>
              <a:rPr lang="en-US"/>
              <a:t>LGBTQ+ learning framework</a:t>
            </a:r>
          </a:p>
          <a:p>
            <a:endParaRPr lang="en-US"/>
          </a:p>
        </p:txBody>
      </p:sp>
      <p:sp>
        <p:nvSpPr>
          <p:cNvPr id="5" name="Text Placeholder 4">
            <a:extLst>
              <a:ext uri="{FF2B5EF4-FFF2-40B4-BE49-F238E27FC236}">
                <a16:creationId xmlns:a16="http://schemas.microsoft.com/office/drawing/2014/main" id="{1711FDD9-C29B-A60E-54F7-B4DAC1FBD944}"/>
              </a:ext>
            </a:extLst>
          </p:cNvPr>
          <p:cNvSpPr>
            <a:spLocks noGrp="1"/>
          </p:cNvSpPr>
          <p:nvPr>
            <p:ph type="body" sz="quarter" idx="13"/>
          </p:nvPr>
        </p:nvSpPr>
        <p:spPr>
          <a:xfrm>
            <a:off x="466545" y="2998175"/>
            <a:ext cx="8931903" cy="2888398"/>
          </a:xfrm>
        </p:spPr>
        <p:txBody>
          <a:bodyPr lIns="91440" tIns="45720" rIns="91440" bIns="45720" anchor="t"/>
          <a:lstStyle/>
          <a:p>
            <a:pPr algn="l"/>
            <a:r>
              <a:rPr lang="en-GB">
                <a:latin typeface="Arial"/>
                <a:cs typeface="Arial"/>
              </a:rPr>
              <a:t>The framework is intended to be used by social care employers, employees, training providers, regulators, commissioners, policy makers and others to build their own knowledge and support colleagues’ understanding of how to better support LGBTQ+ people in later life. </a:t>
            </a:r>
            <a:endParaRPr lang="en-US">
              <a:latin typeface="Arial"/>
              <a:cs typeface="Arial"/>
            </a:endParaRPr>
          </a:p>
          <a:p>
            <a:pPr algn="l"/>
            <a:endParaRPr lang="en-GB">
              <a:latin typeface="Arial"/>
              <a:cs typeface="Arial"/>
            </a:endParaRPr>
          </a:p>
          <a:p>
            <a:pPr algn="l"/>
            <a:r>
              <a:rPr lang="en-GB">
                <a:latin typeface="Arial"/>
                <a:cs typeface="Arial"/>
              </a:rPr>
              <a:t>Updated to include an additional topic which covers ‘LGBTQ+ religion and spirituality in later life’. </a:t>
            </a:r>
          </a:p>
          <a:p>
            <a:pPr algn="l"/>
            <a:endParaRPr lang="en-GB"/>
          </a:p>
          <a:p>
            <a:pPr algn="l"/>
            <a:r>
              <a:rPr lang="en-GB">
                <a:solidFill>
                  <a:srgbClr val="005EB8"/>
                </a:solidFill>
                <a:latin typeface="Arial"/>
                <a:cs typeface="Arial"/>
                <a:hlinkClick r:id="rId3"/>
              </a:rPr>
              <a:t>www.skillsforcare.org.uk/LGBTQFramework</a:t>
            </a:r>
            <a:endParaRPr lang="en-GB">
              <a:latin typeface="Arial"/>
              <a:cs typeface="Arial"/>
            </a:endParaRPr>
          </a:p>
          <a:p>
            <a:pPr algn="l"/>
            <a:endParaRPr lang="en-GB"/>
          </a:p>
          <a:p>
            <a:endParaRPr lang="en-GB" b="1"/>
          </a:p>
        </p:txBody>
      </p:sp>
      <p:pic>
        <p:nvPicPr>
          <p:cNvPr id="2" name="Picture 1" descr="A person smiling with a rainbow background&#10;&#10;Description automatically generated">
            <a:extLst>
              <a:ext uri="{FF2B5EF4-FFF2-40B4-BE49-F238E27FC236}">
                <a16:creationId xmlns:a16="http://schemas.microsoft.com/office/drawing/2014/main" id="{79ABBB94-EC20-F4E3-3963-D00BF8CB0DA0}"/>
              </a:ext>
            </a:extLst>
          </p:cNvPr>
          <p:cNvPicPr>
            <a:picLocks noChangeAspect="1"/>
          </p:cNvPicPr>
          <p:nvPr/>
        </p:nvPicPr>
        <p:blipFill>
          <a:blip r:embed="rId4"/>
          <a:stretch>
            <a:fillRect/>
          </a:stretch>
        </p:blipFill>
        <p:spPr>
          <a:xfrm>
            <a:off x="9400518" y="3157866"/>
            <a:ext cx="2521827" cy="2880821"/>
          </a:xfrm>
          <a:prstGeom prst="rect">
            <a:avLst/>
          </a:prstGeom>
        </p:spPr>
      </p:pic>
    </p:spTree>
    <p:extLst>
      <p:ext uri="{BB962C8B-B14F-4D97-AF65-F5344CB8AC3E}">
        <p14:creationId xmlns:p14="http://schemas.microsoft.com/office/powerpoint/2010/main" val="32687411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74B6FB-F7A6-56E3-A083-8DC33CE06A49}"/>
              </a:ext>
            </a:extLst>
          </p:cNvPr>
          <p:cNvSpPr>
            <a:spLocks noGrp="1"/>
          </p:cNvSpPr>
          <p:nvPr>
            <p:ph type="body" sz="quarter" idx="11"/>
          </p:nvPr>
        </p:nvSpPr>
        <p:spPr>
          <a:xfrm>
            <a:off x="465482" y="1676400"/>
            <a:ext cx="11261035" cy="1384737"/>
          </a:xfrm>
        </p:spPr>
        <p:txBody>
          <a:bodyPr lIns="91440" tIns="45720" rIns="91440" bIns="45720" anchor="t"/>
          <a:lstStyle/>
          <a:p>
            <a:pPr algn="l"/>
            <a:r>
              <a:rPr lang="en-US"/>
              <a:t>Take a look at our training materials to help develop the skills and knowledge needed to support people who draw on services with personal relationships.</a:t>
            </a:r>
          </a:p>
          <a:p>
            <a:endParaRPr lang="en-US"/>
          </a:p>
        </p:txBody>
      </p:sp>
      <p:sp>
        <p:nvSpPr>
          <p:cNvPr id="3" name="Text Placeholder 2">
            <a:extLst>
              <a:ext uri="{FF2B5EF4-FFF2-40B4-BE49-F238E27FC236}">
                <a16:creationId xmlns:a16="http://schemas.microsoft.com/office/drawing/2014/main" id="{9BA84639-8E0C-967F-9DAC-1AE7B99E285D}"/>
              </a:ext>
            </a:extLst>
          </p:cNvPr>
          <p:cNvSpPr>
            <a:spLocks noGrp="1"/>
          </p:cNvSpPr>
          <p:nvPr>
            <p:ph type="body" sz="quarter" idx="12"/>
          </p:nvPr>
        </p:nvSpPr>
        <p:spPr/>
        <p:txBody>
          <a:bodyPr lIns="91440" tIns="45720" rIns="91440" bIns="45720" anchor="t"/>
          <a:lstStyle/>
          <a:p>
            <a:r>
              <a:rPr lang="en-US">
                <a:latin typeface="Arial"/>
                <a:cs typeface="Arial"/>
              </a:rPr>
              <a:t>Training resources to help support personal relationships</a:t>
            </a:r>
          </a:p>
        </p:txBody>
      </p:sp>
      <p:sp>
        <p:nvSpPr>
          <p:cNvPr id="4" name="Text Placeholder 3">
            <a:extLst>
              <a:ext uri="{FF2B5EF4-FFF2-40B4-BE49-F238E27FC236}">
                <a16:creationId xmlns:a16="http://schemas.microsoft.com/office/drawing/2014/main" id="{5D9D6E53-2926-9F22-3BEC-413D881ABEF6}"/>
              </a:ext>
            </a:extLst>
          </p:cNvPr>
          <p:cNvSpPr>
            <a:spLocks noGrp="1"/>
          </p:cNvSpPr>
          <p:nvPr>
            <p:ph type="body" sz="quarter" idx="13"/>
          </p:nvPr>
        </p:nvSpPr>
        <p:spPr>
          <a:xfrm>
            <a:off x="495299" y="3403355"/>
            <a:ext cx="8831263" cy="3099332"/>
          </a:xfrm>
        </p:spPr>
        <p:txBody>
          <a:bodyPr lIns="91440" tIns="45720" rIns="91440" bIns="45720" anchor="t"/>
          <a:lstStyle/>
          <a:p>
            <a:pPr algn="l"/>
            <a:r>
              <a:rPr lang="en-GB">
                <a:latin typeface="Arial"/>
                <a:cs typeface="Arial"/>
              </a:rPr>
              <a:t>The trainer materials include PowerPoint slides, which are supported by a training facilitator guide, lesson plan and learner handouts and worksheets.</a:t>
            </a:r>
            <a:endParaRPr lang="en-US"/>
          </a:p>
          <a:p>
            <a:pPr algn="l"/>
            <a:endParaRPr lang="en-US"/>
          </a:p>
          <a:p>
            <a:pPr algn="l"/>
            <a:r>
              <a:rPr lang="en-GB">
                <a:latin typeface="Arial"/>
                <a:cs typeface="Arial"/>
              </a:rPr>
              <a:t>They complement our ‘Supporting personal relationships guide’ and are focused on enabling social care providers to offer support in a way that respects peoples’ choices and values whilst keeping them safe. </a:t>
            </a:r>
            <a:r>
              <a:rPr lang="en-GB" b="1">
                <a:latin typeface="Arial"/>
                <a:cs typeface="Arial"/>
              </a:rPr>
              <a:t> </a:t>
            </a:r>
            <a:endParaRPr lang="en-GB"/>
          </a:p>
          <a:p>
            <a:pPr algn="l"/>
            <a:endParaRPr lang="en-GB" b="1">
              <a:latin typeface="Arial"/>
              <a:cs typeface="Arial"/>
            </a:endParaRPr>
          </a:p>
          <a:p>
            <a:pPr algn="l"/>
            <a:r>
              <a:rPr lang="en-GB">
                <a:latin typeface="Arial"/>
                <a:cs typeface="Arial"/>
                <a:hlinkClick r:id="rId3"/>
              </a:rPr>
              <a:t>Find out more</a:t>
            </a:r>
          </a:p>
          <a:p>
            <a:endParaRPr lang="en-GB" b="1">
              <a:latin typeface="Arial"/>
              <a:cs typeface="Arial"/>
            </a:endParaRPr>
          </a:p>
        </p:txBody>
      </p:sp>
      <p:pic>
        <p:nvPicPr>
          <p:cNvPr id="6" name="Picture 5" descr="A group of people sitting at a table&#10;&#10;Description automatically generated">
            <a:extLst>
              <a:ext uri="{FF2B5EF4-FFF2-40B4-BE49-F238E27FC236}">
                <a16:creationId xmlns:a16="http://schemas.microsoft.com/office/drawing/2014/main" id="{2900B5E6-55F7-F777-CC54-8E50FCC7DFF7}"/>
              </a:ext>
            </a:extLst>
          </p:cNvPr>
          <p:cNvPicPr>
            <a:picLocks noChangeAspect="1"/>
          </p:cNvPicPr>
          <p:nvPr/>
        </p:nvPicPr>
        <p:blipFill>
          <a:blip r:embed="rId4"/>
          <a:stretch>
            <a:fillRect/>
          </a:stretch>
        </p:blipFill>
        <p:spPr>
          <a:xfrm>
            <a:off x="9193069" y="3061137"/>
            <a:ext cx="2687103" cy="2995449"/>
          </a:xfrm>
          <a:prstGeom prst="rect">
            <a:avLst/>
          </a:prstGeom>
        </p:spPr>
      </p:pic>
    </p:spTree>
    <p:extLst>
      <p:ext uri="{BB962C8B-B14F-4D97-AF65-F5344CB8AC3E}">
        <p14:creationId xmlns:p14="http://schemas.microsoft.com/office/powerpoint/2010/main" val="930279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8FE7F2-1AAF-A312-A33E-36B68D5EB6DF}"/>
              </a:ext>
            </a:extLst>
          </p:cNvPr>
          <p:cNvSpPr>
            <a:spLocks noGrp="1"/>
          </p:cNvSpPr>
          <p:nvPr>
            <p:ph type="body" sz="quarter" idx="11"/>
          </p:nvPr>
        </p:nvSpPr>
        <p:spPr>
          <a:xfrm>
            <a:off x="466546" y="1717497"/>
            <a:ext cx="10225865" cy="1339168"/>
          </a:xfrm>
        </p:spPr>
        <p:txBody>
          <a:bodyPr lIns="91440" tIns="45720" rIns="91440" bIns="45720" anchor="t"/>
          <a:lstStyle/>
          <a:p>
            <a:pPr algn="l"/>
            <a:r>
              <a:rPr lang="en-US">
                <a:latin typeface="Arial"/>
                <a:cs typeface="Arial"/>
              </a:rPr>
              <a:t>These resources have been produced to help you have a clearer understanding of culturally appropriate care and what that may mean to individuals you support.</a:t>
            </a:r>
          </a:p>
          <a:p>
            <a:endParaRPr lang="en-US"/>
          </a:p>
        </p:txBody>
      </p:sp>
      <p:sp>
        <p:nvSpPr>
          <p:cNvPr id="3" name="Text Placeholder 2">
            <a:extLst>
              <a:ext uri="{FF2B5EF4-FFF2-40B4-BE49-F238E27FC236}">
                <a16:creationId xmlns:a16="http://schemas.microsoft.com/office/drawing/2014/main" id="{CD88FE5E-5A96-5F35-4B90-AE8DFC88C744}"/>
              </a:ext>
            </a:extLst>
          </p:cNvPr>
          <p:cNvSpPr>
            <a:spLocks noGrp="1"/>
          </p:cNvSpPr>
          <p:nvPr>
            <p:ph type="body" sz="quarter" idx="12"/>
          </p:nvPr>
        </p:nvSpPr>
        <p:spPr>
          <a:xfrm>
            <a:off x="466545" y="355313"/>
            <a:ext cx="8864331" cy="1120206"/>
          </a:xfrm>
        </p:spPr>
        <p:txBody>
          <a:bodyPr lIns="91440" tIns="45720" rIns="91440" bIns="45720" anchor="t"/>
          <a:lstStyle/>
          <a:p>
            <a:pPr algn="l"/>
            <a:r>
              <a:rPr lang="en-US"/>
              <a:t>Resources to support culturally appropriate care</a:t>
            </a:r>
          </a:p>
          <a:p>
            <a:endParaRPr lang="en-US"/>
          </a:p>
        </p:txBody>
      </p:sp>
      <p:sp>
        <p:nvSpPr>
          <p:cNvPr id="4" name="Text Placeholder 3">
            <a:extLst>
              <a:ext uri="{FF2B5EF4-FFF2-40B4-BE49-F238E27FC236}">
                <a16:creationId xmlns:a16="http://schemas.microsoft.com/office/drawing/2014/main" id="{50DC3A51-5DF0-2DB0-5CE6-8148C4BC608D}"/>
              </a:ext>
            </a:extLst>
          </p:cNvPr>
          <p:cNvSpPr>
            <a:spLocks noGrp="1"/>
          </p:cNvSpPr>
          <p:nvPr>
            <p:ph type="body" sz="quarter" idx="13"/>
          </p:nvPr>
        </p:nvSpPr>
        <p:spPr>
          <a:xfrm>
            <a:off x="469023" y="3307288"/>
            <a:ext cx="8831263" cy="3377228"/>
          </a:xfrm>
        </p:spPr>
        <p:txBody>
          <a:bodyPr lIns="91440" tIns="45720" rIns="91440" bIns="45720" anchor="t"/>
          <a:lstStyle/>
          <a:p>
            <a:pPr marL="342900" indent="-342900" algn="l">
              <a:buFont typeface="Wingdings"/>
              <a:buChar char="§"/>
            </a:pPr>
            <a:r>
              <a:rPr lang="en-GB">
                <a:latin typeface="Arial"/>
                <a:cs typeface="Arial"/>
              </a:rPr>
              <a:t>The ‘Culturally appropriate care guide’ covers a broad range of topics that will help you to learn about and be sensitive to people’s cultural identity or heritage. </a:t>
            </a:r>
          </a:p>
          <a:p>
            <a:pPr algn="l"/>
            <a:endParaRPr lang="en-GB"/>
          </a:p>
          <a:p>
            <a:pPr marL="342900" indent="-342900" algn="l">
              <a:buFont typeface="Wingdings"/>
              <a:buChar char="§"/>
            </a:pPr>
            <a:r>
              <a:rPr lang="en-GB">
                <a:latin typeface="Arial"/>
                <a:cs typeface="Arial"/>
              </a:rPr>
              <a:t>Use the supporting training resources to implement the learning from the guide at your service.</a:t>
            </a:r>
            <a:endParaRPr lang="en-GB"/>
          </a:p>
          <a:p>
            <a:endParaRPr lang="en-GB" b="1">
              <a:latin typeface="Arial"/>
              <a:cs typeface="Arial"/>
            </a:endParaRPr>
          </a:p>
          <a:p>
            <a:pPr algn="l"/>
            <a:r>
              <a:rPr lang="en-GB">
                <a:solidFill>
                  <a:srgbClr val="005DB8"/>
                </a:solidFill>
                <a:latin typeface="Arial"/>
                <a:cs typeface="Arial"/>
                <a:hlinkClick r:id="rId3"/>
              </a:rPr>
              <a:t>www.skillsforcare.org.uk/CulturallyAppropriateCare</a:t>
            </a:r>
            <a:r>
              <a:rPr lang="en-GB">
                <a:solidFill>
                  <a:srgbClr val="005DB8"/>
                </a:solidFill>
                <a:latin typeface="Arial"/>
                <a:cs typeface="Arial"/>
              </a:rPr>
              <a:t> </a:t>
            </a:r>
            <a:endParaRPr lang="en-GB"/>
          </a:p>
          <a:p>
            <a:endParaRPr lang="en-GB" b="1">
              <a:latin typeface="Arial"/>
              <a:cs typeface="Arial"/>
            </a:endParaRPr>
          </a:p>
        </p:txBody>
      </p:sp>
      <p:pic>
        <p:nvPicPr>
          <p:cNvPr id="6" name="Picture 5" descr="A cover of a book&#10;&#10;Description automatically generated">
            <a:extLst>
              <a:ext uri="{FF2B5EF4-FFF2-40B4-BE49-F238E27FC236}">
                <a16:creationId xmlns:a16="http://schemas.microsoft.com/office/drawing/2014/main" id="{F7355E12-B7CF-20E9-BCA7-853195361223}"/>
              </a:ext>
            </a:extLst>
          </p:cNvPr>
          <p:cNvPicPr>
            <a:picLocks noChangeAspect="1"/>
          </p:cNvPicPr>
          <p:nvPr/>
        </p:nvPicPr>
        <p:blipFill>
          <a:blip r:embed="rId4"/>
          <a:stretch>
            <a:fillRect/>
          </a:stretch>
        </p:blipFill>
        <p:spPr>
          <a:xfrm>
            <a:off x="9680366" y="3087358"/>
            <a:ext cx="2047157" cy="2897398"/>
          </a:xfrm>
          <a:prstGeom prst="rect">
            <a:avLst/>
          </a:prstGeom>
        </p:spPr>
      </p:pic>
    </p:spTree>
    <p:extLst>
      <p:ext uri="{BB962C8B-B14F-4D97-AF65-F5344CB8AC3E}">
        <p14:creationId xmlns:p14="http://schemas.microsoft.com/office/powerpoint/2010/main" val="1112194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0BD9AE-9689-9443-7711-76DE44C78A97}"/>
              </a:ext>
            </a:extLst>
          </p:cNvPr>
          <p:cNvSpPr>
            <a:spLocks noGrp="1"/>
          </p:cNvSpPr>
          <p:nvPr>
            <p:ph type="body" sz="quarter" idx="11"/>
          </p:nvPr>
        </p:nvSpPr>
        <p:spPr>
          <a:xfrm>
            <a:off x="466545" y="1717497"/>
            <a:ext cx="9176318" cy="1109131"/>
          </a:xfrm>
        </p:spPr>
        <p:txBody>
          <a:bodyPr lIns="91440" tIns="45720" rIns="91440" bIns="45720" anchor="t"/>
          <a:lstStyle/>
          <a:p>
            <a:r>
              <a:rPr lang="en-US"/>
              <a:t>ASC-WDS is a free online service which helps you to manage your team and provides crucial information to decision makers </a:t>
            </a:r>
          </a:p>
        </p:txBody>
      </p:sp>
      <p:sp>
        <p:nvSpPr>
          <p:cNvPr id="3" name="Text Placeholder 2">
            <a:extLst>
              <a:ext uri="{FF2B5EF4-FFF2-40B4-BE49-F238E27FC236}">
                <a16:creationId xmlns:a16="http://schemas.microsoft.com/office/drawing/2014/main" id="{E17B6A21-2426-8048-C263-180F4353F862}"/>
              </a:ext>
            </a:extLst>
          </p:cNvPr>
          <p:cNvSpPr>
            <a:spLocks noGrp="1"/>
          </p:cNvSpPr>
          <p:nvPr>
            <p:ph type="body" sz="quarter" idx="12"/>
          </p:nvPr>
        </p:nvSpPr>
        <p:spPr/>
        <p:txBody>
          <a:bodyPr lIns="91440" tIns="45720" rIns="91440" bIns="45720" anchor="t"/>
          <a:lstStyle/>
          <a:p>
            <a:r>
              <a:rPr lang="en-US">
                <a:latin typeface="Arial"/>
                <a:cs typeface="Arial"/>
              </a:rPr>
              <a:t>Adult Social Care Workforce Data Set (ASC-WDS)</a:t>
            </a:r>
          </a:p>
        </p:txBody>
      </p:sp>
      <p:sp>
        <p:nvSpPr>
          <p:cNvPr id="4" name="Text Placeholder 3">
            <a:extLst>
              <a:ext uri="{FF2B5EF4-FFF2-40B4-BE49-F238E27FC236}">
                <a16:creationId xmlns:a16="http://schemas.microsoft.com/office/drawing/2014/main" id="{3B6CD5D2-433F-A9FA-BFD0-C4A809B038C5}"/>
              </a:ext>
            </a:extLst>
          </p:cNvPr>
          <p:cNvSpPr>
            <a:spLocks noGrp="1"/>
          </p:cNvSpPr>
          <p:nvPr>
            <p:ph type="body" sz="quarter" idx="13"/>
          </p:nvPr>
        </p:nvSpPr>
        <p:spPr>
          <a:xfrm>
            <a:off x="452168" y="3227717"/>
            <a:ext cx="8946280" cy="2816511"/>
          </a:xfrm>
        </p:spPr>
        <p:txBody>
          <a:bodyPr lIns="91440" tIns="45720" rIns="91440" bIns="45720" anchor="t"/>
          <a:lstStyle/>
          <a:p>
            <a:r>
              <a:rPr lang="en-GB" b="1">
                <a:latin typeface="Arial"/>
                <a:cs typeface="Arial"/>
              </a:rPr>
              <a:t>Benefits to your business</a:t>
            </a:r>
            <a:endParaRPr lang="en-US">
              <a:latin typeface="Arial"/>
              <a:cs typeface="Arial"/>
            </a:endParaRPr>
          </a:p>
          <a:p>
            <a:pPr marL="342900" indent="-342900">
              <a:buFont typeface="Wingdings,Sans-Serif"/>
              <a:buChar char="§"/>
            </a:pPr>
            <a:r>
              <a:rPr lang="en-GB">
                <a:latin typeface="Arial"/>
                <a:cs typeface="Arial"/>
              </a:rPr>
              <a:t>Become eligible to claim LDSS funding for your staff</a:t>
            </a:r>
            <a:endParaRPr lang="en-US">
              <a:latin typeface="Arial"/>
              <a:cs typeface="Arial"/>
            </a:endParaRPr>
          </a:p>
          <a:p>
            <a:pPr marL="342900" indent="-342900">
              <a:buFont typeface="Wingdings,Sans-Serif"/>
              <a:buChar char="§"/>
            </a:pPr>
            <a:r>
              <a:rPr lang="en-GB">
                <a:latin typeface="Arial"/>
                <a:cs typeface="Arial"/>
              </a:rPr>
              <a:t>Safe and free storage of staff records</a:t>
            </a:r>
            <a:endParaRPr lang="en-US">
              <a:latin typeface="Arial"/>
              <a:cs typeface="Arial"/>
            </a:endParaRPr>
          </a:p>
          <a:p>
            <a:pPr marL="342900" indent="-342900">
              <a:buFont typeface="Wingdings,Sans-Serif"/>
              <a:buChar char="§"/>
            </a:pPr>
            <a:r>
              <a:rPr lang="en-GB">
                <a:latin typeface="Arial"/>
                <a:cs typeface="Arial"/>
              </a:rPr>
              <a:t>Manage training records</a:t>
            </a:r>
            <a:endParaRPr lang="en-US">
              <a:latin typeface="Arial"/>
              <a:cs typeface="Arial"/>
            </a:endParaRPr>
          </a:p>
          <a:p>
            <a:pPr marL="342900" indent="-342900">
              <a:buFont typeface="Wingdings,Sans-Serif"/>
              <a:buChar char="§"/>
            </a:pPr>
            <a:r>
              <a:rPr lang="en-GB">
                <a:latin typeface="Arial"/>
                <a:cs typeface="Arial"/>
              </a:rPr>
              <a:t>Benchmark your workplace </a:t>
            </a:r>
            <a:endParaRPr lang="en-US">
              <a:latin typeface="Arial"/>
              <a:cs typeface="Arial"/>
            </a:endParaRPr>
          </a:p>
          <a:p>
            <a:pPr marL="342900" indent="-342900">
              <a:buFont typeface="Wingdings,Sans-Serif"/>
              <a:buChar char="§"/>
            </a:pPr>
            <a:r>
              <a:rPr lang="en-GB">
                <a:latin typeface="Arial"/>
                <a:cs typeface="Arial"/>
              </a:rPr>
              <a:t>Access the ASC-WDS Benefits Bundle</a:t>
            </a:r>
            <a:endParaRPr lang="en-US">
              <a:latin typeface="Arial"/>
              <a:cs typeface="Arial"/>
            </a:endParaRPr>
          </a:p>
          <a:p>
            <a:pPr marL="342900" indent="-342900">
              <a:buFont typeface="Wingdings,Sans-Serif"/>
              <a:buChar char="§"/>
            </a:pPr>
            <a:r>
              <a:rPr lang="en-GB">
                <a:latin typeface="Arial"/>
                <a:cs typeface="Arial"/>
              </a:rPr>
              <a:t>Make your voice heard! </a:t>
            </a:r>
            <a:endParaRPr lang="en-US">
              <a:latin typeface="Arial"/>
              <a:cs typeface="Arial"/>
            </a:endParaRPr>
          </a:p>
          <a:p>
            <a:pPr marL="342900" indent="-342900">
              <a:buFont typeface="Wingdings,Sans-Serif"/>
              <a:buChar char="§"/>
            </a:pPr>
            <a:endParaRPr lang="en-GB"/>
          </a:p>
          <a:p>
            <a:r>
              <a:rPr lang="en-GB" b="1">
                <a:latin typeface="Arial"/>
                <a:cs typeface="Arial"/>
              </a:rPr>
              <a:t>Find out more: </a:t>
            </a:r>
            <a:r>
              <a:rPr lang="en-GB">
                <a:latin typeface="Arial"/>
                <a:cs typeface="Arial"/>
                <a:hlinkClick r:id="rId3"/>
              </a:rPr>
              <a:t>www.skillsforcare.org.uk/ascwds</a:t>
            </a:r>
            <a:endParaRPr lang="en-GB">
              <a:latin typeface="Arial"/>
              <a:cs typeface="Arial"/>
            </a:endParaRPr>
          </a:p>
          <a:p>
            <a:endParaRPr lang="en-US"/>
          </a:p>
        </p:txBody>
      </p:sp>
    </p:spTree>
    <p:extLst>
      <p:ext uri="{BB962C8B-B14F-4D97-AF65-F5344CB8AC3E}">
        <p14:creationId xmlns:p14="http://schemas.microsoft.com/office/powerpoint/2010/main" val="190162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25FDE-A77F-DA76-362E-EB76545629C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BC28DD2-8B97-F7FE-CF81-D3171171612B}"/>
              </a:ext>
            </a:extLst>
          </p:cNvPr>
          <p:cNvSpPr>
            <a:spLocks noGrp="1"/>
          </p:cNvSpPr>
          <p:nvPr>
            <p:ph type="body" sz="quarter" idx="11"/>
          </p:nvPr>
        </p:nvSpPr>
        <p:spPr>
          <a:xfrm>
            <a:off x="525341" y="1058576"/>
            <a:ext cx="11392372" cy="918393"/>
          </a:xfrm>
        </p:spPr>
        <p:txBody>
          <a:bodyPr lIns="91440" tIns="45720" rIns="91440" bIns="45720" anchor="t"/>
          <a:lstStyle/>
          <a:p>
            <a:r>
              <a:rPr lang="en-GB" sz="2400">
                <a:latin typeface="Arial"/>
                <a:cs typeface="Arial"/>
              </a:rPr>
              <a:t>A key part of selecting the right learning and development for your organisation is finding the right training provider and course/qualification</a:t>
            </a:r>
            <a:endParaRPr lang="en-GB" sz="2400" b="0"/>
          </a:p>
        </p:txBody>
      </p:sp>
      <p:sp>
        <p:nvSpPr>
          <p:cNvPr id="3" name="Text Placeholder 2">
            <a:extLst>
              <a:ext uri="{FF2B5EF4-FFF2-40B4-BE49-F238E27FC236}">
                <a16:creationId xmlns:a16="http://schemas.microsoft.com/office/drawing/2014/main" id="{A99006FB-FB3C-C9F2-1B7F-BC7ECF4F5C2C}"/>
              </a:ext>
            </a:extLst>
          </p:cNvPr>
          <p:cNvSpPr>
            <a:spLocks noGrp="1"/>
          </p:cNvSpPr>
          <p:nvPr>
            <p:ph type="body" sz="quarter" idx="12"/>
          </p:nvPr>
        </p:nvSpPr>
        <p:spPr/>
        <p:txBody>
          <a:bodyPr lIns="91440" tIns="45720" rIns="91440" bIns="45720" anchor="t"/>
          <a:lstStyle/>
          <a:p>
            <a:r>
              <a:rPr lang="en-GB">
                <a:latin typeface="Arial"/>
                <a:cs typeface="Arial"/>
              </a:rPr>
              <a:t>Quality Assured Care Learning Service</a:t>
            </a:r>
          </a:p>
        </p:txBody>
      </p:sp>
      <p:sp>
        <p:nvSpPr>
          <p:cNvPr id="7" name="TextBox 6">
            <a:extLst>
              <a:ext uri="{FF2B5EF4-FFF2-40B4-BE49-F238E27FC236}">
                <a16:creationId xmlns:a16="http://schemas.microsoft.com/office/drawing/2014/main" id="{A80B5BAF-5D75-2847-52BF-A54F08D5C33E}"/>
              </a:ext>
            </a:extLst>
          </p:cNvPr>
          <p:cNvSpPr txBox="1"/>
          <p:nvPr/>
        </p:nvSpPr>
        <p:spPr>
          <a:xfrm>
            <a:off x="555821" y="2057400"/>
            <a:ext cx="11392372" cy="3785652"/>
          </a:xfrm>
          <a:prstGeom prst="rect">
            <a:avLst/>
          </a:prstGeom>
          <a:noFill/>
        </p:spPr>
        <p:txBody>
          <a:bodyPr wrap="square">
            <a:spAutoFit/>
          </a:bodyPr>
          <a:lstStyle/>
          <a:p>
            <a:pPr marL="457200" indent="-457200" algn="l">
              <a:buFont typeface="Wingdings"/>
              <a:buChar char="§"/>
            </a:pPr>
            <a:r>
              <a:rPr lang="en-GB" sz="2000">
                <a:latin typeface="Arial"/>
                <a:cs typeface="Times New Roman"/>
              </a:rPr>
              <a:t>Skills for Care is delivering DHSC’s Quality Assured Care Learning Service (QACLS). This service will help you find high-quality learning and is intended to be a route to funding through the DHSC’s Learning and Development Support Scheme (LDSS).</a:t>
            </a:r>
          </a:p>
          <a:p>
            <a:pPr algn="l"/>
            <a:endParaRPr lang="en-GB" sz="1000">
              <a:latin typeface="Arial"/>
              <a:cs typeface="Times New Roman"/>
            </a:endParaRPr>
          </a:p>
          <a:p>
            <a:pPr marL="457200" indent="-457200" algn="l">
              <a:buFont typeface="Wingdings"/>
              <a:buChar char="§"/>
            </a:pPr>
            <a:r>
              <a:rPr lang="en-GB" sz="2000">
                <a:latin typeface="Arial"/>
                <a:cs typeface="Times New Roman"/>
              </a:rPr>
              <a:t>On our website, you can access a </a:t>
            </a:r>
            <a:r>
              <a:rPr lang="en-GB" sz="2000">
                <a:latin typeface="Arial"/>
                <a:cs typeface="Times New Roman"/>
                <a:hlinkClick r:id="rId3"/>
              </a:rPr>
              <a:t>spreadsheet</a:t>
            </a:r>
            <a:r>
              <a:rPr lang="en-GB" sz="2000">
                <a:latin typeface="Arial"/>
                <a:cs typeface="Times New Roman"/>
              </a:rPr>
              <a:t> of all the training providers, courses and accredited qualifications that been quality assured through the new QACLS. Find out more about the </a:t>
            </a:r>
            <a:r>
              <a:rPr lang="en-GB" sz="2000">
                <a:latin typeface="Arial"/>
                <a:cs typeface="Times New Roman"/>
                <a:hlinkClick r:id="rId4"/>
              </a:rPr>
              <a:t>QA service for training providers</a:t>
            </a:r>
            <a:r>
              <a:rPr lang="en-GB" sz="2000">
                <a:latin typeface="Arial"/>
                <a:cs typeface="Times New Roman"/>
              </a:rPr>
              <a:t>.</a:t>
            </a:r>
          </a:p>
          <a:p>
            <a:pPr marL="457200" indent="-457200" algn="l">
              <a:buFont typeface="Wingdings"/>
              <a:buChar char="§"/>
            </a:pPr>
            <a:endParaRPr lang="en-GB" sz="1000">
              <a:latin typeface="Arial"/>
              <a:cs typeface="Times New Roman"/>
            </a:endParaRPr>
          </a:p>
          <a:p>
            <a:pPr marL="457200" indent="-457200" algn="l">
              <a:buFont typeface="Wingdings"/>
              <a:buChar char="§"/>
            </a:pPr>
            <a:r>
              <a:rPr lang="en-GB" sz="2000"/>
              <a:t>The Oliver McGowan Mandatory Training (Oliver’s Training) on Learning Disability and Autism is quality assured through the QACLS. Funding to support Oliver’s Training will be made available to the adult social care sector in Autumn 2025 through the LDSS, separate to the overall existing LDSS funding already available for other training and qualifications. Further details will follow in due course. </a:t>
            </a:r>
          </a:p>
        </p:txBody>
      </p:sp>
    </p:spTree>
    <p:extLst>
      <p:ext uri="{BB962C8B-B14F-4D97-AF65-F5344CB8AC3E}">
        <p14:creationId xmlns:p14="http://schemas.microsoft.com/office/powerpoint/2010/main" val="108588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3BBE9A3-9765-655B-B92C-922CA985AB56}"/>
              </a:ext>
            </a:extLst>
          </p:cNvPr>
          <p:cNvSpPr>
            <a:spLocks noGrp="1"/>
          </p:cNvSpPr>
          <p:nvPr>
            <p:ph type="body" sz="quarter" idx="11"/>
          </p:nvPr>
        </p:nvSpPr>
        <p:spPr>
          <a:xfrm>
            <a:off x="495299" y="1752600"/>
            <a:ext cx="8831263" cy="795107"/>
          </a:xfrm>
        </p:spPr>
        <p:txBody>
          <a:bodyPr/>
          <a:lstStyle/>
          <a:p>
            <a:r>
              <a:rPr lang="en-GB"/>
              <a:t>Why get involved in your ICS and how?</a:t>
            </a:r>
          </a:p>
        </p:txBody>
      </p:sp>
      <p:sp>
        <p:nvSpPr>
          <p:cNvPr id="12" name="Text Placeholder 11">
            <a:extLst>
              <a:ext uri="{FF2B5EF4-FFF2-40B4-BE49-F238E27FC236}">
                <a16:creationId xmlns:a16="http://schemas.microsoft.com/office/drawing/2014/main" id="{97372856-7E3B-549D-88B4-442CCC132FA6}"/>
              </a:ext>
            </a:extLst>
          </p:cNvPr>
          <p:cNvSpPr>
            <a:spLocks noGrp="1"/>
          </p:cNvSpPr>
          <p:nvPr>
            <p:ph type="body" sz="quarter" idx="12"/>
          </p:nvPr>
        </p:nvSpPr>
        <p:spPr/>
        <p:txBody>
          <a:bodyPr/>
          <a:lstStyle/>
          <a:p>
            <a:r>
              <a:rPr lang="en-GB"/>
              <a:t>Integration and Integrated Care Systems (ICSs)</a:t>
            </a:r>
          </a:p>
        </p:txBody>
      </p:sp>
      <p:sp>
        <p:nvSpPr>
          <p:cNvPr id="14" name="Text Placeholder 3">
            <a:extLst>
              <a:ext uri="{FF2B5EF4-FFF2-40B4-BE49-F238E27FC236}">
                <a16:creationId xmlns:a16="http://schemas.microsoft.com/office/drawing/2014/main" id="{4E119BED-0F42-EB99-3CE0-7DD5543A6C57}"/>
              </a:ext>
            </a:extLst>
          </p:cNvPr>
          <p:cNvSpPr>
            <a:spLocks noGrp="1"/>
          </p:cNvSpPr>
          <p:nvPr>
            <p:ph type="body" sz="quarter" idx="13"/>
          </p:nvPr>
        </p:nvSpPr>
        <p:spPr>
          <a:xfrm>
            <a:off x="495300" y="2524932"/>
            <a:ext cx="8831263" cy="3376613"/>
          </a:xfrm>
        </p:spPr>
        <p:txBody>
          <a:bodyPr lIns="91440" tIns="45720" rIns="91440" bIns="45720" anchor="t"/>
          <a:lstStyle/>
          <a:p>
            <a:pPr marL="457200" indent="-457200" algn="l">
              <a:buFont typeface="Wingdings" panose="05000000000000000000" pitchFamily="2" charset="2"/>
              <a:buChar char="§"/>
            </a:pPr>
            <a:r>
              <a:rPr lang="en-GB" sz="2000"/>
              <a:t>E</a:t>
            </a:r>
            <a:r>
              <a:rPr lang="en-GB" sz="2000" b="0" i="0">
                <a:effectLst/>
              </a:rPr>
              <a:t>nsure that social care is at the heart of decision making</a:t>
            </a:r>
          </a:p>
          <a:p>
            <a:pPr marL="457200" indent="-457200" algn="l">
              <a:buFont typeface="Wingdings" panose="05000000000000000000" pitchFamily="2" charset="2"/>
              <a:buChar char="§"/>
            </a:pPr>
            <a:r>
              <a:rPr lang="en-GB" sz="2000"/>
              <a:t>P</a:t>
            </a:r>
            <a:r>
              <a:rPr lang="en-GB" sz="2000" b="0" i="0">
                <a:effectLst/>
              </a:rPr>
              <a:t>romote the importance and understanding of social care</a:t>
            </a:r>
          </a:p>
          <a:p>
            <a:pPr marL="457200" indent="-457200" algn="l">
              <a:buFont typeface="Wingdings" panose="05000000000000000000" pitchFamily="2" charset="2"/>
              <a:buChar char="§"/>
            </a:pPr>
            <a:r>
              <a:rPr lang="en-GB" sz="2000"/>
              <a:t>A</a:t>
            </a:r>
            <a:r>
              <a:rPr lang="en-GB" sz="2000" b="0" i="0">
                <a:effectLst/>
              </a:rPr>
              <a:t>ccess any available funding and development opportunities </a:t>
            </a:r>
          </a:p>
          <a:p>
            <a:pPr marL="457200" indent="-457200" algn="l">
              <a:buFont typeface="Wingdings" panose="05000000000000000000" pitchFamily="2" charset="2"/>
              <a:buChar char="§"/>
            </a:pPr>
            <a:r>
              <a:rPr lang="en-GB" sz="2000"/>
              <a:t>I</a:t>
            </a:r>
            <a:r>
              <a:rPr lang="en-GB" sz="2000" b="0" i="0">
                <a:effectLst/>
              </a:rPr>
              <a:t>nform the development of systems and processes </a:t>
            </a:r>
          </a:p>
          <a:p>
            <a:pPr marL="457200" indent="-457200" algn="l">
              <a:buFont typeface="Wingdings" panose="05000000000000000000" pitchFamily="2" charset="2"/>
              <a:buChar char="§"/>
            </a:pPr>
            <a:r>
              <a:rPr lang="en-GB" sz="2000"/>
              <a:t>H</a:t>
            </a:r>
            <a:r>
              <a:rPr lang="en-GB" sz="2000" b="0" i="0">
                <a:effectLst/>
              </a:rPr>
              <a:t>elp to make the sector an attractive career option</a:t>
            </a:r>
          </a:p>
          <a:p>
            <a:pPr marL="457200" indent="-457200" algn="l">
              <a:buFont typeface="Wingdings" panose="05000000000000000000" pitchFamily="2" charset="2"/>
              <a:buChar char="§"/>
            </a:pPr>
            <a:r>
              <a:rPr lang="en-GB" sz="2000"/>
              <a:t>D</a:t>
            </a:r>
            <a:r>
              <a:rPr lang="en-GB" sz="2000" b="0" i="0">
                <a:effectLst/>
              </a:rPr>
              <a:t>emonstrate to regulators you work in partnership </a:t>
            </a:r>
          </a:p>
          <a:p>
            <a:endParaRPr lang="en-GB"/>
          </a:p>
          <a:p>
            <a:r>
              <a:rPr lang="en-GB" b="1"/>
              <a:t>Have you heard of or are you involved in your ICS (at system, place or neighbourhood level)? If so, how? </a:t>
            </a:r>
          </a:p>
          <a:p>
            <a:endParaRPr lang="en-GB" b="1"/>
          </a:p>
          <a:p>
            <a:r>
              <a:rPr lang="en-GB" sz="2000">
                <a:latin typeface="Arial"/>
                <a:cs typeface="Arial"/>
                <a:hlinkClick r:id="rId3" action="ppaction://hlinkfile"/>
              </a:rPr>
              <a:t>www.skillsforcare.org.uk/Integration </a:t>
            </a:r>
            <a:r>
              <a:rPr lang="en-GB">
                <a:latin typeface="Arial"/>
                <a:cs typeface="Arial"/>
              </a:rPr>
              <a:t>   </a:t>
            </a:r>
            <a:endParaRPr lang="en-GB" sz="2000"/>
          </a:p>
          <a:p>
            <a:endParaRPr lang="en-GB" b="1"/>
          </a:p>
        </p:txBody>
      </p:sp>
    </p:spTree>
    <p:extLst>
      <p:ext uri="{BB962C8B-B14F-4D97-AF65-F5344CB8AC3E}">
        <p14:creationId xmlns:p14="http://schemas.microsoft.com/office/powerpoint/2010/main" val="230316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F4057-D761-9507-90A6-762FB3F6B0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C19994-961B-3B24-39A1-9F9A8174DA0D}"/>
              </a:ext>
            </a:extLst>
          </p:cNvPr>
          <p:cNvSpPr>
            <a:spLocks noGrp="1"/>
          </p:cNvSpPr>
          <p:nvPr>
            <p:ph type="body" sz="quarter" idx="11"/>
          </p:nvPr>
        </p:nvSpPr>
        <p:spPr>
          <a:xfrm>
            <a:off x="495299" y="1128464"/>
            <a:ext cx="11392372" cy="918393"/>
          </a:xfrm>
        </p:spPr>
        <p:txBody>
          <a:bodyPr lIns="91440" tIns="45720" rIns="91440" bIns="45720" anchor="t"/>
          <a:lstStyle/>
          <a:p>
            <a:r>
              <a:rPr lang="en-GB" sz="2600"/>
              <a:t>Skills for Care is proud to launch the first-ever national placement strategy for social care nursing</a:t>
            </a:r>
            <a:endParaRPr lang="en-GB" sz="2600" b="0"/>
          </a:p>
        </p:txBody>
      </p:sp>
      <p:sp>
        <p:nvSpPr>
          <p:cNvPr id="3" name="Text Placeholder 2">
            <a:extLst>
              <a:ext uri="{FF2B5EF4-FFF2-40B4-BE49-F238E27FC236}">
                <a16:creationId xmlns:a16="http://schemas.microsoft.com/office/drawing/2014/main" id="{87AEA9C8-0239-F70E-DF1F-FD35B171A08C}"/>
              </a:ext>
            </a:extLst>
          </p:cNvPr>
          <p:cNvSpPr>
            <a:spLocks noGrp="1"/>
          </p:cNvSpPr>
          <p:nvPr>
            <p:ph type="body" sz="quarter" idx="12"/>
          </p:nvPr>
        </p:nvSpPr>
        <p:spPr>
          <a:xfrm>
            <a:off x="495299" y="355313"/>
            <a:ext cx="9334501" cy="635287"/>
          </a:xfrm>
        </p:spPr>
        <p:txBody>
          <a:bodyPr lIns="91440" tIns="45720" rIns="91440" bIns="45720" anchor="t"/>
          <a:lstStyle/>
          <a:p>
            <a:r>
              <a:rPr lang="en-GB" sz="3200">
                <a:latin typeface="Arial"/>
                <a:cs typeface="Arial"/>
              </a:rPr>
              <a:t>New placement strategy for social care nursing</a:t>
            </a:r>
          </a:p>
        </p:txBody>
      </p:sp>
      <p:sp>
        <p:nvSpPr>
          <p:cNvPr id="7" name="TextBox 6">
            <a:extLst>
              <a:ext uri="{FF2B5EF4-FFF2-40B4-BE49-F238E27FC236}">
                <a16:creationId xmlns:a16="http://schemas.microsoft.com/office/drawing/2014/main" id="{AF4294CC-12FC-FF02-73F5-03B607C8D8A1}"/>
              </a:ext>
            </a:extLst>
          </p:cNvPr>
          <p:cNvSpPr txBox="1"/>
          <p:nvPr/>
        </p:nvSpPr>
        <p:spPr>
          <a:xfrm>
            <a:off x="495299" y="2102740"/>
            <a:ext cx="11392372" cy="1477328"/>
          </a:xfrm>
          <a:prstGeom prst="rect">
            <a:avLst/>
          </a:prstGeom>
          <a:noFill/>
        </p:spPr>
        <p:txBody>
          <a:bodyPr wrap="square">
            <a:spAutoFit/>
          </a:bodyPr>
          <a:lstStyle/>
          <a:p>
            <a:r>
              <a:rPr lang="en-GB" sz="2000"/>
              <a:t>Developed in collaboration with the Council of Deans of Health, it aims to position social care as a placement of choice for all student nurses and nursing associates. </a:t>
            </a:r>
          </a:p>
          <a:p>
            <a:endParaRPr lang="en-GB" sz="1000"/>
          </a:p>
          <a:p>
            <a:r>
              <a:rPr lang="en-GB" sz="2000"/>
              <a:t>It offers care providers and higher education institutions recommendations for how to deliver high-quality, consistent placement experiences.  </a:t>
            </a:r>
            <a:r>
              <a:rPr lang="en-GB" sz="2000">
                <a:hlinkClick r:id="rId3"/>
              </a:rPr>
              <a:t>Read the strategy and see how you can get involved</a:t>
            </a:r>
            <a:endParaRPr lang="en-GB" sz="2000"/>
          </a:p>
        </p:txBody>
      </p:sp>
      <p:sp>
        <p:nvSpPr>
          <p:cNvPr id="5" name="TextBox 4">
            <a:extLst>
              <a:ext uri="{FF2B5EF4-FFF2-40B4-BE49-F238E27FC236}">
                <a16:creationId xmlns:a16="http://schemas.microsoft.com/office/drawing/2014/main" id="{9628B4D4-2682-DBF1-9965-E06FCBC5E786}"/>
              </a:ext>
            </a:extLst>
          </p:cNvPr>
          <p:cNvSpPr txBox="1"/>
          <p:nvPr/>
        </p:nvSpPr>
        <p:spPr>
          <a:xfrm>
            <a:off x="495298" y="4187665"/>
            <a:ext cx="9029702" cy="2739211"/>
          </a:xfrm>
          <a:prstGeom prst="rect">
            <a:avLst/>
          </a:prstGeom>
          <a:noFill/>
        </p:spPr>
        <p:txBody>
          <a:bodyPr wrap="square">
            <a:spAutoFit/>
          </a:bodyPr>
          <a:lstStyle/>
          <a:p>
            <a:r>
              <a:rPr lang="en-GB" sz="2000" b="1">
                <a:solidFill>
                  <a:srgbClr val="008C95"/>
                </a:solidFill>
              </a:rPr>
              <a:t>Wednesday 10 September 2025 | 13:00 – 15:00 | Online</a:t>
            </a:r>
          </a:p>
          <a:p>
            <a:pPr algn="l"/>
            <a:r>
              <a:rPr lang="en-GB" sz="1800" kern="100">
                <a:effectLst/>
                <a:latin typeface="Arial" panose="020B0604020202020204" pitchFamily="34" charset="0"/>
                <a:cs typeface="Arial" panose="020B0604020202020204" pitchFamily="34" charset="0"/>
              </a:rPr>
              <a:t>Join our online event which aims to bring together local social care providers, universities and colleges in the same region to explore how the recommendations of the strategy can be implemented.  </a:t>
            </a:r>
          </a:p>
          <a:p>
            <a:pPr algn="l"/>
            <a:r>
              <a:rPr lang="en-GB" sz="1800" kern="100">
                <a:effectLst/>
                <a:latin typeface="Arial" panose="020B0604020202020204" pitchFamily="34" charset="0"/>
                <a:cs typeface="Arial" panose="020B0604020202020204" pitchFamily="34" charset="0"/>
              </a:rPr>
              <a:t>You’ll have the opportunity to participate in regional breakout groups, Q&amp;A session and panel questions with stakeholders involved in nursing education and care provision.</a:t>
            </a:r>
          </a:p>
          <a:p>
            <a:pPr algn="l"/>
            <a:endParaRPr lang="en-GB" sz="800" kern="100">
              <a:effectLst/>
              <a:latin typeface="Arial" panose="020B0604020202020204" pitchFamily="34" charset="0"/>
              <a:ea typeface="Aptos" panose="020B0004020202020204" pitchFamily="34" charset="0"/>
              <a:cs typeface="Arial" panose="020B0604020202020204" pitchFamily="34" charset="0"/>
            </a:endParaRPr>
          </a:p>
          <a:p>
            <a:r>
              <a:rPr lang="en-GB" sz="1800">
                <a:hlinkClick r:id="rId4"/>
              </a:rPr>
              <a:t>Find out more and book now</a:t>
            </a:r>
            <a:endParaRPr lang="en-GB" sz="1800"/>
          </a:p>
          <a:p>
            <a:endParaRPr lang="en-GB" sz="1800" b="0">
              <a:solidFill>
                <a:schemeClr val="tx1"/>
              </a:solidFill>
            </a:endParaRPr>
          </a:p>
          <a:p>
            <a:r>
              <a:rPr lang="en-GB"/>
              <a:t> </a:t>
            </a:r>
          </a:p>
        </p:txBody>
      </p:sp>
      <p:pic>
        <p:nvPicPr>
          <p:cNvPr id="6" name="Picture 5" descr="A qr code with black squares&#10;&#10;AI-generated content may be incorrect.">
            <a:extLst>
              <a:ext uri="{FF2B5EF4-FFF2-40B4-BE49-F238E27FC236}">
                <a16:creationId xmlns:a16="http://schemas.microsoft.com/office/drawing/2014/main" id="{1B7EE6F0-4C70-252B-AC18-32B682CF80AC}"/>
              </a:ext>
            </a:extLst>
          </p:cNvPr>
          <p:cNvPicPr>
            <a:picLocks noChangeAspect="1"/>
          </p:cNvPicPr>
          <p:nvPr/>
        </p:nvPicPr>
        <p:blipFill>
          <a:blip r:embed="rId5"/>
          <a:stretch>
            <a:fillRect/>
          </a:stretch>
        </p:blipFill>
        <p:spPr>
          <a:xfrm>
            <a:off x="9807959" y="3962402"/>
            <a:ext cx="2060662" cy="20898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 Placeholder 2">
            <a:extLst>
              <a:ext uri="{FF2B5EF4-FFF2-40B4-BE49-F238E27FC236}">
                <a16:creationId xmlns:a16="http://schemas.microsoft.com/office/drawing/2014/main" id="{47DA4EFC-8EBE-8AEF-11E4-53B337524DCA}"/>
              </a:ext>
            </a:extLst>
          </p:cNvPr>
          <p:cNvSpPr txBox="1">
            <a:spLocks/>
          </p:cNvSpPr>
          <p:nvPr/>
        </p:nvSpPr>
        <p:spPr>
          <a:xfrm>
            <a:off x="495298" y="3731925"/>
            <a:ext cx="9334501" cy="635287"/>
          </a:xfrm>
          <a:prstGeom prst="rect">
            <a:avLst/>
          </a:prstGeom>
        </p:spPr>
        <p:txBody>
          <a:bodyPr lIns="91440" tIns="45720" rIns="91440" bIns="45720" anchor="t"/>
          <a:lstStyle>
            <a:lvl1pPr marL="0">
              <a:defRPr sz="3600" b="1">
                <a:solidFill>
                  <a:srgbClr val="606060"/>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2400">
                <a:latin typeface="Arial"/>
                <a:cs typeface="Arial"/>
              </a:rPr>
              <a:t>Nursing placement strategy event</a:t>
            </a:r>
          </a:p>
        </p:txBody>
      </p:sp>
      <p:cxnSp>
        <p:nvCxnSpPr>
          <p:cNvPr id="10" name="Straight Connector 9">
            <a:extLst>
              <a:ext uri="{FF2B5EF4-FFF2-40B4-BE49-F238E27FC236}">
                <a16:creationId xmlns:a16="http://schemas.microsoft.com/office/drawing/2014/main" id="{BD455558-EB42-50B0-4134-FA25C66EA292}"/>
              </a:ext>
            </a:extLst>
          </p:cNvPr>
          <p:cNvCxnSpPr/>
          <p:nvPr/>
        </p:nvCxnSpPr>
        <p:spPr>
          <a:xfrm>
            <a:off x="609600" y="3657600"/>
            <a:ext cx="11278071"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953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5D401-6C4A-FA06-E98B-5FD651A909B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8D34E86-DDBF-B482-DDD4-617241BAA938}"/>
              </a:ext>
            </a:extLst>
          </p:cNvPr>
          <p:cNvSpPr>
            <a:spLocks noGrp="1"/>
          </p:cNvSpPr>
          <p:nvPr>
            <p:ph type="body" sz="quarter" idx="11"/>
          </p:nvPr>
        </p:nvSpPr>
        <p:spPr>
          <a:xfrm>
            <a:off x="495299" y="1600200"/>
            <a:ext cx="11163301" cy="703264"/>
          </a:xfrm>
        </p:spPr>
        <p:txBody>
          <a:bodyPr/>
          <a:lstStyle/>
          <a:p>
            <a:r>
              <a:rPr lang="en-GB"/>
              <a:t>Survey for managers</a:t>
            </a:r>
          </a:p>
        </p:txBody>
      </p:sp>
      <p:sp>
        <p:nvSpPr>
          <p:cNvPr id="4" name="Text Placeholder 3">
            <a:extLst>
              <a:ext uri="{FF2B5EF4-FFF2-40B4-BE49-F238E27FC236}">
                <a16:creationId xmlns:a16="http://schemas.microsoft.com/office/drawing/2014/main" id="{D84ABDF8-9FCC-BDC0-49EA-15C1019BBB09}"/>
              </a:ext>
            </a:extLst>
          </p:cNvPr>
          <p:cNvSpPr>
            <a:spLocks noGrp="1"/>
          </p:cNvSpPr>
          <p:nvPr>
            <p:ph type="body" sz="quarter" idx="12"/>
          </p:nvPr>
        </p:nvSpPr>
        <p:spPr/>
        <p:txBody>
          <a:bodyPr/>
          <a:lstStyle/>
          <a:p>
            <a:r>
              <a:rPr lang="en-GB"/>
              <a:t>What would you like to see in a business skills programme? </a:t>
            </a:r>
          </a:p>
        </p:txBody>
      </p:sp>
      <p:sp>
        <p:nvSpPr>
          <p:cNvPr id="5" name="Text Placeholder 4">
            <a:extLst>
              <a:ext uri="{FF2B5EF4-FFF2-40B4-BE49-F238E27FC236}">
                <a16:creationId xmlns:a16="http://schemas.microsoft.com/office/drawing/2014/main" id="{0A80981A-63B1-C6CF-909F-DFF6917B43E8}"/>
              </a:ext>
            </a:extLst>
          </p:cNvPr>
          <p:cNvSpPr>
            <a:spLocks noGrp="1"/>
          </p:cNvSpPr>
          <p:nvPr>
            <p:ph type="body" sz="quarter" idx="13"/>
          </p:nvPr>
        </p:nvSpPr>
        <p:spPr>
          <a:xfrm>
            <a:off x="495299" y="2360274"/>
            <a:ext cx="11163301" cy="4142413"/>
          </a:xfrm>
        </p:spPr>
        <p:txBody>
          <a:bodyPr lIns="91440" tIns="45720" rIns="91440" bIns="45720" anchor="t"/>
          <a:lstStyle/>
          <a:p>
            <a:pPr>
              <a:spcAft>
                <a:spcPts val="1200"/>
              </a:spcAft>
            </a:pPr>
            <a:r>
              <a:rPr lang="en-GB">
                <a:latin typeface="Arial"/>
                <a:cs typeface="Arial"/>
              </a:rPr>
              <a:t>Last year Skills for Care carried out extensive engagement activity to identify gaps in training provision and priorities. As a result of this work business skills for managers in adult social care was identified as a key priority.</a:t>
            </a:r>
          </a:p>
          <a:p>
            <a:pPr>
              <a:spcAft>
                <a:spcPts val="1200"/>
              </a:spcAft>
            </a:pPr>
            <a:r>
              <a:rPr lang="en-GB">
                <a:latin typeface="Arial"/>
                <a:cs typeface="Arial"/>
              </a:rPr>
              <a:t>To help support the development of this, we would like to identify the most important topics you would like included in a business skills programme as well as how it should be structured and delivered.</a:t>
            </a:r>
          </a:p>
          <a:p>
            <a:pPr>
              <a:spcAft>
                <a:spcPts val="1200"/>
              </a:spcAft>
            </a:pPr>
            <a:r>
              <a:rPr lang="en-GB">
                <a:latin typeface="Arial"/>
                <a:cs typeface="Arial"/>
              </a:rPr>
              <a:t>Please could you complete our very short survey to share your views.</a:t>
            </a:r>
          </a:p>
          <a:p>
            <a:pPr>
              <a:spcAft>
                <a:spcPts val="1200"/>
              </a:spcAft>
            </a:pPr>
            <a:r>
              <a:rPr lang="en-GB" u="sng">
                <a:hlinkClick r:id="rId3"/>
              </a:rPr>
              <a:t>https://online1.snapsurveys.com/SfCBusinessSkills25</a:t>
            </a:r>
            <a:endParaRPr lang="en-GB">
              <a:solidFill>
                <a:srgbClr val="008F9C"/>
              </a:solidFill>
              <a:highlight>
                <a:srgbClr val="FFFF00"/>
              </a:highlight>
            </a:endParaRPr>
          </a:p>
        </p:txBody>
      </p:sp>
      <p:pic>
        <p:nvPicPr>
          <p:cNvPr id="6" name="Picture 5" descr="A qr code on a white background&#10;&#10;AI-generated content may be incorrect.">
            <a:extLst>
              <a:ext uri="{FF2B5EF4-FFF2-40B4-BE49-F238E27FC236}">
                <a16:creationId xmlns:a16="http://schemas.microsoft.com/office/drawing/2014/main" id="{12E2F4FD-6D53-91A1-EA38-168797A082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2453" y="4431480"/>
            <a:ext cx="1984248" cy="1984248"/>
          </a:xfrm>
          <a:prstGeom prst="rect">
            <a:avLst/>
          </a:prstGeom>
        </p:spPr>
      </p:pic>
    </p:spTree>
    <p:extLst>
      <p:ext uri="{BB962C8B-B14F-4D97-AF65-F5344CB8AC3E}">
        <p14:creationId xmlns:p14="http://schemas.microsoft.com/office/powerpoint/2010/main" val="1058118838"/>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E02EC37F13754888EA6866ACFA63A1" ma:contentTypeVersion="14" ma:contentTypeDescription="Create a new document." ma:contentTypeScope="" ma:versionID="13e90753ccdadced75a4607f7657ea9e">
  <xsd:schema xmlns:xsd="http://www.w3.org/2001/XMLSchema" xmlns:xs="http://www.w3.org/2001/XMLSchema" xmlns:p="http://schemas.microsoft.com/office/2006/metadata/properties" xmlns:ns2="d82c7b53-b029-44d5-9ef6-308ac41fe8b2" xmlns:ns3="2b4b8801-ef92-49aa-81c8-d020b1f7904b" xmlns:ns4="0174b676-7cda-4827-a726-6946d1c91a29" targetNamespace="http://schemas.microsoft.com/office/2006/metadata/properties" ma:root="true" ma:fieldsID="b69add2dfac2d3477aa6d35e44003f8e" ns2:_="" ns3:_="" ns4:_="">
    <xsd:import namespace="d82c7b53-b029-44d5-9ef6-308ac41fe8b2"/>
    <xsd:import namespace="2b4b8801-ef92-49aa-81c8-d020b1f7904b"/>
    <xsd:import namespace="0174b676-7cda-4827-a726-6946d1c91a2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2c7b53-b029-44d5-9ef6-308ac41fe8b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6" nillable="true" ma:displayName="Taxonomy Catch All Column" ma:hidden="true" ma:list="{71a9fa94-0187-4a6a-8077-060d0dbc250d}" ma:internalName="TaxCatchAll" ma:showField="CatchAllData" ma:web="d82c7b53-b029-44d5-9ef6-308ac41fe8b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b4b8801-ef92-49aa-81c8-d020b1f7904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74b676-7cda-4827-a726-6946d1c91a29" elementFormDefault="qualified">
    <xsd:import namespace="http://schemas.microsoft.com/office/2006/documentManagement/types"/>
    <xsd:import namespace="http://schemas.microsoft.com/office/infopath/2007/PartnerControls"/>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82c7b53-b029-44d5-9ef6-308ac41fe8b2" xsi:nil="true"/>
    <lcf76f155ced4ddcb4097134ff3c332f xmlns="2b4b8801-ef92-49aa-81c8-d020b1f7904b">
      <Terms xmlns="http://schemas.microsoft.com/office/infopath/2007/PartnerControls"/>
    </lcf76f155ced4ddcb4097134ff3c332f>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4DE39F89-B2BA-4AB4-A5C7-AD4FE0C72904}">
  <ds:schemaRefs>
    <ds:schemaRef ds:uri="http://schemas.microsoft.com/sharepoint/v3/contenttype/forms"/>
  </ds:schemaRefs>
</ds:datastoreItem>
</file>

<file path=customXml/itemProps2.xml><?xml version="1.0" encoding="utf-8"?>
<ds:datastoreItem xmlns:ds="http://schemas.openxmlformats.org/officeDocument/2006/customXml" ds:itemID="{0647BA44-95CC-40E7-8770-65C476FDF67C}">
  <ds:schemaRefs>
    <ds:schemaRef ds:uri="0174b676-7cda-4827-a726-6946d1c91a29"/>
    <ds:schemaRef ds:uri="2b4b8801-ef92-49aa-81c8-d020b1f7904b"/>
    <ds:schemaRef ds:uri="d82c7b53-b029-44d5-9ef6-308ac41fe8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F56BF1-002C-4F02-B022-AC4469A40A41}">
  <ds:schemaRefs>
    <ds:schemaRef ds:uri="0174b676-7cda-4827-a726-6946d1c91a29"/>
    <ds:schemaRef ds:uri="2b4b8801-ef92-49aa-81c8-d020b1f7904b"/>
    <ds:schemaRef ds:uri="b1a0e68e-8466-4757-96c3-fe86ac16c443"/>
    <ds:schemaRef ds:uri="d82c7b53-b029-44d5-9ef6-308ac41fe8b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F40C5600-4BCE-4093-BB3E-99EE4B0CA24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42</Notes>
  <HiddenSlides>0</HiddenSlides>
  <ScaleCrop>false</ScaleCrop>
  <HeadingPairs>
    <vt:vector size="4" baseType="variant">
      <vt:variant>
        <vt:lpstr>Theme</vt:lpstr>
      </vt:variant>
      <vt:variant>
        <vt:i4>5</vt:i4>
      </vt:variant>
      <vt:variant>
        <vt:lpstr>Slide Titles</vt:lpstr>
      </vt:variant>
      <vt:variant>
        <vt:i4>46</vt:i4>
      </vt:variant>
    </vt:vector>
  </HeadingPairs>
  <TitlesOfParts>
    <vt:vector size="51" baseType="lpstr">
      <vt:lpstr>Content slides</vt:lpstr>
      <vt:lpstr>Title slides</vt:lpstr>
      <vt:lpstr>Holding slides</vt:lpstr>
      <vt:lpstr>Speaker Slides</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Upcoming events, seminars and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support and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Hawkins</dc:creator>
  <cp:revision>2</cp:revision>
  <dcterms:created xsi:type="dcterms:W3CDTF">2024-02-05T11:50:09Z</dcterms:created>
  <dcterms:modified xsi:type="dcterms:W3CDTF">2025-09-03T08:33:16Z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MediaServiceImageTags">
    <vt:lpwstr/>
  </property>
  <property fmtid="{D5CDD505-2E9C-101B-9397-08002B2CF9AE}" pid="14" name="ContentTypeId">
    <vt:lpwstr>0x01010031E02EC37F13754888EA6866ACFA63A1</vt:lpwstr>
  </property>
</Properties>
</file>