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8"/>
  </p:notesMasterIdLst>
  <p:handoutMasterIdLst>
    <p:handoutMasterId r:id="rId19"/>
  </p:handoutMasterIdLst>
  <p:sldIdLst>
    <p:sldId id="308" r:id="rId6"/>
    <p:sldId id="306" r:id="rId7"/>
    <p:sldId id="278" r:id="rId8"/>
    <p:sldId id="307" r:id="rId9"/>
    <p:sldId id="316" r:id="rId10"/>
    <p:sldId id="310" r:id="rId11"/>
    <p:sldId id="311" r:id="rId12"/>
    <p:sldId id="317" r:id="rId13"/>
    <p:sldId id="315" r:id="rId14"/>
    <p:sldId id="314" r:id="rId15"/>
    <p:sldId id="262" r:id="rId16"/>
    <p:sldId id="280" r:id="rId17"/>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E10F10F-7B8D-D314-0F34-846681A96608}" name="Richard Johnson" initials="RJ" userId="S::Richard.Johnson@homeoffice.gov.uk::416f270c-49cd-41f9-b239-de42928c2931" providerId="AD"/>
  <p188:author id="{F4220438-ADC1-8B52-6889-78788B4E3172}" name="Daniel Martin" initials="DM" userId="S::Daniel.Martin@homeoffice.gov.uk::6ee7042d-ae7a-4950-a64e-76eabb71c7e2" providerId="AD"/>
  <p188:author id="{976B90D2-E055-F7AF-F28B-90EA6CAA35CB}" name="Liam Tee" initials="LT" userId="S::liam.tee@homeoffice.gov.uk::8b72108a-2106-4f50-8766-5e8b0c0c74a9" providerId="AD"/>
  <p188:author id="{F03C20E5-2CE3-D27A-8759-7873DC8F75F8}" name="Adam Lee" initials="AL" userId="S::adam.lee@homeoffice.gov.uk::c8a29d81-272b-4eeb-8951-053cd3168055" providerId="AD"/>
  <p188:author id="{FE986FEF-E424-6A75-998F-70F23C8132CD}" name="Daniel Martin" initials="DM" userId="S::daniel.martin@homeoffice.gov.uk::6ee7042d-ae7a-4950-a64e-76eabb71c7e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BAF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56" autoAdjust="0"/>
    <p:restoredTop sz="66094" autoAdjust="0"/>
  </p:normalViewPr>
  <p:slideViewPr>
    <p:cSldViewPr snapToGrid="0">
      <p:cViewPr>
        <p:scale>
          <a:sx n="75" d="100"/>
          <a:sy n="75" d="100"/>
        </p:scale>
        <p:origin x="1088"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Johnson" userId="416f270c-49cd-41f9-b239-de42928c2931" providerId="ADAL" clId="{E48F960D-CC2B-4A09-AD68-7CFE5B7DB2FB}"/>
    <pc:docChg chg="modSld">
      <pc:chgData name="Richard Johnson" userId="416f270c-49cd-41f9-b239-de42928c2931" providerId="ADAL" clId="{E48F960D-CC2B-4A09-AD68-7CFE5B7DB2FB}" dt="2024-10-11T15:36:06.705" v="34" actId="6549"/>
      <pc:docMkLst>
        <pc:docMk/>
      </pc:docMkLst>
      <pc:sldChg chg="modNotesTx">
        <pc:chgData name="Richard Johnson" userId="416f270c-49cd-41f9-b239-de42928c2931" providerId="ADAL" clId="{E48F960D-CC2B-4A09-AD68-7CFE5B7DB2FB}" dt="2024-10-11T15:36:00.679" v="33" actId="6549"/>
        <pc:sldMkLst>
          <pc:docMk/>
          <pc:sldMk cId="611965987" sldId="262"/>
        </pc:sldMkLst>
      </pc:sldChg>
      <pc:sldChg chg="modNotesTx">
        <pc:chgData name="Richard Johnson" userId="416f270c-49cd-41f9-b239-de42928c2931" providerId="ADAL" clId="{E48F960D-CC2B-4A09-AD68-7CFE5B7DB2FB}" dt="2024-10-11T15:35:17.761" v="26" actId="6549"/>
        <pc:sldMkLst>
          <pc:docMk/>
          <pc:sldMk cId="1830977056" sldId="278"/>
        </pc:sldMkLst>
      </pc:sldChg>
      <pc:sldChg chg="modNotesTx">
        <pc:chgData name="Richard Johnson" userId="416f270c-49cd-41f9-b239-de42928c2931" providerId="ADAL" clId="{E48F960D-CC2B-4A09-AD68-7CFE5B7DB2FB}" dt="2024-10-11T15:36:06.705" v="34" actId="6549"/>
        <pc:sldMkLst>
          <pc:docMk/>
          <pc:sldMk cId="720349954" sldId="280"/>
        </pc:sldMkLst>
      </pc:sldChg>
      <pc:sldChg chg="modNotesTx">
        <pc:chgData name="Richard Johnson" userId="416f270c-49cd-41f9-b239-de42928c2931" providerId="ADAL" clId="{E48F960D-CC2B-4A09-AD68-7CFE5B7DB2FB}" dt="2024-10-11T15:35:06.768" v="25" actId="20577"/>
        <pc:sldMkLst>
          <pc:docMk/>
          <pc:sldMk cId="3383096949" sldId="306"/>
        </pc:sldMkLst>
      </pc:sldChg>
      <pc:sldChg chg="modNotesTx">
        <pc:chgData name="Richard Johnson" userId="416f270c-49cd-41f9-b239-de42928c2931" providerId="ADAL" clId="{E48F960D-CC2B-4A09-AD68-7CFE5B7DB2FB}" dt="2024-10-11T15:35:24.246" v="27" actId="6549"/>
        <pc:sldMkLst>
          <pc:docMk/>
          <pc:sldMk cId="2302976397" sldId="307"/>
        </pc:sldMkLst>
      </pc:sldChg>
      <pc:sldChg chg="modNotesTx">
        <pc:chgData name="Richard Johnson" userId="416f270c-49cd-41f9-b239-de42928c2931" providerId="ADAL" clId="{E48F960D-CC2B-4A09-AD68-7CFE5B7DB2FB}" dt="2024-10-11T15:35:01.256" v="24" actId="6549"/>
        <pc:sldMkLst>
          <pc:docMk/>
          <pc:sldMk cId="4141129490" sldId="308"/>
        </pc:sldMkLst>
      </pc:sldChg>
      <pc:sldChg chg="modNotesTx">
        <pc:chgData name="Richard Johnson" userId="416f270c-49cd-41f9-b239-de42928c2931" providerId="ADAL" clId="{E48F960D-CC2B-4A09-AD68-7CFE5B7DB2FB}" dt="2024-10-11T15:35:38.767" v="29" actId="6549"/>
        <pc:sldMkLst>
          <pc:docMk/>
          <pc:sldMk cId="2637290676" sldId="310"/>
        </pc:sldMkLst>
      </pc:sldChg>
      <pc:sldChg chg="modSp mod modNotesTx">
        <pc:chgData name="Richard Johnson" userId="416f270c-49cd-41f9-b239-de42928c2931" providerId="ADAL" clId="{E48F960D-CC2B-4A09-AD68-7CFE5B7DB2FB}" dt="2024-10-11T15:35:44.228" v="30" actId="6549"/>
        <pc:sldMkLst>
          <pc:docMk/>
          <pc:sldMk cId="3260591045" sldId="311"/>
        </pc:sldMkLst>
        <pc:spChg chg="mod">
          <ac:chgData name="Richard Johnson" userId="416f270c-49cd-41f9-b239-de42928c2931" providerId="ADAL" clId="{E48F960D-CC2B-4A09-AD68-7CFE5B7DB2FB}" dt="2024-10-11T15:34:48.950" v="23" actId="20577"/>
          <ac:spMkLst>
            <pc:docMk/>
            <pc:sldMk cId="3260591045" sldId="311"/>
            <ac:spMk id="3" creationId="{FA93F50D-1A6D-3C7E-5C24-AB514F85306E}"/>
          </ac:spMkLst>
        </pc:spChg>
      </pc:sldChg>
      <pc:sldChg chg="modNotesTx">
        <pc:chgData name="Richard Johnson" userId="416f270c-49cd-41f9-b239-de42928c2931" providerId="ADAL" clId="{E48F960D-CC2B-4A09-AD68-7CFE5B7DB2FB}" dt="2024-10-11T15:35:54.111" v="32" actId="6549"/>
        <pc:sldMkLst>
          <pc:docMk/>
          <pc:sldMk cId="1832381740" sldId="315"/>
        </pc:sldMkLst>
      </pc:sldChg>
      <pc:sldChg chg="modNotesTx">
        <pc:chgData name="Richard Johnson" userId="416f270c-49cd-41f9-b239-de42928c2931" providerId="ADAL" clId="{E48F960D-CC2B-4A09-AD68-7CFE5B7DB2FB}" dt="2024-10-11T15:35:29.328" v="28" actId="6549"/>
        <pc:sldMkLst>
          <pc:docMk/>
          <pc:sldMk cId="2141060045" sldId="316"/>
        </pc:sldMkLst>
      </pc:sldChg>
      <pc:sldChg chg="modNotesTx">
        <pc:chgData name="Richard Johnson" userId="416f270c-49cd-41f9-b239-de42928c2931" providerId="ADAL" clId="{E48F960D-CC2B-4A09-AD68-7CFE5B7DB2FB}" dt="2024-10-11T15:35:49.399" v="31" actId="6549"/>
        <pc:sldMkLst>
          <pc:docMk/>
          <pc:sldMk cId="1373033559" sldId="31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3E06D1-6919-FDE3-C3E4-B2BB3BC8B9D5}"/>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178EAD62-C1CE-98AC-5D69-F7CAA266B731}"/>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1D8CF823-3CA4-49CF-9FEA-BF74EBF34F91}" type="datetimeFigureOut">
              <a:rPr lang="en-GB" smtClean="0"/>
              <a:t>11/10/2024</a:t>
            </a:fld>
            <a:endParaRPr lang="en-GB"/>
          </a:p>
        </p:txBody>
      </p:sp>
      <p:sp>
        <p:nvSpPr>
          <p:cNvPr id="4" name="Footer Placeholder 3">
            <a:extLst>
              <a:ext uri="{FF2B5EF4-FFF2-40B4-BE49-F238E27FC236}">
                <a16:creationId xmlns:a16="http://schemas.microsoft.com/office/drawing/2014/main" id="{66E38C09-8633-A03B-83B3-AE8A03C4040C}"/>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3CCBFF4-7712-3E3F-D445-29AB12252CDC}"/>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7524B65B-AFD3-4C55-B3A1-F81232297A21}" type="slidenum">
              <a:rPr lang="en-GB" smtClean="0"/>
              <a:t>‹#›</a:t>
            </a:fld>
            <a:endParaRPr lang="en-GB"/>
          </a:p>
        </p:txBody>
      </p:sp>
    </p:spTree>
    <p:extLst>
      <p:ext uri="{BB962C8B-B14F-4D97-AF65-F5344CB8AC3E}">
        <p14:creationId xmlns:p14="http://schemas.microsoft.com/office/powerpoint/2010/main" val="22871825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1"/>
            <a:ext cx="2950475" cy="498773"/>
          </a:xfrm>
          <a:prstGeom prst="rect">
            <a:avLst/>
          </a:prstGeom>
        </p:spPr>
        <p:txBody>
          <a:bodyPr vert="horz" lIns="91440" tIns="45720" rIns="91440" bIns="45720" rtlCol="0"/>
          <a:lstStyle>
            <a:lvl1pPr algn="r">
              <a:defRPr sz="1200"/>
            </a:lvl1pPr>
          </a:lstStyle>
          <a:p>
            <a:fld id="{D526D6FC-69D4-417B-8FE2-D3D1785E7D90}" type="datetimeFigureOut">
              <a:rPr lang="en-GB" smtClean="0"/>
              <a:t>11/10/2024</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4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AD233E9C-D51C-462F-AC88-EDCDEE5999C2}" type="slidenum">
              <a:rPr lang="en-GB" smtClean="0"/>
              <a:t>‹#›</a:t>
            </a:fld>
            <a:endParaRPr lang="en-GB"/>
          </a:p>
        </p:txBody>
      </p:sp>
    </p:spTree>
    <p:extLst>
      <p:ext uri="{BB962C8B-B14F-4D97-AF65-F5344CB8AC3E}">
        <p14:creationId xmlns:p14="http://schemas.microsoft.com/office/powerpoint/2010/main" val="95485561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059712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283176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267575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3654773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83797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0" i="0" dirty="0">
              <a:solidFill>
                <a:srgbClr val="0B0C0C"/>
              </a:solidFill>
              <a:effectLst/>
              <a:latin typeface="GDS Transport"/>
            </a:endParaRPr>
          </a:p>
        </p:txBody>
      </p:sp>
    </p:spTree>
    <p:extLst>
      <p:ext uri="{BB962C8B-B14F-4D97-AF65-F5344CB8AC3E}">
        <p14:creationId xmlns:p14="http://schemas.microsoft.com/office/powerpoint/2010/main" val="2790091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916597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76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270168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0" u="none" strike="noStrike" kern="1200" cap="none" spc="0" normalizeH="0" baseline="0" noProof="0" dirty="0">
              <a:ln>
                <a:noFill/>
              </a:ln>
              <a:solidFill>
                <a:srgbClr val="20008F"/>
              </a:solidFill>
              <a:effectLst/>
              <a:uLnTx/>
              <a:uFillTx/>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010115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66388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440417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0C44D-4A39-F1A3-55FA-409AEC9FDC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756423-87EA-E750-C051-A391714D91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2083441-39D2-CD31-9D76-AF615861CDE1}"/>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13D6584E-A1FF-A41E-1B9B-AD4A08485E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F79C10-D87A-C665-6EC3-C515CF291BE4}"/>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664902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BD44E-012E-0C62-C528-39167E8A7BA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00C499-A070-ADF3-A449-B6C38CCA77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C58487-07D2-2B8E-8AA7-C88286F416CD}"/>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99B7F8C7-2322-DD28-FE63-BA05B8695A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C8D7B1-F4DA-57B8-712D-9DBBCB9F3688}"/>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161871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AB2265-D094-F029-B549-25CB08157F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DF2D7B-FD35-2387-6A5E-424B4D1C70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2AE2CF-6ADD-2E5A-3874-3E9912871BC5}"/>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0DFA16C9-3FF9-3DA4-478A-86CD361975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5F0D-3A39-9307-1019-C96904F4F0E4}"/>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121833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pic>
        <p:nvPicPr>
          <p:cNvPr id="4" name="Picture 3" descr="A picture containing blue, screenshot, electric blue, azure&#10;&#10;Description automatically generated">
            <a:extLst>
              <a:ext uri="{FF2B5EF4-FFF2-40B4-BE49-F238E27FC236}">
                <a16:creationId xmlns:a16="http://schemas.microsoft.com/office/drawing/2014/main" id="{B74C424A-8539-B27F-7942-3504E67D4B2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2" name="Picture 1">
            <a:extLst>
              <a:ext uri="{FF2B5EF4-FFF2-40B4-BE49-F238E27FC236}">
                <a16:creationId xmlns:a16="http://schemas.microsoft.com/office/drawing/2014/main" id="{8168BB1D-935F-A1B9-CE3E-FA123CCEF844}"/>
              </a:ext>
            </a:extLst>
          </p:cNvPr>
          <p:cNvPicPr>
            <a:picLocks noChangeAspect="1"/>
          </p:cNvPicPr>
          <p:nvPr userDrawn="1"/>
        </p:nvPicPr>
        <p:blipFill>
          <a:blip r:embed="rId3"/>
          <a:srcRect/>
          <a:stretch/>
        </p:blipFill>
        <p:spPr>
          <a:xfrm>
            <a:off x="470410" y="466860"/>
            <a:ext cx="1700870" cy="210936"/>
          </a:xfrm>
          <a:prstGeom prst="rect">
            <a:avLst/>
          </a:prstGeom>
        </p:spPr>
      </p:pic>
    </p:spTree>
    <p:extLst>
      <p:ext uri="{BB962C8B-B14F-4D97-AF65-F5344CB8AC3E}">
        <p14:creationId xmlns:p14="http://schemas.microsoft.com/office/powerpoint/2010/main" val="2761103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Home Office logo">
            <a:extLst>
              <a:ext uri="{FF2B5EF4-FFF2-40B4-BE49-F238E27FC236}">
                <a16:creationId xmlns:a16="http://schemas.microsoft.com/office/drawing/2014/main" id="{23316091-846C-4C7A-A18C-F36FEF60881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30977" y="665164"/>
            <a:ext cx="2877312"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313136" y="2584922"/>
            <a:ext cx="10255472" cy="556047"/>
          </a:xfrm>
          <a:prstGeom prst="rect">
            <a:avLst/>
          </a:prstGeom>
          <a:noFill/>
        </p:spPr>
        <p:txBody>
          <a:bodyPr lIns="0" tIns="0" rIns="0" bIns="0"/>
          <a:lstStyle>
            <a:lvl1pPr algn="l">
              <a:defRPr>
                <a:solidFill>
                  <a:srgbClr val="732282"/>
                </a:solidFill>
              </a:defRPr>
            </a:lvl1pPr>
          </a:lstStyle>
          <a:p>
            <a:r>
              <a:rPr lang="en-US"/>
              <a:t>Click to edit Master title style</a:t>
            </a:r>
            <a:endParaRPr lang="en-GB" dirty="0"/>
          </a:p>
        </p:txBody>
      </p:sp>
      <p:sp>
        <p:nvSpPr>
          <p:cNvPr id="3" name="Subtitle 2"/>
          <p:cNvSpPr>
            <a:spLocks noGrp="1"/>
          </p:cNvSpPr>
          <p:nvPr>
            <p:ph type="subTitle" idx="1"/>
          </p:nvPr>
        </p:nvSpPr>
        <p:spPr>
          <a:xfrm>
            <a:off x="1313136" y="3284985"/>
            <a:ext cx="10255472" cy="839117"/>
          </a:xfrm>
        </p:spPr>
        <p:txBody>
          <a:bodyPr>
            <a:normAutofit/>
          </a:bodyPr>
          <a:lstStyle>
            <a:lvl1pPr marL="0" indent="0" algn="l">
              <a:buNone/>
              <a:defRPr sz="2800">
                <a:solidFill>
                  <a:srgbClr val="73228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7" name="Text Placeholder 6">
            <a:extLst>
              <a:ext uri="{FF2B5EF4-FFF2-40B4-BE49-F238E27FC236}">
                <a16:creationId xmlns:a16="http://schemas.microsoft.com/office/drawing/2014/main" id="{652B58C9-A387-4713-A194-C9F90E5E42D5}"/>
              </a:ext>
            </a:extLst>
          </p:cNvPr>
          <p:cNvSpPr>
            <a:spLocks noGrp="1"/>
          </p:cNvSpPr>
          <p:nvPr>
            <p:ph type="body" sz="quarter" idx="10"/>
          </p:nvPr>
        </p:nvSpPr>
        <p:spPr>
          <a:xfrm>
            <a:off x="1313136" y="5805489"/>
            <a:ext cx="10255472" cy="606425"/>
          </a:xfrm>
        </p:spPr>
        <p:txBody>
          <a:bodyPr/>
          <a:lstStyle>
            <a:lvl1pPr marL="0" indent="0">
              <a:spcBef>
                <a:spcPts val="0"/>
              </a:spcBef>
              <a:buNone/>
              <a:defRPr sz="2200" kern="0" baseline="0"/>
            </a:lvl1pPr>
            <a:lvl2pPr marL="457200" indent="0">
              <a:buNone/>
              <a:defRPr sz="2200"/>
            </a:lvl2pPr>
            <a:lvl3pPr>
              <a:defRPr sz="2200"/>
            </a:lvl3pPr>
            <a:lvl4pPr>
              <a:defRPr sz="2200"/>
            </a:lvl4pPr>
            <a:lvl5pPr>
              <a:defRPr sz="2200"/>
            </a:lvl5pPr>
          </a:lstStyle>
          <a:p>
            <a:pPr lvl="0"/>
            <a:r>
              <a:rPr lang="en-US"/>
              <a:t>Click to edit Master text styles</a:t>
            </a:r>
          </a:p>
        </p:txBody>
      </p:sp>
    </p:spTree>
    <p:extLst>
      <p:ext uri="{BB962C8B-B14F-4D97-AF65-F5344CB8AC3E}">
        <p14:creationId xmlns:p14="http://schemas.microsoft.com/office/powerpoint/2010/main" val="310165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7CAF0D-A428-4F61-B9AB-FDE6031024AA}"/>
              </a:ext>
            </a:extLst>
          </p:cNvPr>
          <p:cNvSpPr/>
          <p:nvPr/>
        </p:nvSpPr>
        <p:spPr>
          <a:xfrm>
            <a:off x="239349" y="0"/>
            <a:ext cx="11952651" cy="1335600"/>
          </a:xfrm>
          <a:prstGeom prst="rect">
            <a:avLst/>
          </a:prstGeom>
          <a:gradFill>
            <a:gsLst>
              <a:gs pos="0">
                <a:srgbClr val="8F23B3"/>
              </a:gs>
              <a:gs pos="80000">
                <a:srgbClr val="BC7BCC"/>
              </a:gs>
              <a:gs pos="100000">
                <a:srgbClr val="DDBDE5"/>
              </a:gs>
            </a:gsLst>
            <a:lin ang="0" scaled="0"/>
          </a:gradFill>
          <a:ln w="25400" cap="flat" cmpd="sng" algn="ctr">
            <a:noFill/>
            <a:prstDash val="solid"/>
          </a:ln>
          <a:effectLst/>
        </p:spPr>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ysClr val="window" lastClr="FFFFFF"/>
              </a:solidFill>
              <a:effectLst/>
              <a:uLnTx/>
              <a:uFillTx/>
              <a:latin typeface="Arial"/>
              <a:ea typeface="+mn-ea"/>
              <a:cs typeface="+mn-cs"/>
            </a:endParaRPr>
          </a:p>
        </p:txBody>
      </p:sp>
      <p:pic>
        <p:nvPicPr>
          <p:cNvPr id="4" name="Picture 2" descr="Home Office logo">
            <a:extLst>
              <a:ext uri="{FF2B5EF4-FFF2-40B4-BE49-F238E27FC236}">
                <a16:creationId xmlns:a16="http://schemas.microsoft.com/office/drawing/2014/main" id="{7EE9449B-7D68-43A4-9E43-6979CB5AAEF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0729" y="6367463"/>
            <a:ext cx="194836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FA611A8D-FF4C-4441-A82D-24247EDBFB4B}"/>
              </a:ext>
            </a:extLst>
          </p:cNvPr>
          <p:cNvSpPr>
            <a:spLocks noGrp="1"/>
          </p:cNvSpPr>
          <p:nvPr>
            <p:ph type="sldNum" sz="quarter" idx="10"/>
          </p:nvPr>
        </p:nvSpPr>
        <p:spPr>
          <a:xfrm>
            <a:off x="8737600" y="6356351"/>
            <a:ext cx="2844800" cy="365125"/>
          </a:xfrm>
          <a:prstGeom prst="rect">
            <a:avLst/>
          </a:prstGeom>
        </p:spPr>
        <p:txBody>
          <a:bodyPr/>
          <a:lstStyle>
            <a:lvl1pPr>
              <a:defRPr/>
            </a:lvl1pPr>
          </a:lstStyle>
          <a:p>
            <a:fld id="{105C1602-4783-452E-A60A-DB24BDE5C76A}" type="slidenum">
              <a:rPr lang="en-GB" smtClean="0"/>
              <a:t>‹#›</a:t>
            </a:fld>
            <a:endParaRPr lang="en-GB"/>
          </a:p>
        </p:txBody>
      </p:sp>
      <p:sp>
        <p:nvSpPr>
          <p:cNvPr id="7" name="Title 1">
            <a:extLst>
              <a:ext uri="{FF2B5EF4-FFF2-40B4-BE49-F238E27FC236}">
                <a16:creationId xmlns:a16="http://schemas.microsoft.com/office/drawing/2014/main" id="{3F7FFD2C-DEDE-4E9F-9F93-DF6F12CE5DEC}"/>
              </a:ext>
            </a:extLst>
          </p:cNvPr>
          <p:cNvSpPr>
            <a:spLocks noGrp="1"/>
          </p:cNvSpPr>
          <p:nvPr>
            <p:ph type="title"/>
          </p:nvPr>
        </p:nvSpPr>
        <p:spPr>
          <a:xfrm>
            <a:off x="239349" y="0"/>
            <a:ext cx="11952651" cy="1336676"/>
          </a:xfrm>
          <a:prstGeom prst="rect">
            <a:avLst/>
          </a:prstGeom>
          <a:noFill/>
        </p:spPr>
        <p:txBody>
          <a:bodyPr/>
          <a:lstStyle/>
          <a:p>
            <a:r>
              <a:rPr lang="en-US"/>
              <a:t>Click to edit Master title style</a:t>
            </a:r>
            <a:endParaRPr lang="en-GB" dirty="0"/>
          </a:p>
        </p:txBody>
      </p:sp>
    </p:spTree>
    <p:extLst>
      <p:ext uri="{BB962C8B-B14F-4D97-AF65-F5344CB8AC3E}">
        <p14:creationId xmlns:p14="http://schemas.microsoft.com/office/powerpoint/2010/main" val="1819123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083DD2F-7C77-4678-878F-E9F52C29BC04}"/>
              </a:ext>
            </a:extLst>
          </p:cNvPr>
          <p:cNvSpPr/>
          <p:nvPr/>
        </p:nvSpPr>
        <p:spPr>
          <a:xfrm>
            <a:off x="239349" y="0"/>
            <a:ext cx="11952651" cy="1335600"/>
          </a:xfrm>
          <a:prstGeom prst="rect">
            <a:avLst/>
          </a:prstGeom>
          <a:gradFill>
            <a:gsLst>
              <a:gs pos="0">
                <a:srgbClr val="8F23B3"/>
              </a:gs>
              <a:gs pos="80000">
                <a:srgbClr val="BC7BCC"/>
              </a:gs>
              <a:gs pos="100000">
                <a:srgbClr val="DDBDE5"/>
              </a:gs>
            </a:gsLst>
            <a:lin ang="0" scaled="0"/>
          </a:gradFill>
          <a:ln w="25400" cap="flat" cmpd="sng" algn="ctr">
            <a:noFill/>
            <a:prstDash val="solid"/>
          </a:ln>
          <a:effectLst/>
        </p:spPr>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ysClr val="window" lastClr="FFFFFF"/>
              </a:solidFill>
              <a:effectLst/>
              <a:uLnTx/>
              <a:uFillTx/>
              <a:latin typeface="Arial"/>
              <a:ea typeface="+mn-ea"/>
              <a:cs typeface="+mn-cs"/>
            </a:endParaRPr>
          </a:p>
        </p:txBody>
      </p:sp>
      <p:sp>
        <p:nvSpPr>
          <p:cNvPr id="2" name="Title 1"/>
          <p:cNvSpPr>
            <a:spLocks noGrp="1"/>
          </p:cNvSpPr>
          <p:nvPr>
            <p:ph type="title"/>
          </p:nvPr>
        </p:nvSpPr>
        <p:spPr>
          <a:xfrm>
            <a:off x="963084" y="4581129"/>
            <a:ext cx="10363200" cy="1187847"/>
          </a:xfrm>
          <a:prstGeom prst="rect">
            <a:avLst/>
          </a:prstGeom>
        </p:spPr>
        <p:txBody>
          <a:bodyPr lIns="0" tIns="0" rIns="0" bIns="0"/>
          <a:lstStyle>
            <a:lvl1pPr algn="l">
              <a:defRPr sz="4000" b="1" cap="none" baseline="0">
                <a:solidFill>
                  <a:schemeClr val="tx1"/>
                </a:solidFill>
              </a:defRPr>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3A341A90-00D2-42F4-81F2-7595D338E302}"/>
              </a:ext>
            </a:extLst>
          </p:cNvPr>
          <p:cNvSpPr>
            <a:spLocks noGrp="1"/>
          </p:cNvSpPr>
          <p:nvPr>
            <p:ph type="sldNum" sz="quarter" idx="12"/>
          </p:nvPr>
        </p:nvSpPr>
        <p:spPr>
          <a:xfrm>
            <a:off x="8737600" y="6356351"/>
            <a:ext cx="2844800" cy="365125"/>
          </a:xfrm>
          <a:prstGeom prst="rect">
            <a:avLst/>
          </a:prstGeom>
        </p:spPr>
        <p:txBody>
          <a:bodyPr/>
          <a:lstStyle>
            <a:lvl1pPr>
              <a:defRPr/>
            </a:lvl1pPr>
          </a:lstStyle>
          <a:p>
            <a:fld id="{105C1602-4783-452E-A60A-DB24BDE5C76A}" type="slidenum">
              <a:rPr lang="en-GB" smtClean="0"/>
              <a:t>‹#›</a:t>
            </a:fld>
            <a:endParaRPr lang="en-GB"/>
          </a:p>
        </p:txBody>
      </p:sp>
      <p:pic>
        <p:nvPicPr>
          <p:cNvPr id="7" name="Picture 2" descr="Home Office logo">
            <a:extLst>
              <a:ext uri="{FF2B5EF4-FFF2-40B4-BE49-F238E27FC236}">
                <a16:creationId xmlns:a16="http://schemas.microsoft.com/office/drawing/2014/main" id="{CDAF5640-B694-49AE-A1C1-AC4E71F3B37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0729" y="6367463"/>
            <a:ext cx="194836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934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0DC25C-0874-478D-A7D5-50A254047632}"/>
              </a:ext>
            </a:extLst>
          </p:cNvPr>
          <p:cNvSpPr/>
          <p:nvPr/>
        </p:nvSpPr>
        <p:spPr>
          <a:xfrm>
            <a:off x="239349" y="0"/>
            <a:ext cx="11952651" cy="1335600"/>
          </a:xfrm>
          <a:prstGeom prst="rect">
            <a:avLst/>
          </a:prstGeom>
          <a:gradFill>
            <a:gsLst>
              <a:gs pos="0">
                <a:srgbClr val="8F23B3"/>
              </a:gs>
              <a:gs pos="80000">
                <a:srgbClr val="BC7BCC"/>
              </a:gs>
              <a:gs pos="100000">
                <a:srgbClr val="DDBDE5"/>
              </a:gs>
            </a:gsLst>
            <a:lin ang="0" scaled="0"/>
          </a:gradFill>
          <a:ln w="25400" cap="flat" cmpd="sng" algn="ctr">
            <a:noFill/>
            <a:prstDash val="solid"/>
          </a:ln>
          <a:effectLst/>
        </p:spPr>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ysClr val="window" lastClr="FFFFFF"/>
              </a:solidFill>
              <a:effectLst/>
              <a:uLnTx/>
              <a:uFillTx/>
              <a:latin typeface="Arial"/>
              <a:ea typeface="+mn-ea"/>
              <a:cs typeface="+mn-cs"/>
            </a:endParaRP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6A76A598-E422-45DB-BBDF-388C9060F3DD}"/>
              </a:ext>
            </a:extLst>
          </p:cNvPr>
          <p:cNvSpPr>
            <a:spLocks noGrp="1"/>
          </p:cNvSpPr>
          <p:nvPr>
            <p:ph type="sldNum" sz="quarter" idx="12"/>
          </p:nvPr>
        </p:nvSpPr>
        <p:spPr>
          <a:xfrm>
            <a:off x="8737600" y="6356351"/>
            <a:ext cx="2844800" cy="365125"/>
          </a:xfrm>
          <a:prstGeom prst="rect">
            <a:avLst/>
          </a:prstGeom>
        </p:spPr>
        <p:txBody>
          <a:bodyPr/>
          <a:lstStyle>
            <a:lvl1pPr>
              <a:defRPr/>
            </a:lvl1pPr>
          </a:lstStyle>
          <a:p>
            <a:fld id="{105C1602-4783-452E-A60A-DB24BDE5C76A}" type="slidenum">
              <a:rPr lang="en-GB" smtClean="0"/>
              <a:t>‹#›</a:t>
            </a:fld>
            <a:endParaRPr lang="en-GB"/>
          </a:p>
        </p:txBody>
      </p:sp>
      <p:sp>
        <p:nvSpPr>
          <p:cNvPr id="11" name="Title 1">
            <a:extLst>
              <a:ext uri="{FF2B5EF4-FFF2-40B4-BE49-F238E27FC236}">
                <a16:creationId xmlns:a16="http://schemas.microsoft.com/office/drawing/2014/main" id="{F2A4C274-12CA-4F1D-B9A1-800A223BEC7D}"/>
              </a:ext>
            </a:extLst>
          </p:cNvPr>
          <p:cNvSpPr>
            <a:spLocks noGrp="1"/>
          </p:cNvSpPr>
          <p:nvPr>
            <p:ph type="title"/>
          </p:nvPr>
        </p:nvSpPr>
        <p:spPr>
          <a:xfrm>
            <a:off x="239349" y="0"/>
            <a:ext cx="11952651" cy="1336676"/>
          </a:xfrm>
          <a:prstGeom prst="rect">
            <a:avLst/>
          </a:prstGeom>
          <a:noFill/>
        </p:spPr>
        <p:txBody>
          <a:bodyPr/>
          <a:lstStyle/>
          <a:p>
            <a:r>
              <a:rPr lang="en-US"/>
              <a:t>Click to edit Master title style</a:t>
            </a:r>
            <a:endParaRPr lang="en-GB" dirty="0"/>
          </a:p>
        </p:txBody>
      </p:sp>
      <p:pic>
        <p:nvPicPr>
          <p:cNvPr id="8" name="Picture 2" descr="Home Office logo">
            <a:extLst>
              <a:ext uri="{FF2B5EF4-FFF2-40B4-BE49-F238E27FC236}">
                <a16:creationId xmlns:a16="http://schemas.microsoft.com/office/drawing/2014/main" id="{07A76B20-577A-4030-B87F-25A1B2739D3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0729" y="6367463"/>
            <a:ext cx="194836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82688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4D22387-B219-42F2-AB03-F265EBCBE2C0}"/>
              </a:ext>
            </a:extLst>
          </p:cNvPr>
          <p:cNvSpPr/>
          <p:nvPr/>
        </p:nvSpPr>
        <p:spPr>
          <a:xfrm>
            <a:off x="239349" y="0"/>
            <a:ext cx="11952651" cy="1335600"/>
          </a:xfrm>
          <a:prstGeom prst="rect">
            <a:avLst/>
          </a:prstGeom>
          <a:gradFill>
            <a:gsLst>
              <a:gs pos="0">
                <a:srgbClr val="8F23B3"/>
              </a:gs>
              <a:gs pos="80000">
                <a:srgbClr val="BC7BCC"/>
              </a:gs>
              <a:gs pos="100000">
                <a:srgbClr val="DDBDE5"/>
              </a:gs>
            </a:gsLst>
            <a:lin ang="0" scaled="0"/>
          </a:gradFill>
          <a:ln w="25400" cap="flat" cmpd="sng" algn="ctr">
            <a:noFill/>
            <a:prstDash val="solid"/>
          </a:ln>
          <a:effectLst/>
        </p:spPr>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ysClr val="window" lastClr="FFFFFF"/>
              </a:solidFill>
              <a:effectLst/>
              <a:uLnTx/>
              <a:uFillTx/>
              <a:latin typeface="Arial"/>
              <a:ea typeface="+mn-ea"/>
              <a:cs typeface="+mn-cs"/>
            </a:endParaRPr>
          </a:p>
        </p:txBody>
      </p:sp>
      <p:sp>
        <p:nvSpPr>
          <p:cNvPr id="3" name="Text Placeholder 2"/>
          <p:cNvSpPr>
            <a:spLocks noGrp="1"/>
          </p:cNvSpPr>
          <p:nvPr>
            <p:ph type="body" idx="1"/>
          </p:nvPr>
        </p:nvSpPr>
        <p:spPr>
          <a:xfrm>
            <a:off x="609600" y="1535113"/>
            <a:ext cx="5386917" cy="63976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
            <a:extLst>
              <a:ext uri="{FF2B5EF4-FFF2-40B4-BE49-F238E27FC236}">
                <a16:creationId xmlns:a16="http://schemas.microsoft.com/office/drawing/2014/main" id="{94DEC3DE-7AD3-46E7-A390-4FD865E38D81}"/>
              </a:ext>
            </a:extLst>
          </p:cNvPr>
          <p:cNvSpPr>
            <a:spLocks noGrp="1"/>
          </p:cNvSpPr>
          <p:nvPr>
            <p:ph type="title"/>
          </p:nvPr>
        </p:nvSpPr>
        <p:spPr>
          <a:xfrm>
            <a:off x="239346" y="0"/>
            <a:ext cx="11952651" cy="1336676"/>
          </a:xfrm>
          <a:prstGeom prst="rect">
            <a:avLst/>
          </a:prstGeom>
          <a:noFill/>
        </p:spPr>
        <p:txBody>
          <a:bodyPr/>
          <a:lstStyle/>
          <a:p>
            <a:r>
              <a:rPr lang="en-US"/>
              <a:t>Click to edit Master title style</a:t>
            </a:r>
            <a:endParaRPr lang="en-GB" dirty="0"/>
          </a:p>
        </p:txBody>
      </p:sp>
      <p:sp>
        <p:nvSpPr>
          <p:cNvPr id="10" name="Slide Number Placeholder 8">
            <a:extLst>
              <a:ext uri="{FF2B5EF4-FFF2-40B4-BE49-F238E27FC236}">
                <a16:creationId xmlns:a16="http://schemas.microsoft.com/office/drawing/2014/main" id="{F61B880B-9EB7-4892-BB30-CE9F63385B6B}"/>
              </a:ext>
            </a:extLst>
          </p:cNvPr>
          <p:cNvSpPr>
            <a:spLocks noGrp="1"/>
          </p:cNvSpPr>
          <p:nvPr>
            <p:ph type="sldNum" sz="quarter" idx="12"/>
          </p:nvPr>
        </p:nvSpPr>
        <p:spPr>
          <a:xfrm>
            <a:off x="8737600" y="6356351"/>
            <a:ext cx="2844800" cy="365125"/>
          </a:xfrm>
          <a:prstGeom prst="rect">
            <a:avLst/>
          </a:prstGeom>
        </p:spPr>
        <p:txBody>
          <a:bodyPr/>
          <a:lstStyle>
            <a:lvl1pPr>
              <a:defRPr/>
            </a:lvl1pPr>
          </a:lstStyle>
          <a:p>
            <a:fld id="{105C1602-4783-452E-A60A-DB24BDE5C76A}" type="slidenum">
              <a:rPr lang="en-GB" smtClean="0"/>
              <a:t>‹#›</a:t>
            </a:fld>
            <a:endParaRPr lang="en-GB"/>
          </a:p>
        </p:txBody>
      </p:sp>
      <p:pic>
        <p:nvPicPr>
          <p:cNvPr id="14" name="Picture 2" descr="Home Office logo">
            <a:extLst>
              <a:ext uri="{FF2B5EF4-FFF2-40B4-BE49-F238E27FC236}">
                <a16:creationId xmlns:a16="http://schemas.microsoft.com/office/drawing/2014/main" id="{5758C1D7-AE2F-45C2-8D9E-3748CA14436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0729" y="6367463"/>
            <a:ext cx="194836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38675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2AD679-90D8-4529-A445-228282AE3D3D}"/>
              </a:ext>
            </a:extLst>
          </p:cNvPr>
          <p:cNvSpPr/>
          <p:nvPr/>
        </p:nvSpPr>
        <p:spPr>
          <a:xfrm>
            <a:off x="239349" y="0"/>
            <a:ext cx="11952651" cy="1335600"/>
          </a:xfrm>
          <a:prstGeom prst="rect">
            <a:avLst/>
          </a:prstGeom>
          <a:gradFill>
            <a:gsLst>
              <a:gs pos="0">
                <a:srgbClr val="8F23B3"/>
              </a:gs>
              <a:gs pos="80000">
                <a:srgbClr val="BC7BCC"/>
              </a:gs>
              <a:gs pos="100000">
                <a:srgbClr val="DDBDE5"/>
              </a:gs>
            </a:gsLst>
            <a:lin ang="0" scaled="0"/>
          </a:gradFill>
          <a:ln w="25400" cap="flat" cmpd="sng" algn="ctr">
            <a:noFill/>
            <a:prstDash val="solid"/>
          </a:ln>
          <a:effectLst/>
        </p:spPr>
        <p:txBody>
          <a:bodyPr rtlCol="0"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ysClr val="window" lastClr="FFFFFF"/>
              </a:solidFill>
              <a:effectLst/>
              <a:uLnTx/>
              <a:uFillTx/>
              <a:latin typeface="Arial"/>
              <a:ea typeface="+mn-ea"/>
              <a:cs typeface="+mn-cs"/>
            </a:endParaRPr>
          </a:p>
        </p:txBody>
      </p:sp>
      <p:sp>
        <p:nvSpPr>
          <p:cNvPr id="2" name="Title 1"/>
          <p:cNvSpPr>
            <a:spLocks noGrp="1"/>
          </p:cNvSpPr>
          <p:nvPr>
            <p:ph type="title"/>
          </p:nvPr>
        </p:nvSpPr>
        <p:spPr>
          <a:xfrm>
            <a:off x="239349" y="1"/>
            <a:ext cx="11952651" cy="1336675"/>
          </a:xfrm>
          <a:prstGeom prst="rect">
            <a:avLst/>
          </a:prstGeom>
          <a:noFill/>
        </p:spPr>
        <p:txBody>
          <a:bodyPr/>
          <a:lstStyle/>
          <a:p>
            <a:r>
              <a:rPr lang="en-US"/>
              <a:t>Click to edit Master title style</a:t>
            </a:r>
            <a:endParaRPr lang="en-GB" dirty="0"/>
          </a:p>
        </p:txBody>
      </p:sp>
      <p:sp>
        <p:nvSpPr>
          <p:cNvPr id="6" name="Slide Number Placeholder 4">
            <a:extLst>
              <a:ext uri="{FF2B5EF4-FFF2-40B4-BE49-F238E27FC236}">
                <a16:creationId xmlns:a16="http://schemas.microsoft.com/office/drawing/2014/main" id="{DE6836B5-3CBB-4416-BB36-64A12E9595E5}"/>
              </a:ext>
            </a:extLst>
          </p:cNvPr>
          <p:cNvSpPr>
            <a:spLocks noGrp="1"/>
          </p:cNvSpPr>
          <p:nvPr>
            <p:ph type="sldNum" sz="quarter" idx="12"/>
          </p:nvPr>
        </p:nvSpPr>
        <p:spPr>
          <a:xfrm>
            <a:off x="8737600" y="6356351"/>
            <a:ext cx="2844800" cy="365125"/>
          </a:xfrm>
          <a:prstGeom prst="rect">
            <a:avLst/>
          </a:prstGeom>
        </p:spPr>
        <p:txBody>
          <a:bodyPr/>
          <a:lstStyle>
            <a:lvl1pPr>
              <a:defRPr/>
            </a:lvl1pPr>
          </a:lstStyle>
          <a:p>
            <a:fld id="{105C1602-4783-452E-A60A-DB24BDE5C76A}" type="slidenum">
              <a:rPr lang="en-GB" smtClean="0"/>
              <a:t>‹#›</a:t>
            </a:fld>
            <a:endParaRPr lang="en-GB"/>
          </a:p>
        </p:txBody>
      </p:sp>
      <p:pic>
        <p:nvPicPr>
          <p:cNvPr id="9" name="Picture 2" descr="Home Office logo">
            <a:extLst>
              <a:ext uri="{FF2B5EF4-FFF2-40B4-BE49-F238E27FC236}">
                <a16:creationId xmlns:a16="http://schemas.microsoft.com/office/drawing/2014/main" id="{FCCCE423-5521-44F5-90B5-2FD9B6BB79F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0729" y="6367463"/>
            <a:ext cx="1948361"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6673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BF09E2-2AE4-8490-1555-C5E70185714D}"/>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3" name="Footer Placeholder 2">
            <a:extLst>
              <a:ext uri="{FF2B5EF4-FFF2-40B4-BE49-F238E27FC236}">
                <a16:creationId xmlns:a16="http://schemas.microsoft.com/office/drawing/2014/main" id="{D9A40ED9-F79F-3102-D44F-229055B027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934E18D-05D1-654F-F3CA-C9C064C9EF06}"/>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422947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8F132-04AC-1802-D670-0083516315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607F54-4A84-ABA9-23C5-E204617882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37A282-F0F6-45A4-2640-D37379D1F993}"/>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61476E3E-2822-405A-7F30-196AD36FA6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47B3D2-3151-2542-380D-D60502F449AB}"/>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3515209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C5845-C90B-CFB1-B8BA-380D61A5FB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E183DC-B52F-2BDA-E8D6-08A9E28020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CB4B87-6858-02C9-E2C0-7BEDB134C297}"/>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111EF08D-7AA9-2BF4-609C-E120AABD16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56BC8D-147E-76AB-4E68-4ED14E7EAF13}"/>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107981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8A91-59CB-017D-15E6-0C1F8EC795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496ECE-6B2C-4037-C861-A2856AC0FA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5F1487D-6B53-B396-11B6-E8BE25B0E9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6D7755F-1EBE-4B79-CE1B-59DE23A8E5DA}"/>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6" name="Footer Placeholder 5">
            <a:extLst>
              <a:ext uri="{FF2B5EF4-FFF2-40B4-BE49-F238E27FC236}">
                <a16:creationId xmlns:a16="http://schemas.microsoft.com/office/drawing/2014/main" id="{5BFDA4F5-860F-2141-E55B-B9E97A8863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DA68DE-1D92-02B0-4D05-A91505EAEE6C}"/>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30053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4FD0A-51A5-2392-5800-0CFB83C4C8D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2C0953-2420-F7C4-4132-CD4F4BE911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A2E1C7-537A-D58F-7498-432F3CC832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F67EC52-024C-A5C7-8E87-0330A27420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7947AA-8B00-9225-120E-7C09BB38CB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0943194-4FBA-7251-DBBE-91DB22506AC9}"/>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8" name="Footer Placeholder 7">
            <a:extLst>
              <a:ext uri="{FF2B5EF4-FFF2-40B4-BE49-F238E27FC236}">
                <a16:creationId xmlns:a16="http://schemas.microsoft.com/office/drawing/2014/main" id="{FDE80C3E-9D05-ABE1-330A-EA199703F6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D65CC0-5412-6E76-7D16-0FB8B12975F5}"/>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2617025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0E4E4-2495-F0A5-CF70-99EBF90D33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8C1BD61-220C-C0E1-BE7D-2C5E75D5148B}"/>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4" name="Footer Placeholder 3">
            <a:extLst>
              <a:ext uri="{FF2B5EF4-FFF2-40B4-BE49-F238E27FC236}">
                <a16:creationId xmlns:a16="http://schemas.microsoft.com/office/drawing/2014/main" id="{76256A97-1389-CC96-6FDF-851D9F37959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D6E17C-E85F-7207-A96B-3F4E29879275}"/>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199609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BF09E2-2AE4-8490-1555-C5E70185714D}"/>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3" name="Footer Placeholder 2">
            <a:extLst>
              <a:ext uri="{FF2B5EF4-FFF2-40B4-BE49-F238E27FC236}">
                <a16:creationId xmlns:a16="http://schemas.microsoft.com/office/drawing/2014/main" id="{D9A40ED9-F79F-3102-D44F-229055B027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934E18D-05D1-654F-F3CA-C9C064C9EF06}"/>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3695373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83F6-89F2-7753-022A-9CE3456C5E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BF6FC9-118A-BD4A-CC66-548045EFF9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FC5EE-B9C4-069C-6893-E03A3372B8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96C0E5-896A-1D41-B65B-0548A42DF23A}"/>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6" name="Footer Placeholder 5">
            <a:extLst>
              <a:ext uri="{FF2B5EF4-FFF2-40B4-BE49-F238E27FC236}">
                <a16:creationId xmlns:a16="http://schemas.microsoft.com/office/drawing/2014/main" id="{689964D8-C079-9CCA-6089-F4ECFACC8C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6C717E-ED31-B85E-341C-EF4BB5C7E9AC}"/>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2211034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A8FF4-DF70-9E8B-1867-0121B16145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2D3B621-B82D-6258-052C-37B2B3542D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640A880-7402-3393-DDAB-A586A19EC6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3663E6-95AC-926A-3030-7D70663B4296}"/>
              </a:ext>
            </a:extLst>
          </p:cNvPr>
          <p:cNvSpPr>
            <a:spLocks noGrp="1"/>
          </p:cNvSpPr>
          <p:nvPr>
            <p:ph type="dt" sz="half" idx="10"/>
          </p:nvPr>
        </p:nvSpPr>
        <p:spPr/>
        <p:txBody>
          <a:bodyPr/>
          <a:lstStyle/>
          <a:p>
            <a:fld id="{10948521-7C4D-4445-8D28-B7A17A01CCD4}" type="datetimeFigureOut">
              <a:rPr lang="en-GB" smtClean="0"/>
              <a:t>11/10/2024</a:t>
            </a:fld>
            <a:endParaRPr lang="en-GB"/>
          </a:p>
        </p:txBody>
      </p:sp>
      <p:sp>
        <p:nvSpPr>
          <p:cNvPr id="6" name="Footer Placeholder 5">
            <a:extLst>
              <a:ext uri="{FF2B5EF4-FFF2-40B4-BE49-F238E27FC236}">
                <a16:creationId xmlns:a16="http://schemas.microsoft.com/office/drawing/2014/main" id="{0E179E13-81C9-585E-0E6F-EAB350AAE0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0FF368-A47A-9F0E-4D65-37CF99060B5D}"/>
              </a:ext>
            </a:extLst>
          </p:cNvPr>
          <p:cNvSpPr>
            <a:spLocks noGrp="1"/>
          </p:cNvSpPr>
          <p:nvPr>
            <p:ph type="sldNum" sz="quarter" idx="12"/>
          </p:nvPr>
        </p:nvSpPr>
        <p:spPr/>
        <p:txBody>
          <a:bodyPr/>
          <a:lstStyle/>
          <a:p>
            <a:fld id="{105C1602-4783-452E-A60A-DB24BDE5C76A}" type="slidenum">
              <a:rPr lang="en-GB" smtClean="0"/>
              <a:t>‹#›</a:t>
            </a:fld>
            <a:endParaRPr lang="en-GB"/>
          </a:p>
        </p:txBody>
      </p:sp>
    </p:spTree>
    <p:extLst>
      <p:ext uri="{BB962C8B-B14F-4D97-AF65-F5344CB8AC3E}">
        <p14:creationId xmlns:p14="http://schemas.microsoft.com/office/powerpoint/2010/main" val="3206750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A3F709-F5E8-1BBE-D8C7-570C99CC53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A13565-60AB-A830-2B96-44AFAC9EB4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50D149-DB4E-2E8C-C83B-D07AACB61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948521-7C4D-4445-8D28-B7A17A01CCD4}" type="datetimeFigureOut">
              <a:rPr lang="en-GB" smtClean="0"/>
              <a:t>11/10/2024</a:t>
            </a:fld>
            <a:endParaRPr lang="en-GB"/>
          </a:p>
        </p:txBody>
      </p:sp>
      <p:sp>
        <p:nvSpPr>
          <p:cNvPr id="5" name="Footer Placeholder 4">
            <a:extLst>
              <a:ext uri="{FF2B5EF4-FFF2-40B4-BE49-F238E27FC236}">
                <a16:creationId xmlns:a16="http://schemas.microsoft.com/office/drawing/2014/main" id="{768094B0-6300-AD11-C1A8-9ABA03CA58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6753F1-6ED6-DFFB-9C83-BBDEFFCC54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C1602-4783-452E-A60A-DB24BDE5C76A}" type="slidenum">
              <a:rPr lang="en-GB" smtClean="0"/>
              <a:t>‹#›</a:t>
            </a:fld>
            <a:endParaRPr lang="en-GB"/>
          </a:p>
        </p:txBody>
      </p:sp>
    </p:spTree>
    <p:extLst>
      <p:ext uri="{BB962C8B-B14F-4D97-AF65-F5344CB8AC3E}">
        <p14:creationId xmlns:p14="http://schemas.microsoft.com/office/powerpoint/2010/main" val="1169769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a:extLst>
              <a:ext uri="{FF2B5EF4-FFF2-40B4-BE49-F238E27FC236}">
                <a16:creationId xmlns:a16="http://schemas.microsoft.com/office/drawing/2014/main" id="{6FC89055-ED26-4F57-972F-18CBB7BF91D7}"/>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7" name="Slide Number Placeholder 2">
            <a:extLst>
              <a:ext uri="{FF2B5EF4-FFF2-40B4-BE49-F238E27FC236}">
                <a16:creationId xmlns:a16="http://schemas.microsoft.com/office/drawing/2014/main" id="{81F5E717-C918-4108-AFDC-278A282FB20C}"/>
              </a:ext>
            </a:extLst>
          </p:cNvPr>
          <p:cNvSpPr>
            <a:spLocks noGrp="1"/>
          </p:cNvSpPr>
          <p:nvPr>
            <p:ph type="sldNum" sz="quarter" idx="4"/>
          </p:nvPr>
        </p:nvSpPr>
        <p:spPr>
          <a:xfrm>
            <a:off x="8737600" y="6356351"/>
            <a:ext cx="2844800" cy="365125"/>
          </a:xfrm>
          <a:prstGeom prst="rect">
            <a:avLst/>
          </a:prstGeom>
        </p:spPr>
        <p:txBody>
          <a:bodyPr anchor="ctr" anchorCtr="0"/>
          <a:lstStyle>
            <a:lvl1pPr algn="r">
              <a:defRPr sz="1000"/>
            </a:lvl1pPr>
          </a:lstStyle>
          <a:p>
            <a:fld id="{105C1602-4783-452E-A60A-DB24BDE5C76A}" type="slidenum">
              <a:rPr lang="en-GB" smtClean="0"/>
              <a:t>‹#›</a:t>
            </a:fld>
            <a:endParaRPr lang="en-GB"/>
          </a:p>
        </p:txBody>
      </p:sp>
      <p:sp>
        <p:nvSpPr>
          <p:cNvPr id="2" name="Rectangle 1" descr="Decorative image">
            <a:extLst>
              <a:ext uri="{FF2B5EF4-FFF2-40B4-BE49-F238E27FC236}">
                <a16:creationId xmlns:a16="http://schemas.microsoft.com/office/drawing/2014/main" id="{E9E18CD3-53E0-4981-8304-EDBFEE3D7529}"/>
              </a:ext>
            </a:extLst>
          </p:cNvPr>
          <p:cNvSpPr/>
          <p:nvPr/>
        </p:nvSpPr>
        <p:spPr>
          <a:xfrm>
            <a:off x="0" y="0"/>
            <a:ext cx="240000" cy="68580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90950330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Lst>
  <p:txStyles>
    <p:titleStyle>
      <a:lvl1pPr algn="l" rtl="0" eaLnBrk="1" fontAlgn="base" hangingPunct="1">
        <a:spcBef>
          <a:spcPct val="0"/>
        </a:spcBef>
        <a:spcAft>
          <a:spcPct val="0"/>
        </a:spcAft>
        <a:defRPr sz="3600" b="1" kern="1200">
          <a:solidFill>
            <a:schemeClr val="bg1"/>
          </a:solidFill>
          <a:latin typeface="Arial" pitchFamily="34" charset="0"/>
          <a:ea typeface="+mj-ea"/>
          <a:cs typeface="Arial" pitchFamily="34" charset="0"/>
        </a:defRPr>
      </a:lvl1pPr>
      <a:lvl2pPr algn="l" rtl="0" eaLnBrk="1" fontAlgn="base" hangingPunct="1">
        <a:spcBef>
          <a:spcPct val="0"/>
        </a:spcBef>
        <a:spcAft>
          <a:spcPct val="0"/>
        </a:spcAft>
        <a:defRPr sz="3600" b="1">
          <a:solidFill>
            <a:schemeClr val="bg1"/>
          </a:solidFill>
          <a:latin typeface="Arial" charset="0"/>
          <a:cs typeface="Arial" charset="0"/>
        </a:defRPr>
      </a:lvl2pPr>
      <a:lvl3pPr algn="l" rtl="0" eaLnBrk="1" fontAlgn="base" hangingPunct="1">
        <a:spcBef>
          <a:spcPct val="0"/>
        </a:spcBef>
        <a:spcAft>
          <a:spcPct val="0"/>
        </a:spcAft>
        <a:defRPr sz="3600" b="1">
          <a:solidFill>
            <a:schemeClr val="bg1"/>
          </a:solidFill>
          <a:latin typeface="Arial" charset="0"/>
          <a:cs typeface="Arial" charset="0"/>
        </a:defRPr>
      </a:lvl3pPr>
      <a:lvl4pPr algn="l" rtl="0" eaLnBrk="1" fontAlgn="base" hangingPunct="1">
        <a:spcBef>
          <a:spcPct val="0"/>
        </a:spcBef>
        <a:spcAft>
          <a:spcPct val="0"/>
        </a:spcAft>
        <a:defRPr sz="3600" b="1">
          <a:solidFill>
            <a:schemeClr val="bg1"/>
          </a:solidFill>
          <a:latin typeface="Arial" charset="0"/>
          <a:cs typeface="Arial" charset="0"/>
        </a:defRPr>
      </a:lvl4pPr>
      <a:lvl5pPr algn="l" rtl="0" eaLnBrk="1" fontAlgn="base" hangingPunct="1">
        <a:spcBef>
          <a:spcPct val="0"/>
        </a:spcBef>
        <a:spcAft>
          <a:spcPct val="0"/>
        </a:spcAft>
        <a:defRPr sz="3600" b="1">
          <a:solidFill>
            <a:schemeClr val="bg1"/>
          </a:solidFill>
          <a:latin typeface="Arial" charset="0"/>
          <a:cs typeface="Arial" charset="0"/>
        </a:defRPr>
      </a:lvl5pPr>
      <a:lvl6pPr marL="457200" algn="l" rtl="0" eaLnBrk="1" fontAlgn="base" hangingPunct="1">
        <a:spcBef>
          <a:spcPct val="0"/>
        </a:spcBef>
        <a:spcAft>
          <a:spcPct val="0"/>
        </a:spcAft>
        <a:defRPr sz="3600" b="1">
          <a:solidFill>
            <a:schemeClr val="bg1"/>
          </a:solidFill>
          <a:latin typeface="Arial" charset="0"/>
          <a:cs typeface="Arial" charset="0"/>
        </a:defRPr>
      </a:lvl6pPr>
      <a:lvl7pPr marL="914400" algn="l" rtl="0" eaLnBrk="1" fontAlgn="base" hangingPunct="1">
        <a:spcBef>
          <a:spcPct val="0"/>
        </a:spcBef>
        <a:spcAft>
          <a:spcPct val="0"/>
        </a:spcAft>
        <a:defRPr sz="3600" b="1">
          <a:solidFill>
            <a:schemeClr val="bg1"/>
          </a:solidFill>
          <a:latin typeface="Arial" charset="0"/>
          <a:cs typeface="Arial" charset="0"/>
        </a:defRPr>
      </a:lvl7pPr>
      <a:lvl8pPr marL="1371600" algn="l" rtl="0" eaLnBrk="1" fontAlgn="base" hangingPunct="1">
        <a:spcBef>
          <a:spcPct val="0"/>
        </a:spcBef>
        <a:spcAft>
          <a:spcPct val="0"/>
        </a:spcAft>
        <a:defRPr sz="3600" b="1">
          <a:solidFill>
            <a:schemeClr val="bg1"/>
          </a:solidFill>
          <a:latin typeface="Arial" charset="0"/>
          <a:cs typeface="Arial" charset="0"/>
        </a:defRPr>
      </a:lvl8pPr>
      <a:lvl9pPr marL="1828800" algn="l" rtl="0" eaLnBrk="1" fontAlgn="base" hangingPunct="1">
        <a:spcBef>
          <a:spcPct val="0"/>
        </a:spcBef>
        <a:spcAft>
          <a:spcPct val="0"/>
        </a:spcAft>
        <a:defRPr sz="3600" b="1">
          <a:solidFill>
            <a:schemeClr val="bg1"/>
          </a:solidFill>
          <a:latin typeface="Arial" charset="0"/>
          <a:cs typeface="Arial" charset="0"/>
        </a:defRPr>
      </a:lvl9pPr>
    </p:titleStyle>
    <p:bodyStyle>
      <a:lvl1pPr marL="250825" indent="-250825" algn="l" rtl="0" eaLnBrk="1" fontAlgn="base" hangingPunct="1">
        <a:spcBef>
          <a:spcPct val="20000"/>
        </a:spcBef>
        <a:spcAft>
          <a:spcPct val="0"/>
        </a:spcAft>
        <a:buClr>
          <a:srgbClr val="732282"/>
        </a:buClr>
        <a:buFont typeface="Arial" panose="020B0604020202020204" pitchFamily="34" charset="0"/>
        <a:buChar char="•"/>
        <a:defRPr sz="28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lr>
          <a:srgbClr val="732282"/>
        </a:buClr>
        <a:buFont typeface="Arial" panose="020B0604020202020204" pitchFamily="34" charset="0"/>
        <a:buChar char="–"/>
        <a:defRPr sz="2400" kern="1200">
          <a:solidFill>
            <a:schemeClr val="tx1"/>
          </a:solidFill>
          <a:latin typeface="Arial" pitchFamily="34" charset="0"/>
          <a:ea typeface="+mn-ea"/>
          <a:cs typeface="Arial" pitchFamily="34" charset="0"/>
        </a:defRPr>
      </a:lvl2pPr>
      <a:lvl3pPr marL="1108075" indent="-193675" algn="l" rtl="0" eaLnBrk="1" fontAlgn="base" hangingPunct="1">
        <a:spcBef>
          <a:spcPct val="20000"/>
        </a:spcBef>
        <a:spcAft>
          <a:spcPct val="0"/>
        </a:spcAft>
        <a:buClr>
          <a:srgbClr val="732282"/>
        </a:buClr>
        <a:buFont typeface="Arial" panose="020B0604020202020204" pitchFamily="34"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Clr>
          <a:srgbClr val="732282"/>
        </a:buClr>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Clr>
          <a:srgbClr val="732282"/>
        </a:buClr>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9.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9.png"/><Relationship Id="rId1" Type="http://schemas.openxmlformats.org/officeDocument/2006/relationships/slideLayout" Target="../slideLayouts/slideLayout1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hyperlink" Target="https://www.gov.uk/apply-sponsor-licence"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ww.gov.uk/government/publications/supporting-documents-for-sponsor-applications-appendix-a"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www.gov.uk/government/publications/workers-and-temporary-workers-guidance-for-sponsors-part-3-sponsor-duties-and-compliance"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91CF64-C1AD-0B5A-87BC-B4C29BD9C615}"/>
              </a:ext>
            </a:extLst>
          </p:cNvPr>
          <p:cNvSpPr txBox="1"/>
          <p:nvPr/>
        </p:nvSpPr>
        <p:spPr>
          <a:xfrm>
            <a:off x="1196454" y="2644170"/>
            <a:ext cx="4747146" cy="156966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a:ln>
                  <a:noFill/>
                </a:ln>
                <a:solidFill>
                  <a:srgbClr val="20008F"/>
                </a:solidFill>
                <a:effectLst/>
                <a:uLnTx/>
                <a:uFillTx/>
                <a:latin typeface="Arial" panose="020B0604020202020204" pitchFamily="34" charset="0"/>
                <a:cs typeface="Arial" panose="020B0604020202020204" pitchFamily="34" charset="0"/>
              </a:rPr>
              <a:t>Customer Journey</a:t>
            </a:r>
          </a:p>
        </p:txBody>
      </p:sp>
      <p:sp>
        <p:nvSpPr>
          <p:cNvPr id="6" name="AutoShape 8" descr="How to Become a Doctor – Your Path From High School | Weil College Advising">
            <a:extLst>
              <a:ext uri="{FF2B5EF4-FFF2-40B4-BE49-F238E27FC236}">
                <a16:creationId xmlns:a16="http://schemas.microsoft.com/office/drawing/2014/main" id="{24DF4EF8-B505-EDE0-E4C4-B041628157D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ow to Become a Doctor – Your Path From High School | Weil College Advising">
            <a:extLst>
              <a:ext uri="{FF2B5EF4-FFF2-40B4-BE49-F238E27FC236}">
                <a16:creationId xmlns:a16="http://schemas.microsoft.com/office/drawing/2014/main" id="{41733131-A71C-D045-EF52-2A41A2EE55A4}"/>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 name="Picture 12" descr="It's time to lift the medical student cap | The Spectator">
            <a:extLst>
              <a:ext uri="{FF2B5EF4-FFF2-40B4-BE49-F238E27FC236}">
                <a16:creationId xmlns:a16="http://schemas.microsoft.com/office/drawing/2014/main" id="{2CC22F95-2120-7739-FBC1-150AEF43D32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6126"/>
          <a:stretch/>
        </p:blipFill>
        <p:spPr bwMode="auto">
          <a:xfrm>
            <a:off x="5852010" y="211281"/>
            <a:ext cx="6096000" cy="6435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129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3AD39-74A6-477A-E010-D6894842631A}"/>
              </a:ext>
            </a:extLst>
          </p:cNvPr>
          <p:cNvSpPr txBox="1">
            <a:spLocks/>
          </p:cNvSpPr>
          <p:nvPr/>
        </p:nvSpPr>
        <p:spPr>
          <a:xfrm>
            <a:off x="295275" y="-6350"/>
            <a:ext cx="11896725" cy="1706563"/>
          </a:xfrm>
          <a:prstGeom prst="rect">
            <a:avLst/>
          </a:prstGeom>
          <a:solidFill>
            <a:srgbClr val="9AAEF9"/>
          </a:solidFill>
        </p:spPr>
        <p:txBody>
          <a:bodyPr spcFirstLastPara="1" vert="horz" wrap="square"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b="1">
                <a:solidFill>
                  <a:srgbClr val="20008F"/>
                </a:solidFill>
                <a:latin typeface="Arial"/>
                <a:cs typeface="Arial"/>
              </a:rPr>
              <a:t>Supporting Workers Impacted by Sponsor Licence Revocation </a:t>
            </a:r>
            <a:endParaRPr lang="en-US" sz="4000">
              <a:ea typeface="Calibri Light" panose="020F0302020204030204"/>
              <a:cs typeface="Calibri Light" panose="020F0302020204030204"/>
            </a:endParaRPr>
          </a:p>
        </p:txBody>
      </p:sp>
      <p:sp>
        <p:nvSpPr>
          <p:cNvPr id="4" name="Rectangle 3">
            <a:extLst>
              <a:ext uri="{FF2B5EF4-FFF2-40B4-BE49-F238E27FC236}">
                <a16:creationId xmlns:a16="http://schemas.microsoft.com/office/drawing/2014/main" id="{E910C70D-47EC-F3A7-6818-D13E63139AAB}"/>
              </a:ext>
            </a:extLst>
          </p:cNvPr>
          <p:cNvSpPr/>
          <p:nvPr/>
        </p:nvSpPr>
        <p:spPr>
          <a:xfrm>
            <a:off x="0" y="-475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CABCD79-BBFE-B4B0-738F-3D7C3922442D}"/>
              </a:ext>
            </a:extLst>
          </p:cNvPr>
          <p:cNvSpPr txBox="1"/>
          <p:nvPr/>
        </p:nvSpPr>
        <p:spPr>
          <a:xfrm>
            <a:off x="304699" y="2440926"/>
            <a:ext cx="11887301" cy="3447098"/>
          </a:xfrm>
          <a:prstGeom prst="rect">
            <a:avLst/>
          </a:prstGeom>
          <a:noFill/>
        </p:spPr>
        <p:txBody>
          <a:bodyPr wrap="square">
            <a:spAutoFit/>
          </a:bodyPr>
          <a:lstStyle/>
          <a:p>
            <a:pPr marL="173355" marR="0" lvl="0" indent="-173355" algn="l" defTabSz="914400" rtl="0" eaLnBrk="1" fontAlgn="auto" latinLnBrk="0" hangingPunct="1">
              <a:lnSpc>
                <a:spcPct val="100000"/>
              </a:lnSpc>
              <a:spcBef>
                <a:spcPts val="0"/>
              </a:spcBef>
              <a:spcAft>
                <a:spcPts val="600"/>
              </a:spcAft>
              <a:buClrTx/>
              <a:buSzPts val="900"/>
              <a:buFont typeface="Arial" panose="020B0604020202020204" pitchFamily="34" charset="0"/>
              <a:buChar char="•"/>
              <a:tabLst/>
              <a:defRPr/>
            </a:pPr>
            <a:r>
              <a:rPr lang="en-GB" sz="1800" dirty="0">
                <a:effectLst/>
                <a:latin typeface="Arial"/>
                <a:ea typeface="Calibri"/>
                <a:cs typeface="Arial"/>
              </a:rPr>
              <a:t>DHSC funds 15 International Recruitment Regional Partnerships across England to support international recruitment in adult social care. </a:t>
            </a:r>
            <a:endParaRPr lang="en-GB" sz="1800" b="0" i="0" u="none" strike="noStrike" kern="1200" cap="none" spc="0" normalizeH="0" baseline="0" noProof="0" dirty="0">
              <a:ln>
                <a:noFill/>
              </a:ln>
              <a:solidFill>
                <a:srgbClr val="000000"/>
              </a:solidFill>
              <a:effectLst/>
              <a:uLnTx/>
              <a:uFillTx/>
              <a:latin typeface="Arial"/>
              <a:ea typeface="Calibri"/>
              <a:cs typeface="Arial"/>
            </a:endParaRPr>
          </a:p>
          <a:p>
            <a:pPr marL="173355" marR="0" lvl="0" indent="-173355" algn="l" defTabSz="914400" rtl="0" eaLnBrk="1" fontAlgn="auto" latinLnBrk="0" hangingPunct="1">
              <a:lnSpc>
                <a:spcPct val="100000"/>
              </a:lnSpc>
              <a:spcBef>
                <a:spcPts val="0"/>
              </a:spcBef>
              <a:spcAft>
                <a:spcPts val="600"/>
              </a:spcAft>
              <a:buClrTx/>
              <a:buSzPts val="900"/>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a:ea typeface="Calibri"/>
                <a:cs typeface="Arial"/>
              </a:rPr>
              <a:t>£16m has been provided to Regional </a:t>
            </a:r>
            <a:r>
              <a:rPr lang="en-GB" sz="1800" dirty="0">
                <a:solidFill>
                  <a:srgbClr val="000000"/>
                </a:solidFill>
                <a:latin typeface="Arial"/>
                <a:ea typeface="Calibri"/>
                <a:cs typeface="Arial"/>
              </a:rPr>
              <a:t>P</a:t>
            </a:r>
            <a:r>
              <a:rPr lang="en-GB" dirty="0">
                <a:solidFill>
                  <a:srgbClr val="000000"/>
                </a:solidFill>
                <a:latin typeface="Arial"/>
                <a:ea typeface="Calibri"/>
                <a:cs typeface="Arial"/>
              </a:rPr>
              <a:t>a</a:t>
            </a:r>
            <a:r>
              <a:rPr kumimoji="0" lang="en-GB" sz="1800" b="0" i="0" u="none" strike="noStrike" kern="1200" cap="none" spc="0" normalizeH="0" baseline="0" noProof="0" dirty="0" err="1">
                <a:ln>
                  <a:noFill/>
                </a:ln>
                <a:solidFill>
                  <a:srgbClr val="000000"/>
                </a:solidFill>
                <a:effectLst/>
                <a:uLnTx/>
                <a:uFillTx/>
                <a:latin typeface="Arial"/>
                <a:ea typeface="Calibri"/>
                <a:cs typeface="Arial"/>
              </a:rPr>
              <a:t>rtnerships</a:t>
            </a:r>
            <a:r>
              <a:rPr lang="en-GB" dirty="0">
                <a:solidFill>
                  <a:srgbClr val="000000"/>
                </a:solidFill>
                <a:latin typeface="Arial"/>
                <a:ea typeface="Calibri"/>
                <a:cs typeface="Arial"/>
              </a:rPr>
              <a:t> </a:t>
            </a:r>
            <a:r>
              <a:rPr lang="en-GB" sz="1800" dirty="0">
                <a:solidFill>
                  <a:srgbClr val="000000"/>
                </a:solidFill>
                <a:latin typeface="Arial"/>
                <a:ea typeface="Calibri"/>
                <a:cs typeface="Arial"/>
              </a:rPr>
              <a:t>in 2024/25 </a:t>
            </a:r>
            <a:r>
              <a:rPr kumimoji="0" lang="en-GB" sz="1800" b="0" i="0" u="none" strike="noStrike" kern="1200" cap="none" spc="0" normalizeH="0" baseline="0" noProof="0" dirty="0">
                <a:ln>
                  <a:noFill/>
                </a:ln>
                <a:solidFill>
                  <a:srgbClr val="000000"/>
                </a:solidFill>
                <a:effectLst/>
                <a:uLnTx/>
                <a:uFillTx/>
                <a:latin typeface="Arial"/>
                <a:ea typeface="Calibri"/>
                <a:cs typeface="Arial"/>
              </a:rPr>
              <a:t>to support Regional Partnerships</a:t>
            </a:r>
            <a:r>
              <a:rPr lang="en-GB" sz="1800" dirty="0">
                <a:solidFill>
                  <a:srgbClr val="000000"/>
                </a:solidFill>
                <a:latin typeface="Arial"/>
                <a:ea typeface="Calibri"/>
                <a:cs typeface="Arial"/>
              </a:rPr>
              <a:t> </a:t>
            </a:r>
            <a:r>
              <a:rPr kumimoji="0" lang="en-GB" sz="1800" b="0" i="0" u="none" strike="noStrike" kern="1200" cap="none" spc="0" normalizeH="0" baseline="0" noProof="0" dirty="0">
                <a:ln>
                  <a:noFill/>
                </a:ln>
                <a:solidFill>
                  <a:srgbClr val="000000"/>
                </a:solidFill>
                <a:effectLst/>
                <a:uLnTx/>
                <a:uFillTx/>
                <a:latin typeface="Arial"/>
                <a:ea typeface="Calibri"/>
                <a:cs typeface="Arial"/>
              </a:rPr>
              <a:t>to prevent and respond to unethical employment practices in the sector.   </a:t>
            </a:r>
            <a:endParaRPr lang="en-GB" sz="1800" b="0" i="0" u="none" strike="noStrike" kern="1200" cap="none" spc="0" normalizeH="0" baseline="0" noProof="0" dirty="0">
              <a:ln>
                <a:noFill/>
              </a:ln>
              <a:solidFill>
                <a:prstClr val="black"/>
              </a:solidFill>
              <a:effectLst/>
              <a:uLnTx/>
              <a:uFillTx/>
              <a:latin typeface="Arial"/>
              <a:ea typeface="Calibri"/>
              <a:cs typeface="Arial"/>
            </a:endParaRPr>
          </a:p>
          <a:p>
            <a:pPr marL="173355" marR="0" lvl="0" indent="-173355" algn="l" defTabSz="914400" rtl="0" eaLnBrk="1" fontAlgn="auto" latinLnBrk="0" hangingPunct="1">
              <a:lnSpc>
                <a:spcPct val="100000"/>
              </a:lnSpc>
              <a:spcBef>
                <a:spcPts val="0"/>
              </a:spcBef>
              <a:spcAft>
                <a:spcPts val="600"/>
              </a:spcAft>
              <a:buClrTx/>
              <a:buSzPts val="900"/>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a:ea typeface="Calibri"/>
                <a:cs typeface="Arial"/>
              </a:rPr>
              <a:t>This includes funding to enable Regional Partnerships to establish a support offer for individuals to seek alternative employment and remain working in the care sector when they have been impacted by their sponsor’s licence being revoked.</a:t>
            </a:r>
            <a:endParaRPr lang="en-GB" sz="1800" b="0" i="0" u="none" strike="noStrike" kern="1200" cap="none" spc="0" normalizeH="0" baseline="0" noProof="0" dirty="0">
              <a:ln>
                <a:noFill/>
              </a:ln>
              <a:solidFill>
                <a:srgbClr val="000000"/>
              </a:solidFill>
              <a:effectLst/>
              <a:uLnTx/>
              <a:uFillTx/>
              <a:latin typeface="Arial"/>
              <a:ea typeface="Calibri"/>
              <a:cs typeface="Arial"/>
            </a:endParaRPr>
          </a:p>
          <a:p>
            <a:pPr marL="630555" lvl="1" indent="-173355">
              <a:spcAft>
                <a:spcPts val="600"/>
              </a:spcAft>
              <a:buSzPts val="900"/>
              <a:buFont typeface="Arial" panose="020B0604020202020204" pitchFamily="34" charset="0"/>
              <a:buChar char="•"/>
              <a:defRPr/>
            </a:pPr>
            <a:r>
              <a:rPr lang="en-GB" dirty="0">
                <a:solidFill>
                  <a:srgbClr val="000000"/>
                </a:solidFill>
                <a:latin typeface="Arial"/>
                <a:ea typeface="Calibri"/>
                <a:cs typeface="Arial"/>
              </a:rPr>
              <a:t>Workers impacted by sponsor licence revocation will be contacted directly by UKVI and directed to their Regional Partnership for support. </a:t>
            </a:r>
            <a:r>
              <a:rPr kumimoji="0" lang="en-GB" b="0" i="0" u="none" strike="noStrike" kern="1200" cap="none" spc="0" normalizeH="0" baseline="0" noProof="0" dirty="0">
                <a:ln>
                  <a:noFill/>
                </a:ln>
                <a:solidFill>
                  <a:srgbClr val="000000"/>
                </a:solidFill>
                <a:effectLst/>
                <a:uLnTx/>
                <a:uFillTx/>
                <a:latin typeface="Arial"/>
                <a:ea typeface="Calibri"/>
                <a:cs typeface="Arial"/>
              </a:rPr>
              <a:t> </a:t>
            </a:r>
            <a:endParaRPr lang="en-GB" b="0" i="0" u="none" strike="noStrike" kern="1200" cap="none" spc="0" normalizeH="0" baseline="0" noProof="0" dirty="0">
              <a:ln>
                <a:noFill/>
              </a:ln>
              <a:solidFill>
                <a:srgbClr val="000000"/>
              </a:solidFill>
              <a:effectLst/>
              <a:uLnTx/>
              <a:uFillTx/>
              <a:latin typeface="Arial"/>
              <a:ea typeface="Calibri"/>
              <a:cs typeface="Arial"/>
            </a:endParaRPr>
          </a:p>
          <a:p>
            <a:pPr marL="630555" lvl="1" indent="-173355">
              <a:spcAft>
                <a:spcPts val="600"/>
              </a:spcAft>
              <a:buSzPts val="900"/>
              <a:buFont typeface="Arial" panose="020B0604020202020204" pitchFamily="34" charset="0"/>
              <a:buChar char="•"/>
              <a:defRPr/>
            </a:pPr>
            <a:r>
              <a:rPr lang="en-GB" dirty="0">
                <a:solidFill>
                  <a:srgbClr val="000000"/>
                </a:solidFill>
                <a:latin typeface="Arial"/>
                <a:ea typeface="Calibri"/>
                <a:cs typeface="Arial"/>
              </a:rPr>
              <a:t>Providers with appropriate vacancies can sponsor these workers. If you have vacancies, please contact your regional lead. </a:t>
            </a:r>
            <a:endParaRPr lang="en-GB"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520929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FA45350C-1820-B972-1860-3FE7068A418B}"/>
              </a:ext>
            </a:extLst>
          </p:cNvPr>
          <p:cNvSpPr txBox="1"/>
          <p:nvPr/>
        </p:nvSpPr>
        <p:spPr>
          <a:xfrm>
            <a:off x="304699" y="1827295"/>
            <a:ext cx="11887301" cy="4801314"/>
          </a:xfrm>
          <a:prstGeom prst="rect">
            <a:avLst/>
          </a:prstGeom>
          <a:noFill/>
        </p:spPr>
        <p:txBody>
          <a:bodyPr wrap="square" lIns="91440" tIns="45720" rIns="91440" bIns="45720" anchor="ctr">
            <a:spAutoFit/>
          </a:bodyPr>
          <a:lstStyle/>
          <a:p>
            <a:endParaRPr lang="en-GB" dirty="0">
              <a:latin typeface="Arial"/>
              <a:cs typeface="Calibri"/>
            </a:endParaRPr>
          </a:p>
          <a:p>
            <a:r>
              <a:rPr lang="en-GB" dirty="0">
                <a:latin typeface="Arial"/>
                <a:cs typeface="Calibri"/>
              </a:rPr>
              <a:t>Sponsored workers can take additional paid employment, known as ‘supplementary employment’.</a:t>
            </a:r>
          </a:p>
          <a:p>
            <a:endParaRPr lang="en-GB" dirty="0">
              <a:latin typeface="Arial"/>
              <a:cs typeface="Calibri"/>
            </a:endParaRPr>
          </a:p>
          <a:p>
            <a:pPr marL="285750" indent="-285750">
              <a:buFont typeface="Arial,Sans-Serif"/>
              <a:buChar char="•"/>
            </a:pPr>
            <a:r>
              <a:rPr lang="en-GB" dirty="0">
                <a:latin typeface="Arial"/>
                <a:cs typeface="Calibri"/>
              </a:rPr>
              <a:t>The supplementary work must be for no more than 20 hours per week</a:t>
            </a:r>
            <a:endParaRPr lang="en-US" dirty="0">
              <a:latin typeface="Arial"/>
              <a:cs typeface="Calibri"/>
            </a:endParaRPr>
          </a:p>
          <a:p>
            <a:pPr marL="285750" indent="-285750">
              <a:buFont typeface="Arial,Sans-Serif"/>
              <a:buChar char="•"/>
            </a:pPr>
            <a:r>
              <a:rPr lang="en-GB" dirty="0">
                <a:latin typeface="Arial"/>
                <a:cs typeface="Calibri"/>
              </a:rPr>
              <a:t>The worker must continue to work in the job for which they are being sponsored</a:t>
            </a:r>
          </a:p>
          <a:p>
            <a:endParaRPr lang="en-GB" dirty="0">
              <a:latin typeface="Arial"/>
              <a:cs typeface="Calibri"/>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“Supplementary employment” means employment in a job (other than the job for which the person is being sponsored) which either:</a:t>
            </a:r>
          </a:p>
          <a:p>
            <a:endParaRPr lang="en-US"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(a) appears in Appendix Immigration Salary List; or</a:t>
            </a:r>
            <a:endParaRPr lang="en-US"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(b) is in the same profession and at the same professional level as the job for which the person is being sponsored; or</a:t>
            </a:r>
          </a:p>
          <a:p>
            <a:pPr lvl="1"/>
            <a:r>
              <a:rPr lang="en-GB" dirty="0">
                <a:latin typeface="Arial" panose="020B0604020202020204" pitchFamily="34" charset="0"/>
                <a:cs typeface="Arial" panose="020B0604020202020204" pitchFamily="34" charset="0"/>
              </a:rPr>
              <a:t>(c) if the person has permission as a Skilled Worker, is in an eligible SOC 2020 occupation code listed in Tables 1, 2 or 3 of Appendix Skilled Occupations;</a:t>
            </a:r>
          </a:p>
          <a:p>
            <a:pPr>
              <a:buFont typeface="Arial"/>
              <a:buChar char="•"/>
            </a:pPr>
            <a:endParaRPr lang="en-GB" dirty="0">
              <a:latin typeface="Arial" panose="020B0604020202020204" pitchFamily="34" charset="0"/>
              <a:ea typeface="Calibri"/>
              <a:cs typeface="Arial" panose="020B0604020202020204" pitchFamily="34" charset="0"/>
            </a:endParaRPr>
          </a:p>
          <a:p>
            <a:pPr marL="342900" indent="-342900">
              <a:buFont typeface="Arial"/>
              <a:buChar char="•"/>
            </a:pPr>
            <a:endParaRPr lang="en-GB" dirty="0">
              <a:latin typeface="Arial" panose="020B0604020202020204" pitchFamily="34" charset="0"/>
              <a:ea typeface="Calibri"/>
              <a:cs typeface="Arial" panose="020B0604020202020204" pitchFamily="34" charset="0"/>
            </a:endParaRPr>
          </a:p>
        </p:txBody>
      </p:sp>
      <p:sp>
        <p:nvSpPr>
          <p:cNvPr id="5" name="Title 1">
            <a:extLst>
              <a:ext uri="{FF2B5EF4-FFF2-40B4-BE49-F238E27FC236}">
                <a16:creationId xmlns:a16="http://schemas.microsoft.com/office/drawing/2014/main" id="{688BB892-9E90-AC7C-7087-7AA908058F45}"/>
              </a:ext>
            </a:extLst>
          </p:cNvPr>
          <p:cNvSpPr txBox="1">
            <a:spLocks/>
          </p:cNvSpPr>
          <p:nvPr/>
        </p:nvSpPr>
        <p:spPr>
          <a:xfrm>
            <a:off x="295275" y="-6350"/>
            <a:ext cx="11896725" cy="1706563"/>
          </a:xfrm>
          <a:prstGeom prst="rect">
            <a:avLst/>
          </a:prstGeom>
          <a:solidFill>
            <a:srgbClr val="9AAEF9"/>
          </a:solidFill>
        </p:spPr>
        <p:txBody>
          <a:bodyPr spcFirstLastPara="1" vert="horz" wrap="square"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b="1">
                <a:solidFill>
                  <a:srgbClr val="20008F"/>
                </a:solidFill>
                <a:latin typeface="Arial"/>
                <a:cs typeface="Arial"/>
              </a:rPr>
              <a:t>Supplementary</a:t>
            </a:r>
            <a:r>
              <a:rPr lang="en-GB" sz="5400" b="1">
                <a:solidFill>
                  <a:srgbClr val="20008F"/>
                </a:solidFill>
                <a:latin typeface="Arial"/>
                <a:cs typeface="Arial"/>
              </a:rPr>
              <a:t> </a:t>
            </a:r>
            <a:r>
              <a:rPr lang="en-GB" sz="4800" b="1">
                <a:solidFill>
                  <a:srgbClr val="20008F"/>
                </a:solidFill>
                <a:latin typeface="Arial"/>
                <a:cs typeface="Arial"/>
              </a:rPr>
              <a:t>Employment</a:t>
            </a:r>
            <a:r>
              <a:rPr lang="en-GB" sz="5400" b="1">
                <a:solidFill>
                  <a:srgbClr val="20008F"/>
                </a:solidFill>
                <a:latin typeface="Arial"/>
                <a:cs typeface="Arial"/>
              </a:rPr>
              <a:t> </a:t>
            </a:r>
            <a:endParaRPr lang="en-US">
              <a:ea typeface="Calibri Light" panose="020F0302020204030204"/>
              <a:cs typeface="Calibri Light" panose="020F0302020204030204"/>
            </a:endParaRPr>
          </a:p>
        </p:txBody>
      </p:sp>
      <p:sp>
        <p:nvSpPr>
          <p:cNvPr id="8" name="Rectangle 7">
            <a:extLst>
              <a:ext uri="{FF2B5EF4-FFF2-40B4-BE49-F238E27FC236}">
                <a16:creationId xmlns:a16="http://schemas.microsoft.com/office/drawing/2014/main" id="{4E0AA1E3-8CF3-DEF8-E8B3-49596E408209}"/>
              </a:ext>
            </a:extLst>
          </p:cNvPr>
          <p:cNvSpPr/>
          <p:nvPr/>
        </p:nvSpPr>
        <p:spPr>
          <a:xfrm>
            <a:off x="0" y="-475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196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91CF64-C1AD-0B5A-87BC-B4C29BD9C615}"/>
              </a:ext>
            </a:extLst>
          </p:cNvPr>
          <p:cNvSpPr txBox="1"/>
          <p:nvPr/>
        </p:nvSpPr>
        <p:spPr>
          <a:xfrm>
            <a:off x="1465671" y="2244060"/>
            <a:ext cx="8724220" cy="236988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200" b="1" i="0" u="none" strike="noStrike" kern="1200" cap="none" spc="0" normalizeH="0" baseline="0" noProof="0" dirty="0">
                <a:ln>
                  <a:noFill/>
                </a:ln>
                <a:solidFill>
                  <a:srgbClr val="20008F"/>
                </a:solidFill>
                <a:effectLst/>
                <a:uLnTx/>
                <a:uFillTx/>
                <a:latin typeface="Calibri" panose="020F0502020204030204"/>
                <a:ea typeface="+mn-ea"/>
                <a:cs typeface="+mn-cs"/>
              </a:rPr>
              <a:t>Thank You.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4800" b="1" i="0" u="none" strike="noStrike" kern="1200" cap="none" spc="0" normalizeH="0" baseline="0" noProof="0" dirty="0">
              <a:ln>
                <a:noFill/>
              </a:ln>
              <a:solidFill>
                <a:srgbClr val="20008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1" i="0" u="none" strike="noStrike" kern="1200" cap="none" spc="0" normalizeH="0" baseline="0" noProof="0" dirty="0">
              <a:ln>
                <a:noFill/>
              </a:ln>
              <a:solidFill>
                <a:srgbClr val="20008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20349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8" descr="How to Become a Doctor – Your Path From High School | Weil College Advising">
            <a:extLst>
              <a:ext uri="{FF2B5EF4-FFF2-40B4-BE49-F238E27FC236}">
                <a16:creationId xmlns:a16="http://schemas.microsoft.com/office/drawing/2014/main" id="{24DF4EF8-B505-EDE0-E4C4-B041628157D0}"/>
              </a:ext>
            </a:extLst>
          </p:cNvPr>
          <p:cNvSpPr>
            <a:spLocks noChangeAspect="1" noChangeArrowheads="1"/>
          </p:cNvSpPr>
          <p:nvPr/>
        </p:nvSpPr>
        <p:spPr bwMode="auto">
          <a:xfrm>
            <a:off x="5934074" y="3438524"/>
            <a:ext cx="350361" cy="35036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ow to Become a Doctor – Your Path From High School | Weil College Advising">
            <a:extLst>
              <a:ext uri="{FF2B5EF4-FFF2-40B4-BE49-F238E27FC236}">
                <a16:creationId xmlns:a16="http://schemas.microsoft.com/office/drawing/2014/main" id="{41733131-A71C-D045-EF52-2A41A2EE55A4}"/>
              </a:ext>
            </a:extLst>
          </p:cNvPr>
          <p:cNvSpPr>
            <a:spLocks noChangeAspect="1" noChangeArrowheads="1"/>
          </p:cNvSpPr>
          <p:nvPr/>
        </p:nvSpPr>
        <p:spPr bwMode="auto">
          <a:xfrm>
            <a:off x="6086474" y="3590924"/>
            <a:ext cx="350361" cy="35036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itle 1">
            <a:extLst>
              <a:ext uri="{FF2B5EF4-FFF2-40B4-BE49-F238E27FC236}">
                <a16:creationId xmlns:a16="http://schemas.microsoft.com/office/drawing/2014/main" id="{69682904-1784-54FE-C513-7439FD266BD7}"/>
              </a:ext>
            </a:extLst>
          </p:cNvPr>
          <p:cNvSpPr txBox="1">
            <a:spLocks/>
          </p:cNvSpPr>
          <p:nvPr/>
        </p:nvSpPr>
        <p:spPr>
          <a:xfrm>
            <a:off x="1417030" y="732881"/>
            <a:ext cx="9998873" cy="105686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eaLnBrk="0" fontAlgn="base" hangingPunct="0">
              <a:spcAft>
                <a:spcPct val="0"/>
              </a:spcAft>
              <a:defRPr/>
            </a:pPr>
            <a:r>
              <a:rPr lang="en-GB" altLang="en-US" sz="4000" b="1" dirty="0">
                <a:solidFill>
                  <a:srgbClr val="20008F"/>
                </a:solidFill>
                <a:latin typeface="Arial" panose="020B0604020202020204" pitchFamily="34" charset="0"/>
                <a:ea typeface="+mn-ea"/>
                <a:cs typeface="Arial" panose="020B0604020202020204" pitchFamily="34" charset="0"/>
              </a:rPr>
              <a:t>Apply for a sponsor licence; sponsor a care worker.</a:t>
            </a:r>
          </a:p>
          <a:p>
            <a:pPr eaLnBrk="0" fontAlgn="base" hangingPunct="0">
              <a:spcAft>
                <a:spcPct val="0"/>
              </a:spcAft>
              <a:defRPr/>
            </a:pPr>
            <a:endParaRPr lang="en-GB" altLang="en-US" sz="4000" b="1" dirty="0">
              <a:solidFill>
                <a:srgbClr val="20008F"/>
              </a:solidFill>
              <a:latin typeface="Arial" panose="020B0604020202020204" pitchFamily="34" charset="0"/>
              <a:ea typeface="+mn-ea"/>
              <a:cs typeface="Arial" panose="020B0604020202020204" pitchFamily="34" charset="0"/>
            </a:endParaRPr>
          </a:p>
        </p:txBody>
      </p:sp>
      <p:sp>
        <p:nvSpPr>
          <p:cNvPr id="158" name="TextBox 137">
            <a:extLst>
              <a:ext uri="{FF2B5EF4-FFF2-40B4-BE49-F238E27FC236}">
                <a16:creationId xmlns:a16="http://schemas.microsoft.com/office/drawing/2014/main" id="{D0CC380E-A9EA-2E5C-FCBF-977312EFE94F}"/>
              </a:ext>
            </a:extLst>
          </p:cNvPr>
          <p:cNvSpPr txBox="1">
            <a:spLocks noChangeArrowheads="1"/>
          </p:cNvSpPr>
          <p:nvPr/>
        </p:nvSpPr>
        <p:spPr bwMode="auto">
          <a:xfrm>
            <a:off x="6436835" y="4828634"/>
            <a:ext cx="1640071" cy="284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cxnSp>
        <p:nvCxnSpPr>
          <p:cNvPr id="159" name="Shape 112">
            <a:extLst>
              <a:ext uri="{FF2B5EF4-FFF2-40B4-BE49-F238E27FC236}">
                <a16:creationId xmlns:a16="http://schemas.microsoft.com/office/drawing/2014/main" id="{59D363B7-0B9A-9676-894E-09221248C851}"/>
              </a:ext>
            </a:extLst>
          </p:cNvPr>
          <p:cNvCxnSpPr>
            <a:cxnSpLocks noChangeShapeType="1"/>
          </p:cNvCxnSpPr>
          <p:nvPr/>
        </p:nvCxnSpPr>
        <p:spPr bwMode="auto">
          <a:xfrm flipV="1">
            <a:off x="7509073" y="4045152"/>
            <a:ext cx="304110" cy="613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160" name="Shape 112">
            <a:extLst>
              <a:ext uri="{FF2B5EF4-FFF2-40B4-BE49-F238E27FC236}">
                <a16:creationId xmlns:a16="http://schemas.microsoft.com/office/drawing/2014/main" id="{A76FACAA-0679-4326-3D84-4ABAB1AAECDF}"/>
              </a:ext>
            </a:extLst>
          </p:cNvPr>
          <p:cNvCxnSpPr>
            <a:cxnSpLocks noChangeShapeType="1"/>
          </p:cNvCxnSpPr>
          <p:nvPr/>
        </p:nvCxnSpPr>
        <p:spPr bwMode="auto">
          <a:xfrm>
            <a:off x="8707334" y="4043926"/>
            <a:ext cx="250990" cy="2452"/>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161" name="Connector: Elbow 160">
            <a:extLst>
              <a:ext uri="{FF2B5EF4-FFF2-40B4-BE49-F238E27FC236}">
                <a16:creationId xmlns:a16="http://schemas.microsoft.com/office/drawing/2014/main" id="{FB858197-0067-BED1-413E-07F435250EE3}"/>
              </a:ext>
            </a:extLst>
          </p:cNvPr>
          <p:cNvCxnSpPr>
            <a:cxnSpLocks/>
          </p:cNvCxnSpPr>
          <p:nvPr/>
        </p:nvCxnSpPr>
        <p:spPr>
          <a:xfrm rot="5400000" flipH="1" flipV="1">
            <a:off x="7015781" y="3238578"/>
            <a:ext cx="1431328" cy="197320"/>
          </a:xfrm>
          <a:prstGeom prst="bentConnector3">
            <a:avLst>
              <a:gd name="adj1" fmla="val 100381"/>
            </a:avLst>
          </a:prstGeom>
          <a:ln w="127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62" name="Connector: Elbow 161">
            <a:extLst>
              <a:ext uri="{FF2B5EF4-FFF2-40B4-BE49-F238E27FC236}">
                <a16:creationId xmlns:a16="http://schemas.microsoft.com/office/drawing/2014/main" id="{5C8355BD-16EE-D241-0B19-1E528E8AB114}"/>
              </a:ext>
            </a:extLst>
          </p:cNvPr>
          <p:cNvCxnSpPr>
            <a:cxnSpLocks/>
          </p:cNvCxnSpPr>
          <p:nvPr/>
        </p:nvCxnSpPr>
        <p:spPr>
          <a:xfrm rot="16200000" flipH="1">
            <a:off x="8028383" y="3269007"/>
            <a:ext cx="1470114" cy="92154"/>
          </a:xfrm>
          <a:prstGeom prst="bentConnector3">
            <a:avLst>
              <a:gd name="adj1" fmla="val -82"/>
            </a:avLst>
          </a:prstGeom>
          <a:ln w="12700">
            <a:solidFill>
              <a:srgbClr val="0070C0"/>
            </a:solidFill>
            <a:tailEnd type="none"/>
          </a:ln>
        </p:spPr>
        <p:style>
          <a:lnRef idx="1">
            <a:schemeClr val="accent1"/>
          </a:lnRef>
          <a:fillRef idx="0">
            <a:schemeClr val="accent1"/>
          </a:fillRef>
          <a:effectRef idx="0">
            <a:schemeClr val="accent1"/>
          </a:effectRef>
          <a:fontRef idx="minor">
            <a:schemeClr val="tx1"/>
          </a:fontRef>
        </p:style>
      </p:cxnSp>
      <p:sp>
        <p:nvSpPr>
          <p:cNvPr id="163" name="AutoShape 2" descr="https://ukc-powerpoint.officeapps.live.com/pods/GetClipboardImage.ashx?Id=e6e79f21-7dcc-4f92-a6fa-896daed2a748&amp;DC=GUK3&amp;wdoverrides=GetClipboardImageEnabled:true">
            <a:extLst>
              <a:ext uri="{FF2B5EF4-FFF2-40B4-BE49-F238E27FC236}">
                <a16:creationId xmlns:a16="http://schemas.microsoft.com/office/drawing/2014/main" id="{97718370-F411-0F90-9A28-96E8E92BD119}"/>
              </a:ext>
            </a:extLst>
          </p:cNvPr>
          <p:cNvSpPr>
            <a:spLocks noChangeAspect="1" noChangeArrowheads="1"/>
          </p:cNvSpPr>
          <p:nvPr/>
        </p:nvSpPr>
        <p:spPr bwMode="auto">
          <a:xfrm>
            <a:off x="6515186" y="4340335"/>
            <a:ext cx="254975" cy="23536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p>
        </p:txBody>
      </p:sp>
      <p:grpSp>
        <p:nvGrpSpPr>
          <p:cNvPr id="164" name="Group 163">
            <a:extLst>
              <a:ext uri="{FF2B5EF4-FFF2-40B4-BE49-F238E27FC236}">
                <a16:creationId xmlns:a16="http://schemas.microsoft.com/office/drawing/2014/main" id="{B991AC89-709C-02C4-9EDC-85E50142A903}"/>
              </a:ext>
            </a:extLst>
          </p:cNvPr>
          <p:cNvGrpSpPr/>
          <p:nvPr/>
        </p:nvGrpSpPr>
        <p:grpSpPr>
          <a:xfrm>
            <a:off x="3389372" y="2104467"/>
            <a:ext cx="895543" cy="1127510"/>
            <a:chOff x="514655" y="820282"/>
            <a:chExt cx="895543" cy="1127510"/>
          </a:xfrm>
        </p:grpSpPr>
        <p:grpSp>
          <p:nvGrpSpPr>
            <p:cNvPr id="165" name="Group 164">
              <a:extLst>
                <a:ext uri="{FF2B5EF4-FFF2-40B4-BE49-F238E27FC236}">
                  <a16:creationId xmlns:a16="http://schemas.microsoft.com/office/drawing/2014/main" id="{006D33D4-8DC9-93EE-DE1B-DFCB389F93B3}"/>
                </a:ext>
              </a:extLst>
            </p:cNvPr>
            <p:cNvGrpSpPr/>
            <p:nvPr/>
          </p:nvGrpSpPr>
          <p:grpSpPr>
            <a:xfrm>
              <a:off x="514655" y="820282"/>
              <a:ext cx="895543" cy="1127510"/>
              <a:chOff x="5712969" y="1656059"/>
              <a:chExt cx="1167455" cy="1431923"/>
            </a:xfrm>
          </p:grpSpPr>
          <p:grpSp>
            <p:nvGrpSpPr>
              <p:cNvPr id="168" name="Group 167">
                <a:extLst>
                  <a:ext uri="{FF2B5EF4-FFF2-40B4-BE49-F238E27FC236}">
                    <a16:creationId xmlns:a16="http://schemas.microsoft.com/office/drawing/2014/main" id="{DADEDDE3-58B8-FD9E-5335-24066AE32C28}"/>
                  </a:ext>
                </a:extLst>
              </p:cNvPr>
              <p:cNvGrpSpPr>
                <a:grpSpLocks/>
              </p:cNvGrpSpPr>
              <p:nvPr/>
            </p:nvGrpSpPr>
            <p:grpSpPr bwMode="auto">
              <a:xfrm>
                <a:off x="5712969" y="1656059"/>
                <a:ext cx="1167455" cy="1431923"/>
                <a:chOff x="226476" y="1093897"/>
                <a:chExt cx="2020013" cy="2507322"/>
              </a:xfrm>
            </p:grpSpPr>
            <p:pic>
              <p:nvPicPr>
                <p:cNvPr id="170" name="Picture 169">
                  <a:extLst>
                    <a:ext uri="{FF2B5EF4-FFF2-40B4-BE49-F238E27FC236}">
                      <a16:creationId xmlns:a16="http://schemas.microsoft.com/office/drawing/2014/main" id="{9E438EF0-6DAE-CE56-C581-D16BA088E47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 name="TextBox 13">
                  <a:extLst>
                    <a:ext uri="{FF2B5EF4-FFF2-40B4-BE49-F238E27FC236}">
                      <a16:creationId xmlns:a16="http://schemas.microsoft.com/office/drawing/2014/main" id="{2F6CFE1C-3F93-DCB4-8020-565A686BF80C}"/>
                    </a:ext>
                  </a:extLst>
                </p:cNvPr>
                <p:cNvSpPr txBox="1">
                  <a:spLocks noChangeArrowheads="1"/>
                </p:cNvSpPr>
                <p:nvPr/>
              </p:nvSpPr>
              <p:spPr bwMode="auto">
                <a:xfrm>
                  <a:off x="226476" y="2243928"/>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t>Apply for Licence</a:t>
                  </a:r>
                </a:p>
              </p:txBody>
            </p:sp>
          </p:grpSp>
          <p:sp>
            <p:nvSpPr>
              <p:cNvPr id="169" name="Rectangle 168">
                <a:extLst>
                  <a:ext uri="{FF2B5EF4-FFF2-40B4-BE49-F238E27FC236}">
                    <a16:creationId xmlns:a16="http://schemas.microsoft.com/office/drawing/2014/main" id="{DCF76D1C-1855-EB47-8AF5-D5367B2E93E7}"/>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166" name="Picture 165">
              <a:extLst>
                <a:ext uri="{FF2B5EF4-FFF2-40B4-BE49-F238E27FC236}">
                  <a16:creationId xmlns:a16="http://schemas.microsoft.com/office/drawing/2014/main" id="{E92D4BA1-9EA4-DAEB-72DB-E81C70EBC97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0548" y="1002706"/>
              <a:ext cx="288609" cy="266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7" name="Picture 166" descr="Credit card">
              <a:extLst>
                <a:ext uri="{FF2B5EF4-FFF2-40B4-BE49-F238E27FC236}">
                  <a16:creationId xmlns:a16="http://schemas.microsoft.com/office/drawing/2014/main" id="{F5541948-5BD3-5233-FC07-E566DAC5A9A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795" y="993239"/>
              <a:ext cx="280349" cy="25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2" name="Group 171">
            <a:extLst>
              <a:ext uri="{FF2B5EF4-FFF2-40B4-BE49-F238E27FC236}">
                <a16:creationId xmlns:a16="http://schemas.microsoft.com/office/drawing/2014/main" id="{814546BD-EDAF-4E91-108C-F2CC2ECA6BF8}"/>
              </a:ext>
            </a:extLst>
          </p:cNvPr>
          <p:cNvGrpSpPr/>
          <p:nvPr/>
        </p:nvGrpSpPr>
        <p:grpSpPr>
          <a:xfrm>
            <a:off x="3398309" y="3566863"/>
            <a:ext cx="895543" cy="1127510"/>
            <a:chOff x="514655" y="820282"/>
            <a:chExt cx="895543" cy="1127510"/>
          </a:xfrm>
        </p:grpSpPr>
        <p:grpSp>
          <p:nvGrpSpPr>
            <p:cNvPr id="173" name="Group 172">
              <a:extLst>
                <a:ext uri="{FF2B5EF4-FFF2-40B4-BE49-F238E27FC236}">
                  <a16:creationId xmlns:a16="http://schemas.microsoft.com/office/drawing/2014/main" id="{F4372FD6-14A6-DEEE-7787-1776C8118623}"/>
                </a:ext>
              </a:extLst>
            </p:cNvPr>
            <p:cNvGrpSpPr/>
            <p:nvPr/>
          </p:nvGrpSpPr>
          <p:grpSpPr>
            <a:xfrm>
              <a:off x="514655" y="820282"/>
              <a:ext cx="895543" cy="1127510"/>
              <a:chOff x="5712969" y="1656059"/>
              <a:chExt cx="1167455" cy="1431923"/>
            </a:xfrm>
          </p:grpSpPr>
          <p:grpSp>
            <p:nvGrpSpPr>
              <p:cNvPr id="176" name="Group 175">
                <a:extLst>
                  <a:ext uri="{FF2B5EF4-FFF2-40B4-BE49-F238E27FC236}">
                    <a16:creationId xmlns:a16="http://schemas.microsoft.com/office/drawing/2014/main" id="{15294496-3B73-EF98-080C-87CDBCC2B41E}"/>
                  </a:ext>
                </a:extLst>
              </p:cNvPr>
              <p:cNvGrpSpPr>
                <a:grpSpLocks/>
              </p:cNvGrpSpPr>
              <p:nvPr/>
            </p:nvGrpSpPr>
            <p:grpSpPr bwMode="auto">
              <a:xfrm>
                <a:off x="5712969" y="1656059"/>
                <a:ext cx="1167455" cy="1431923"/>
                <a:chOff x="226476" y="1093897"/>
                <a:chExt cx="2020013" cy="2507322"/>
              </a:xfrm>
            </p:grpSpPr>
            <p:pic>
              <p:nvPicPr>
                <p:cNvPr id="178" name="Picture 177">
                  <a:extLst>
                    <a:ext uri="{FF2B5EF4-FFF2-40B4-BE49-F238E27FC236}">
                      <a16:creationId xmlns:a16="http://schemas.microsoft.com/office/drawing/2014/main" id="{27A44E39-6BDF-0A4B-63BF-C121199CD1B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9" name="TextBox 13">
                  <a:extLst>
                    <a:ext uri="{FF2B5EF4-FFF2-40B4-BE49-F238E27FC236}">
                      <a16:creationId xmlns:a16="http://schemas.microsoft.com/office/drawing/2014/main" id="{1B5CC095-94D2-11A6-4E44-4F9EF8F3731D}"/>
                    </a:ext>
                  </a:extLst>
                </p:cNvPr>
                <p:cNvSpPr txBox="1">
                  <a:spLocks noChangeArrowheads="1"/>
                </p:cNvSpPr>
                <p:nvPr/>
              </p:nvSpPr>
              <p:spPr bwMode="auto">
                <a:xfrm>
                  <a:off x="226476" y="2243928"/>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t>Assign CoS &amp; Pay ISC</a:t>
                  </a:r>
                </a:p>
              </p:txBody>
            </p:sp>
          </p:grpSp>
          <p:sp>
            <p:nvSpPr>
              <p:cNvPr id="177" name="Rectangle 176">
                <a:extLst>
                  <a:ext uri="{FF2B5EF4-FFF2-40B4-BE49-F238E27FC236}">
                    <a16:creationId xmlns:a16="http://schemas.microsoft.com/office/drawing/2014/main" id="{1E83FDF6-D771-E532-24C1-48408D9C0A35}"/>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174" name="Picture 173">
              <a:extLst>
                <a:ext uri="{FF2B5EF4-FFF2-40B4-BE49-F238E27FC236}">
                  <a16:creationId xmlns:a16="http://schemas.microsoft.com/office/drawing/2014/main" id="{BCCA9463-791C-3A41-3F3F-28D9592C274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0548" y="1002706"/>
              <a:ext cx="288609" cy="266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5" name="Picture 174" descr="Credit card">
              <a:extLst>
                <a:ext uri="{FF2B5EF4-FFF2-40B4-BE49-F238E27FC236}">
                  <a16:creationId xmlns:a16="http://schemas.microsoft.com/office/drawing/2014/main" id="{BFC04065-3084-6C5B-657E-865C86353A0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795" y="993239"/>
              <a:ext cx="280349" cy="25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0" name="Group 179">
            <a:extLst>
              <a:ext uri="{FF2B5EF4-FFF2-40B4-BE49-F238E27FC236}">
                <a16:creationId xmlns:a16="http://schemas.microsoft.com/office/drawing/2014/main" id="{C4B61D0C-2B97-04F0-572D-9B34CEE50836}"/>
              </a:ext>
            </a:extLst>
          </p:cNvPr>
          <p:cNvGrpSpPr/>
          <p:nvPr/>
        </p:nvGrpSpPr>
        <p:grpSpPr>
          <a:xfrm>
            <a:off x="4475020" y="3561981"/>
            <a:ext cx="895543" cy="1127510"/>
            <a:chOff x="7675371" y="461964"/>
            <a:chExt cx="895543" cy="1127510"/>
          </a:xfrm>
        </p:grpSpPr>
        <p:grpSp>
          <p:nvGrpSpPr>
            <p:cNvPr id="181" name="Group 180">
              <a:extLst>
                <a:ext uri="{FF2B5EF4-FFF2-40B4-BE49-F238E27FC236}">
                  <a16:creationId xmlns:a16="http://schemas.microsoft.com/office/drawing/2014/main" id="{6CAE5E6C-1F15-49F9-F7D8-F551018D544F}"/>
                </a:ext>
              </a:extLst>
            </p:cNvPr>
            <p:cNvGrpSpPr/>
            <p:nvPr/>
          </p:nvGrpSpPr>
          <p:grpSpPr>
            <a:xfrm>
              <a:off x="7675371" y="461964"/>
              <a:ext cx="895543" cy="1127510"/>
              <a:chOff x="5712969" y="1656059"/>
              <a:chExt cx="1167455" cy="1431923"/>
            </a:xfrm>
          </p:grpSpPr>
          <p:grpSp>
            <p:nvGrpSpPr>
              <p:cNvPr id="183" name="Group 182">
                <a:extLst>
                  <a:ext uri="{FF2B5EF4-FFF2-40B4-BE49-F238E27FC236}">
                    <a16:creationId xmlns:a16="http://schemas.microsoft.com/office/drawing/2014/main" id="{67C05D38-AC22-C4B0-09E6-84EF821AE613}"/>
                  </a:ext>
                </a:extLst>
              </p:cNvPr>
              <p:cNvGrpSpPr>
                <a:grpSpLocks/>
              </p:cNvGrpSpPr>
              <p:nvPr/>
            </p:nvGrpSpPr>
            <p:grpSpPr bwMode="auto">
              <a:xfrm>
                <a:off x="5712969" y="1656059"/>
                <a:ext cx="1167455" cy="1431923"/>
                <a:chOff x="226476" y="1093897"/>
                <a:chExt cx="2020013" cy="2507322"/>
              </a:xfrm>
            </p:grpSpPr>
            <p:pic>
              <p:nvPicPr>
                <p:cNvPr id="185" name="Picture 184">
                  <a:extLst>
                    <a:ext uri="{FF2B5EF4-FFF2-40B4-BE49-F238E27FC236}">
                      <a16:creationId xmlns:a16="http://schemas.microsoft.com/office/drawing/2014/main" id="{1307A415-983D-9375-498F-8ACD85E71C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6" name="TextBox 13">
                  <a:extLst>
                    <a:ext uri="{FF2B5EF4-FFF2-40B4-BE49-F238E27FC236}">
                      <a16:creationId xmlns:a16="http://schemas.microsoft.com/office/drawing/2014/main" id="{ED1BA0E4-E864-93BF-A2F0-AF9C5A56CEAD}"/>
                    </a:ext>
                  </a:extLst>
                </p:cNvPr>
                <p:cNvSpPr txBox="1">
                  <a:spLocks noChangeArrowheads="1"/>
                </p:cNvSpPr>
                <p:nvPr/>
              </p:nvSpPr>
              <p:spPr bwMode="auto">
                <a:xfrm>
                  <a:off x="226476" y="2243928"/>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Give CoS to migrant</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184" name="Rectangle 183">
                <a:extLst>
                  <a:ext uri="{FF2B5EF4-FFF2-40B4-BE49-F238E27FC236}">
                    <a16:creationId xmlns:a16="http://schemas.microsoft.com/office/drawing/2014/main" id="{CD8B325B-A62E-685E-B477-80EFEEC44B85}"/>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182" name="Picture 181" descr="Email">
              <a:extLst>
                <a:ext uri="{FF2B5EF4-FFF2-40B4-BE49-F238E27FC236}">
                  <a16:creationId xmlns:a16="http://schemas.microsoft.com/office/drawing/2014/main" id="{BB81B8FA-E96C-ABB3-CB7C-159BF8D389C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67825" y="606726"/>
              <a:ext cx="310637" cy="286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7" name="Group 186">
            <a:extLst>
              <a:ext uri="{FF2B5EF4-FFF2-40B4-BE49-F238E27FC236}">
                <a16:creationId xmlns:a16="http://schemas.microsoft.com/office/drawing/2014/main" id="{C8110166-77BD-FE2D-AC7F-2F5428B8E0E0}"/>
              </a:ext>
            </a:extLst>
          </p:cNvPr>
          <p:cNvGrpSpPr/>
          <p:nvPr/>
        </p:nvGrpSpPr>
        <p:grpSpPr>
          <a:xfrm>
            <a:off x="5568124" y="2101483"/>
            <a:ext cx="900361" cy="1127510"/>
            <a:chOff x="7695079" y="461964"/>
            <a:chExt cx="900361" cy="1127510"/>
          </a:xfrm>
        </p:grpSpPr>
        <p:grpSp>
          <p:nvGrpSpPr>
            <p:cNvPr id="188" name="Group 187">
              <a:extLst>
                <a:ext uri="{FF2B5EF4-FFF2-40B4-BE49-F238E27FC236}">
                  <a16:creationId xmlns:a16="http://schemas.microsoft.com/office/drawing/2014/main" id="{FE52978F-B54F-B158-1AB4-CEFA5D362A84}"/>
                </a:ext>
              </a:extLst>
            </p:cNvPr>
            <p:cNvGrpSpPr/>
            <p:nvPr/>
          </p:nvGrpSpPr>
          <p:grpSpPr>
            <a:xfrm>
              <a:off x="7695079" y="461964"/>
              <a:ext cx="900361" cy="1127510"/>
              <a:chOff x="5738662" y="1656059"/>
              <a:chExt cx="1173736" cy="1431923"/>
            </a:xfrm>
          </p:grpSpPr>
          <p:grpSp>
            <p:nvGrpSpPr>
              <p:cNvPr id="190" name="Group 189">
                <a:extLst>
                  <a:ext uri="{FF2B5EF4-FFF2-40B4-BE49-F238E27FC236}">
                    <a16:creationId xmlns:a16="http://schemas.microsoft.com/office/drawing/2014/main" id="{98698D5A-67B9-90F5-5732-B857E150A7CF}"/>
                  </a:ext>
                </a:extLst>
              </p:cNvPr>
              <p:cNvGrpSpPr>
                <a:grpSpLocks/>
              </p:cNvGrpSpPr>
              <p:nvPr/>
            </p:nvGrpSpPr>
            <p:grpSpPr bwMode="auto">
              <a:xfrm>
                <a:off x="5738662" y="1656059"/>
                <a:ext cx="1173736" cy="1431923"/>
                <a:chOff x="270932" y="1093897"/>
                <a:chExt cx="2030881" cy="2507322"/>
              </a:xfrm>
            </p:grpSpPr>
            <p:pic>
              <p:nvPicPr>
                <p:cNvPr id="192" name="Picture 191">
                  <a:extLst>
                    <a:ext uri="{FF2B5EF4-FFF2-40B4-BE49-F238E27FC236}">
                      <a16:creationId xmlns:a16="http://schemas.microsoft.com/office/drawing/2014/main" id="{AD8F20F9-B51B-C117-AFC3-F8BD3F637F6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3" name="TextBox 13">
                  <a:extLst>
                    <a:ext uri="{FF2B5EF4-FFF2-40B4-BE49-F238E27FC236}">
                      <a16:creationId xmlns:a16="http://schemas.microsoft.com/office/drawing/2014/main" id="{E962A747-387A-EBC5-34E8-048AFDD994CF}"/>
                    </a:ext>
                  </a:extLst>
                </p:cNvPr>
                <p:cNvSpPr txBox="1">
                  <a:spLocks noChangeArrowheads="1"/>
                </p:cNvSpPr>
                <p:nvPr/>
              </p:nvSpPr>
              <p:spPr bwMode="auto">
                <a:xfrm>
                  <a:off x="326256" y="2313381"/>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Receive SMS Credentials</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191" name="Rectangle 190">
                <a:extLst>
                  <a:ext uri="{FF2B5EF4-FFF2-40B4-BE49-F238E27FC236}">
                    <a16:creationId xmlns:a16="http://schemas.microsoft.com/office/drawing/2014/main" id="{833C3A60-C2BD-3D90-E377-E1FAA5541C3B}"/>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189" name="Picture 188" descr="Email">
              <a:extLst>
                <a:ext uri="{FF2B5EF4-FFF2-40B4-BE49-F238E27FC236}">
                  <a16:creationId xmlns:a16="http://schemas.microsoft.com/office/drawing/2014/main" id="{A3F2E7E1-1D38-05E0-BF5A-19225D642CF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66490" y="651919"/>
              <a:ext cx="310637" cy="286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 name="Group 193">
            <a:extLst>
              <a:ext uri="{FF2B5EF4-FFF2-40B4-BE49-F238E27FC236}">
                <a16:creationId xmlns:a16="http://schemas.microsoft.com/office/drawing/2014/main" id="{CA16F586-7740-CA43-661B-26118273C57D}"/>
              </a:ext>
            </a:extLst>
          </p:cNvPr>
          <p:cNvGrpSpPr/>
          <p:nvPr/>
        </p:nvGrpSpPr>
        <p:grpSpPr>
          <a:xfrm>
            <a:off x="4483342" y="2097196"/>
            <a:ext cx="900361" cy="1127510"/>
            <a:chOff x="7946618" y="566178"/>
            <a:chExt cx="900361" cy="1127510"/>
          </a:xfrm>
        </p:grpSpPr>
        <p:grpSp>
          <p:nvGrpSpPr>
            <p:cNvPr id="195" name="Group 194">
              <a:extLst>
                <a:ext uri="{FF2B5EF4-FFF2-40B4-BE49-F238E27FC236}">
                  <a16:creationId xmlns:a16="http://schemas.microsoft.com/office/drawing/2014/main" id="{0AD29A3A-1865-7189-D6AB-6E5386C57102}"/>
                </a:ext>
              </a:extLst>
            </p:cNvPr>
            <p:cNvGrpSpPr/>
            <p:nvPr/>
          </p:nvGrpSpPr>
          <p:grpSpPr>
            <a:xfrm>
              <a:off x="7946618" y="566178"/>
              <a:ext cx="900361" cy="1127510"/>
              <a:chOff x="5738662" y="1656059"/>
              <a:chExt cx="1173736" cy="1431923"/>
            </a:xfrm>
          </p:grpSpPr>
          <p:grpSp>
            <p:nvGrpSpPr>
              <p:cNvPr id="197" name="Group 196">
                <a:extLst>
                  <a:ext uri="{FF2B5EF4-FFF2-40B4-BE49-F238E27FC236}">
                    <a16:creationId xmlns:a16="http://schemas.microsoft.com/office/drawing/2014/main" id="{54AE6A6E-D86F-6BBE-CCE0-69BE3D5099D1}"/>
                  </a:ext>
                </a:extLst>
              </p:cNvPr>
              <p:cNvGrpSpPr>
                <a:grpSpLocks/>
              </p:cNvGrpSpPr>
              <p:nvPr/>
            </p:nvGrpSpPr>
            <p:grpSpPr bwMode="auto">
              <a:xfrm>
                <a:off x="5738662" y="1656059"/>
                <a:ext cx="1173736" cy="1431923"/>
                <a:chOff x="270932" y="1093897"/>
                <a:chExt cx="2030881" cy="2507322"/>
              </a:xfrm>
            </p:grpSpPr>
            <p:pic>
              <p:nvPicPr>
                <p:cNvPr id="199" name="Picture 198">
                  <a:extLst>
                    <a:ext uri="{FF2B5EF4-FFF2-40B4-BE49-F238E27FC236}">
                      <a16:creationId xmlns:a16="http://schemas.microsoft.com/office/drawing/2014/main" id="{F4FE0EF6-9A62-5464-DFA6-27B5F9AEE67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0" name="TextBox 13">
                  <a:extLst>
                    <a:ext uri="{FF2B5EF4-FFF2-40B4-BE49-F238E27FC236}">
                      <a16:creationId xmlns:a16="http://schemas.microsoft.com/office/drawing/2014/main" id="{FC2C3D4E-128B-53C8-9B62-37FA05AAC5A6}"/>
                    </a:ext>
                  </a:extLst>
                </p:cNvPr>
                <p:cNvSpPr txBox="1">
                  <a:spLocks noChangeArrowheads="1"/>
                </p:cNvSpPr>
                <p:nvPr/>
              </p:nvSpPr>
              <p:spPr bwMode="auto">
                <a:xfrm>
                  <a:off x="326256" y="2313381"/>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Supply Evidence</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198" name="Rectangle 197">
                <a:extLst>
                  <a:ext uri="{FF2B5EF4-FFF2-40B4-BE49-F238E27FC236}">
                    <a16:creationId xmlns:a16="http://schemas.microsoft.com/office/drawing/2014/main" id="{28B2ABA2-A08E-9ECB-6FA8-97A61E482CC3}"/>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196" name="Picture 195">
              <a:extLst>
                <a:ext uri="{FF2B5EF4-FFF2-40B4-BE49-F238E27FC236}">
                  <a16:creationId xmlns:a16="http://schemas.microsoft.com/office/drawing/2014/main" id="{FE2BE4E1-6914-193A-A614-DE8D2ADFB91B}"/>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55177" y="780828"/>
              <a:ext cx="258450" cy="239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01" name="Shape 112">
            <a:extLst>
              <a:ext uri="{FF2B5EF4-FFF2-40B4-BE49-F238E27FC236}">
                <a16:creationId xmlns:a16="http://schemas.microsoft.com/office/drawing/2014/main" id="{4C7A54C1-0CB1-5D62-2534-05CF09CC0FF7}"/>
              </a:ext>
            </a:extLst>
          </p:cNvPr>
          <p:cNvCxnSpPr>
            <a:cxnSpLocks noChangeShapeType="1"/>
          </p:cNvCxnSpPr>
          <p:nvPr/>
        </p:nvCxnSpPr>
        <p:spPr bwMode="auto">
          <a:xfrm>
            <a:off x="5383703" y="2632523"/>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grpSp>
        <p:nvGrpSpPr>
          <p:cNvPr id="202" name="Group 201">
            <a:extLst>
              <a:ext uri="{FF2B5EF4-FFF2-40B4-BE49-F238E27FC236}">
                <a16:creationId xmlns:a16="http://schemas.microsoft.com/office/drawing/2014/main" id="{964363F4-C2B4-706E-8614-EE210B93F447}"/>
              </a:ext>
            </a:extLst>
          </p:cNvPr>
          <p:cNvGrpSpPr/>
          <p:nvPr/>
        </p:nvGrpSpPr>
        <p:grpSpPr>
          <a:xfrm>
            <a:off x="6631444" y="2107922"/>
            <a:ext cx="895302" cy="1127510"/>
            <a:chOff x="7248953" y="576531"/>
            <a:chExt cx="895302" cy="1127510"/>
          </a:xfrm>
        </p:grpSpPr>
        <p:grpSp>
          <p:nvGrpSpPr>
            <p:cNvPr id="203" name="Group 202">
              <a:extLst>
                <a:ext uri="{FF2B5EF4-FFF2-40B4-BE49-F238E27FC236}">
                  <a16:creationId xmlns:a16="http://schemas.microsoft.com/office/drawing/2014/main" id="{69CE9918-84F9-5FFE-EC68-4F11B9E7710D}"/>
                </a:ext>
              </a:extLst>
            </p:cNvPr>
            <p:cNvGrpSpPr/>
            <p:nvPr/>
          </p:nvGrpSpPr>
          <p:grpSpPr>
            <a:xfrm>
              <a:off x="7248953" y="576531"/>
              <a:ext cx="895302" cy="1127510"/>
              <a:chOff x="5713283" y="1656059"/>
              <a:chExt cx="1167141" cy="1431923"/>
            </a:xfrm>
          </p:grpSpPr>
          <p:grpSp>
            <p:nvGrpSpPr>
              <p:cNvPr id="205" name="Group 204">
                <a:extLst>
                  <a:ext uri="{FF2B5EF4-FFF2-40B4-BE49-F238E27FC236}">
                    <a16:creationId xmlns:a16="http://schemas.microsoft.com/office/drawing/2014/main" id="{F1886FF8-D73A-2AA0-F6CE-A8D55C25084F}"/>
                  </a:ext>
                </a:extLst>
              </p:cNvPr>
              <p:cNvGrpSpPr>
                <a:grpSpLocks/>
              </p:cNvGrpSpPr>
              <p:nvPr/>
            </p:nvGrpSpPr>
            <p:grpSpPr bwMode="auto">
              <a:xfrm>
                <a:off x="5713283" y="1656059"/>
                <a:ext cx="1167141" cy="1431923"/>
                <a:chOff x="227019" y="1093897"/>
                <a:chExt cx="2019470" cy="2507322"/>
              </a:xfrm>
            </p:grpSpPr>
            <p:pic>
              <p:nvPicPr>
                <p:cNvPr id="207" name="Picture 206">
                  <a:extLst>
                    <a:ext uri="{FF2B5EF4-FFF2-40B4-BE49-F238E27FC236}">
                      <a16:creationId xmlns:a16="http://schemas.microsoft.com/office/drawing/2014/main" id="{BD27CFEA-AD04-BBA6-5BCE-E7804DC78EA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 name="TextBox 13">
                  <a:extLst>
                    <a:ext uri="{FF2B5EF4-FFF2-40B4-BE49-F238E27FC236}">
                      <a16:creationId xmlns:a16="http://schemas.microsoft.com/office/drawing/2014/main" id="{AE846752-5F00-416A-BC00-F57F7FCEF76A}"/>
                    </a:ext>
                  </a:extLst>
                </p:cNvPr>
                <p:cNvSpPr txBox="1">
                  <a:spLocks noChangeArrowheads="1"/>
                </p:cNvSpPr>
                <p:nvPr/>
              </p:nvSpPr>
              <p:spPr bwMode="auto">
                <a:xfrm>
                  <a:off x="227019" y="2313336"/>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Request DCoS</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06" name="Rectangle 205">
                <a:extLst>
                  <a:ext uri="{FF2B5EF4-FFF2-40B4-BE49-F238E27FC236}">
                    <a16:creationId xmlns:a16="http://schemas.microsoft.com/office/drawing/2014/main" id="{9F7202A0-D6DA-CA76-F286-5F6BCEF07D36}"/>
                  </a:ext>
                </a:extLst>
              </p:cNvPr>
              <p:cNvSpPr/>
              <p:nvPr/>
            </p:nvSpPr>
            <p:spPr bwMode="auto">
              <a:xfrm>
                <a:off x="5738663" y="2843259"/>
                <a:ext cx="1141412" cy="244475"/>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204" name="Picture 203">
              <a:extLst>
                <a:ext uri="{FF2B5EF4-FFF2-40B4-BE49-F238E27FC236}">
                  <a16:creationId xmlns:a16="http://schemas.microsoft.com/office/drawing/2014/main" id="{B05D3ED5-EC06-403A-4850-BD74D9FA174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41178" y="763733"/>
              <a:ext cx="339414" cy="31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09" name="Shape 112">
            <a:extLst>
              <a:ext uri="{FF2B5EF4-FFF2-40B4-BE49-F238E27FC236}">
                <a16:creationId xmlns:a16="http://schemas.microsoft.com/office/drawing/2014/main" id="{D8CF5444-48E1-079C-4502-0D8600050FEB}"/>
              </a:ext>
            </a:extLst>
          </p:cNvPr>
          <p:cNvCxnSpPr>
            <a:cxnSpLocks noChangeShapeType="1"/>
          </p:cNvCxnSpPr>
          <p:nvPr/>
        </p:nvCxnSpPr>
        <p:spPr bwMode="auto">
          <a:xfrm>
            <a:off x="6468485" y="2632523"/>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10" name="Shape 112">
            <a:extLst>
              <a:ext uri="{FF2B5EF4-FFF2-40B4-BE49-F238E27FC236}">
                <a16:creationId xmlns:a16="http://schemas.microsoft.com/office/drawing/2014/main" id="{1088BF97-51E4-DB46-12FE-03EA41FD08CF}"/>
              </a:ext>
            </a:extLst>
          </p:cNvPr>
          <p:cNvCxnSpPr>
            <a:cxnSpLocks noChangeShapeType="1"/>
          </p:cNvCxnSpPr>
          <p:nvPr/>
        </p:nvCxnSpPr>
        <p:spPr bwMode="auto">
          <a:xfrm>
            <a:off x="4322194" y="2628601"/>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grpSp>
        <p:nvGrpSpPr>
          <p:cNvPr id="211" name="Group 210">
            <a:extLst>
              <a:ext uri="{FF2B5EF4-FFF2-40B4-BE49-F238E27FC236}">
                <a16:creationId xmlns:a16="http://schemas.microsoft.com/office/drawing/2014/main" id="{66B9799C-A79A-D699-1B4A-1D3282AAD169}"/>
              </a:ext>
            </a:extLst>
          </p:cNvPr>
          <p:cNvGrpSpPr/>
          <p:nvPr/>
        </p:nvGrpSpPr>
        <p:grpSpPr>
          <a:xfrm>
            <a:off x="7834707" y="2107241"/>
            <a:ext cx="900361" cy="1127510"/>
            <a:chOff x="7708652" y="795408"/>
            <a:chExt cx="900361" cy="1127510"/>
          </a:xfrm>
        </p:grpSpPr>
        <p:grpSp>
          <p:nvGrpSpPr>
            <p:cNvPr id="212" name="Group 211">
              <a:extLst>
                <a:ext uri="{FF2B5EF4-FFF2-40B4-BE49-F238E27FC236}">
                  <a16:creationId xmlns:a16="http://schemas.microsoft.com/office/drawing/2014/main" id="{D5A15C68-F144-A5C5-0FF8-C5BFA1EA298E}"/>
                </a:ext>
              </a:extLst>
            </p:cNvPr>
            <p:cNvGrpSpPr/>
            <p:nvPr/>
          </p:nvGrpSpPr>
          <p:grpSpPr>
            <a:xfrm>
              <a:off x="7708652" y="795408"/>
              <a:ext cx="900361" cy="1127510"/>
              <a:chOff x="5738662" y="1656059"/>
              <a:chExt cx="1173736" cy="1431923"/>
            </a:xfrm>
          </p:grpSpPr>
          <p:grpSp>
            <p:nvGrpSpPr>
              <p:cNvPr id="214" name="Group 213">
                <a:extLst>
                  <a:ext uri="{FF2B5EF4-FFF2-40B4-BE49-F238E27FC236}">
                    <a16:creationId xmlns:a16="http://schemas.microsoft.com/office/drawing/2014/main" id="{7D0F2ACE-FF40-33E2-7295-4007ED45F5B2}"/>
                  </a:ext>
                </a:extLst>
              </p:cNvPr>
              <p:cNvGrpSpPr>
                <a:grpSpLocks/>
              </p:cNvGrpSpPr>
              <p:nvPr/>
            </p:nvGrpSpPr>
            <p:grpSpPr bwMode="auto">
              <a:xfrm>
                <a:off x="5738662" y="1656059"/>
                <a:ext cx="1173736" cy="1431923"/>
                <a:chOff x="270932" y="1093897"/>
                <a:chExt cx="2030881" cy="2507322"/>
              </a:xfrm>
            </p:grpSpPr>
            <p:pic>
              <p:nvPicPr>
                <p:cNvPr id="216" name="Picture 215">
                  <a:extLst>
                    <a:ext uri="{FF2B5EF4-FFF2-40B4-BE49-F238E27FC236}">
                      <a16:creationId xmlns:a16="http://schemas.microsoft.com/office/drawing/2014/main" id="{777DC0DB-C636-02EA-2B8A-7DC7559E61F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7" name="TextBox 13">
                  <a:extLst>
                    <a:ext uri="{FF2B5EF4-FFF2-40B4-BE49-F238E27FC236}">
                      <a16:creationId xmlns:a16="http://schemas.microsoft.com/office/drawing/2014/main" id="{3DFF591C-7D1F-9D23-FA9A-C9BF0A1EDABF}"/>
                    </a:ext>
                  </a:extLst>
                </p:cNvPr>
                <p:cNvSpPr txBox="1">
                  <a:spLocks noChangeArrowheads="1"/>
                </p:cNvSpPr>
                <p:nvPr/>
              </p:nvSpPr>
              <p:spPr bwMode="auto">
                <a:xfrm>
                  <a:off x="326256" y="2313381"/>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Chip Checker for EEA</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15" name="Rectangle 214">
                <a:extLst>
                  <a:ext uri="{FF2B5EF4-FFF2-40B4-BE49-F238E27FC236}">
                    <a16:creationId xmlns:a16="http://schemas.microsoft.com/office/drawing/2014/main" id="{15A52261-F7DF-FB04-8C63-4E84E8A07166}"/>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sz="1000" b="1">
                    <a:solidFill>
                      <a:schemeClr val="bg1"/>
                    </a:solidFill>
                    <a:latin typeface="Calibri"/>
                  </a:rPr>
                  <a:t>Applicant</a:t>
                </a:r>
                <a:endParaRPr kumimoji="0" lang="en-GB" sz="1000" b="1" i="0" u="none" strike="noStrike" kern="1200" cap="none" spc="0" normalizeH="0" baseline="0" noProof="0">
                  <a:ln>
                    <a:noFill/>
                  </a:ln>
                  <a:solidFill>
                    <a:schemeClr val="bg1"/>
                  </a:solidFill>
                  <a:effectLst/>
                  <a:uLnTx/>
                  <a:uFillTx/>
                  <a:latin typeface="Calibri"/>
                  <a:ea typeface="+mn-ea"/>
                  <a:cs typeface="+mn-cs"/>
                </a:endParaRPr>
              </a:p>
            </p:txBody>
          </p:sp>
        </p:grpSp>
        <p:pic>
          <p:nvPicPr>
            <p:cNvPr id="213" name="Picture 212">
              <a:extLst>
                <a:ext uri="{FF2B5EF4-FFF2-40B4-BE49-F238E27FC236}">
                  <a16:creationId xmlns:a16="http://schemas.microsoft.com/office/drawing/2014/main" id="{8C16BD01-95AA-9B64-1134-B65B5801CA8A}"/>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l="18135" r="19407"/>
            <a:stretch/>
          </p:blipFill>
          <p:spPr>
            <a:xfrm>
              <a:off x="8000383" y="899601"/>
              <a:ext cx="292106" cy="400110"/>
            </a:xfrm>
            <a:prstGeom prst="rect">
              <a:avLst/>
            </a:prstGeom>
          </p:spPr>
        </p:pic>
      </p:grpSp>
      <p:grpSp>
        <p:nvGrpSpPr>
          <p:cNvPr id="218" name="Group 217">
            <a:extLst>
              <a:ext uri="{FF2B5EF4-FFF2-40B4-BE49-F238E27FC236}">
                <a16:creationId xmlns:a16="http://schemas.microsoft.com/office/drawing/2014/main" id="{2F506D8C-0701-ADA7-510C-624284732412}"/>
              </a:ext>
            </a:extLst>
          </p:cNvPr>
          <p:cNvGrpSpPr/>
          <p:nvPr/>
        </p:nvGrpSpPr>
        <p:grpSpPr>
          <a:xfrm>
            <a:off x="5578763" y="3554373"/>
            <a:ext cx="900361" cy="1127510"/>
            <a:chOff x="7890487" y="669582"/>
            <a:chExt cx="900361" cy="1127510"/>
          </a:xfrm>
        </p:grpSpPr>
        <p:grpSp>
          <p:nvGrpSpPr>
            <p:cNvPr id="219" name="Group 218">
              <a:extLst>
                <a:ext uri="{FF2B5EF4-FFF2-40B4-BE49-F238E27FC236}">
                  <a16:creationId xmlns:a16="http://schemas.microsoft.com/office/drawing/2014/main" id="{CD68FBD4-C73C-CA4E-518C-CB463879E277}"/>
                </a:ext>
              </a:extLst>
            </p:cNvPr>
            <p:cNvGrpSpPr/>
            <p:nvPr/>
          </p:nvGrpSpPr>
          <p:grpSpPr>
            <a:xfrm>
              <a:off x="7890487" y="669582"/>
              <a:ext cx="900361" cy="1127510"/>
              <a:chOff x="5738662" y="1656059"/>
              <a:chExt cx="1173736" cy="1431923"/>
            </a:xfrm>
          </p:grpSpPr>
          <p:grpSp>
            <p:nvGrpSpPr>
              <p:cNvPr id="222" name="Group 221">
                <a:extLst>
                  <a:ext uri="{FF2B5EF4-FFF2-40B4-BE49-F238E27FC236}">
                    <a16:creationId xmlns:a16="http://schemas.microsoft.com/office/drawing/2014/main" id="{255DA522-F276-B3D3-C6FB-3974DF30F3B4}"/>
                  </a:ext>
                </a:extLst>
              </p:cNvPr>
              <p:cNvGrpSpPr>
                <a:grpSpLocks/>
              </p:cNvGrpSpPr>
              <p:nvPr/>
            </p:nvGrpSpPr>
            <p:grpSpPr bwMode="auto">
              <a:xfrm>
                <a:off x="5738662" y="1656059"/>
                <a:ext cx="1173736" cy="1431923"/>
                <a:chOff x="270932" y="1093897"/>
                <a:chExt cx="2030881" cy="2507322"/>
              </a:xfrm>
            </p:grpSpPr>
            <p:pic>
              <p:nvPicPr>
                <p:cNvPr id="224" name="Picture 223">
                  <a:extLst>
                    <a:ext uri="{FF2B5EF4-FFF2-40B4-BE49-F238E27FC236}">
                      <a16:creationId xmlns:a16="http://schemas.microsoft.com/office/drawing/2014/main" id="{8A895A22-517E-664D-5942-8BCA86AFB40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 name="TextBox 13">
                  <a:extLst>
                    <a:ext uri="{FF2B5EF4-FFF2-40B4-BE49-F238E27FC236}">
                      <a16:creationId xmlns:a16="http://schemas.microsoft.com/office/drawing/2014/main" id="{4EF0303A-A884-A24C-4BA6-A6C747B25C81}"/>
                    </a:ext>
                  </a:extLst>
                </p:cNvPr>
                <p:cNvSpPr txBox="1">
                  <a:spLocks noChangeArrowheads="1"/>
                </p:cNvSpPr>
                <p:nvPr/>
              </p:nvSpPr>
              <p:spPr bwMode="auto">
                <a:xfrm>
                  <a:off x="326256" y="2313381"/>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Visa Application</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23" name="Rectangle 222">
                <a:extLst>
                  <a:ext uri="{FF2B5EF4-FFF2-40B4-BE49-F238E27FC236}">
                    <a16:creationId xmlns:a16="http://schemas.microsoft.com/office/drawing/2014/main" id="{D2CBD49A-5A99-573E-0D2F-65B309D734F7}"/>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20" name="Picture 219">
              <a:extLst>
                <a:ext uri="{FF2B5EF4-FFF2-40B4-BE49-F238E27FC236}">
                  <a16:creationId xmlns:a16="http://schemas.microsoft.com/office/drawing/2014/main" id="{78AB1532-B29C-7BF6-6968-E839D604D26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30024" y="862710"/>
              <a:ext cx="258672" cy="23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1" name="Picture 220">
              <a:extLst>
                <a:ext uri="{FF2B5EF4-FFF2-40B4-BE49-F238E27FC236}">
                  <a16:creationId xmlns:a16="http://schemas.microsoft.com/office/drawing/2014/main" id="{7848E69E-A2F0-88B0-14FD-DABDFD155A2B}"/>
                </a:ext>
              </a:extLst>
            </p:cNvPr>
            <p:cNvPicPr>
              <a:picLocks noChangeAspect="1" noChangeArrowheads="1"/>
            </p:cNvPicPr>
            <p:nvPr/>
          </p:nvPicPr>
          <p:blipFill>
            <a:blip r:embed="rId9">
              <a:duotone>
                <a:prstClr val="black"/>
                <a:schemeClr val="accent2">
                  <a:tint val="45000"/>
                  <a:satMod val="400000"/>
                </a:schemeClr>
              </a:duotone>
            </a:blip>
            <a:srcRect/>
            <a:stretch>
              <a:fillRect/>
            </a:stretch>
          </p:blipFill>
          <p:spPr bwMode="auto">
            <a:xfrm>
              <a:off x="8349937" y="823861"/>
              <a:ext cx="312120" cy="288118"/>
            </a:xfrm>
            <a:prstGeom prst="rect">
              <a:avLst/>
            </a:prstGeom>
            <a:noFill/>
          </p:spPr>
        </p:pic>
      </p:grpSp>
      <p:grpSp>
        <p:nvGrpSpPr>
          <p:cNvPr id="226" name="Group 225">
            <a:extLst>
              <a:ext uri="{FF2B5EF4-FFF2-40B4-BE49-F238E27FC236}">
                <a16:creationId xmlns:a16="http://schemas.microsoft.com/office/drawing/2014/main" id="{92830489-5219-C5E2-E219-9A9DB1D65CE7}"/>
              </a:ext>
            </a:extLst>
          </p:cNvPr>
          <p:cNvGrpSpPr/>
          <p:nvPr/>
        </p:nvGrpSpPr>
        <p:grpSpPr>
          <a:xfrm>
            <a:off x="6642669" y="3549858"/>
            <a:ext cx="887672" cy="1127510"/>
            <a:chOff x="7249480" y="587673"/>
            <a:chExt cx="887672" cy="1127510"/>
          </a:xfrm>
        </p:grpSpPr>
        <p:grpSp>
          <p:nvGrpSpPr>
            <p:cNvPr id="227" name="Group 226">
              <a:extLst>
                <a:ext uri="{FF2B5EF4-FFF2-40B4-BE49-F238E27FC236}">
                  <a16:creationId xmlns:a16="http://schemas.microsoft.com/office/drawing/2014/main" id="{8A5AE74D-625D-C4F0-79E7-1BEDA57AD874}"/>
                </a:ext>
              </a:extLst>
            </p:cNvPr>
            <p:cNvGrpSpPr/>
            <p:nvPr/>
          </p:nvGrpSpPr>
          <p:grpSpPr>
            <a:xfrm>
              <a:off x="7249480" y="587673"/>
              <a:ext cx="887672" cy="1127510"/>
              <a:chOff x="5738662" y="1656059"/>
              <a:chExt cx="1157195" cy="1431923"/>
            </a:xfrm>
          </p:grpSpPr>
          <p:grpSp>
            <p:nvGrpSpPr>
              <p:cNvPr id="229" name="Group 228">
                <a:extLst>
                  <a:ext uri="{FF2B5EF4-FFF2-40B4-BE49-F238E27FC236}">
                    <a16:creationId xmlns:a16="http://schemas.microsoft.com/office/drawing/2014/main" id="{93A3B91B-64E2-EE83-F908-8C3B35FCA0FC}"/>
                  </a:ext>
                </a:extLst>
              </p:cNvPr>
              <p:cNvGrpSpPr>
                <a:grpSpLocks/>
              </p:cNvGrpSpPr>
              <p:nvPr/>
            </p:nvGrpSpPr>
            <p:grpSpPr bwMode="auto">
              <a:xfrm>
                <a:off x="5738662" y="1656059"/>
                <a:ext cx="1157195" cy="1431923"/>
                <a:chOff x="270932" y="1093897"/>
                <a:chExt cx="2002261" cy="2507322"/>
              </a:xfrm>
            </p:grpSpPr>
            <p:pic>
              <p:nvPicPr>
                <p:cNvPr id="231" name="Picture 230">
                  <a:extLst>
                    <a:ext uri="{FF2B5EF4-FFF2-40B4-BE49-F238E27FC236}">
                      <a16:creationId xmlns:a16="http://schemas.microsoft.com/office/drawing/2014/main" id="{1CC968C7-3089-D813-82F2-521895E3C52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2" name="TextBox 13">
                  <a:extLst>
                    <a:ext uri="{FF2B5EF4-FFF2-40B4-BE49-F238E27FC236}">
                      <a16:creationId xmlns:a16="http://schemas.microsoft.com/office/drawing/2014/main" id="{C7A549E9-4F8A-F348-9804-1C5231AABCF0}"/>
                    </a:ext>
                  </a:extLst>
                </p:cNvPr>
                <p:cNvSpPr txBox="1">
                  <a:spLocks noChangeArrowheads="1"/>
                </p:cNvSpPr>
                <p:nvPr/>
              </p:nvSpPr>
              <p:spPr bwMode="auto">
                <a:xfrm>
                  <a:off x="297636" y="2484367"/>
                  <a:ext cx="1975557" cy="54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Pay Fee / IHS</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30" name="Rectangle 229">
                <a:extLst>
                  <a:ext uri="{FF2B5EF4-FFF2-40B4-BE49-F238E27FC236}">
                    <a16:creationId xmlns:a16="http://schemas.microsoft.com/office/drawing/2014/main" id="{89A0DF8C-FBC9-EF90-6A6F-DB9436436ED7}"/>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28" name="Picture 227" descr="Credit card">
              <a:extLst>
                <a:ext uri="{FF2B5EF4-FFF2-40B4-BE49-F238E27FC236}">
                  <a16:creationId xmlns:a16="http://schemas.microsoft.com/office/drawing/2014/main" id="{0B0E9955-91A0-6296-6CD5-F68B2F39503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12714" y="754258"/>
              <a:ext cx="361214" cy="333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3" name="Group 232">
            <a:extLst>
              <a:ext uri="{FF2B5EF4-FFF2-40B4-BE49-F238E27FC236}">
                <a16:creationId xmlns:a16="http://schemas.microsoft.com/office/drawing/2014/main" id="{AFFD8F07-3C33-D90C-6C92-F305A8CA4BBC}"/>
              </a:ext>
            </a:extLst>
          </p:cNvPr>
          <p:cNvGrpSpPr/>
          <p:nvPr/>
        </p:nvGrpSpPr>
        <p:grpSpPr>
          <a:xfrm>
            <a:off x="7823461" y="3545523"/>
            <a:ext cx="887672" cy="1127510"/>
            <a:chOff x="7807110" y="1080418"/>
            <a:chExt cx="887672" cy="1127510"/>
          </a:xfrm>
        </p:grpSpPr>
        <p:grpSp>
          <p:nvGrpSpPr>
            <p:cNvPr id="234" name="Group 233">
              <a:extLst>
                <a:ext uri="{FF2B5EF4-FFF2-40B4-BE49-F238E27FC236}">
                  <a16:creationId xmlns:a16="http://schemas.microsoft.com/office/drawing/2014/main" id="{957ED7DA-1E02-D7E9-7797-A122564AEBCC}"/>
                </a:ext>
              </a:extLst>
            </p:cNvPr>
            <p:cNvGrpSpPr/>
            <p:nvPr/>
          </p:nvGrpSpPr>
          <p:grpSpPr>
            <a:xfrm>
              <a:off x="7807110" y="1080418"/>
              <a:ext cx="887672" cy="1127510"/>
              <a:chOff x="5738662" y="1656059"/>
              <a:chExt cx="1157195" cy="1431923"/>
            </a:xfrm>
          </p:grpSpPr>
          <p:grpSp>
            <p:nvGrpSpPr>
              <p:cNvPr id="237" name="Group 236">
                <a:extLst>
                  <a:ext uri="{FF2B5EF4-FFF2-40B4-BE49-F238E27FC236}">
                    <a16:creationId xmlns:a16="http://schemas.microsoft.com/office/drawing/2014/main" id="{6AFA292A-874A-57F4-1949-40857B044F7E}"/>
                  </a:ext>
                </a:extLst>
              </p:cNvPr>
              <p:cNvGrpSpPr>
                <a:grpSpLocks/>
              </p:cNvGrpSpPr>
              <p:nvPr/>
            </p:nvGrpSpPr>
            <p:grpSpPr bwMode="auto">
              <a:xfrm>
                <a:off x="5738662" y="1656059"/>
                <a:ext cx="1157195" cy="1431923"/>
                <a:chOff x="270932" y="1093897"/>
                <a:chExt cx="2002261" cy="2507322"/>
              </a:xfrm>
            </p:grpSpPr>
            <p:pic>
              <p:nvPicPr>
                <p:cNvPr id="239" name="Picture 238">
                  <a:extLst>
                    <a:ext uri="{FF2B5EF4-FFF2-40B4-BE49-F238E27FC236}">
                      <a16:creationId xmlns:a16="http://schemas.microsoft.com/office/drawing/2014/main" id="{864775C6-95A3-DDE5-9864-312E38DA0E6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0" name="TextBox 13">
                  <a:extLst>
                    <a:ext uri="{FF2B5EF4-FFF2-40B4-BE49-F238E27FC236}">
                      <a16:creationId xmlns:a16="http://schemas.microsoft.com/office/drawing/2014/main" id="{B162550B-63E6-E652-A6C6-8C31D5369175}"/>
                    </a:ext>
                  </a:extLst>
                </p:cNvPr>
                <p:cNvSpPr txBox="1">
                  <a:spLocks noChangeArrowheads="1"/>
                </p:cNvSpPr>
                <p:nvPr/>
              </p:nvSpPr>
              <p:spPr bwMode="auto">
                <a:xfrm>
                  <a:off x="297636" y="2484367"/>
                  <a:ext cx="1975557" cy="54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Attend VAC</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38" name="Rectangle 237">
                <a:extLst>
                  <a:ext uri="{FF2B5EF4-FFF2-40B4-BE49-F238E27FC236}">
                    <a16:creationId xmlns:a16="http://schemas.microsoft.com/office/drawing/2014/main" id="{18535F64-B02A-C07C-B4B3-B5DA65C595C3}"/>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35" name="Picture 234">
              <a:extLst>
                <a:ext uri="{FF2B5EF4-FFF2-40B4-BE49-F238E27FC236}">
                  <a16:creationId xmlns:a16="http://schemas.microsoft.com/office/drawing/2014/main" id="{49704116-8F29-2866-70A9-D0F77BE98F5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67532" y="1301950"/>
              <a:ext cx="272309" cy="251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6" name="Picture 235">
              <a:extLst>
                <a:ext uri="{FF2B5EF4-FFF2-40B4-BE49-F238E27FC236}">
                  <a16:creationId xmlns:a16="http://schemas.microsoft.com/office/drawing/2014/main" id="{24339E02-36AB-D0E7-3494-BB555A2E21B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275140" y="1293462"/>
              <a:ext cx="285592" cy="262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Group 240">
            <a:extLst>
              <a:ext uri="{FF2B5EF4-FFF2-40B4-BE49-F238E27FC236}">
                <a16:creationId xmlns:a16="http://schemas.microsoft.com/office/drawing/2014/main" id="{0A3C1CB2-061D-6AED-27BE-0B8E0282116D}"/>
              </a:ext>
            </a:extLst>
          </p:cNvPr>
          <p:cNvGrpSpPr/>
          <p:nvPr/>
        </p:nvGrpSpPr>
        <p:grpSpPr>
          <a:xfrm>
            <a:off x="8965146" y="3545328"/>
            <a:ext cx="886117" cy="1127510"/>
            <a:chOff x="7953740" y="1119547"/>
            <a:chExt cx="886117" cy="1127510"/>
          </a:xfrm>
        </p:grpSpPr>
        <p:grpSp>
          <p:nvGrpSpPr>
            <p:cNvPr id="242" name="Group 241">
              <a:extLst>
                <a:ext uri="{FF2B5EF4-FFF2-40B4-BE49-F238E27FC236}">
                  <a16:creationId xmlns:a16="http://schemas.microsoft.com/office/drawing/2014/main" id="{CA471C34-EF8B-9A84-0A5A-E30DCE9FC453}"/>
                </a:ext>
              </a:extLst>
            </p:cNvPr>
            <p:cNvGrpSpPr/>
            <p:nvPr/>
          </p:nvGrpSpPr>
          <p:grpSpPr>
            <a:xfrm>
              <a:off x="7953740" y="1119547"/>
              <a:ext cx="886117" cy="1127510"/>
              <a:chOff x="5738662" y="1656059"/>
              <a:chExt cx="1155167" cy="1431923"/>
            </a:xfrm>
          </p:grpSpPr>
          <p:grpSp>
            <p:nvGrpSpPr>
              <p:cNvPr id="244" name="Group 243">
                <a:extLst>
                  <a:ext uri="{FF2B5EF4-FFF2-40B4-BE49-F238E27FC236}">
                    <a16:creationId xmlns:a16="http://schemas.microsoft.com/office/drawing/2014/main" id="{E5933A11-1D30-E570-76EC-228FD32FD8E1}"/>
                  </a:ext>
                </a:extLst>
              </p:cNvPr>
              <p:cNvGrpSpPr>
                <a:grpSpLocks/>
              </p:cNvGrpSpPr>
              <p:nvPr/>
            </p:nvGrpSpPr>
            <p:grpSpPr bwMode="auto">
              <a:xfrm>
                <a:off x="5738662" y="1656059"/>
                <a:ext cx="1155167" cy="1431923"/>
                <a:chOff x="270932" y="1093897"/>
                <a:chExt cx="1998752" cy="2507322"/>
              </a:xfrm>
            </p:grpSpPr>
            <p:pic>
              <p:nvPicPr>
                <p:cNvPr id="246" name="Picture 245">
                  <a:extLst>
                    <a:ext uri="{FF2B5EF4-FFF2-40B4-BE49-F238E27FC236}">
                      <a16:creationId xmlns:a16="http://schemas.microsoft.com/office/drawing/2014/main" id="{436CCC3E-8F71-13FD-5834-261A88BABF6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7" name="TextBox 13">
                  <a:extLst>
                    <a:ext uri="{FF2B5EF4-FFF2-40B4-BE49-F238E27FC236}">
                      <a16:creationId xmlns:a16="http://schemas.microsoft.com/office/drawing/2014/main" id="{9F5D5B68-11E8-2F48-4492-EB67C88168E9}"/>
                    </a:ext>
                  </a:extLst>
                </p:cNvPr>
                <p:cNvSpPr txBox="1">
                  <a:spLocks noChangeArrowheads="1"/>
                </p:cNvSpPr>
                <p:nvPr/>
              </p:nvSpPr>
              <p:spPr bwMode="auto">
                <a:xfrm>
                  <a:off x="294127" y="2282519"/>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Receive Decision</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45" name="Rectangle 244">
                <a:extLst>
                  <a:ext uri="{FF2B5EF4-FFF2-40B4-BE49-F238E27FC236}">
                    <a16:creationId xmlns:a16="http://schemas.microsoft.com/office/drawing/2014/main" id="{38742EB5-7BDE-DF31-A677-96D578AEEA9D}"/>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43" name="Picture 242">
              <a:extLst>
                <a:ext uri="{FF2B5EF4-FFF2-40B4-BE49-F238E27FC236}">
                  <a16:creationId xmlns:a16="http://schemas.microsoft.com/office/drawing/2014/main" id="{8542D845-A9DC-2F36-C62E-6B8E453062F5}"/>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260492" y="1334665"/>
              <a:ext cx="292048" cy="269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8" name="Group 247">
            <a:extLst>
              <a:ext uri="{FF2B5EF4-FFF2-40B4-BE49-F238E27FC236}">
                <a16:creationId xmlns:a16="http://schemas.microsoft.com/office/drawing/2014/main" id="{EE293645-4403-2ED7-8CF8-A481FADB69F0}"/>
              </a:ext>
            </a:extLst>
          </p:cNvPr>
          <p:cNvGrpSpPr/>
          <p:nvPr/>
        </p:nvGrpSpPr>
        <p:grpSpPr>
          <a:xfrm>
            <a:off x="3399393" y="5024102"/>
            <a:ext cx="876918" cy="1127510"/>
            <a:chOff x="7958136" y="2254088"/>
            <a:chExt cx="876918" cy="1127510"/>
          </a:xfrm>
        </p:grpSpPr>
        <p:grpSp>
          <p:nvGrpSpPr>
            <p:cNvPr id="249" name="Group 248">
              <a:extLst>
                <a:ext uri="{FF2B5EF4-FFF2-40B4-BE49-F238E27FC236}">
                  <a16:creationId xmlns:a16="http://schemas.microsoft.com/office/drawing/2014/main" id="{64B35DC7-352F-D477-590D-2B6ABFC7BFB5}"/>
                </a:ext>
              </a:extLst>
            </p:cNvPr>
            <p:cNvGrpSpPr/>
            <p:nvPr/>
          </p:nvGrpSpPr>
          <p:grpSpPr>
            <a:xfrm>
              <a:off x="7958136" y="2254088"/>
              <a:ext cx="876918" cy="1127510"/>
              <a:chOff x="5737249" y="1656059"/>
              <a:chExt cx="1143175" cy="1431923"/>
            </a:xfrm>
          </p:grpSpPr>
          <p:grpSp>
            <p:nvGrpSpPr>
              <p:cNvPr id="253" name="Group 252">
                <a:extLst>
                  <a:ext uri="{FF2B5EF4-FFF2-40B4-BE49-F238E27FC236}">
                    <a16:creationId xmlns:a16="http://schemas.microsoft.com/office/drawing/2014/main" id="{9DAF7E9B-8182-C35B-AF04-E652D11E3331}"/>
                  </a:ext>
                </a:extLst>
              </p:cNvPr>
              <p:cNvGrpSpPr>
                <a:grpSpLocks/>
              </p:cNvGrpSpPr>
              <p:nvPr/>
            </p:nvGrpSpPr>
            <p:grpSpPr bwMode="auto">
              <a:xfrm>
                <a:off x="5737249" y="1656059"/>
                <a:ext cx="1143175" cy="1431923"/>
                <a:chOff x="268487" y="1093897"/>
                <a:chExt cx="1978002" cy="2507322"/>
              </a:xfrm>
            </p:grpSpPr>
            <p:pic>
              <p:nvPicPr>
                <p:cNvPr id="255" name="Picture 254">
                  <a:extLst>
                    <a:ext uri="{FF2B5EF4-FFF2-40B4-BE49-F238E27FC236}">
                      <a16:creationId xmlns:a16="http://schemas.microsoft.com/office/drawing/2014/main" id="{69AEBEC0-CEA6-309C-3DA0-6CE226F1430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 name="TextBox 13">
                  <a:extLst>
                    <a:ext uri="{FF2B5EF4-FFF2-40B4-BE49-F238E27FC236}">
                      <a16:creationId xmlns:a16="http://schemas.microsoft.com/office/drawing/2014/main" id="{FB2B1236-36CB-1FEF-F780-1185EA2C4413}"/>
                    </a:ext>
                  </a:extLst>
                </p:cNvPr>
                <p:cNvSpPr txBox="1">
                  <a:spLocks noChangeArrowheads="1"/>
                </p:cNvSpPr>
                <p:nvPr/>
              </p:nvSpPr>
              <p:spPr bwMode="auto">
                <a:xfrm>
                  <a:off x="268487" y="1985442"/>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Inform Employer</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54" name="Rectangle 253">
                <a:extLst>
                  <a:ext uri="{FF2B5EF4-FFF2-40B4-BE49-F238E27FC236}">
                    <a16:creationId xmlns:a16="http://schemas.microsoft.com/office/drawing/2014/main" id="{2C11B084-5E04-4D91-9889-36339BCC3E41}"/>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50" name="Picture 249" descr="Email">
              <a:extLst>
                <a:ext uri="{FF2B5EF4-FFF2-40B4-BE49-F238E27FC236}">
                  <a16:creationId xmlns:a16="http://schemas.microsoft.com/office/drawing/2014/main" id="{DA31F7EE-A18D-36B0-8007-1B87037A851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01312" y="2364490"/>
              <a:ext cx="234815" cy="2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1" name="Picture 250" descr="Phone call">
              <a:extLst>
                <a:ext uri="{FF2B5EF4-FFF2-40B4-BE49-F238E27FC236}">
                  <a16:creationId xmlns:a16="http://schemas.microsoft.com/office/drawing/2014/main" id="{2785FE5F-1BA9-8E56-EBB8-A89E87D78689}"/>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472157" y="2376197"/>
              <a:ext cx="264166" cy="243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2" name="Rectangle 251">
              <a:extLst>
                <a:ext uri="{FF2B5EF4-FFF2-40B4-BE49-F238E27FC236}">
                  <a16:creationId xmlns:a16="http://schemas.microsoft.com/office/drawing/2014/main" id="{95F072DF-F0DA-B392-D44A-988B2354E34C}"/>
                </a:ext>
              </a:extLst>
            </p:cNvPr>
            <p:cNvSpPr/>
            <p:nvPr/>
          </p:nvSpPr>
          <p:spPr bwMode="auto">
            <a:xfrm>
              <a:off x="7967824" y="3009659"/>
              <a:ext cx="864794" cy="179242"/>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grpSp>
        <p:nvGrpSpPr>
          <p:cNvPr id="257" name="Group 256">
            <a:extLst>
              <a:ext uri="{FF2B5EF4-FFF2-40B4-BE49-F238E27FC236}">
                <a16:creationId xmlns:a16="http://schemas.microsoft.com/office/drawing/2014/main" id="{193B3011-167F-FDE8-45A1-C6F0A1FD5AE3}"/>
              </a:ext>
            </a:extLst>
          </p:cNvPr>
          <p:cNvGrpSpPr/>
          <p:nvPr/>
        </p:nvGrpSpPr>
        <p:grpSpPr>
          <a:xfrm>
            <a:off x="4472792" y="5026631"/>
            <a:ext cx="886117" cy="1127510"/>
            <a:chOff x="7815245" y="3714151"/>
            <a:chExt cx="886117" cy="1127510"/>
          </a:xfrm>
        </p:grpSpPr>
        <p:grpSp>
          <p:nvGrpSpPr>
            <p:cNvPr id="258" name="Group 257">
              <a:extLst>
                <a:ext uri="{FF2B5EF4-FFF2-40B4-BE49-F238E27FC236}">
                  <a16:creationId xmlns:a16="http://schemas.microsoft.com/office/drawing/2014/main" id="{B1A17623-62C1-8D5E-0075-572775ACF45B}"/>
                </a:ext>
              </a:extLst>
            </p:cNvPr>
            <p:cNvGrpSpPr/>
            <p:nvPr/>
          </p:nvGrpSpPr>
          <p:grpSpPr>
            <a:xfrm>
              <a:off x="7815245" y="3714151"/>
              <a:ext cx="886117" cy="1127510"/>
              <a:chOff x="5738662" y="1656059"/>
              <a:chExt cx="1155167" cy="1431923"/>
            </a:xfrm>
          </p:grpSpPr>
          <p:grpSp>
            <p:nvGrpSpPr>
              <p:cNvPr id="260" name="Group 259">
                <a:extLst>
                  <a:ext uri="{FF2B5EF4-FFF2-40B4-BE49-F238E27FC236}">
                    <a16:creationId xmlns:a16="http://schemas.microsoft.com/office/drawing/2014/main" id="{64025BA3-E722-46D4-9521-4C0CC26C7C90}"/>
                  </a:ext>
                </a:extLst>
              </p:cNvPr>
              <p:cNvGrpSpPr>
                <a:grpSpLocks/>
              </p:cNvGrpSpPr>
              <p:nvPr/>
            </p:nvGrpSpPr>
            <p:grpSpPr bwMode="auto">
              <a:xfrm>
                <a:off x="5738662" y="1656059"/>
                <a:ext cx="1155167" cy="1431923"/>
                <a:chOff x="270932" y="1093897"/>
                <a:chExt cx="1998752" cy="2507322"/>
              </a:xfrm>
            </p:grpSpPr>
            <p:pic>
              <p:nvPicPr>
                <p:cNvPr id="262" name="Picture 261">
                  <a:extLst>
                    <a:ext uri="{FF2B5EF4-FFF2-40B4-BE49-F238E27FC236}">
                      <a16:creationId xmlns:a16="http://schemas.microsoft.com/office/drawing/2014/main" id="{C01B9673-F6DC-243B-8580-672A9F27038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3" name="TextBox 13">
                  <a:extLst>
                    <a:ext uri="{FF2B5EF4-FFF2-40B4-BE49-F238E27FC236}">
                      <a16:creationId xmlns:a16="http://schemas.microsoft.com/office/drawing/2014/main" id="{7EFDA5AD-388A-A34A-B48C-33DAA220DE92}"/>
                    </a:ext>
                  </a:extLst>
                </p:cNvPr>
                <p:cNvSpPr txBox="1">
                  <a:spLocks noChangeArrowheads="1"/>
                </p:cNvSpPr>
                <p:nvPr/>
              </p:nvSpPr>
              <p:spPr bwMode="auto">
                <a:xfrm>
                  <a:off x="294127" y="2282519"/>
                  <a:ext cx="1975557" cy="54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Travel to UK</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61" name="Rectangle 260">
                <a:extLst>
                  <a:ext uri="{FF2B5EF4-FFF2-40B4-BE49-F238E27FC236}">
                    <a16:creationId xmlns:a16="http://schemas.microsoft.com/office/drawing/2014/main" id="{C0149659-1196-BF11-CBCE-4C1900EFE0B0}"/>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59" name="Picture 258">
              <a:extLst>
                <a:ext uri="{FF2B5EF4-FFF2-40B4-BE49-F238E27FC236}">
                  <a16:creationId xmlns:a16="http://schemas.microsoft.com/office/drawing/2014/main" id="{0E6C7B1C-B230-3DE6-0A51-F098AED0A843}"/>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069064" y="3900012"/>
              <a:ext cx="388762" cy="358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4" name="Group 263">
            <a:extLst>
              <a:ext uri="{FF2B5EF4-FFF2-40B4-BE49-F238E27FC236}">
                <a16:creationId xmlns:a16="http://schemas.microsoft.com/office/drawing/2014/main" id="{6BF4C9AB-EF86-171E-B824-DC378429E87A}"/>
              </a:ext>
            </a:extLst>
          </p:cNvPr>
          <p:cNvGrpSpPr/>
          <p:nvPr/>
        </p:nvGrpSpPr>
        <p:grpSpPr>
          <a:xfrm>
            <a:off x="5530350" y="5019549"/>
            <a:ext cx="886117" cy="1127510"/>
            <a:chOff x="8165954" y="2556553"/>
            <a:chExt cx="886117" cy="1127510"/>
          </a:xfrm>
        </p:grpSpPr>
        <p:grpSp>
          <p:nvGrpSpPr>
            <p:cNvPr id="265" name="Group 264">
              <a:extLst>
                <a:ext uri="{FF2B5EF4-FFF2-40B4-BE49-F238E27FC236}">
                  <a16:creationId xmlns:a16="http://schemas.microsoft.com/office/drawing/2014/main" id="{7BFEEE6A-E2AF-59A1-C610-53E2D2A6616C}"/>
                </a:ext>
              </a:extLst>
            </p:cNvPr>
            <p:cNvGrpSpPr/>
            <p:nvPr/>
          </p:nvGrpSpPr>
          <p:grpSpPr>
            <a:xfrm>
              <a:off x="8165954" y="2556553"/>
              <a:ext cx="886117" cy="1127510"/>
              <a:chOff x="5738662" y="1656059"/>
              <a:chExt cx="1155167" cy="1431923"/>
            </a:xfrm>
          </p:grpSpPr>
          <p:grpSp>
            <p:nvGrpSpPr>
              <p:cNvPr id="267" name="Group 266">
                <a:extLst>
                  <a:ext uri="{FF2B5EF4-FFF2-40B4-BE49-F238E27FC236}">
                    <a16:creationId xmlns:a16="http://schemas.microsoft.com/office/drawing/2014/main" id="{1FDC7767-DC63-409B-E5CE-7340103BD7A5}"/>
                  </a:ext>
                </a:extLst>
              </p:cNvPr>
              <p:cNvGrpSpPr>
                <a:grpSpLocks/>
              </p:cNvGrpSpPr>
              <p:nvPr/>
            </p:nvGrpSpPr>
            <p:grpSpPr bwMode="auto">
              <a:xfrm>
                <a:off x="5738662" y="1656059"/>
                <a:ext cx="1155167" cy="1431923"/>
                <a:chOff x="270932" y="1093897"/>
                <a:chExt cx="1998752" cy="2507322"/>
              </a:xfrm>
            </p:grpSpPr>
            <p:pic>
              <p:nvPicPr>
                <p:cNvPr id="269" name="Picture 268">
                  <a:extLst>
                    <a:ext uri="{FF2B5EF4-FFF2-40B4-BE49-F238E27FC236}">
                      <a16:creationId xmlns:a16="http://schemas.microsoft.com/office/drawing/2014/main" id="{3ED2B56D-98CC-D792-D6EC-33693282FAE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0" name="TextBox 13">
                  <a:extLst>
                    <a:ext uri="{FF2B5EF4-FFF2-40B4-BE49-F238E27FC236}">
                      <a16:creationId xmlns:a16="http://schemas.microsoft.com/office/drawing/2014/main" id="{1E5F5814-2601-914A-47AA-7D22D1F96586}"/>
                    </a:ext>
                  </a:extLst>
                </p:cNvPr>
                <p:cNvSpPr txBox="1">
                  <a:spLocks noChangeArrowheads="1"/>
                </p:cNvSpPr>
                <p:nvPr/>
              </p:nvSpPr>
              <p:spPr bwMode="auto">
                <a:xfrm>
                  <a:off x="294127" y="2420847"/>
                  <a:ext cx="1975557" cy="54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Collect BRP</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68" name="Rectangle 267">
                <a:extLst>
                  <a:ext uri="{FF2B5EF4-FFF2-40B4-BE49-F238E27FC236}">
                    <a16:creationId xmlns:a16="http://schemas.microsoft.com/office/drawing/2014/main" id="{A42A67DB-181E-7546-7E04-1F1EBC8EF1DF}"/>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pic>
          <p:nvPicPr>
            <p:cNvPr id="266" name="Picture 265" descr="Id card">
              <a:extLst>
                <a:ext uri="{FF2B5EF4-FFF2-40B4-BE49-F238E27FC236}">
                  <a16:creationId xmlns:a16="http://schemas.microsoft.com/office/drawing/2014/main" id="{0B0CF7E3-3AE6-DAC1-BEA1-83007A142021}"/>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448818" y="2754918"/>
              <a:ext cx="330671" cy="306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71" name="Group 270">
            <a:extLst>
              <a:ext uri="{FF2B5EF4-FFF2-40B4-BE49-F238E27FC236}">
                <a16:creationId xmlns:a16="http://schemas.microsoft.com/office/drawing/2014/main" id="{0837F99E-6073-5BF5-BED4-0488FEA1D612}"/>
              </a:ext>
            </a:extLst>
          </p:cNvPr>
          <p:cNvGrpSpPr/>
          <p:nvPr/>
        </p:nvGrpSpPr>
        <p:grpSpPr>
          <a:xfrm>
            <a:off x="6640238" y="5028806"/>
            <a:ext cx="878002" cy="1127510"/>
            <a:chOff x="7615811" y="3802624"/>
            <a:chExt cx="878002" cy="1127510"/>
          </a:xfrm>
        </p:grpSpPr>
        <p:grpSp>
          <p:nvGrpSpPr>
            <p:cNvPr id="272" name="Group 271">
              <a:extLst>
                <a:ext uri="{FF2B5EF4-FFF2-40B4-BE49-F238E27FC236}">
                  <a16:creationId xmlns:a16="http://schemas.microsoft.com/office/drawing/2014/main" id="{1E0313F2-BDED-A54F-6E06-5BC689FFCDD7}"/>
                </a:ext>
              </a:extLst>
            </p:cNvPr>
            <p:cNvGrpSpPr/>
            <p:nvPr/>
          </p:nvGrpSpPr>
          <p:grpSpPr>
            <a:xfrm>
              <a:off x="7615811" y="3802624"/>
              <a:ext cx="878002" cy="1127510"/>
              <a:chOff x="7957052" y="2254088"/>
              <a:chExt cx="878002" cy="1127510"/>
            </a:xfrm>
          </p:grpSpPr>
          <p:grpSp>
            <p:nvGrpSpPr>
              <p:cNvPr id="275" name="Group 274">
                <a:extLst>
                  <a:ext uri="{FF2B5EF4-FFF2-40B4-BE49-F238E27FC236}">
                    <a16:creationId xmlns:a16="http://schemas.microsoft.com/office/drawing/2014/main" id="{6D4DA050-27C7-C851-CEA7-C5B3314A9B64}"/>
                  </a:ext>
                </a:extLst>
              </p:cNvPr>
              <p:cNvGrpSpPr/>
              <p:nvPr/>
            </p:nvGrpSpPr>
            <p:grpSpPr>
              <a:xfrm>
                <a:off x="7958136" y="2254088"/>
                <a:ext cx="876918" cy="1127510"/>
                <a:chOff x="5737249" y="1656059"/>
                <a:chExt cx="1143175" cy="1431923"/>
              </a:xfrm>
            </p:grpSpPr>
            <p:grpSp>
              <p:nvGrpSpPr>
                <p:cNvPr id="277" name="Group 276">
                  <a:extLst>
                    <a:ext uri="{FF2B5EF4-FFF2-40B4-BE49-F238E27FC236}">
                      <a16:creationId xmlns:a16="http://schemas.microsoft.com/office/drawing/2014/main" id="{FD52B3AB-1117-2014-66CE-7590DCE371D7}"/>
                    </a:ext>
                  </a:extLst>
                </p:cNvPr>
                <p:cNvGrpSpPr>
                  <a:grpSpLocks/>
                </p:cNvGrpSpPr>
                <p:nvPr/>
              </p:nvGrpSpPr>
              <p:grpSpPr bwMode="auto">
                <a:xfrm>
                  <a:off x="5737249" y="1656059"/>
                  <a:ext cx="1143175" cy="1431923"/>
                  <a:chOff x="268487" y="1093897"/>
                  <a:chExt cx="1978002" cy="2507322"/>
                </a:xfrm>
              </p:grpSpPr>
              <p:pic>
                <p:nvPicPr>
                  <p:cNvPr id="279" name="Picture 278">
                    <a:extLst>
                      <a:ext uri="{FF2B5EF4-FFF2-40B4-BE49-F238E27FC236}">
                        <a16:creationId xmlns:a16="http://schemas.microsoft.com/office/drawing/2014/main" id="{749E6C28-DE73-647E-2936-6A426C47879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0" name="TextBox 13">
                    <a:extLst>
                      <a:ext uri="{FF2B5EF4-FFF2-40B4-BE49-F238E27FC236}">
                        <a16:creationId xmlns:a16="http://schemas.microsoft.com/office/drawing/2014/main" id="{96372FB7-535F-C586-0BCF-386D696DB212}"/>
                      </a:ext>
                    </a:extLst>
                  </p:cNvPr>
                  <p:cNvSpPr txBox="1">
                    <a:spLocks noChangeArrowheads="1"/>
                  </p:cNvSpPr>
                  <p:nvPr/>
                </p:nvSpPr>
                <p:spPr bwMode="auto">
                  <a:xfrm>
                    <a:off x="268487" y="1985442"/>
                    <a:ext cx="1975557" cy="88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Employer copies BRP</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78" name="Rectangle 277">
                  <a:extLst>
                    <a:ext uri="{FF2B5EF4-FFF2-40B4-BE49-F238E27FC236}">
                      <a16:creationId xmlns:a16="http://schemas.microsoft.com/office/drawing/2014/main" id="{A9D2D27C-4C4B-A3B5-303C-83200E346892}"/>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sp>
            <p:nvSpPr>
              <p:cNvPr id="276" name="Rectangle 275">
                <a:extLst>
                  <a:ext uri="{FF2B5EF4-FFF2-40B4-BE49-F238E27FC236}">
                    <a16:creationId xmlns:a16="http://schemas.microsoft.com/office/drawing/2014/main" id="{E5CA12CB-9E87-F0F8-C8C5-B66EBA3C32D1}"/>
                  </a:ext>
                </a:extLst>
              </p:cNvPr>
              <p:cNvSpPr/>
              <p:nvPr/>
            </p:nvSpPr>
            <p:spPr bwMode="auto">
              <a:xfrm>
                <a:off x="7957052" y="3009659"/>
                <a:ext cx="875566" cy="192502"/>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273" name="Picture 272">
              <a:extLst>
                <a:ext uri="{FF2B5EF4-FFF2-40B4-BE49-F238E27FC236}">
                  <a16:creationId xmlns:a16="http://schemas.microsoft.com/office/drawing/2014/main" id="{A428D705-DCE1-EABF-A814-F2C6B4AC864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68616" y="3937765"/>
              <a:ext cx="207963" cy="192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4" name="Picture 273" descr="Id card">
              <a:extLst>
                <a:ext uri="{FF2B5EF4-FFF2-40B4-BE49-F238E27FC236}">
                  <a16:creationId xmlns:a16="http://schemas.microsoft.com/office/drawing/2014/main" id="{7E6C231C-460F-305F-AE72-E4EB41CBA015}"/>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111250" y="3952767"/>
              <a:ext cx="198402" cy="183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81" name="Group 280">
            <a:extLst>
              <a:ext uri="{FF2B5EF4-FFF2-40B4-BE49-F238E27FC236}">
                <a16:creationId xmlns:a16="http://schemas.microsoft.com/office/drawing/2014/main" id="{DE44C4CE-3AF9-8DB7-1FE8-9F69968C17FC}"/>
              </a:ext>
            </a:extLst>
          </p:cNvPr>
          <p:cNvGrpSpPr/>
          <p:nvPr/>
        </p:nvGrpSpPr>
        <p:grpSpPr>
          <a:xfrm>
            <a:off x="7803199" y="5025984"/>
            <a:ext cx="889811" cy="1127510"/>
            <a:chOff x="7751687" y="3660876"/>
            <a:chExt cx="889811" cy="1127510"/>
          </a:xfrm>
        </p:grpSpPr>
        <p:grpSp>
          <p:nvGrpSpPr>
            <p:cNvPr id="282" name="Group 281">
              <a:extLst>
                <a:ext uri="{FF2B5EF4-FFF2-40B4-BE49-F238E27FC236}">
                  <a16:creationId xmlns:a16="http://schemas.microsoft.com/office/drawing/2014/main" id="{6401AF94-FFFA-2EAB-122B-BFA7B2C6D173}"/>
                </a:ext>
              </a:extLst>
            </p:cNvPr>
            <p:cNvGrpSpPr/>
            <p:nvPr/>
          </p:nvGrpSpPr>
          <p:grpSpPr>
            <a:xfrm>
              <a:off x="7751687" y="3660876"/>
              <a:ext cx="889811" cy="1127510"/>
              <a:chOff x="7957052" y="2254088"/>
              <a:chExt cx="889811" cy="1127510"/>
            </a:xfrm>
          </p:grpSpPr>
          <p:grpSp>
            <p:nvGrpSpPr>
              <p:cNvPr id="284" name="Group 283">
                <a:extLst>
                  <a:ext uri="{FF2B5EF4-FFF2-40B4-BE49-F238E27FC236}">
                    <a16:creationId xmlns:a16="http://schemas.microsoft.com/office/drawing/2014/main" id="{A8574F3B-D43E-FADD-D62D-0DD30A047C16}"/>
                  </a:ext>
                </a:extLst>
              </p:cNvPr>
              <p:cNvGrpSpPr/>
              <p:nvPr/>
            </p:nvGrpSpPr>
            <p:grpSpPr>
              <a:xfrm>
                <a:off x="7959219" y="2254088"/>
                <a:ext cx="887644" cy="1127510"/>
                <a:chOff x="5738662" y="1656059"/>
                <a:chExt cx="1157158" cy="1431923"/>
              </a:xfrm>
            </p:grpSpPr>
            <p:grpSp>
              <p:nvGrpSpPr>
                <p:cNvPr id="286" name="Group 285">
                  <a:extLst>
                    <a:ext uri="{FF2B5EF4-FFF2-40B4-BE49-F238E27FC236}">
                      <a16:creationId xmlns:a16="http://schemas.microsoft.com/office/drawing/2014/main" id="{91CF9078-950A-1868-75BD-FF7A2E4774E8}"/>
                    </a:ext>
                  </a:extLst>
                </p:cNvPr>
                <p:cNvGrpSpPr>
                  <a:grpSpLocks/>
                </p:cNvGrpSpPr>
                <p:nvPr/>
              </p:nvGrpSpPr>
              <p:grpSpPr bwMode="auto">
                <a:xfrm>
                  <a:off x="5738662" y="1656059"/>
                  <a:ext cx="1157158" cy="1431923"/>
                  <a:chOff x="270932" y="1093897"/>
                  <a:chExt cx="2002196" cy="2507322"/>
                </a:xfrm>
              </p:grpSpPr>
              <p:pic>
                <p:nvPicPr>
                  <p:cNvPr id="288" name="Picture 287">
                    <a:extLst>
                      <a:ext uri="{FF2B5EF4-FFF2-40B4-BE49-F238E27FC236}">
                        <a16:creationId xmlns:a16="http://schemas.microsoft.com/office/drawing/2014/main" id="{7CAFDC8A-79C2-D6B7-B73B-23389EFDF80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932" y="1093897"/>
                    <a:ext cx="1975557" cy="250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9" name="TextBox 13">
                    <a:extLst>
                      <a:ext uri="{FF2B5EF4-FFF2-40B4-BE49-F238E27FC236}">
                        <a16:creationId xmlns:a16="http://schemas.microsoft.com/office/drawing/2014/main" id="{AAA1C7FC-EFBB-1A39-784C-4D2E23551EC6}"/>
                      </a:ext>
                    </a:extLst>
                  </p:cNvPr>
                  <p:cNvSpPr txBox="1">
                    <a:spLocks noChangeArrowheads="1"/>
                  </p:cNvSpPr>
                  <p:nvPr/>
                </p:nvSpPr>
                <p:spPr bwMode="auto">
                  <a:xfrm>
                    <a:off x="297571" y="2212840"/>
                    <a:ext cx="1975557" cy="54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altLang="en-US" sz="1000">
                        <a:solidFill>
                          <a:prstClr val="black"/>
                        </a:solidFill>
                        <a:latin typeface="Calibri" panose="020F0502020204030204" pitchFamily="34" charset="0"/>
                      </a:rPr>
                      <a:t>Starts Work</a:t>
                    </a:r>
                    <a:endParaRPr kumimoji="0" lang="en-GB" altLang="en-US" sz="10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grpSp>
            <p:sp>
              <p:nvSpPr>
                <p:cNvPr id="287" name="Rectangle 286">
                  <a:extLst>
                    <a:ext uri="{FF2B5EF4-FFF2-40B4-BE49-F238E27FC236}">
                      <a16:creationId xmlns:a16="http://schemas.microsoft.com/office/drawing/2014/main" id="{92F0E4CA-514F-0458-8333-A63358273E87}"/>
                    </a:ext>
                  </a:extLst>
                </p:cNvPr>
                <p:cNvSpPr/>
                <p:nvPr/>
              </p:nvSpPr>
              <p:spPr bwMode="auto">
                <a:xfrm>
                  <a:off x="5738663" y="2843259"/>
                  <a:ext cx="1141412" cy="2444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Applicant</a:t>
                  </a:r>
                </a:p>
              </p:txBody>
            </p:sp>
          </p:grpSp>
          <p:sp>
            <p:nvSpPr>
              <p:cNvPr id="285" name="Rectangle 284">
                <a:extLst>
                  <a:ext uri="{FF2B5EF4-FFF2-40B4-BE49-F238E27FC236}">
                    <a16:creationId xmlns:a16="http://schemas.microsoft.com/office/drawing/2014/main" id="{602AA9A3-27FD-3334-BB19-091D8A3FFBF0}"/>
                  </a:ext>
                </a:extLst>
              </p:cNvPr>
              <p:cNvSpPr/>
              <p:nvPr/>
            </p:nvSpPr>
            <p:spPr bwMode="auto">
              <a:xfrm>
                <a:off x="7957052" y="3009659"/>
                <a:ext cx="875566" cy="192502"/>
              </a:xfrm>
              <a:prstGeom prst="rect">
                <a:avLst/>
              </a:prstGeom>
              <a:solidFill>
                <a:srgbClr val="8F23B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chemeClr val="bg1"/>
                    </a:solidFill>
                    <a:effectLst/>
                    <a:uLnTx/>
                    <a:uFillTx/>
                    <a:latin typeface="Calibri"/>
                    <a:ea typeface="+mn-ea"/>
                    <a:cs typeface="+mn-cs"/>
                  </a:rPr>
                  <a:t>Employer</a:t>
                </a:r>
              </a:p>
            </p:txBody>
          </p:sp>
        </p:grpSp>
        <p:pic>
          <p:nvPicPr>
            <p:cNvPr id="283" name="Picture 282">
              <a:extLst>
                <a:ext uri="{FF2B5EF4-FFF2-40B4-BE49-F238E27FC236}">
                  <a16:creationId xmlns:a16="http://schemas.microsoft.com/office/drawing/2014/main" id="{44612956-1787-52D5-6BE1-3A804123F919}"/>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026932" y="3796780"/>
              <a:ext cx="352563" cy="3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90" name="Shape 112">
            <a:extLst>
              <a:ext uri="{FF2B5EF4-FFF2-40B4-BE49-F238E27FC236}">
                <a16:creationId xmlns:a16="http://schemas.microsoft.com/office/drawing/2014/main" id="{D1905023-722B-1CF2-1360-F8A512ADA467}"/>
              </a:ext>
            </a:extLst>
          </p:cNvPr>
          <p:cNvCxnSpPr>
            <a:cxnSpLocks noChangeShapeType="1"/>
          </p:cNvCxnSpPr>
          <p:nvPr/>
        </p:nvCxnSpPr>
        <p:spPr bwMode="auto">
          <a:xfrm>
            <a:off x="4315391" y="5632699"/>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1" name="Shape 112">
            <a:extLst>
              <a:ext uri="{FF2B5EF4-FFF2-40B4-BE49-F238E27FC236}">
                <a16:creationId xmlns:a16="http://schemas.microsoft.com/office/drawing/2014/main" id="{485F1797-958E-E8D3-CBA9-DEC62F25C1AD}"/>
              </a:ext>
            </a:extLst>
          </p:cNvPr>
          <p:cNvCxnSpPr>
            <a:cxnSpLocks noChangeShapeType="1"/>
          </p:cNvCxnSpPr>
          <p:nvPr/>
        </p:nvCxnSpPr>
        <p:spPr bwMode="auto">
          <a:xfrm>
            <a:off x="5358909" y="5622968"/>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2" name="Shape 112">
            <a:extLst>
              <a:ext uri="{FF2B5EF4-FFF2-40B4-BE49-F238E27FC236}">
                <a16:creationId xmlns:a16="http://schemas.microsoft.com/office/drawing/2014/main" id="{2D4D6BE0-9708-439A-5874-D075DEE602F0}"/>
              </a:ext>
            </a:extLst>
          </p:cNvPr>
          <p:cNvCxnSpPr>
            <a:cxnSpLocks noChangeShapeType="1"/>
          </p:cNvCxnSpPr>
          <p:nvPr/>
        </p:nvCxnSpPr>
        <p:spPr bwMode="auto">
          <a:xfrm>
            <a:off x="6442410" y="5629777"/>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3" name="Shape 112">
            <a:extLst>
              <a:ext uri="{FF2B5EF4-FFF2-40B4-BE49-F238E27FC236}">
                <a16:creationId xmlns:a16="http://schemas.microsoft.com/office/drawing/2014/main" id="{22649D2A-B503-2771-8457-3AA0E8124520}"/>
              </a:ext>
            </a:extLst>
          </p:cNvPr>
          <p:cNvCxnSpPr>
            <a:cxnSpLocks noChangeShapeType="1"/>
          </p:cNvCxnSpPr>
          <p:nvPr/>
        </p:nvCxnSpPr>
        <p:spPr bwMode="auto">
          <a:xfrm>
            <a:off x="7563158" y="5622968"/>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4" name="Shape 112">
            <a:extLst>
              <a:ext uri="{FF2B5EF4-FFF2-40B4-BE49-F238E27FC236}">
                <a16:creationId xmlns:a16="http://schemas.microsoft.com/office/drawing/2014/main" id="{171CDFA8-8E2C-39E1-7A65-265E4A3FC7E3}"/>
              </a:ext>
            </a:extLst>
          </p:cNvPr>
          <p:cNvCxnSpPr>
            <a:cxnSpLocks noChangeShapeType="1"/>
          </p:cNvCxnSpPr>
          <p:nvPr/>
        </p:nvCxnSpPr>
        <p:spPr bwMode="auto">
          <a:xfrm>
            <a:off x="6500985" y="4061363"/>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5" name="Shape 112">
            <a:extLst>
              <a:ext uri="{FF2B5EF4-FFF2-40B4-BE49-F238E27FC236}">
                <a16:creationId xmlns:a16="http://schemas.microsoft.com/office/drawing/2014/main" id="{F13FA915-374E-32FC-24A5-90D2CDA4A0AE}"/>
              </a:ext>
            </a:extLst>
          </p:cNvPr>
          <p:cNvCxnSpPr>
            <a:cxnSpLocks noChangeShapeType="1"/>
          </p:cNvCxnSpPr>
          <p:nvPr/>
        </p:nvCxnSpPr>
        <p:spPr bwMode="auto">
          <a:xfrm>
            <a:off x="5416926" y="4078424"/>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cxnSp>
        <p:nvCxnSpPr>
          <p:cNvPr id="296" name="Shape 112">
            <a:extLst>
              <a:ext uri="{FF2B5EF4-FFF2-40B4-BE49-F238E27FC236}">
                <a16:creationId xmlns:a16="http://schemas.microsoft.com/office/drawing/2014/main" id="{F8922E33-5893-8C4F-B3B9-A8204E4A7E26}"/>
              </a:ext>
            </a:extLst>
          </p:cNvPr>
          <p:cNvCxnSpPr>
            <a:cxnSpLocks noChangeShapeType="1"/>
          </p:cNvCxnSpPr>
          <p:nvPr/>
        </p:nvCxnSpPr>
        <p:spPr bwMode="auto">
          <a:xfrm>
            <a:off x="4338505" y="4098880"/>
            <a:ext cx="139253" cy="0"/>
          </a:xfrm>
          <a:prstGeom prst="straightConnector1">
            <a:avLst/>
          </a:prstGeom>
          <a:noFill/>
          <a:ln w="12700">
            <a:solidFill>
              <a:srgbClr val="1667AA"/>
            </a:solidFill>
            <a:round/>
            <a:headEnd type="none" w="lg" len="lg"/>
            <a:tailEnd type="triangle" w="med" len="med"/>
          </a:ln>
          <a:extLst>
            <a:ext uri="{909E8E84-426E-40DD-AFC4-6F175D3DCCD1}">
              <a14:hiddenFill xmlns:a14="http://schemas.microsoft.com/office/drawing/2010/main">
                <a:noFill/>
              </a14:hiddenFill>
            </a:ext>
          </a:extLst>
        </p:spPr>
      </p:cxnSp>
      <p:sp>
        <p:nvSpPr>
          <p:cNvPr id="297" name="TextBox 140">
            <a:extLst>
              <a:ext uri="{FF2B5EF4-FFF2-40B4-BE49-F238E27FC236}">
                <a16:creationId xmlns:a16="http://schemas.microsoft.com/office/drawing/2014/main" id="{0DE4ABE1-7889-F2A5-365D-17DC3EDB859C}"/>
              </a:ext>
            </a:extLst>
          </p:cNvPr>
          <p:cNvSpPr txBox="1"/>
          <p:nvPr/>
        </p:nvSpPr>
        <p:spPr>
          <a:xfrm>
            <a:off x="3389372" y="6307095"/>
            <a:ext cx="1337239" cy="24622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a:solidFill>
                  <a:schemeClr val="bg1"/>
                </a:solidFill>
              </a:rPr>
              <a:t>1-? days</a:t>
            </a:r>
          </a:p>
        </p:txBody>
      </p:sp>
      <p:sp>
        <p:nvSpPr>
          <p:cNvPr id="298" name="TextBox 141">
            <a:extLst>
              <a:ext uri="{FF2B5EF4-FFF2-40B4-BE49-F238E27FC236}">
                <a16:creationId xmlns:a16="http://schemas.microsoft.com/office/drawing/2014/main" id="{FBD509D0-AFCD-8077-68C8-3BA4B3DE5844}"/>
              </a:ext>
            </a:extLst>
          </p:cNvPr>
          <p:cNvSpPr txBox="1"/>
          <p:nvPr/>
        </p:nvSpPr>
        <p:spPr>
          <a:xfrm>
            <a:off x="3396267" y="3241672"/>
            <a:ext cx="987862" cy="246221"/>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a:solidFill>
                  <a:schemeClr val="bg1"/>
                </a:solidFill>
              </a:rPr>
              <a:t>Up to 8 weeks</a:t>
            </a:r>
          </a:p>
        </p:txBody>
      </p:sp>
      <p:cxnSp>
        <p:nvCxnSpPr>
          <p:cNvPr id="299" name="Straight Arrow Connector 298">
            <a:extLst>
              <a:ext uri="{FF2B5EF4-FFF2-40B4-BE49-F238E27FC236}">
                <a16:creationId xmlns:a16="http://schemas.microsoft.com/office/drawing/2014/main" id="{B683CB79-024F-4854-B200-FF6D65DCE5EF}"/>
              </a:ext>
            </a:extLst>
          </p:cNvPr>
          <p:cNvCxnSpPr>
            <a:cxnSpLocks/>
          </p:cNvCxnSpPr>
          <p:nvPr/>
        </p:nvCxnSpPr>
        <p:spPr>
          <a:xfrm flipV="1">
            <a:off x="4572187" y="3367982"/>
            <a:ext cx="1906937" cy="3511"/>
          </a:xfrm>
          <a:prstGeom prst="straightConnector1">
            <a:avLst/>
          </a:prstGeom>
          <a:ln>
            <a:solidFill>
              <a:schemeClr val="accent1"/>
            </a:solidFill>
            <a:tailEnd type="triangle"/>
          </a:ln>
        </p:spPr>
        <p:style>
          <a:lnRef idx="1">
            <a:schemeClr val="accent5"/>
          </a:lnRef>
          <a:fillRef idx="0">
            <a:schemeClr val="accent5"/>
          </a:fillRef>
          <a:effectRef idx="0">
            <a:schemeClr val="accent5"/>
          </a:effectRef>
          <a:fontRef idx="minor">
            <a:schemeClr val="tx1"/>
          </a:fontRef>
        </p:style>
      </p:cxnSp>
      <p:sp>
        <p:nvSpPr>
          <p:cNvPr id="301" name="TextBox 144">
            <a:extLst>
              <a:ext uri="{FF2B5EF4-FFF2-40B4-BE49-F238E27FC236}">
                <a16:creationId xmlns:a16="http://schemas.microsoft.com/office/drawing/2014/main" id="{5970EBBC-447E-A726-5F74-B8E15E052286}"/>
              </a:ext>
            </a:extLst>
          </p:cNvPr>
          <p:cNvSpPr txBox="1"/>
          <p:nvPr/>
        </p:nvSpPr>
        <p:spPr>
          <a:xfrm>
            <a:off x="3418018" y="4696661"/>
            <a:ext cx="847188" cy="24622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a:solidFill>
                  <a:schemeClr val="bg1"/>
                </a:solidFill>
              </a:rPr>
              <a:t>1 day</a:t>
            </a:r>
          </a:p>
        </p:txBody>
      </p:sp>
      <p:sp>
        <p:nvSpPr>
          <p:cNvPr id="302" name="TextBox 145">
            <a:extLst>
              <a:ext uri="{FF2B5EF4-FFF2-40B4-BE49-F238E27FC236}">
                <a16:creationId xmlns:a16="http://schemas.microsoft.com/office/drawing/2014/main" id="{1ED4808A-98F1-3E0B-A286-8A07E9A3E69E}"/>
              </a:ext>
            </a:extLst>
          </p:cNvPr>
          <p:cNvSpPr txBox="1"/>
          <p:nvPr/>
        </p:nvSpPr>
        <p:spPr>
          <a:xfrm>
            <a:off x="5603290" y="4676061"/>
            <a:ext cx="847188" cy="24622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a:solidFill>
                  <a:schemeClr val="bg1"/>
                </a:solidFill>
              </a:rPr>
              <a:t>1-? days</a:t>
            </a:r>
          </a:p>
        </p:txBody>
      </p:sp>
      <p:cxnSp>
        <p:nvCxnSpPr>
          <p:cNvPr id="303" name="Straight Arrow Connector 302">
            <a:extLst>
              <a:ext uri="{FF2B5EF4-FFF2-40B4-BE49-F238E27FC236}">
                <a16:creationId xmlns:a16="http://schemas.microsoft.com/office/drawing/2014/main" id="{B6A56D7E-42BD-FD2B-2714-7B8D99313215}"/>
              </a:ext>
            </a:extLst>
          </p:cNvPr>
          <p:cNvCxnSpPr>
            <a:cxnSpLocks/>
          </p:cNvCxnSpPr>
          <p:nvPr/>
        </p:nvCxnSpPr>
        <p:spPr>
          <a:xfrm>
            <a:off x="6479124" y="4830771"/>
            <a:ext cx="2228210" cy="0"/>
          </a:xfrm>
          <a:prstGeom prst="straightConnector1">
            <a:avLst/>
          </a:prstGeom>
          <a:ln>
            <a:solidFill>
              <a:schemeClr val="accent1"/>
            </a:solidFill>
            <a:tailEnd type="triangle"/>
          </a:ln>
        </p:spPr>
        <p:style>
          <a:lnRef idx="1">
            <a:schemeClr val="accent5"/>
          </a:lnRef>
          <a:fillRef idx="0">
            <a:schemeClr val="accent5"/>
          </a:fillRef>
          <a:effectRef idx="0">
            <a:schemeClr val="accent5"/>
          </a:effectRef>
          <a:fontRef idx="minor">
            <a:schemeClr val="tx1"/>
          </a:fontRef>
        </p:style>
      </p:cxnSp>
      <p:sp>
        <p:nvSpPr>
          <p:cNvPr id="304" name="TextBox 147">
            <a:extLst>
              <a:ext uri="{FF2B5EF4-FFF2-40B4-BE49-F238E27FC236}">
                <a16:creationId xmlns:a16="http://schemas.microsoft.com/office/drawing/2014/main" id="{846690A4-5E26-EE5F-E269-4C475E91A6B2}"/>
              </a:ext>
            </a:extLst>
          </p:cNvPr>
          <p:cNvSpPr txBox="1"/>
          <p:nvPr/>
        </p:nvSpPr>
        <p:spPr>
          <a:xfrm>
            <a:off x="8990133" y="4669080"/>
            <a:ext cx="886117" cy="553998"/>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000">
                <a:solidFill>
                  <a:schemeClr val="bg1"/>
                </a:solidFill>
              </a:rPr>
              <a:t>15 working days from application</a:t>
            </a:r>
          </a:p>
        </p:txBody>
      </p:sp>
      <p:cxnSp>
        <p:nvCxnSpPr>
          <p:cNvPr id="305" name="Straight Arrow Connector 304">
            <a:extLst>
              <a:ext uri="{FF2B5EF4-FFF2-40B4-BE49-F238E27FC236}">
                <a16:creationId xmlns:a16="http://schemas.microsoft.com/office/drawing/2014/main" id="{6A884B95-60B1-49FD-61D3-08E14992B2F7}"/>
              </a:ext>
            </a:extLst>
          </p:cNvPr>
          <p:cNvCxnSpPr>
            <a:cxnSpLocks/>
          </p:cNvCxnSpPr>
          <p:nvPr/>
        </p:nvCxnSpPr>
        <p:spPr>
          <a:xfrm>
            <a:off x="4177580" y="6463746"/>
            <a:ext cx="4539783" cy="16616"/>
          </a:xfrm>
          <a:prstGeom prst="straightConnector1">
            <a:avLst/>
          </a:prstGeom>
          <a:ln>
            <a:solidFill>
              <a:schemeClr val="accent1"/>
            </a:solidFill>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383096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AB8F83CD-F1E5-3006-4EC2-ADEAB7DACB7C}"/>
              </a:ext>
            </a:extLst>
          </p:cNvPr>
          <p:cNvSpPr txBox="1">
            <a:spLocks/>
          </p:cNvSpPr>
          <p:nvPr/>
        </p:nvSpPr>
        <p:spPr>
          <a:xfrm>
            <a:off x="295275" y="-6350"/>
            <a:ext cx="11896725" cy="1706563"/>
          </a:xfrm>
          <a:prstGeom prst="rect">
            <a:avLst/>
          </a:prstGeom>
          <a:solidFill>
            <a:srgbClr val="9AAEF9"/>
          </a:solidFill>
        </p:spPr>
        <p:txBody>
          <a:bodyPr spcFirstLastPara="1" vert="horz" wrap="square"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b="1" dirty="0">
                <a:solidFill>
                  <a:srgbClr val="20008F"/>
                </a:solidFill>
                <a:latin typeface="Arial"/>
                <a:cs typeface="Arial"/>
              </a:rPr>
              <a:t>Sponsor Licence Application</a:t>
            </a:r>
            <a:endParaRPr lang="en-US" sz="4000" dirty="0">
              <a:ea typeface="Calibri Light" panose="020F0302020204030204"/>
              <a:cs typeface="Calibri Light" panose="020F0302020204030204"/>
            </a:endParaRPr>
          </a:p>
        </p:txBody>
      </p:sp>
      <p:sp>
        <p:nvSpPr>
          <p:cNvPr id="23" name="Rectangle 22">
            <a:extLst>
              <a:ext uri="{FF2B5EF4-FFF2-40B4-BE49-F238E27FC236}">
                <a16:creationId xmlns:a16="http://schemas.microsoft.com/office/drawing/2014/main" id="{987D4F16-36C2-9993-8023-D61F664D743F}"/>
              </a:ext>
            </a:extLst>
          </p:cNvPr>
          <p:cNvSpPr/>
          <p:nvPr/>
        </p:nvSpPr>
        <p:spPr>
          <a:xfrm>
            <a:off x="0" y="-475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2">
            <a:extLst>
              <a:ext uri="{FF2B5EF4-FFF2-40B4-BE49-F238E27FC236}">
                <a16:creationId xmlns:a16="http://schemas.microsoft.com/office/drawing/2014/main" id="{1AF4196A-32A4-336D-A678-1E1C59858C3E}"/>
              </a:ext>
            </a:extLst>
          </p:cNvPr>
          <p:cNvSpPr txBox="1">
            <a:spLocks/>
          </p:cNvSpPr>
          <p:nvPr/>
        </p:nvSpPr>
        <p:spPr>
          <a:xfrm>
            <a:off x="304699" y="1700213"/>
            <a:ext cx="11896724" cy="5155107"/>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ltLang="en-US" sz="1800" dirty="0">
                <a:latin typeface="Arial" panose="020B0604020202020204" pitchFamily="34" charset="0"/>
                <a:cs typeface="Arial" panose="020B0604020202020204" pitchFamily="34" charset="0"/>
              </a:rPr>
              <a:t>Apply at: </a:t>
            </a:r>
            <a:r>
              <a:rPr lang="en-GB" altLang="en-US" sz="1800"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https://www.gov.uk/apply-sponsor-licence</a:t>
            </a:r>
            <a:endParaRPr lang="en-GB" altLang="en-US" sz="1800" dirty="0">
              <a:latin typeface="Arial" panose="020B0604020202020204" pitchFamily="34" charset="0"/>
              <a:cs typeface="Arial" panose="020B0604020202020204" pitchFamily="34" charset="0"/>
            </a:endParaRPr>
          </a:p>
          <a:p>
            <a:endParaRPr lang="en-GB" altLang="en-US" sz="1800" dirty="0">
              <a:latin typeface="Arial" panose="020B0604020202020204" pitchFamily="34" charset="0"/>
              <a:cs typeface="Arial" panose="020B0604020202020204" pitchFamily="34" charset="0"/>
            </a:endParaRPr>
          </a:p>
          <a:p>
            <a:r>
              <a:rPr lang="en-GB" altLang="en-US" sz="1800" dirty="0">
                <a:latin typeface="Arial" panose="020B0604020202020204" pitchFamily="34" charset="0"/>
                <a:cs typeface="Arial" panose="020B0604020202020204" pitchFamily="34" charset="0"/>
              </a:rPr>
              <a:t>Supply  evidence: </a:t>
            </a:r>
            <a:r>
              <a:rPr lang="en-GB" sz="1200" dirty="0">
                <a:hlinkClick r:id="rId4"/>
              </a:rPr>
              <a:t>Sponsor guidance appendix A: supporting documents for sponsor applications - GOV.UK (www.gov.uk)</a:t>
            </a:r>
            <a:endParaRPr lang="en-GB" altLang="en-US" sz="1800" dirty="0">
              <a:latin typeface="Arial" panose="020B0604020202020204" pitchFamily="34" charset="0"/>
              <a:cs typeface="Arial" panose="020B0604020202020204" pitchFamily="34" charset="0"/>
            </a:endParaRPr>
          </a:p>
          <a:p>
            <a:endParaRPr lang="en-GB" altLang="en-US" sz="1800" dirty="0">
              <a:latin typeface="Arial" panose="020B0604020202020204" pitchFamily="34" charset="0"/>
              <a:ea typeface="Calibri"/>
              <a:cs typeface="Arial" panose="020B0604020202020204" pitchFamily="34" charset="0"/>
            </a:endParaRPr>
          </a:p>
          <a:p>
            <a:r>
              <a:rPr lang="en-GB" altLang="en-US" sz="1800" dirty="0">
                <a:latin typeface="Arial" panose="020B0604020202020204" pitchFamily="34" charset="0"/>
                <a:ea typeface="Calibri"/>
                <a:cs typeface="Arial" panose="020B0604020202020204" pitchFamily="34" charset="0"/>
              </a:rPr>
              <a:t>Mandatory evidence: CQC reg for care homes &amp; domiciliary care businesses in England</a:t>
            </a:r>
          </a:p>
          <a:p>
            <a:endParaRPr lang="en-GB" altLang="en-US" sz="1800" dirty="0">
              <a:latin typeface="Arial" panose="020B0604020202020204" pitchFamily="34" charset="0"/>
              <a:ea typeface="Calibri"/>
              <a:cs typeface="Arial" panose="020B0604020202020204" pitchFamily="34" charset="0"/>
            </a:endParaRPr>
          </a:p>
          <a:p>
            <a:r>
              <a:rPr lang="en-GB" altLang="en-US" sz="1800" dirty="0">
                <a:latin typeface="Arial" panose="020B0604020202020204" pitchFamily="34" charset="0"/>
                <a:ea typeface="Calibri"/>
                <a:cs typeface="Arial" panose="020B0604020202020204" pitchFamily="34" charset="0"/>
              </a:rPr>
              <a:t>Evidence to justify request for in-country Certificates of Sponsorship (</a:t>
            </a:r>
            <a:r>
              <a:rPr lang="en-GB" altLang="en-US" sz="1800" dirty="0" err="1">
                <a:latin typeface="Arial" panose="020B0604020202020204" pitchFamily="34" charset="0"/>
                <a:ea typeface="Calibri"/>
                <a:cs typeface="Arial" panose="020B0604020202020204" pitchFamily="34" charset="0"/>
              </a:rPr>
              <a:t>UCoS</a:t>
            </a:r>
            <a:r>
              <a:rPr lang="en-GB" altLang="en-US" sz="1800" dirty="0">
                <a:latin typeface="Arial" panose="020B0604020202020204" pitchFamily="34" charset="0"/>
                <a:ea typeface="Calibri"/>
                <a:cs typeface="Arial" panose="020B0604020202020204" pitchFamily="34" charset="0"/>
              </a:rPr>
              <a:t>) </a:t>
            </a:r>
          </a:p>
          <a:p>
            <a:endParaRPr lang="en-GB" altLang="en-US" sz="1800" dirty="0">
              <a:latin typeface="Arial" panose="020B0604020202020204" pitchFamily="34" charset="0"/>
              <a:ea typeface="Calibri"/>
              <a:cs typeface="Arial" panose="020B0604020202020204" pitchFamily="34" charset="0"/>
            </a:endParaRPr>
          </a:p>
          <a:p>
            <a:r>
              <a:rPr lang="en-GB" altLang="en-US" sz="1800" dirty="0">
                <a:latin typeface="Arial" panose="020B0604020202020204" pitchFamily="34" charset="0"/>
                <a:ea typeface="Calibri"/>
                <a:cs typeface="Arial" panose="020B0604020202020204" pitchFamily="34" charset="0"/>
              </a:rPr>
              <a:t>Standard Pre-Licence SLA: 8 weeks</a:t>
            </a:r>
          </a:p>
          <a:p>
            <a:pPr marL="0" indent="0">
              <a:buNone/>
            </a:pPr>
            <a:endParaRPr lang="en-GB" altLang="en-US" sz="1800" dirty="0">
              <a:latin typeface="Arial" panose="020B0604020202020204" pitchFamily="34" charset="0"/>
              <a:ea typeface="Calibri"/>
              <a:cs typeface="Arial" panose="020B0604020202020204" pitchFamily="34" charset="0"/>
            </a:endParaRPr>
          </a:p>
          <a:p>
            <a:r>
              <a:rPr lang="en-GB" altLang="en-US" sz="1800" dirty="0">
                <a:latin typeface="Arial" panose="020B0604020202020204" pitchFamily="34" charset="0"/>
                <a:ea typeface="Calibri"/>
                <a:cs typeface="Arial" panose="020B0604020202020204" pitchFamily="34" charset="0"/>
              </a:rPr>
              <a:t>Priority SLA for an additional fee: 10 working days (30 slots available each day) </a:t>
            </a:r>
          </a:p>
        </p:txBody>
      </p:sp>
    </p:spTree>
    <p:extLst>
      <p:ext uri="{BB962C8B-B14F-4D97-AF65-F5344CB8AC3E}">
        <p14:creationId xmlns:p14="http://schemas.microsoft.com/office/powerpoint/2010/main" val="1830977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91CF64-C1AD-0B5A-87BC-B4C29BD9C615}"/>
              </a:ext>
            </a:extLst>
          </p:cNvPr>
          <p:cNvSpPr txBox="1"/>
          <p:nvPr/>
        </p:nvSpPr>
        <p:spPr>
          <a:xfrm>
            <a:off x="0" y="2644170"/>
            <a:ext cx="12192000" cy="1754326"/>
          </a:xfrm>
          <a:prstGeom prst="rect">
            <a:avLst/>
          </a:prstGeom>
          <a:noFill/>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a:ln>
                  <a:noFill/>
                </a:ln>
                <a:solidFill>
                  <a:srgbClr val="20008F"/>
                </a:solidFill>
                <a:effectLst/>
                <a:uLnTx/>
                <a:uFillTx/>
                <a:latin typeface="Arial" panose="020B0604020202020204" pitchFamily="34" charset="0"/>
                <a:cs typeface="Arial" panose="020B0604020202020204" pitchFamily="34" charset="0"/>
              </a:rPr>
              <a:t>Sponsorship</a:t>
            </a:r>
            <a:endParaRPr lang="en-US" sz="5400"/>
          </a:p>
          <a:p>
            <a:pPr marL="0" marR="0" lvl="0" indent="0" algn="ctr" defTabSz="914400" rtl="0" eaLnBrk="1" fontAlgn="auto" latinLnBrk="0" hangingPunct="1">
              <a:lnSpc>
                <a:spcPct val="100000"/>
              </a:lnSpc>
              <a:spcBef>
                <a:spcPts val="0"/>
              </a:spcBef>
              <a:spcAft>
                <a:spcPts val="0"/>
              </a:spcAft>
              <a:buClrTx/>
              <a:buSzTx/>
              <a:buFontTx/>
              <a:buNone/>
              <a:tabLst/>
              <a:defRPr/>
            </a:pPr>
            <a:r>
              <a:rPr lang="en-GB" sz="5400" b="1">
                <a:solidFill>
                  <a:srgbClr val="20008F"/>
                </a:solidFill>
                <a:latin typeface="Arial" panose="020B0604020202020204" pitchFamily="34" charset="0"/>
                <a:cs typeface="Arial" panose="020B0604020202020204" pitchFamily="34" charset="0"/>
              </a:rPr>
              <a:t>Duties</a:t>
            </a:r>
            <a:endParaRPr lang="en-GB" sz="5400" b="1" i="0" u="none" strike="noStrike" kern="1200" cap="none" spc="0" normalizeH="0" baseline="0" noProof="0">
              <a:ln>
                <a:noFill/>
              </a:ln>
              <a:solidFill>
                <a:srgbClr val="20008F"/>
              </a:solidFill>
              <a:effectLst/>
              <a:uLnTx/>
              <a:uFillTx/>
              <a:latin typeface="Arial" panose="020B0604020202020204" pitchFamily="34" charset="0"/>
              <a:cs typeface="Arial" panose="020B0604020202020204" pitchFamily="34" charset="0"/>
            </a:endParaRPr>
          </a:p>
        </p:txBody>
      </p:sp>
      <p:sp>
        <p:nvSpPr>
          <p:cNvPr id="6" name="AutoShape 8" descr="How to Become a Doctor – Your Path From High School | Weil College Advising">
            <a:extLst>
              <a:ext uri="{FF2B5EF4-FFF2-40B4-BE49-F238E27FC236}">
                <a16:creationId xmlns:a16="http://schemas.microsoft.com/office/drawing/2014/main" id="{24DF4EF8-B505-EDE0-E4C4-B041628157D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ow to Become a Doctor – Your Path From High School | Weil College Advising">
            <a:extLst>
              <a:ext uri="{FF2B5EF4-FFF2-40B4-BE49-F238E27FC236}">
                <a16:creationId xmlns:a16="http://schemas.microsoft.com/office/drawing/2014/main" id="{41733131-A71C-D045-EF52-2A41A2EE55A4}"/>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302976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07EACB44-FC08-297C-AC20-6BD5F5950E19}"/>
              </a:ext>
            </a:extLst>
          </p:cNvPr>
          <p:cNvSpPr/>
          <p:nvPr/>
        </p:nvSpPr>
        <p:spPr>
          <a:xfrm>
            <a:off x="496028" y="1804594"/>
            <a:ext cx="6282484" cy="687681"/>
          </a:xfrm>
          <a:prstGeom prst="roundRect">
            <a:avLst/>
          </a:prstGeom>
          <a:solidFill>
            <a:srgbClr val="E5E5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Must employ sponsored worker in the role as recorded on the  Certificate of Sponsorship (</a:t>
            </a:r>
            <a:r>
              <a:rPr lang="en-GB" sz="1600" b="1" dirty="0" err="1">
                <a:solidFill>
                  <a:srgbClr val="20008F"/>
                </a:solidFill>
              </a:rPr>
              <a:t>CoS</a:t>
            </a:r>
            <a:r>
              <a:rPr lang="en-GB" sz="1600" b="1" dirty="0">
                <a:solidFill>
                  <a:srgbClr val="20008F"/>
                </a:solidFill>
              </a:rPr>
              <a:t>)  - “Genuine Vacancy”. </a:t>
            </a:r>
          </a:p>
        </p:txBody>
      </p:sp>
      <p:sp>
        <p:nvSpPr>
          <p:cNvPr id="7" name="Rectangle: Rounded Corners 6">
            <a:extLst>
              <a:ext uri="{FF2B5EF4-FFF2-40B4-BE49-F238E27FC236}">
                <a16:creationId xmlns:a16="http://schemas.microsoft.com/office/drawing/2014/main" id="{7A55A369-7583-C2D9-E3D4-08DF7557BD5B}"/>
              </a:ext>
            </a:extLst>
          </p:cNvPr>
          <p:cNvSpPr/>
          <p:nvPr/>
        </p:nvSpPr>
        <p:spPr>
          <a:xfrm>
            <a:off x="496028" y="4388891"/>
            <a:ext cx="3630324" cy="33617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solidFill>
                <a:srgbClr val="20008F"/>
              </a:solidFill>
            </a:endParaRPr>
          </a:p>
          <a:p>
            <a:pPr algn="ctr"/>
            <a:r>
              <a:rPr lang="en-GB" sz="1600" b="1">
                <a:solidFill>
                  <a:srgbClr val="20008F"/>
                </a:solidFill>
              </a:rPr>
              <a:t>Pose no threats to immigration control</a:t>
            </a:r>
          </a:p>
          <a:p>
            <a:pPr algn="ctr"/>
            <a:endParaRPr lang="en-GB" sz="1600" b="1">
              <a:solidFill>
                <a:srgbClr val="20008F"/>
              </a:solidFill>
            </a:endParaRPr>
          </a:p>
        </p:txBody>
      </p:sp>
      <p:sp>
        <p:nvSpPr>
          <p:cNvPr id="13" name="Rectangle: Rounded Corners 12">
            <a:extLst>
              <a:ext uri="{FF2B5EF4-FFF2-40B4-BE49-F238E27FC236}">
                <a16:creationId xmlns:a16="http://schemas.microsoft.com/office/drawing/2014/main" id="{13036312-D5B8-0020-893E-B98B8A58CFE3}"/>
              </a:ext>
            </a:extLst>
          </p:cNvPr>
          <p:cNvSpPr/>
          <p:nvPr/>
        </p:nvSpPr>
        <p:spPr>
          <a:xfrm>
            <a:off x="4303007" y="4392073"/>
            <a:ext cx="2520483" cy="32017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20008F"/>
                </a:solidFill>
              </a:rPr>
              <a:t>No Debt Bondage Labour</a:t>
            </a:r>
          </a:p>
        </p:txBody>
      </p:sp>
      <p:sp>
        <p:nvSpPr>
          <p:cNvPr id="15" name="Rectangle: Rounded Corners 14">
            <a:extLst>
              <a:ext uri="{FF2B5EF4-FFF2-40B4-BE49-F238E27FC236}">
                <a16:creationId xmlns:a16="http://schemas.microsoft.com/office/drawing/2014/main" id="{D4B5E092-E444-6A3B-73D0-4883DAAAE28D}"/>
              </a:ext>
            </a:extLst>
          </p:cNvPr>
          <p:cNvSpPr/>
          <p:nvPr/>
        </p:nvSpPr>
        <p:spPr>
          <a:xfrm>
            <a:off x="2539363" y="3045866"/>
            <a:ext cx="1881396" cy="326652"/>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a:solidFill>
                  <a:srgbClr val="20008F"/>
                </a:solidFill>
              </a:rPr>
              <a:t>Migrant tracking</a:t>
            </a:r>
          </a:p>
        </p:txBody>
      </p:sp>
      <p:sp>
        <p:nvSpPr>
          <p:cNvPr id="16" name="Rectangle: Rounded Corners 15">
            <a:extLst>
              <a:ext uri="{FF2B5EF4-FFF2-40B4-BE49-F238E27FC236}">
                <a16:creationId xmlns:a16="http://schemas.microsoft.com/office/drawing/2014/main" id="{854F7B38-7C05-AE3C-97D6-385876367F30}"/>
              </a:ext>
            </a:extLst>
          </p:cNvPr>
          <p:cNvSpPr/>
          <p:nvPr/>
        </p:nvSpPr>
        <p:spPr>
          <a:xfrm>
            <a:off x="4589570" y="3046916"/>
            <a:ext cx="2198823" cy="331994"/>
          </a:xfrm>
          <a:prstGeom prst="roundRect">
            <a:avLst>
              <a:gd name="adj" fmla="val 18275"/>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a:solidFill>
                  <a:srgbClr val="20008F"/>
                </a:solidFill>
              </a:rPr>
              <a:t>Employment contract</a:t>
            </a:r>
          </a:p>
        </p:txBody>
      </p:sp>
      <p:sp>
        <p:nvSpPr>
          <p:cNvPr id="17" name="Rectangle: Rounded Corners 16">
            <a:extLst>
              <a:ext uri="{FF2B5EF4-FFF2-40B4-BE49-F238E27FC236}">
                <a16:creationId xmlns:a16="http://schemas.microsoft.com/office/drawing/2014/main" id="{49B037C5-48DD-609F-84AD-5BFC7B6FB5D9}"/>
              </a:ext>
            </a:extLst>
          </p:cNvPr>
          <p:cNvSpPr/>
          <p:nvPr/>
        </p:nvSpPr>
        <p:spPr>
          <a:xfrm>
            <a:off x="500754" y="3939634"/>
            <a:ext cx="6323105" cy="33051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rgbClr val="20008F"/>
                </a:solidFill>
              </a:rPr>
              <a:t>Non-conducive relevant offences</a:t>
            </a:r>
          </a:p>
        </p:txBody>
      </p:sp>
      <p:pic>
        <p:nvPicPr>
          <p:cNvPr id="2" name="Picture 12" descr="Best of 2018: The Millennial Doctor- Mighty or Mediocre? | RheumNow">
            <a:extLst>
              <a:ext uri="{FF2B5EF4-FFF2-40B4-BE49-F238E27FC236}">
                <a16:creationId xmlns:a16="http://schemas.microsoft.com/office/drawing/2014/main" id="{2DD4EB8C-57FF-0B62-1A8F-FC893452D5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3776" y="2807519"/>
            <a:ext cx="4926220" cy="2832361"/>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Rounded Corners 9">
            <a:extLst>
              <a:ext uri="{FF2B5EF4-FFF2-40B4-BE49-F238E27FC236}">
                <a16:creationId xmlns:a16="http://schemas.microsoft.com/office/drawing/2014/main" id="{4E37941C-3E3C-082C-1CFA-4D72646A9C3D}"/>
              </a:ext>
            </a:extLst>
          </p:cNvPr>
          <p:cNvSpPr/>
          <p:nvPr/>
        </p:nvSpPr>
        <p:spPr>
          <a:xfrm>
            <a:off x="508651" y="3481939"/>
            <a:ext cx="6315075" cy="33617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Sponsor must be directly employing the sponsored migrant</a:t>
            </a:r>
            <a:endParaRPr lang="en-US" sz="1600" b="1" dirty="0">
              <a:solidFill>
                <a:srgbClr val="20008F"/>
              </a:solidFill>
            </a:endParaRPr>
          </a:p>
        </p:txBody>
      </p:sp>
      <p:sp>
        <p:nvSpPr>
          <p:cNvPr id="21" name="Title 1">
            <a:extLst>
              <a:ext uri="{FF2B5EF4-FFF2-40B4-BE49-F238E27FC236}">
                <a16:creationId xmlns:a16="http://schemas.microsoft.com/office/drawing/2014/main" id="{AB8F83CD-F1E5-3006-4EC2-ADEAB7DACB7C}"/>
              </a:ext>
            </a:extLst>
          </p:cNvPr>
          <p:cNvSpPr txBox="1">
            <a:spLocks/>
          </p:cNvSpPr>
          <p:nvPr/>
        </p:nvSpPr>
        <p:spPr>
          <a:xfrm>
            <a:off x="318918" y="-51367"/>
            <a:ext cx="11909381" cy="1713366"/>
          </a:xfrm>
          <a:prstGeom prst="rect">
            <a:avLst/>
          </a:prstGeom>
          <a:solidFill>
            <a:srgbClr val="9AAEF9"/>
          </a:solidFill>
        </p:spPr>
        <p:txBody>
          <a:bodyPr spcFirstLastPara="1" vert="horz" wrap="square"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b="1" dirty="0">
                <a:solidFill>
                  <a:srgbClr val="20008F"/>
                </a:solidFill>
                <a:latin typeface="Arial"/>
                <a:cs typeface="Arial"/>
              </a:rPr>
              <a:t>Sponsorship Duties: </a:t>
            </a:r>
          </a:p>
          <a:p>
            <a:pPr algn="ctr">
              <a:spcBef>
                <a:spcPts val="0"/>
              </a:spcBef>
            </a:pPr>
            <a:r>
              <a:rPr lang="en-GB" sz="2000" dirty="0">
                <a:hlinkClick r:id="rId4"/>
              </a:rPr>
              <a:t>Workers and Temporary Workers: guidance for sponsors part 3: sponsor duties and compliance - GOV.UK (www.gov.uk)</a:t>
            </a:r>
            <a:endParaRPr lang="en-GB" sz="4800" b="1" dirty="0">
              <a:solidFill>
                <a:srgbClr val="20008F"/>
              </a:solidFill>
              <a:latin typeface="Arial"/>
              <a:cs typeface="Arial"/>
            </a:endParaRPr>
          </a:p>
        </p:txBody>
      </p:sp>
      <p:sp>
        <p:nvSpPr>
          <p:cNvPr id="23" name="Rectangle 22">
            <a:extLst>
              <a:ext uri="{FF2B5EF4-FFF2-40B4-BE49-F238E27FC236}">
                <a16:creationId xmlns:a16="http://schemas.microsoft.com/office/drawing/2014/main" id="{987D4F16-36C2-9993-8023-D61F664D743F}"/>
              </a:ext>
            </a:extLst>
          </p:cNvPr>
          <p:cNvSpPr/>
          <p:nvPr/>
        </p:nvSpPr>
        <p:spPr>
          <a:xfrm>
            <a:off x="14219" y="-207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1222E42D-E892-B165-8823-E5E46E830D52}"/>
              </a:ext>
            </a:extLst>
          </p:cNvPr>
          <p:cNvSpPr/>
          <p:nvPr/>
        </p:nvSpPr>
        <p:spPr>
          <a:xfrm>
            <a:off x="505934" y="2630781"/>
            <a:ext cx="2976771" cy="336176"/>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a:solidFill>
                  <a:srgbClr val="20008F"/>
                </a:solidFill>
              </a:rPr>
              <a:t>Robust HR Systems</a:t>
            </a:r>
            <a:endParaRPr lang="en-US" sz="1600" b="1">
              <a:solidFill>
                <a:srgbClr val="20008F"/>
              </a:solidFill>
            </a:endParaRPr>
          </a:p>
        </p:txBody>
      </p:sp>
      <p:sp>
        <p:nvSpPr>
          <p:cNvPr id="12" name="Rectangle: Rounded Corners 11">
            <a:extLst>
              <a:ext uri="{FF2B5EF4-FFF2-40B4-BE49-F238E27FC236}">
                <a16:creationId xmlns:a16="http://schemas.microsoft.com/office/drawing/2014/main" id="{DA4DA48E-EDAC-7E27-ABDE-38601110C4BD}"/>
              </a:ext>
            </a:extLst>
          </p:cNvPr>
          <p:cNvSpPr/>
          <p:nvPr/>
        </p:nvSpPr>
        <p:spPr>
          <a:xfrm>
            <a:off x="3641535" y="2630781"/>
            <a:ext cx="3146858" cy="336176"/>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600" dirty="0">
              <a:solidFill>
                <a:srgbClr val="000000"/>
              </a:solidFill>
            </a:endParaRPr>
          </a:p>
          <a:p>
            <a:pPr algn="ctr"/>
            <a:r>
              <a:rPr lang="en-GB" sz="1600" b="1" dirty="0">
                <a:solidFill>
                  <a:srgbClr val="20008F"/>
                </a:solidFill>
              </a:rPr>
              <a:t>Monitor visa expiry dates</a:t>
            </a:r>
            <a:endParaRPr lang="en-US" sz="1600" dirty="0">
              <a:solidFill>
                <a:srgbClr val="000000"/>
              </a:solidFill>
            </a:endParaRPr>
          </a:p>
          <a:p>
            <a:pPr algn="ctr"/>
            <a:endParaRPr lang="en-GB" sz="1600" b="1" dirty="0">
              <a:solidFill>
                <a:srgbClr val="20008F"/>
              </a:solidFill>
              <a:cs typeface="Calibri"/>
            </a:endParaRPr>
          </a:p>
        </p:txBody>
      </p:sp>
      <p:sp>
        <p:nvSpPr>
          <p:cNvPr id="14" name="Rectangle: Rounded Corners 13">
            <a:extLst>
              <a:ext uri="{FF2B5EF4-FFF2-40B4-BE49-F238E27FC236}">
                <a16:creationId xmlns:a16="http://schemas.microsoft.com/office/drawing/2014/main" id="{C7583452-305C-681D-CEF1-88797B749BFD}"/>
              </a:ext>
            </a:extLst>
          </p:cNvPr>
          <p:cNvSpPr/>
          <p:nvPr/>
        </p:nvSpPr>
        <p:spPr>
          <a:xfrm>
            <a:off x="498291" y="3045865"/>
            <a:ext cx="1881396" cy="326652"/>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a:solidFill>
                  <a:srgbClr val="20008F"/>
                </a:solidFill>
              </a:rPr>
              <a:t>Record keeping</a:t>
            </a:r>
            <a:endParaRPr lang="en-US"/>
          </a:p>
        </p:txBody>
      </p:sp>
      <p:sp>
        <p:nvSpPr>
          <p:cNvPr id="19" name="Rectangle: Rounded Corners 18">
            <a:extLst>
              <a:ext uri="{FF2B5EF4-FFF2-40B4-BE49-F238E27FC236}">
                <a16:creationId xmlns:a16="http://schemas.microsoft.com/office/drawing/2014/main" id="{C82A206E-A8CD-031E-2BB6-C9165A9B9FE8}"/>
              </a:ext>
            </a:extLst>
          </p:cNvPr>
          <p:cNvSpPr/>
          <p:nvPr/>
        </p:nvSpPr>
        <p:spPr>
          <a:xfrm>
            <a:off x="500754" y="4830901"/>
            <a:ext cx="6323105" cy="33051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Correctly undertake  Right to Work (RTW) checks </a:t>
            </a:r>
            <a:endParaRPr lang="en-GB" sz="1600" dirty="0">
              <a:solidFill>
                <a:srgbClr val="000000"/>
              </a:solidFill>
            </a:endParaRPr>
          </a:p>
        </p:txBody>
      </p:sp>
      <p:sp>
        <p:nvSpPr>
          <p:cNvPr id="22" name="Rectangle: Rounded Corners 21">
            <a:extLst>
              <a:ext uri="{FF2B5EF4-FFF2-40B4-BE49-F238E27FC236}">
                <a16:creationId xmlns:a16="http://schemas.microsoft.com/office/drawing/2014/main" id="{EA169D4D-F4C0-732B-E444-FFE352539A34}"/>
              </a:ext>
            </a:extLst>
          </p:cNvPr>
          <p:cNvSpPr/>
          <p:nvPr/>
        </p:nvSpPr>
        <p:spPr>
          <a:xfrm>
            <a:off x="507558" y="5266329"/>
            <a:ext cx="6323105" cy="33051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Migrant reporting duties via Sponsor Management System (SMS)</a:t>
            </a:r>
            <a:endParaRPr lang="en-GB" sz="1600" dirty="0">
              <a:solidFill>
                <a:srgbClr val="000000"/>
              </a:solidFill>
            </a:endParaRPr>
          </a:p>
        </p:txBody>
      </p:sp>
      <p:sp>
        <p:nvSpPr>
          <p:cNvPr id="4" name="Rectangle: Rounded Corners 3">
            <a:extLst>
              <a:ext uri="{FF2B5EF4-FFF2-40B4-BE49-F238E27FC236}">
                <a16:creationId xmlns:a16="http://schemas.microsoft.com/office/drawing/2014/main" id="{85F1D5C4-0699-B0A4-3C52-AB6E2BAB8693}"/>
              </a:ext>
            </a:extLst>
          </p:cNvPr>
          <p:cNvSpPr/>
          <p:nvPr/>
        </p:nvSpPr>
        <p:spPr>
          <a:xfrm>
            <a:off x="507557" y="5722167"/>
            <a:ext cx="6323105" cy="330517"/>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Compliance with sponsorship duties is assessed during a UKVI visit </a:t>
            </a:r>
            <a:endParaRPr lang="en-GB" sz="1600" dirty="0">
              <a:solidFill>
                <a:srgbClr val="000000"/>
              </a:solidFill>
            </a:endParaRPr>
          </a:p>
        </p:txBody>
      </p:sp>
      <p:sp>
        <p:nvSpPr>
          <p:cNvPr id="6" name="Rectangle: Rounded Corners 5">
            <a:extLst>
              <a:ext uri="{FF2B5EF4-FFF2-40B4-BE49-F238E27FC236}">
                <a16:creationId xmlns:a16="http://schemas.microsoft.com/office/drawing/2014/main" id="{B8215340-1EDC-4916-0FF0-80F01255FE28}"/>
              </a:ext>
            </a:extLst>
          </p:cNvPr>
          <p:cNvSpPr/>
          <p:nvPr/>
        </p:nvSpPr>
        <p:spPr>
          <a:xfrm>
            <a:off x="511123" y="6173281"/>
            <a:ext cx="6323105" cy="551874"/>
          </a:xfrm>
          <a:prstGeom prst="roundRect">
            <a:avLst/>
          </a:prstGeom>
          <a:solidFill>
            <a:srgbClr val="E5E5FF"/>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b="1" dirty="0">
                <a:solidFill>
                  <a:srgbClr val="20008F"/>
                </a:solidFill>
              </a:rPr>
              <a:t>If you do not comply with your sponsorship duties, we may take compliance action against </a:t>
            </a:r>
            <a:r>
              <a:rPr lang="en-GB" sz="1600" b="1">
                <a:solidFill>
                  <a:srgbClr val="20008F"/>
                </a:solidFill>
              </a:rPr>
              <a:t>your licence</a:t>
            </a:r>
            <a:endParaRPr lang="en-GB" sz="1600" b="1" dirty="0">
              <a:solidFill>
                <a:srgbClr val="20008F"/>
              </a:solidFill>
            </a:endParaRPr>
          </a:p>
        </p:txBody>
      </p:sp>
    </p:spTree>
    <p:extLst>
      <p:ext uri="{BB962C8B-B14F-4D97-AF65-F5344CB8AC3E}">
        <p14:creationId xmlns:p14="http://schemas.microsoft.com/office/powerpoint/2010/main" val="2141060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AF0E9-D6C4-F68D-951B-400601AE4B59}"/>
              </a:ext>
            </a:extLst>
          </p:cNvPr>
          <p:cNvSpPr>
            <a:spLocks noGrp="1"/>
          </p:cNvSpPr>
          <p:nvPr>
            <p:ph type="title"/>
          </p:nvPr>
        </p:nvSpPr>
        <p:spPr>
          <a:xfrm>
            <a:off x="295275" y="-6350"/>
            <a:ext cx="11896725" cy="1706563"/>
          </a:xfrm>
          <a:solidFill>
            <a:srgbClr val="9AAEF9"/>
          </a:solidFill>
        </p:spPr>
        <p:txBody>
          <a:bodyPr spcFirstLastPara="1" vert="horz" wrap="square" lIns="0" tIns="0" rIns="0" bIns="0" rtlCol="0" anchor="ctr" anchorCtr="0">
            <a:noAutofit/>
          </a:bodyPr>
          <a:lstStyle/>
          <a:p>
            <a:pPr algn="ctr">
              <a:spcBef>
                <a:spcPts val="0"/>
              </a:spcBef>
            </a:pPr>
            <a:r>
              <a:rPr lang="en-GB" sz="4800" b="1" dirty="0">
                <a:solidFill>
                  <a:srgbClr val="20008F"/>
                </a:solidFill>
                <a:latin typeface="Arial"/>
                <a:cs typeface="Arial"/>
              </a:rPr>
              <a:t>Genuine Vacancy Test (GVT) </a:t>
            </a:r>
            <a:endParaRPr lang="en-US" sz="4000" dirty="0">
              <a:ea typeface="Calibri Light" panose="020F0302020204030204"/>
              <a:cs typeface="Calibri Light" panose="020F0302020204030204"/>
            </a:endParaRPr>
          </a:p>
        </p:txBody>
      </p:sp>
      <p:sp>
        <p:nvSpPr>
          <p:cNvPr id="3" name="Content Placeholder 2">
            <a:extLst>
              <a:ext uri="{FF2B5EF4-FFF2-40B4-BE49-F238E27FC236}">
                <a16:creationId xmlns:a16="http://schemas.microsoft.com/office/drawing/2014/main" id="{FA93F50D-1A6D-3C7E-5C24-AB514F85306E}"/>
              </a:ext>
            </a:extLst>
          </p:cNvPr>
          <p:cNvSpPr>
            <a:spLocks noGrp="1"/>
          </p:cNvSpPr>
          <p:nvPr>
            <p:ph idx="1"/>
          </p:nvPr>
        </p:nvSpPr>
        <p:spPr>
          <a:xfrm>
            <a:off x="304699" y="1427163"/>
            <a:ext cx="11887301" cy="5157787"/>
          </a:xfrm>
        </p:spPr>
        <p:txBody>
          <a:bodyPr vert="horz" lIns="91440" tIns="45720" rIns="91440" bIns="45720" rtlCol="0" anchor="ctr">
            <a:noAutofit/>
          </a:bodyPr>
          <a:lstStyle/>
          <a:p>
            <a:pPr marL="0" indent="0">
              <a:buNone/>
            </a:pPr>
            <a:r>
              <a:rPr lang="en-GB" sz="1800" dirty="0">
                <a:latin typeface="Arial" panose="020B0604020202020204" pitchFamily="34" charset="0"/>
                <a:cs typeface="Arial" panose="020B0604020202020204" pitchFamily="34" charset="0"/>
              </a:rPr>
              <a:t>All sponsors are required to demonstrate they can guarantee the required level of work for which they are sponsoring individuals. This requirement is initially assessed at the Defined Certificate of Sponsorship stage (DCoS) for those being recruited from overseas.</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Type of evidence that has been linked to successful applications for </a:t>
            </a:r>
            <a:r>
              <a:rPr lang="en-GB" sz="1800" dirty="0" err="1">
                <a:latin typeface="Arial" panose="020B0604020202020204" pitchFamily="34" charset="0"/>
                <a:cs typeface="Arial" panose="020B0604020202020204" pitchFamily="34" charset="0"/>
              </a:rPr>
              <a:t>CoS</a:t>
            </a:r>
            <a:r>
              <a:rPr lang="en-GB" sz="1800" dirty="0">
                <a:latin typeface="Arial" panose="020B0604020202020204" pitchFamily="34" charset="0"/>
                <a:cs typeface="Arial" panose="020B0604020202020204" pitchFamily="34" charset="0"/>
              </a:rPr>
              <a:t>:</a:t>
            </a:r>
          </a:p>
          <a:p>
            <a:r>
              <a:rPr lang="en-GB" sz="1800" dirty="0">
                <a:latin typeface="Arial" panose="020B0604020202020204" pitchFamily="34" charset="0"/>
                <a:cs typeface="Arial" panose="020B0604020202020204" pitchFamily="34" charset="0"/>
              </a:rPr>
              <a:t>Contracts for delivery of care to local authorities which demonstrate a guaranteed minimum </a:t>
            </a:r>
            <a:r>
              <a:rPr lang="en-GB" altLang="en-US" sz="1800" dirty="0">
                <a:latin typeface="Arial" panose="020B0604020202020204" pitchFamily="34" charset="0"/>
                <a:cs typeface="Arial" panose="020B0604020202020204" pitchFamily="34" charset="0"/>
              </a:rPr>
              <a:t>number of hours of care packages </a:t>
            </a:r>
            <a:r>
              <a:rPr lang="en-GB" sz="1800" dirty="0">
                <a:latin typeface="Arial" panose="020B0604020202020204" pitchFamily="34" charset="0"/>
                <a:cs typeface="Arial" panose="020B0604020202020204" pitchFamily="34" charset="0"/>
              </a:rPr>
              <a:t>to justify the number of </a:t>
            </a:r>
            <a:r>
              <a:rPr lang="en-GB" sz="1800" dirty="0" err="1">
                <a:latin typeface="Arial" panose="020B0604020202020204" pitchFamily="34" charset="0"/>
                <a:cs typeface="Arial" panose="020B0604020202020204" pitchFamily="34" charset="0"/>
              </a:rPr>
              <a:t>CoS</a:t>
            </a:r>
            <a:r>
              <a:rPr lang="en-GB" sz="1800" dirty="0">
                <a:latin typeface="Arial" panose="020B0604020202020204" pitchFamily="34" charset="0"/>
                <a:cs typeface="Arial" panose="020B0604020202020204" pitchFamily="34" charset="0"/>
              </a:rPr>
              <a:t> requested. </a:t>
            </a:r>
          </a:p>
          <a:p>
            <a:r>
              <a:rPr lang="en-GB" altLang="en-US" sz="1800" dirty="0">
                <a:latin typeface="Arial" panose="020B0604020202020204" pitchFamily="34" charset="0"/>
                <a:cs typeface="Arial" panose="020B0604020202020204" pitchFamily="34" charset="0"/>
              </a:rPr>
              <a:t>Signed contracts provided with individual private clients to provide care for a specific number of hours per week in the resident’s homes, supported by bank transactions evidencing the arrangements.</a:t>
            </a:r>
          </a:p>
          <a:p>
            <a:r>
              <a:rPr lang="en-GB" sz="1800" dirty="0">
                <a:latin typeface="Arial" panose="020B0604020202020204" pitchFamily="34" charset="0"/>
                <a:cs typeface="Arial" panose="020B0604020202020204" pitchFamily="34" charset="0"/>
              </a:rPr>
              <a:t>Remittance slips from the Local Authority to demonstrate the care  currently being provided regularly alongside details of staffing structures and departing staff demonstrating that the organisation they have genuine vacancies to recruit into.</a:t>
            </a:r>
          </a:p>
        </p:txBody>
      </p:sp>
      <p:sp>
        <p:nvSpPr>
          <p:cNvPr id="4" name="Rectangle 3">
            <a:extLst>
              <a:ext uri="{FF2B5EF4-FFF2-40B4-BE49-F238E27FC236}">
                <a16:creationId xmlns:a16="http://schemas.microsoft.com/office/drawing/2014/main" id="{4C31FD5A-62CC-EC2F-33AE-8085179C22B6}"/>
              </a:ext>
            </a:extLst>
          </p:cNvPr>
          <p:cNvSpPr/>
          <p:nvPr/>
        </p:nvSpPr>
        <p:spPr>
          <a:xfrm>
            <a:off x="0" y="-475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7290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93F50D-1A6D-3C7E-5C24-AB514F85306E}"/>
              </a:ext>
            </a:extLst>
          </p:cNvPr>
          <p:cNvSpPr>
            <a:spLocks noGrp="1"/>
          </p:cNvSpPr>
          <p:nvPr>
            <p:ph idx="1"/>
          </p:nvPr>
        </p:nvSpPr>
        <p:spPr>
          <a:xfrm>
            <a:off x="295274" y="1700214"/>
            <a:ext cx="11896725" cy="5155106"/>
          </a:xfrm>
        </p:spPr>
        <p:txBody>
          <a:bodyPr vert="horz" lIns="91440" tIns="45720" rIns="91440" bIns="45720" rtlCol="0" anchor="ctr">
            <a:noAutofit/>
          </a:bodyPr>
          <a:lstStyle/>
          <a:p>
            <a:pPr marL="0" indent="0">
              <a:buNone/>
            </a:pPr>
            <a:r>
              <a:rPr lang="en-GB" sz="1800" dirty="0">
                <a:latin typeface="Arial" panose="020B0604020202020204" pitchFamily="34" charset="0"/>
                <a:ea typeface="Calibri"/>
                <a:cs typeface="Arial" panose="020B0604020202020204" pitchFamily="34" charset="0"/>
              </a:rPr>
              <a:t>Why is demonstrating the GVT has been met so important? </a:t>
            </a:r>
          </a:p>
          <a:p>
            <a:pPr marL="0" indent="0">
              <a:buNone/>
            </a:pPr>
            <a:endParaRPr lang="en-GB" sz="1800" dirty="0">
              <a:latin typeface="Arial" panose="020B0604020202020204" pitchFamily="34" charset="0"/>
              <a:ea typeface="Calibri"/>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A sponsored migrant’s grant of permission to work in the UK is linked to and dependent on working for their sponsor in their sponsored role (GVT); this can lead to settlement in the UK. </a:t>
            </a:r>
            <a:r>
              <a:rPr lang="en-US" sz="1800" dirty="0">
                <a:latin typeface="Arial" panose="020B0604020202020204" pitchFamily="34" charset="0"/>
                <a:cs typeface="Arial" panose="020B0604020202020204" pitchFamily="34" charset="0"/>
              </a:rPr>
              <a:t>​</a:t>
            </a:r>
          </a:p>
          <a:p>
            <a:pPr marL="0" indent="0">
              <a:buNone/>
            </a:pPr>
            <a:r>
              <a:rPr lang="en-GB" sz="1800" dirty="0">
                <a:latin typeface="Arial" panose="020B0604020202020204" pitchFamily="34" charset="0"/>
                <a:ea typeface="Calibri"/>
                <a:cs typeface="Arial" panose="020B0604020202020204" pitchFamily="34" charset="0"/>
              </a:rPr>
              <a:t>Sponsored workers cannot claim public funds, they can only work for their sponsor if their sponsored role, they can only undertake supplementary work if they are working for their sponsor. If the sponsor is unable to offer the employment stated on the </a:t>
            </a:r>
            <a:r>
              <a:rPr lang="en-GB" sz="1800" dirty="0" err="1">
                <a:latin typeface="Arial" panose="020B0604020202020204" pitchFamily="34" charset="0"/>
                <a:ea typeface="Calibri"/>
                <a:cs typeface="Arial" panose="020B0604020202020204" pitchFamily="34" charset="0"/>
              </a:rPr>
              <a:t>CoS</a:t>
            </a:r>
            <a:r>
              <a:rPr lang="en-GB" sz="1800" dirty="0">
                <a:latin typeface="Arial" panose="020B0604020202020204" pitchFamily="34" charset="0"/>
                <a:ea typeface="Calibri"/>
                <a:cs typeface="Arial" panose="020B0604020202020204" pitchFamily="34" charset="0"/>
              </a:rPr>
              <a:t> the workers could become destitute and are increasingly vulnerable to exploitation.</a:t>
            </a:r>
          </a:p>
          <a:p>
            <a:pPr marL="0" indent="0">
              <a:buNone/>
            </a:pPr>
            <a:r>
              <a:rPr lang="en-GB" sz="1800" dirty="0">
                <a:latin typeface="Arial" panose="020B0604020202020204" pitchFamily="34" charset="0"/>
                <a:ea typeface="Calibri"/>
                <a:cs typeface="Arial" panose="020B0604020202020204" pitchFamily="34" charset="0"/>
              </a:rPr>
              <a:t>The way in which a large proportion of adult social care is commissioned isn't directly compatible with demonstrating the genuine vacancy </a:t>
            </a:r>
            <a:r>
              <a:rPr lang="en-GB" sz="1800" dirty="0" err="1">
                <a:latin typeface="Arial" panose="020B0604020202020204" pitchFamily="34" charset="0"/>
                <a:ea typeface="Calibri"/>
                <a:cs typeface="Arial" panose="020B0604020202020204" pitchFamily="34" charset="0"/>
              </a:rPr>
              <a:t>requirment</a:t>
            </a:r>
            <a:r>
              <a:rPr lang="en-GB" sz="1800" dirty="0">
                <a:latin typeface="Arial" panose="020B0604020202020204" pitchFamily="34" charset="0"/>
                <a:ea typeface="Calibri"/>
                <a:cs typeface="Arial" panose="020B0604020202020204" pitchFamily="34" charset="0"/>
              </a:rPr>
              <a:t> for the Skilled Worker route. Therefore, the Home Office and DHSC have been working together closely to develop a strategy for enabling both the sector to demonstrate genuine vacancies more easily, and UKVI to have an additional piece of evidence to assure them when making difficult decisions. The following material will expand on this:-</a:t>
            </a:r>
          </a:p>
          <a:p>
            <a:pPr marL="0" indent="0">
              <a:buNone/>
            </a:pPr>
            <a:endParaRPr lang="en-GB" sz="1800" dirty="0">
              <a:latin typeface="Arial" panose="020B0604020202020204" pitchFamily="34" charset="0"/>
              <a:ea typeface="Calibri"/>
              <a:cs typeface="Arial" panose="020B0604020202020204" pitchFamily="34" charset="0"/>
            </a:endParaRPr>
          </a:p>
        </p:txBody>
      </p:sp>
      <p:sp>
        <p:nvSpPr>
          <p:cNvPr id="13" name="Title 1">
            <a:extLst>
              <a:ext uri="{FF2B5EF4-FFF2-40B4-BE49-F238E27FC236}">
                <a16:creationId xmlns:a16="http://schemas.microsoft.com/office/drawing/2014/main" id="{B7B41A9E-D576-3E34-66A4-A72CE5DFF7BF}"/>
              </a:ext>
            </a:extLst>
          </p:cNvPr>
          <p:cNvSpPr>
            <a:spLocks noGrp="1" noRot="1" noMove="1" noResize="1" noEditPoints="1" noAdjustHandles="1" noChangeArrowheads="1" noChangeShapeType="1"/>
          </p:cNvSpPr>
          <p:nvPr>
            <p:ph type="title"/>
          </p:nvPr>
        </p:nvSpPr>
        <p:spPr>
          <a:xfrm>
            <a:off x="295275" y="-6350"/>
            <a:ext cx="11896725" cy="1706563"/>
          </a:xfrm>
          <a:solidFill>
            <a:srgbClr val="9AAEF9"/>
          </a:solidFill>
        </p:spPr>
        <p:txBody>
          <a:bodyPr spcFirstLastPara="1" vert="horz" wrap="square" lIns="0" tIns="0" rIns="0" bIns="0" rtlCol="0" anchor="ctr" anchorCtr="0">
            <a:noAutofit/>
          </a:bodyPr>
          <a:lstStyle/>
          <a:p>
            <a:pPr algn="ctr">
              <a:spcBef>
                <a:spcPts val="0"/>
              </a:spcBef>
            </a:pPr>
            <a:r>
              <a:rPr lang="en-GB" sz="4800" b="1" dirty="0">
                <a:solidFill>
                  <a:srgbClr val="20008F"/>
                </a:solidFill>
                <a:latin typeface="Arial"/>
                <a:cs typeface="Arial"/>
              </a:rPr>
              <a:t>Genuine Vacancy Test (GVT) </a:t>
            </a:r>
            <a:endParaRPr lang="en-US" sz="4000" dirty="0">
              <a:ea typeface="Calibri Light" panose="020F0302020204030204"/>
              <a:cs typeface="Calibri Light" panose="020F0302020204030204"/>
            </a:endParaRPr>
          </a:p>
        </p:txBody>
      </p:sp>
      <p:sp>
        <p:nvSpPr>
          <p:cNvPr id="15" name="Rectangle 14">
            <a:extLst>
              <a:ext uri="{FF2B5EF4-FFF2-40B4-BE49-F238E27FC236}">
                <a16:creationId xmlns:a16="http://schemas.microsoft.com/office/drawing/2014/main" id="{7BE83FC4-2E06-3C05-B8F3-589F9EB071BB}"/>
              </a:ext>
            </a:extLst>
          </p:cNvPr>
          <p:cNvSpPr>
            <a:spLocks/>
          </p:cNvSpPr>
          <p:nvPr/>
        </p:nvSpPr>
        <p:spPr>
          <a:xfrm>
            <a:off x="0" y="-4757"/>
            <a:ext cx="304699" cy="6860077"/>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0591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491CF64-C1AD-0B5A-87BC-B4C29BD9C615}"/>
              </a:ext>
            </a:extLst>
          </p:cNvPr>
          <p:cNvSpPr txBox="1"/>
          <p:nvPr/>
        </p:nvSpPr>
        <p:spPr>
          <a:xfrm>
            <a:off x="0" y="2274838"/>
            <a:ext cx="12192000" cy="2585323"/>
          </a:xfrm>
          <a:prstGeom prst="rect">
            <a:avLst/>
          </a:prstGeom>
          <a:noFill/>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srgbClr val="20008F"/>
                </a:solidFill>
                <a:effectLst/>
                <a:uLnTx/>
                <a:uFillTx/>
                <a:latin typeface="Arial" panose="020B0604020202020204" pitchFamily="34" charset="0"/>
                <a:cs typeface="Arial" panose="020B0604020202020204" pitchFamily="34" charset="0"/>
              </a:rPr>
              <a:t>Accessing Certificates of Sponsorship &amp; Evidencing Genuine Vacancies </a:t>
            </a:r>
            <a:endParaRPr lang="en-GB" sz="5400" b="1" i="0" u="none" strike="noStrike" kern="1200" cap="none" spc="0" normalizeH="0" baseline="0" noProof="0" dirty="0">
              <a:ln>
                <a:noFill/>
              </a:ln>
              <a:solidFill>
                <a:srgbClr val="20008F"/>
              </a:solidFill>
              <a:effectLst/>
              <a:uLnTx/>
              <a:uFillTx/>
              <a:latin typeface="Arial" panose="020B0604020202020204" pitchFamily="34" charset="0"/>
              <a:cs typeface="Arial" panose="020B0604020202020204" pitchFamily="34" charset="0"/>
            </a:endParaRPr>
          </a:p>
        </p:txBody>
      </p:sp>
      <p:sp>
        <p:nvSpPr>
          <p:cNvPr id="6" name="AutoShape 8" descr="How to Become a Doctor – Your Path From High School | Weil College Advising">
            <a:extLst>
              <a:ext uri="{FF2B5EF4-FFF2-40B4-BE49-F238E27FC236}">
                <a16:creationId xmlns:a16="http://schemas.microsoft.com/office/drawing/2014/main" id="{24DF4EF8-B505-EDE0-E4C4-B041628157D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10" descr="How to Become a Doctor – Your Path From High School | Weil College Advising">
            <a:extLst>
              <a:ext uri="{FF2B5EF4-FFF2-40B4-BE49-F238E27FC236}">
                <a16:creationId xmlns:a16="http://schemas.microsoft.com/office/drawing/2014/main" id="{41733131-A71C-D045-EF52-2A41A2EE55A4}"/>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73033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ED249-79EE-8E11-E22F-6813CEDABD80}"/>
              </a:ext>
            </a:extLst>
          </p:cNvPr>
          <p:cNvSpPr txBox="1">
            <a:spLocks/>
          </p:cNvSpPr>
          <p:nvPr/>
        </p:nvSpPr>
        <p:spPr>
          <a:xfrm>
            <a:off x="299349" y="0"/>
            <a:ext cx="11896725" cy="1706563"/>
          </a:xfrm>
          <a:prstGeom prst="rect">
            <a:avLst/>
          </a:prstGeom>
          <a:solidFill>
            <a:srgbClr val="9AAEF9"/>
          </a:solidFill>
        </p:spPr>
        <p:txBody>
          <a:bodyPr spcFirstLastPara="1" vert="horz" wrap="square"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GB" sz="4800" b="1" dirty="0">
                <a:solidFill>
                  <a:srgbClr val="20008F"/>
                </a:solidFill>
                <a:latin typeface="Arial"/>
                <a:cs typeface="Arial"/>
              </a:rPr>
              <a:t>Director of Adult Social Services Supporting Information</a:t>
            </a:r>
            <a:endParaRPr lang="en-US" sz="4000" dirty="0">
              <a:ea typeface="Calibri Light" panose="020F0302020204030204"/>
              <a:cs typeface="Calibri Light" panose="020F0302020204030204"/>
            </a:endParaRPr>
          </a:p>
        </p:txBody>
      </p:sp>
      <p:sp>
        <p:nvSpPr>
          <p:cNvPr id="4" name="Rectangle 3">
            <a:extLst>
              <a:ext uri="{FF2B5EF4-FFF2-40B4-BE49-F238E27FC236}">
                <a16:creationId xmlns:a16="http://schemas.microsoft.com/office/drawing/2014/main" id="{41B2AD63-71F7-7F2A-8DD6-0F071476652D}"/>
              </a:ext>
            </a:extLst>
          </p:cNvPr>
          <p:cNvSpPr/>
          <p:nvPr/>
        </p:nvSpPr>
        <p:spPr>
          <a:xfrm>
            <a:off x="0" y="1"/>
            <a:ext cx="304699" cy="7423748"/>
          </a:xfrm>
          <a:prstGeom prst="rect">
            <a:avLst/>
          </a:prstGeom>
          <a:solidFill>
            <a:srgbClr val="9BAFF8"/>
          </a:solidFill>
          <a:ln>
            <a:solidFill>
              <a:srgbClr val="9BAFF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793886C-A5F1-988A-D40B-409F00F6D8D7}"/>
              </a:ext>
            </a:extLst>
          </p:cNvPr>
          <p:cNvSpPr txBox="1"/>
          <p:nvPr/>
        </p:nvSpPr>
        <p:spPr>
          <a:xfrm>
            <a:off x="295275" y="1628384"/>
            <a:ext cx="11896725" cy="5262979"/>
          </a:xfrm>
          <a:prstGeom prst="rect">
            <a:avLst/>
          </a:prstGeom>
          <a:noFill/>
        </p:spPr>
        <p:txBody>
          <a:bodyPr wrap="square">
            <a:spAutoFit/>
          </a:bodyPr>
          <a:lstStyle/>
          <a:p>
            <a:pPr marL="285750" indent="-285750">
              <a:buFont typeface="Arial" panose="020B0604020202020204" pitchFamily="34" charset="0"/>
              <a:buChar char="•"/>
            </a:pPr>
            <a:r>
              <a:rPr lang="en-GB" sz="1600" b="0" dirty="0">
                <a:latin typeface="Arial"/>
                <a:cs typeface="Arial"/>
              </a:rPr>
              <a:t>We recognise that providers have found it difficult to evidence genuine vacancies for international workers particularly when they are on Local Authority framework contracts where commissioned care packages are not guaranteed. </a:t>
            </a:r>
          </a:p>
          <a:p>
            <a:pPr marL="285750" indent="-285750">
              <a:buFont typeface="Arial" panose="020B0604020202020204" pitchFamily="34" charset="0"/>
              <a:buChar char="•"/>
            </a:pPr>
            <a:r>
              <a:rPr lang="en-GB" sz="1600" b="0" dirty="0">
                <a:latin typeface="Arial"/>
                <a:cs typeface="Arial"/>
              </a:rPr>
              <a:t>To address this, Directors of Adult Social Services (DASS) are now able to provide supporting </a:t>
            </a:r>
            <a:r>
              <a:rPr lang="en-GB" sz="1600" b="0" dirty="0">
                <a:solidFill>
                  <a:srgbClr val="000000"/>
                </a:solidFill>
                <a:latin typeface="Arial"/>
                <a:cs typeface="Arial"/>
              </a:rPr>
              <a:t>information</a:t>
            </a:r>
            <a:r>
              <a:rPr lang="en-GB" sz="1600" b="0" dirty="0">
                <a:latin typeface="Arial"/>
                <a:cs typeface="Arial"/>
              </a:rPr>
              <a:t> to UKVI alongside provider applications for Certificates of Sponsorship for care workers and senior care workers. </a:t>
            </a:r>
          </a:p>
          <a:p>
            <a:pPr marL="285750" indent="-285750">
              <a:buFont typeface="Arial" panose="020B0604020202020204" pitchFamily="34" charset="0"/>
              <a:buChar char="•"/>
            </a:pPr>
            <a:r>
              <a:rPr lang="en-GB" sz="1600" b="0" dirty="0">
                <a:latin typeface="Arial"/>
                <a:cs typeface="Arial"/>
              </a:rPr>
              <a:t>The DASS supporting information provides a view on if the number of Certificates of Sponsorship requested is reasonable based on your current capacity and the number of people you provide care or support to. </a:t>
            </a:r>
            <a:endParaRPr lang="en-GB" sz="1600" b="0" strike="sngStrike" dirty="0">
              <a:solidFill>
                <a:srgbClr val="FF0000"/>
              </a:solidFill>
              <a:latin typeface="Arial"/>
              <a:cs typeface="Arial"/>
            </a:endParaRPr>
          </a:p>
          <a:p>
            <a:pPr marL="285750" indent="-285750">
              <a:buFont typeface="Arial" panose="020B0604020202020204" pitchFamily="34" charset="0"/>
              <a:buChar char="•"/>
            </a:pPr>
            <a:r>
              <a:rPr lang="en-GB" sz="1600" dirty="0">
                <a:latin typeface="Arial"/>
                <a:cs typeface="Arial"/>
              </a:rPr>
              <a:t>You should contact your DASS directly to request they provide supporting information. Details of your DASS are listed on your local authority's website.</a:t>
            </a:r>
          </a:p>
          <a:p>
            <a:pPr marL="342900" indent="-342900">
              <a:buFont typeface="Arial" panose="020B0604020202020204" pitchFamily="34" charset="0"/>
              <a:buChar char="•"/>
            </a:pPr>
            <a:r>
              <a:rPr lang="en-GB" sz="1600" b="0" dirty="0">
                <a:latin typeface="Arial"/>
                <a:cs typeface="Arial"/>
              </a:rPr>
              <a:t>The </a:t>
            </a:r>
            <a:r>
              <a:rPr lang="en-GB" sz="1600" dirty="0">
                <a:latin typeface="Arial"/>
                <a:cs typeface="Arial"/>
              </a:rPr>
              <a:t>supporting</a:t>
            </a:r>
            <a:r>
              <a:rPr lang="en-GB" sz="1600" b="0" dirty="0">
                <a:latin typeface="Arial"/>
                <a:cs typeface="Arial"/>
              </a:rPr>
              <a:t> information is optional and is not an endorsement of your application, nor does it guarantee UKVI will accept your application. The DASS can decline to provide supporting information if they do not have sufficient information, or if they cannot assure themselves the number of Certificates of Sponsorship applied for is reasonable. </a:t>
            </a:r>
          </a:p>
          <a:p>
            <a:pPr marL="342900" indent="-342900">
              <a:buFont typeface="Arial" panose="020B0604020202020204" pitchFamily="34" charset="0"/>
              <a:buChar char="•"/>
            </a:pPr>
            <a:r>
              <a:rPr lang="en-GB" sz="1600" b="0" dirty="0">
                <a:latin typeface="Arial" panose="020B0604020202020204" pitchFamily="34" charset="0"/>
                <a:cs typeface="Arial" panose="020B0604020202020204" pitchFamily="34" charset="0"/>
              </a:rPr>
              <a:t>The DASS may ask to review your application and evidence you intend to provide to UKVI. They may ask you additional questions and for further evidence to help them present a view on your application. This could include, but is not limited to:</a:t>
            </a:r>
          </a:p>
          <a:p>
            <a:pPr marL="803275" lvl="4" indent="-342900">
              <a:buFont typeface="Courier New" panose="02070309020205020404" pitchFamily="49" charset="0"/>
              <a:buChar char="o"/>
            </a:pPr>
            <a:r>
              <a:rPr lang="en-GB" sz="1600" b="0" dirty="0">
                <a:latin typeface="Arial" panose="020B0604020202020204" pitchFamily="34" charset="0"/>
                <a:cs typeface="Arial" panose="020B0604020202020204" pitchFamily="34" charset="0"/>
              </a:rPr>
              <a:t>The number of individuals you have supported over the last 12/24 months.</a:t>
            </a:r>
          </a:p>
          <a:p>
            <a:pPr marL="803275" lvl="4" indent="-342900">
              <a:buFont typeface="Courier New" panose="02070309020205020404" pitchFamily="49" charset="0"/>
              <a:buChar char="o"/>
            </a:pPr>
            <a:r>
              <a:rPr lang="en-GB" sz="1600" b="0" dirty="0">
                <a:latin typeface="Arial" panose="020B0604020202020204" pitchFamily="34" charset="0"/>
                <a:cs typeface="Arial" panose="020B0604020202020204" pitchFamily="34" charset="0"/>
              </a:rPr>
              <a:t>The number of hours of care you have delivered over the last 12/24 months.</a:t>
            </a:r>
          </a:p>
          <a:p>
            <a:pPr marL="803275" lvl="4" indent="-342900">
              <a:buFont typeface="Courier New" panose="02070309020205020404" pitchFamily="49" charset="0"/>
              <a:buChar char="o"/>
            </a:pPr>
            <a:r>
              <a:rPr lang="en-GB" sz="1600" b="0" dirty="0">
                <a:latin typeface="Arial" panose="020B0604020202020204" pitchFamily="34" charset="0"/>
                <a:cs typeface="Arial" panose="020B0604020202020204" pitchFamily="34" charset="0"/>
              </a:rPr>
              <a:t>The size and structure of your current workforce, including agency staff. </a:t>
            </a:r>
          </a:p>
          <a:p>
            <a:pPr marL="803275" lvl="4" indent="-342900">
              <a:buFont typeface="Courier New" panose="02070309020205020404" pitchFamily="49" charset="0"/>
              <a:buChar char="o"/>
            </a:pPr>
            <a:r>
              <a:rPr lang="en-GB" sz="1600" b="0" dirty="0">
                <a:latin typeface="Arial" panose="020B0604020202020204" pitchFamily="34" charset="0"/>
                <a:cs typeface="Arial" panose="020B0604020202020204" pitchFamily="34" charset="0"/>
              </a:rPr>
              <a:t>The number, and type of, care contracts you are currently delivering.</a:t>
            </a:r>
          </a:p>
          <a:p>
            <a:pPr marL="285750" indent="-285750">
              <a:buFont typeface="Arial" panose="020B0604020202020204" pitchFamily="34" charset="0"/>
              <a:buChar char="•"/>
            </a:pPr>
            <a:r>
              <a:rPr lang="en-GB" sz="1600" b="0" dirty="0">
                <a:latin typeface="Arial" panose="020B0604020202020204" pitchFamily="34" charset="0"/>
                <a:cs typeface="Arial" panose="020B0604020202020204" pitchFamily="34" charset="0"/>
              </a:rPr>
              <a:t>The DASS will send the supporting information directly to UKVI. UKVI will consider this alongside your application and other evidence you provide. The final decision on whether to issue Certificates of Sponsorship is made by UKVI. </a:t>
            </a:r>
          </a:p>
          <a:p>
            <a:pPr marL="285750" indent="-285750">
              <a:buFont typeface="Arial" panose="020B0604020202020204" pitchFamily="34" charset="0"/>
              <a:buChar char="•"/>
            </a:pPr>
            <a:r>
              <a:rPr lang="en-GB" sz="1600" b="0" dirty="0">
                <a:latin typeface="Arial" panose="020B0604020202020204" pitchFamily="34" charset="0"/>
                <a:cs typeface="Arial" panose="020B0604020202020204" pitchFamily="34" charset="0"/>
              </a:rPr>
              <a:t>DHSC have published guidance on Skills for Care, for ASC providers applying for Certificates of Sponsorship. This include types of evidence that can be supplied to meet the Genuine Vacancy Test.</a:t>
            </a:r>
          </a:p>
        </p:txBody>
      </p:sp>
    </p:spTree>
    <p:extLst>
      <p:ext uri="{BB962C8B-B14F-4D97-AF65-F5344CB8AC3E}">
        <p14:creationId xmlns:p14="http://schemas.microsoft.com/office/powerpoint/2010/main" val="1832381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HO">
      <a:dk1>
        <a:sysClr val="windowText" lastClr="000000"/>
      </a:dk1>
      <a:lt1>
        <a:sysClr val="window" lastClr="FFFFFF"/>
      </a:lt1>
      <a:dk2>
        <a:srgbClr val="000000"/>
      </a:dk2>
      <a:lt2>
        <a:srgbClr val="FFFFFF"/>
      </a:lt2>
      <a:accent1>
        <a:srgbClr val="732282"/>
      </a:accent1>
      <a:accent2>
        <a:srgbClr val="00747A"/>
      </a:accent2>
      <a:accent3>
        <a:srgbClr val="002664"/>
      </a:accent3>
      <a:accent4>
        <a:srgbClr val="9C9A00"/>
      </a:accent4>
      <a:accent5>
        <a:srgbClr val="B06F00"/>
      </a:accent5>
      <a:accent6>
        <a:srgbClr val="882345"/>
      </a:accent6>
      <a:hlink>
        <a:srgbClr val="002664"/>
      </a:hlink>
      <a:folHlink>
        <a:srgbClr val="882345"/>
      </a:folHlink>
    </a:clrScheme>
    <a:fontScheme name="Home Off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ome-office-powerpoint-template.potx" id="{0A08B2B8-C7C0-4433-9D91-996F6E752279}" vid="{D82FF47C-E832-42E3-B3A5-D623AB187A7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HO">
    <a:dk1>
      <a:sysClr val="windowText" lastClr="000000"/>
    </a:dk1>
    <a:lt1>
      <a:sysClr val="window" lastClr="FFFFFF"/>
    </a:lt1>
    <a:dk2>
      <a:srgbClr val="000000"/>
    </a:dk2>
    <a:lt2>
      <a:srgbClr val="FFFFFF"/>
    </a:lt2>
    <a:accent1>
      <a:srgbClr val="732282"/>
    </a:accent1>
    <a:accent2>
      <a:srgbClr val="00747A"/>
    </a:accent2>
    <a:accent3>
      <a:srgbClr val="002664"/>
    </a:accent3>
    <a:accent4>
      <a:srgbClr val="9C9A00"/>
    </a:accent4>
    <a:accent5>
      <a:srgbClr val="B06F00"/>
    </a:accent5>
    <a:accent6>
      <a:srgbClr val="882345"/>
    </a:accent6>
    <a:hlink>
      <a:srgbClr val="002664"/>
    </a:hlink>
    <a:folHlink>
      <a:srgbClr val="88234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0f8973a6-e734-411a-a528-cf3799be677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FE79FA60CCE30439B2D1F8B74B40791" ma:contentTypeVersion="18" ma:contentTypeDescription="Create a new document." ma:contentTypeScope="" ma:versionID="fb425be28c615d318080ff6c9a22266e">
  <xsd:schema xmlns:xsd="http://www.w3.org/2001/XMLSchema" xmlns:xs="http://www.w3.org/2001/XMLSchema" xmlns:p="http://schemas.microsoft.com/office/2006/metadata/properties" xmlns:ns3="bed71921-74c9-473d-9534-ad95cf5ad66e" xmlns:ns4="0f8973a6-e734-411a-a528-cf3799be6773" targetNamespace="http://schemas.microsoft.com/office/2006/metadata/properties" ma:root="true" ma:fieldsID="0d666f13395e2eb1569adafa8a107fe6" ns3:_="" ns4:_="">
    <xsd:import namespace="bed71921-74c9-473d-9534-ad95cf5ad66e"/>
    <xsd:import namespace="0f8973a6-e734-411a-a528-cf3799be677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Location" minOccurs="0"/>
                <xsd:element ref="ns4:MediaServiceGenerationTime" minOccurs="0"/>
                <xsd:element ref="ns4:MediaServiceEventHashCode" minOccurs="0"/>
                <xsd:element ref="ns4:MediaServiceAutoTags" minOccurs="0"/>
                <xsd:element ref="ns4:MediaServiceOCR"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d71921-74c9-473d-9534-ad95cf5ad66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8973a6-e734-411a-a528-cf3799be677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Tags" ma:index="20" nillable="true" ma:displayName="Tags" ma:internalName="MediaServiceAutoTags"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667BF3-573C-40A5-A8F7-9229AA45570C}">
  <ds:schemaRefs>
    <ds:schemaRef ds:uri="http://schemas.microsoft.com/sharepoint/v3/contenttype/forms"/>
  </ds:schemaRefs>
</ds:datastoreItem>
</file>

<file path=customXml/itemProps2.xml><?xml version="1.0" encoding="utf-8"?>
<ds:datastoreItem xmlns:ds="http://schemas.openxmlformats.org/officeDocument/2006/customXml" ds:itemID="{CDFEE83D-F416-4566-BDF5-27E5682F9FAF}">
  <ds:schemaRefs>
    <ds:schemaRef ds:uri="bed71921-74c9-473d-9534-ad95cf5ad66e"/>
    <ds:schemaRef ds:uri="http://purl.org/dc/terms/"/>
    <ds:schemaRef ds:uri="http://schemas.openxmlformats.org/package/2006/metadata/core-properties"/>
    <ds:schemaRef ds:uri="0f8973a6-e734-411a-a528-cf3799be6773"/>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BC69240-54DA-47B2-811B-CCB3521021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d71921-74c9-473d-9534-ad95cf5ad66e"/>
    <ds:schemaRef ds:uri="0f8973a6-e734-411a-a528-cf3799be6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2832</TotalTime>
  <Words>1311</Words>
  <Application>Microsoft Office PowerPoint</Application>
  <PresentationFormat>Widescreen</PresentationFormat>
  <Paragraphs>121</Paragraphs>
  <Slides>12</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Arial,Sans-Serif</vt:lpstr>
      <vt:lpstr>Calibri</vt:lpstr>
      <vt:lpstr>Calibri Light</vt:lpstr>
      <vt:lpstr>Courier New</vt:lpstr>
      <vt:lpstr>GDS Transport</vt:lpstr>
      <vt:lpstr>Office Theme</vt:lpstr>
      <vt:lpstr>1_Office Theme</vt:lpstr>
      <vt:lpstr>PowerPoint Presentation</vt:lpstr>
      <vt:lpstr>PowerPoint Presentation</vt:lpstr>
      <vt:lpstr>PowerPoint Presentation</vt:lpstr>
      <vt:lpstr>PowerPoint Presentation</vt:lpstr>
      <vt:lpstr>PowerPoint Presentation</vt:lpstr>
      <vt:lpstr>Genuine Vacancy Test (GVT) </vt:lpstr>
      <vt:lpstr>Genuine Vacancy Test (GVT)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Evans</dc:creator>
  <cp:lastModifiedBy>Richard Johnson</cp:lastModifiedBy>
  <cp:revision>2</cp:revision>
  <cp:lastPrinted>2024-04-25T08:09:25Z</cp:lastPrinted>
  <dcterms:created xsi:type="dcterms:W3CDTF">2024-04-23T10:32:10Z</dcterms:created>
  <dcterms:modified xsi:type="dcterms:W3CDTF">2024-10-11T15:36:15Z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0x0101009FE79FA60CCE30439B2D1F8B74B40791</vt:lpwstr>
  </property>
  <property fmtid="{D5CDD505-2E9C-101B-9397-08002B2CF9AE}" pid="3" name="HOGovernmentSecurityClassification">
    <vt:lpwstr>3;#Official|14c80daa-741b-422c-9722-f71693c9ede4</vt:lpwstr>
  </property>
  <property fmtid="{D5CDD505-2E9C-101B-9397-08002B2CF9AE}" pid="4" name="HOBusinessUnit">
    <vt:lpwstr>1;#VSIS - Status and Information Services|67565426-0a63-47f5-9280-cf748768d270</vt:lpwstr>
  </property>
  <property fmtid="{D5CDD505-2E9C-101B-9397-08002B2CF9AE}" pid="5" name="HOCopyrightLevel">
    <vt:lpwstr>4;#Crown|69589897-2828-4761-976e-717fd8e631c9</vt:lpwstr>
  </property>
  <property fmtid="{D5CDD505-2E9C-101B-9397-08002B2CF9AE}" pid="6" name="HOSiteType">
    <vt:lpwstr>2;#Process – Standard|cf511cbb-bd16-4156-ac78-90d0c4fce91f</vt:lpwstr>
  </property>
  <property fmtid="{D5CDD505-2E9C-101B-9397-08002B2CF9AE}" pid="7" name="SharedWithUsers">
    <vt:lpwstr>175;#Tanya Dewey;#176;#Lee Graham</vt:lpwstr>
  </property>
</Properties>
</file>