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682" r:id="rId5"/>
    <p:sldMasterId id="2147483684" r:id="rId6"/>
  </p:sldMasterIdLst>
  <p:notesMasterIdLst>
    <p:notesMasterId r:id="rId31"/>
  </p:notesMasterIdLst>
  <p:handoutMasterIdLst>
    <p:handoutMasterId r:id="rId32"/>
  </p:handoutMasterIdLst>
  <p:sldIdLst>
    <p:sldId id="300" r:id="rId7"/>
    <p:sldId id="309" r:id="rId8"/>
    <p:sldId id="307" r:id="rId9"/>
    <p:sldId id="304" r:id="rId10"/>
    <p:sldId id="319" r:id="rId11"/>
    <p:sldId id="308" r:id="rId12"/>
    <p:sldId id="301" r:id="rId13"/>
    <p:sldId id="315" r:id="rId14"/>
    <p:sldId id="316" r:id="rId15"/>
    <p:sldId id="271" r:id="rId16"/>
    <p:sldId id="272" r:id="rId17"/>
    <p:sldId id="306" r:id="rId18"/>
    <p:sldId id="298" r:id="rId19"/>
    <p:sldId id="317" r:id="rId20"/>
    <p:sldId id="302" r:id="rId21"/>
    <p:sldId id="303" r:id="rId22"/>
    <p:sldId id="320" r:id="rId23"/>
    <p:sldId id="318" r:id="rId24"/>
    <p:sldId id="310" r:id="rId25"/>
    <p:sldId id="313" r:id="rId26"/>
    <p:sldId id="312" r:id="rId27"/>
    <p:sldId id="314" r:id="rId28"/>
    <p:sldId id="299" r:id="rId29"/>
    <p:sldId id="279"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ra Blake" initials="DB" lastIdx="8" clrIdx="0">
    <p:extLst>
      <p:ext uri="{19B8F6BF-5375-455C-9EA6-DF929625EA0E}">
        <p15:presenceInfo xmlns:p15="http://schemas.microsoft.com/office/powerpoint/2012/main" userId="S::dora.blake@skillsforcare.org.uk::07512b0b-c652-4524-a5c6-6931c7782831" providerId="AD"/>
      </p:ext>
    </p:extLst>
  </p:cmAuthor>
  <p:cmAuthor id="2" name="Jenny Paton" initials="JP" lastIdx="8" clrIdx="1">
    <p:extLst>
      <p:ext uri="{19B8F6BF-5375-455C-9EA6-DF929625EA0E}">
        <p15:presenceInfo xmlns:p15="http://schemas.microsoft.com/office/powerpoint/2012/main" userId="S::Jenny.Paton@skillsforcare.org.uk::cf544622-f87f-4bf7-9172-dc4a0632d8b3" providerId="AD"/>
      </p:ext>
    </p:extLst>
  </p:cmAuthor>
  <p:cmAuthor id="3" name="Sarah Gilbert" initials="SG" lastIdx="4" clrIdx="2">
    <p:extLst>
      <p:ext uri="{19B8F6BF-5375-455C-9EA6-DF929625EA0E}">
        <p15:presenceInfo xmlns:p15="http://schemas.microsoft.com/office/powerpoint/2012/main" userId="S::sarah.gilbert@skillsforcare.org.uk::4d4d7461-8be5-44e4-962f-aafc8ba2bbb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FFB81C"/>
    <a:srgbClr val="A20067"/>
    <a:srgbClr val="008C95"/>
    <a:srgbClr val="E87722"/>
    <a:srgbClr val="CACACA"/>
    <a:srgbClr val="BA0C2F"/>
    <a:srgbClr val="00A651"/>
    <a:srgbClr val="330072"/>
    <a:srgbClr val="97D7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2054E7-9386-4BBC-B416-011F98CEB714}" v="1" dt="2024-03-04T10:33:43.4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346" autoAdjust="0"/>
  </p:normalViewPr>
  <p:slideViewPr>
    <p:cSldViewPr snapToGrid="0">
      <p:cViewPr varScale="1">
        <p:scale>
          <a:sx n="98" d="100"/>
          <a:sy n="98" d="100"/>
        </p:scale>
        <p:origin x="1974" y="7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10D1C5-C611-6044-ADE7-20462F95D6E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C678EB7-8683-3D4A-B257-9724A20B80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F3CB820-A449-A448-B1AD-1FAD9D18D087}" type="datetimeFigureOut">
              <a:rPr lang="en-GB" smtClean="0"/>
              <a:t>12/03/2024</a:t>
            </a:fld>
            <a:endParaRPr lang="en-GB"/>
          </a:p>
        </p:txBody>
      </p:sp>
      <p:sp>
        <p:nvSpPr>
          <p:cNvPr id="4" name="Footer Placeholder 3">
            <a:extLst>
              <a:ext uri="{FF2B5EF4-FFF2-40B4-BE49-F238E27FC236}">
                <a16:creationId xmlns:a16="http://schemas.microsoft.com/office/drawing/2014/main" id="{6B0332AA-E1A7-E148-9409-B1201AB9067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9A609170-FEDA-1D42-9A85-9C75F30CC5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9408056-F800-D243-93C1-74005A17F04A}" type="slidenum">
              <a:rPr lang="en-GB" smtClean="0"/>
              <a:t>‹#›</a:t>
            </a:fld>
            <a:endParaRPr lang="en-GB"/>
          </a:p>
        </p:txBody>
      </p:sp>
    </p:spTree>
    <p:extLst>
      <p:ext uri="{BB962C8B-B14F-4D97-AF65-F5344CB8AC3E}">
        <p14:creationId xmlns:p14="http://schemas.microsoft.com/office/powerpoint/2010/main" val="3063004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CE30D2-496F-4335-94FD-7CD205B40B2C}" type="datetimeFigureOut">
              <a:rPr lang="en-GB" smtClean="0"/>
              <a:t>12/03/2024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EB467E-689E-4776-8297-2FB7C7A995D4}" type="slidenum">
              <a:rPr lang="en-GB" smtClean="0"/>
              <a:t>‹#›</a:t>
            </a:fld>
            <a:endParaRPr lang="en-GB"/>
          </a:p>
        </p:txBody>
      </p:sp>
    </p:spTree>
    <p:extLst>
      <p:ext uri="{BB962C8B-B14F-4D97-AF65-F5344CB8AC3E}">
        <p14:creationId xmlns:p14="http://schemas.microsoft.com/office/powerpoint/2010/main" val="2962012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skillsforcare.org.uk/Adult-Social-Care-Workforce-Data/Workforce-intelligence/publications/national-information/The-workforce-employed-by-adult-services-departments-in-England.aspx"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skillsforcare.org.uk/Adult-Social-Care-Workforce-Data/Workforce-intelligence/publications/Topics/Monthly-tracking/International-recruitment.aspx"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yourself, offer a bit of background</a:t>
            </a:r>
            <a:endParaRPr lang="en-GB" dirty="0"/>
          </a:p>
        </p:txBody>
      </p:sp>
      <p:sp>
        <p:nvSpPr>
          <p:cNvPr id="4" name="Slide Number Placeholder 3"/>
          <p:cNvSpPr>
            <a:spLocks noGrp="1"/>
          </p:cNvSpPr>
          <p:nvPr>
            <p:ph type="sldNum" sz="quarter" idx="5"/>
          </p:nvPr>
        </p:nvSpPr>
        <p:spPr/>
        <p:txBody>
          <a:bodyPr/>
          <a:lstStyle/>
          <a:p>
            <a:fld id="{A5EB467E-689E-4776-8297-2FB7C7A995D4}" type="slidenum">
              <a:rPr lang="en-GB" smtClean="0"/>
              <a:t>1</a:t>
            </a:fld>
            <a:endParaRPr lang="en-GB"/>
          </a:p>
        </p:txBody>
      </p:sp>
    </p:spTree>
    <p:extLst>
      <p:ext uri="{BB962C8B-B14F-4D97-AF65-F5344CB8AC3E}">
        <p14:creationId xmlns:p14="http://schemas.microsoft.com/office/powerpoint/2010/main" val="4136631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you start looking for a team member from abroad look at the availability locally, are you using all the resources available, paid and unpaid to find you team?</a:t>
            </a:r>
            <a:endParaRPr lang="en-GB" dirty="0"/>
          </a:p>
        </p:txBody>
      </p:sp>
      <p:sp>
        <p:nvSpPr>
          <p:cNvPr id="4" name="Slide Number Placeholder 3"/>
          <p:cNvSpPr>
            <a:spLocks noGrp="1"/>
          </p:cNvSpPr>
          <p:nvPr>
            <p:ph type="sldNum" sz="quarter" idx="5"/>
          </p:nvPr>
        </p:nvSpPr>
        <p:spPr/>
        <p:txBody>
          <a:bodyPr/>
          <a:lstStyle/>
          <a:p>
            <a:fld id="{A5EB467E-689E-4776-8297-2FB7C7A995D4}" type="slidenum">
              <a:rPr lang="en-GB" smtClean="0"/>
              <a:t>12</a:t>
            </a:fld>
            <a:endParaRPr lang="en-GB"/>
          </a:p>
        </p:txBody>
      </p:sp>
    </p:spTree>
    <p:extLst>
      <p:ext uri="{BB962C8B-B14F-4D97-AF65-F5344CB8AC3E}">
        <p14:creationId xmlns:p14="http://schemas.microsoft.com/office/powerpoint/2010/main" val="4290070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Think about local and national recruitment opportunities</a:t>
            </a:r>
          </a:p>
          <a:p>
            <a:endParaRPr lang="en-GB" sz="1800" dirty="0">
              <a:solidFill>
                <a:srgbClr val="000000"/>
              </a:solidFill>
              <a:effectLst/>
              <a:latin typeface="Arial" panose="020B060402020202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A5EB467E-689E-4776-8297-2FB7C7A995D4}" type="slidenum">
              <a:rPr lang="en-GB" smtClean="0"/>
              <a:t>13</a:t>
            </a:fld>
            <a:endParaRPr lang="en-GB"/>
          </a:p>
        </p:txBody>
      </p:sp>
    </p:spTree>
    <p:extLst>
      <p:ext uri="{BB962C8B-B14F-4D97-AF65-F5344CB8AC3E}">
        <p14:creationId xmlns:p14="http://schemas.microsoft.com/office/powerpoint/2010/main" val="216190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have settled on international recruitment being your best step, a clear plan needs to be made to ensure the project is owned, recorded, run and reviewed. This can be done in house, via a third company or agency specially supporting sponsorship they can also help with people already in the country and looking to change sponsors.</a:t>
            </a:r>
            <a:endParaRPr lang="en-GB" dirty="0"/>
          </a:p>
        </p:txBody>
      </p:sp>
      <p:sp>
        <p:nvSpPr>
          <p:cNvPr id="4" name="Slide Number Placeholder 3"/>
          <p:cNvSpPr>
            <a:spLocks noGrp="1"/>
          </p:cNvSpPr>
          <p:nvPr>
            <p:ph type="sldNum" sz="quarter" idx="5"/>
          </p:nvPr>
        </p:nvSpPr>
        <p:spPr/>
        <p:txBody>
          <a:bodyPr/>
          <a:lstStyle/>
          <a:p>
            <a:fld id="{A5EB467E-689E-4776-8297-2FB7C7A995D4}" type="slidenum">
              <a:rPr lang="en-GB" smtClean="0"/>
              <a:t>15</a:t>
            </a:fld>
            <a:endParaRPr lang="en-GB"/>
          </a:p>
        </p:txBody>
      </p:sp>
    </p:spTree>
    <p:extLst>
      <p:ext uri="{BB962C8B-B14F-4D97-AF65-F5344CB8AC3E}">
        <p14:creationId xmlns:p14="http://schemas.microsoft.com/office/powerpoint/2010/main" val="28932973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kind of recruitment needs to reflect the companies needs and values, when recruiting from over seas this can be even more important</a:t>
            </a:r>
            <a:endParaRPr lang="en-GB" dirty="0"/>
          </a:p>
        </p:txBody>
      </p:sp>
      <p:sp>
        <p:nvSpPr>
          <p:cNvPr id="4" name="Slide Number Placeholder 3"/>
          <p:cNvSpPr>
            <a:spLocks noGrp="1"/>
          </p:cNvSpPr>
          <p:nvPr>
            <p:ph type="sldNum" sz="quarter" idx="5"/>
          </p:nvPr>
        </p:nvSpPr>
        <p:spPr/>
        <p:txBody>
          <a:bodyPr/>
          <a:lstStyle/>
          <a:p>
            <a:fld id="{A5EB467E-689E-4776-8297-2FB7C7A995D4}" type="slidenum">
              <a:rPr lang="en-GB" smtClean="0"/>
              <a:t>16</a:t>
            </a:fld>
            <a:endParaRPr lang="en-GB"/>
          </a:p>
        </p:txBody>
      </p:sp>
    </p:spTree>
    <p:extLst>
      <p:ext uri="{BB962C8B-B14F-4D97-AF65-F5344CB8AC3E}">
        <p14:creationId xmlns:p14="http://schemas.microsoft.com/office/powerpoint/2010/main" val="3678326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media leads with this type of headline, we have a lot to do to convince our teams that international recruitment is the </a:t>
            </a:r>
            <a:r>
              <a:rPr lang="en-US"/>
              <a:t>way forward.</a:t>
            </a:r>
            <a:endParaRPr lang="en-GB" dirty="0"/>
          </a:p>
        </p:txBody>
      </p:sp>
      <p:sp>
        <p:nvSpPr>
          <p:cNvPr id="4" name="Slide Number Placeholder 3"/>
          <p:cNvSpPr>
            <a:spLocks noGrp="1"/>
          </p:cNvSpPr>
          <p:nvPr>
            <p:ph type="sldNum" sz="quarter" idx="5"/>
          </p:nvPr>
        </p:nvSpPr>
        <p:spPr/>
        <p:txBody>
          <a:bodyPr/>
          <a:lstStyle/>
          <a:p>
            <a:fld id="{A5EB467E-689E-4776-8297-2FB7C7A995D4}" type="slidenum">
              <a:rPr lang="en-GB" smtClean="0"/>
              <a:t>17</a:t>
            </a:fld>
            <a:endParaRPr lang="en-GB"/>
          </a:p>
        </p:txBody>
      </p:sp>
    </p:spTree>
    <p:extLst>
      <p:ext uri="{BB962C8B-B14F-4D97-AF65-F5344CB8AC3E}">
        <p14:creationId xmlns:p14="http://schemas.microsoft.com/office/powerpoint/2010/main" val="38692574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 on recruitment and supporting people safely</a:t>
            </a:r>
            <a:endParaRPr lang="en-GB" dirty="0"/>
          </a:p>
        </p:txBody>
      </p:sp>
      <p:sp>
        <p:nvSpPr>
          <p:cNvPr id="4" name="Slide Number Placeholder 3"/>
          <p:cNvSpPr>
            <a:spLocks noGrp="1"/>
          </p:cNvSpPr>
          <p:nvPr>
            <p:ph type="sldNum" sz="quarter" idx="5"/>
          </p:nvPr>
        </p:nvSpPr>
        <p:spPr/>
        <p:txBody>
          <a:bodyPr/>
          <a:lstStyle/>
          <a:p>
            <a:fld id="{A5EB467E-689E-4776-8297-2FB7C7A995D4}" type="slidenum">
              <a:rPr lang="en-GB" smtClean="0"/>
              <a:t>18</a:t>
            </a:fld>
            <a:endParaRPr lang="en-GB"/>
          </a:p>
        </p:txBody>
      </p:sp>
    </p:spTree>
    <p:extLst>
      <p:ext uri="{BB962C8B-B14F-4D97-AF65-F5344CB8AC3E}">
        <p14:creationId xmlns:p14="http://schemas.microsoft.com/office/powerpoint/2010/main" val="25594578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values of the company should be clearly explained to providers, values based training and recruitment links</a:t>
            </a:r>
            <a:endParaRPr lang="en-GB" dirty="0"/>
          </a:p>
        </p:txBody>
      </p:sp>
      <p:sp>
        <p:nvSpPr>
          <p:cNvPr id="4" name="Slide Number Placeholder 3"/>
          <p:cNvSpPr>
            <a:spLocks noGrp="1"/>
          </p:cNvSpPr>
          <p:nvPr>
            <p:ph type="sldNum" sz="quarter" idx="5"/>
          </p:nvPr>
        </p:nvSpPr>
        <p:spPr/>
        <p:txBody>
          <a:bodyPr/>
          <a:lstStyle/>
          <a:p>
            <a:fld id="{A5EB467E-689E-4776-8297-2FB7C7A995D4}" type="slidenum">
              <a:rPr lang="en-GB" smtClean="0"/>
              <a:t>19</a:t>
            </a:fld>
            <a:endParaRPr lang="en-GB"/>
          </a:p>
        </p:txBody>
      </p:sp>
    </p:spTree>
    <p:extLst>
      <p:ext uri="{BB962C8B-B14F-4D97-AF65-F5344CB8AC3E}">
        <p14:creationId xmlns:p14="http://schemas.microsoft.com/office/powerpoint/2010/main" val="6315884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people like you values, they can start to see the culture they will be joining….direct to culture slide</a:t>
            </a:r>
            <a:endParaRPr lang="en-GB" dirty="0"/>
          </a:p>
        </p:txBody>
      </p:sp>
      <p:sp>
        <p:nvSpPr>
          <p:cNvPr id="4" name="Slide Number Placeholder 3"/>
          <p:cNvSpPr>
            <a:spLocks noGrp="1"/>
          </p:cNvSpPr>
          <p:nvPr>
            <p:ph type="sldNum" sz="quarter" idx="5"/>
          </p:nvPr>
        </p:nvSpPr>
        <p:spPr/>
        <p:txBody>
          <a:bodyPr/>
          <a:lstStyle/>
          <a:p>
            <a:fld id="{A5EB467E-689E-4776-8297-2FB7C7A995D4}" type="slidenum">
              <a:rPr lang="en-GB" smtClean="0"/>
              <a:t>20</a:t>
            </a:fld>
            <a:endParaRPr lang="en-GB"/>
          </a:p>
        </p:txBody>
      </p:sp>
    </p:spTree>
    <p:extLst>
      <p:ext uri="{BB962C8B-B14F-4D97-AF65-F5344CB8AC3E}">
        <p14:creationId xmlns:p14="http://schemas.microsoft.com/office/powerpoint/2010/main" val="750022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should be humbles by anyone who leaves their home and family for a better life, so when we support people to come over we must focus on ensuring people are supported to settle and create a life.</a:t>
            </a:r>
            <a:endParaRPr lang="en-GB" dirty="0"/>
          </a:p>
        </p:txBody>
      </p:sp>
      <p:sp>
        <p:nvSpPr>
          <p:cNvPr id="4" name="Slide Number Placeholder 3"/>
          <p:cNvSpPr>
            <a:spLocks noGrp="1"/>
          </p:cNvSpPr>
          <p:nvPr>
            <p:ph type="sldNum" sz="quarter" idx="5"/>
          </p:nvPr>
        </p:nvSpPr>
        <p:spPr/>
        <p:txBody>
          <a:bodyPr/>
          <a:lstStyle/>
          <a:p>
            <a:fld id="{A5EB467E-689E-4776-8297-2FB7C7A995D4}" type="slidenum">
              <a:rPr lang="en-GB" smtClean="0"/>
              <a:t>21</a:t>
            </a:fld>
            <a:endParaRPr lang="en-GB"/>
          </a:p>
        </p:txBody>
      </p:sp>
    </p:spTree>
    <p:extLst>
      <p:ext uri="{BB962C8B-B14F-4D97-AF65-F5344CB8AC3E}">
        <p14:creationId xmlns:p14="http://schemas.microsoft.com/office/powerpoint/2010/main" val="3502000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Supporting new staff in all areas of their </a:t>
            </a:r>
            <a:r>
              <a:rPr lang="en-US" dirty="0" err="1"/>
              <a:t>lifes</a:t>
            </a:r>
            <a:r>
              <a:rPr lang="en-US" dirty="0"/>
              <a:t> is a key component to retaining your new team member. </a:t>
            </a:r>
            <a:endParaRPr lang="en-GB" dirty="0"/>
          </a:p>
        </p:txBody>
      </p:sp>
      <p:sp>
        <p:nvSpPr>
          <p:cNvPr id="4" name="Slide Number Placeholder 3"/>
          <p:cNvSpPr>
            <a:spLocks noGrp="1"/>
          </p:cNvSpPr>
          <p:nvPr>
            <p:ph type="sldNum" sz="quarter" idx="5"/>
          </p:nvPr>
        </p:nvSpPr>
        <p:spPr/>
        <p:txBody>
          <a:bodyPr/>
          <a:lstStyle/>
          <a:p>
            <a:fld id="{A5EB467E-689E-4776-8297-2FB7C7A995D4}" type="slidenum">
              <a:rPr lang="en-GB" smtClean="0"/>
              <a:t>22</a:t>
            </a:fld>
            <a:endParaRPr lang="en-GB"/>
          </a:p>
        </p:txBody>
      </p:sp>
    </p:spTree>
    <p:extLst>
      <p:ext uri="{BB962C8B-B14F-4D97-AF65-F5344CB8AC3E}">
        <p14:creationId xmlns:p14="http://schemas.microsoft.com/office/powerpoint/2010/main" val="728882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International recruitment has always been part of the recruitment option, getting a helping hand from abroad has been a backbone to health and social care for years, but due to a number of challenges we now have to look more closely at recruitment options </a:t>
            </a:r>
            <a:endParaRPr lang="en-GB" dirty="0"/>
          </a:p>
        </p:txBody>
      </p:sp>
      <p:sp>
        <p:nvSpPr>
          <p:cNvPr id="4" name="Slide Number Placeholder 3"/>
          <p:cNvSpPr>
            <a:spLocks noGrp="1"/>
          </p:cNvSpPr>
          <p:nvPr>
            <p:ph type="sldNum" sz="quarter" idx="5"/>
          </p:nvPr>
        </p:nvSpPr>
        <p:spPr/>
        <p:txBody>
          <a:bodyPr/>
          <a:lstStyle/>
          <a:p>
            <a:fld id="{A5EB467E-689E-4776-8297-2FB7C7A995D4}" type="slidenum">
              <a:rPr lang="en-GB" smtClean="0"/>
              <a:t>2</a:t>
            </a:fld>
            <a:endParaRPr lang="en-GB"/>
          </a:p>
        </p:txBody>
      </p:sp>
    </p:spTree>
    <p:extLst>
      <p:ext uri="{BB962C8B-B14F-4D97-AF65-F5344CB8AC3E}">
        <p14:creationId xmlns:p14="http://schemas.microsoft.com/office/powerpoint/2010/main" val="3741374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5000"/>
              </a:lnSpc>
            </a:pPr>
            <a:endParaRPr lang="en-GB" sz="1800" dirty="0">
              <a:solidFill>
                <a:srgbClr val="000000"/>
              </a:solidFill>
              <a:latin typeface="Calibri"/>
              <a:ea typeface="Calibri" panose="020F0502020204030204" pitchFamily="34" charset="0"/>
              <a:cs typeface="Calibri"/>
            </a:endParaRPr>
          </a:p>
          <a:p>
            <a:pPr>
              <a:lnSpc>
                <a:spcPct val="125000"/>
              </a:lnSpc>
            </a:pPr>
            <a:endParaRPr lang="en-GB" sz="1800" dirty="0">
              <a:solidFill>
                <a:srgbClr val="000000"/>
              </a:solidFill>
              <a:latin typeface="Calibri"/>
              <a:ea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fld id="{A5EB467E-689E-4776-8297-2FB7C7A995D4}" type="slidenum">
              <a:rPr lang="en-GB" smtClean="0"/>
              <a:t>23</a:t>
            </a:fld>
            <a:endParaRPr lang="en-GB"/>
          </a:p>
        </p:txBody>
      </p:sp>
    </p:spTree>
    <p:extLst>
      <p:ext uri="{BB962C8B-B14F-4D97-AF65-F5344CB8AC3E}">
        <p14:creationId xmlns:p14="http://schemas.microsoft.com/office/powerpoint/2010/main" val="793876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starting any work to developed a team it important to consider the workforce plan. This may be a formal document reviewed regular to plan your future workforce needs. Or could be more informal, less recorded and reviewed. But we all do workforce planning in one way or another, what is a </a:t>
            </a:r>
            <a:r>
              <a:rPr lang="en-US" dirty="0" err="1"/>
              <a:t>rota</a:t>
            </a:r>
            <a:r>
              <a:rPr lang="en-US" dirty="0"/>
              <a:t> if not a plan for you workforce, if that’s all you have then we can look at the key things you may want to consider when planning for new and existing team members</a:t>
            </a:r>
            <a:endParaRPr lang="en-GB" dirty="0"/>
          </a:p>
        </p:txBody>
      </p:sp>
      <p:sp>
        <p:nvSpPr>
          <p:cNvPr id="4" name="Slide Number Placeholder 3"/>
          <p:cNvSpPr>
            <a:spLocks noGrp="1"/>
          </p:cNvSpPr>
          <p:nvPr>
            <p:ph type="sldNum" sz="quarter" idx="5"/>
          </p:nvPr>
        </p:nvSpPr>
        <p:spPr/>
        <p:txBody>
          <a:bodyPr/>
          <a:lstStyle/>
          <a:p>
            <a:fld id="{A5EB467E-689E-4776-8297-2FB7C7A995D4}" type="slidenum">
              <a:rPr lang="en-GB" smtClean="0"/>
              <a:t>3</a:t>
            </a:fld>
            <a:endParaRPr lang="en-GB"/>
          </a:p>
        </p:txBody>
      </p:sp>
    </p:spTree>
    <p:extLst>
      <p:ext uri="{BB962C8B-B14F-4D97-AF65-F5344CB8AC3E}">
        <p14:creationId xmlns:p14="http://schemas.microsoft.com/office/powerpoint/2010/main" val="2258126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key things to aim to get right, reviewing each area to develop the plan for international recruitment, once you have an idea of the roles </a:t>
            </a:r>
            <a:r>
              <a:rPr lang="en-US" dirty="0" err="1"/>
              <a:t>yo</a:t>
            </a:r>
            <a:r>
              <a:rPr lang="en-US" dirty="0"/>
              <a:t> need covered it is then easier to identify what team members you need.</a:t>
            </a:r>
          </a:p>
          <a:p>
            <a:endParaRPr lang="en-US" dirty="0"/>
          </a:p>
          <a:p>
            <a:endParaRPr lang="en-GB" dirty="0"/>
          </a:p>
        </p:txBody>
      </p:sp>
      <p:sp>
        <p:nvSpPr>
          <p:cNvPr id="4" name="Slide Number Placeholder 3"/>
          <p:cNvSpPr>
            <a:spLocks noGrp="1"/>
          </p:cNvSpPr>
          <p:nvPr>
            <p:ph type="sldNum" sz="quarter" idx="5"/>
          </p:nvPr>
        </p:nvSpPr>
        <p:spPr/>
        <p:txBody>
          <a:bodyPr/>
          <a:lstStyle/>
          <a:p>
            <a:fld id="{A5EB467E-689E-4776-8297-2FB7C7A995D4}" type="slidenum">
              <a:rPr lang="en-GB" smtClean="0"/>
              <a:t>4</a:t>
            </a:fld>
            <a:endParaRPr lang="en-GB"/>
          </a:p>
        </p:txBody>
      </p:sp>
    </p:spTree>
    <p:extLst>
      <p:ext uri="{BB962C8B-B14F-4D97-AF65-F5344CB8AC3E}">
        <p14:creationId xmlns:p14="http://schemas.microsoft.com/office/powerpoint/2010/main" val="2377403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is coming and the key is creativity</a:t>
            </a:r>
            <a:endParaRPr lang="en-GB" dirty="0"/>
          </a:p>
        </p:txBody>
      </p:sp>
      <p:sp>
        <p:nvSpPr>
          <p:cNvPr id="4" name="Slide Number Placeholder 3"/>
          <p:cNvSpPr>
            <a:spLocks noGrp="1"/>
          </p:cNvSpPr>
          <p:nvPr>
            <p:ph type="sldNum" sz="quarter" idx="5"/>
          </p:nvPr>
        </p:nvSpPr>
        <p:spPr/>
        <p:txBody>
          <a:bodyPr/>
          <a:lstStyle/>
          <a:p>
            <a:fld id="{A5EB467E-689E-4776-8297-2FB7C7A995D4}" type="slidenum">
              <a:rPr lang="en-GB" smtClean="0"/>
              <a:t>5</a:t>
            </a:fld>
            <a:endParaRPr lang="en-GB"/>
          </a:p>
        </p:txBody>
      </p:sp>
    </p:spTree>
    <p:extLst>
      <p:ext uri="{BB962C8B-B14F-4D97-AF65-F5344CB8AC3E}">
        <p14:creationId xmlns:p14="http://schemas.microsoft.com/office/powerpoint/2010/main" val="3285292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Skills for Care we have a number of resources to help you.</a:t>
            </a:r>
            <a:endParaRPr lang="en-GB" dirty="0"/>
          </a:p>
        </p:txBody>
      </p:sp>
      <p:sp>
        <p:nvSpPr>
          <p:cNvPr id="4" name="Slide Number Placeholder 3"/>
          <p:cNvSpPr>
            <a:spLocks noGrp="1"/>
          </p:cNvSpPr>
          <p:nvPr>
            <p:ph type="sldNum" sz="quarter" idx="5"/>
          </p:nvPr>
        </p:nvSpPr>
        <p:spPr/>
        <p:txBody>
          <a:bodyPr/>
          <a:lstStyle/>
          <a:p>
            <a:fld id="{A5EB467E-689E-4776-8297-2FB7C7A995D4}" type="slidenum">
              <a:rPr lang="en-GB" smtClean="0"/>
              <a:t>6</a:t>
            </a:fld>
            <a:endParaRPr lang="en-GB"/>
          </a:p>
        </p:txBody>
      </p:sp>
    </p:spTree>
    <p:extLst>
      <p:ext uri="{BB962C8B-B14F-4D97-AF65-F5344CB8AC3E}">
        <p14:creationId xmlns:p14="http://schemas.microsoft.com/office/powerpoint/2010/main" val="2711108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are we looking at international recruitment. review the reason for you, are there local challenges you haven’t addressed?</a:t>
            </a:r>
            <a:endParaRPr lang="en-GB" dirty="0"/>
          </a:p>
        </p:txBody>
      </p:sp>
      <p:sp>
        <p:nvSpPr>
          <p:cNvPr id="4" name="Slide Number Placeholder 3"/>
          <p:cNvSpPr>
            <a:spLocks noGrp="1"/>
          </p:cNvSpPr>
          <p:nvPr>
            <p:ph type="sldNum" sz="quarter" idx="5"/>
          </p:nvPr>
        </p:nvSpPr>
        <p:spPr/>
        <p:txBody>
          <a:bodyPr/>
          <a:lstStyle/>
          <a:p>
            <a:fld id="{A5EB467E-689E-4776-8297-2FB7C7A995D4}" type="slidenum">
              <a:rPr lang="en-GB" smtClean="0"/>
              <a:t>7</a:t>
            </a:fld>
            <a:endParaRPr lang="en-GB"/>
          </a:p>
        </p:txBody>
      </p:sp>
    </p:spTree>
    <p:extLst>
      <p:ext uri="{BB962C8B-B14F-4D97-AF65-F5344CB8AC3E}">
        <p14:creationId xmlns:p14="http://schemas.microsoft.com/office/powerpoint/2010/main" val="3650494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The workforce employed by adult social services departments in England (skillsforcare.org.uk)</a:t>
            </a:r>
            <a:r>
              <a:rPr lang="en-GB" dirty="0"/>
              <a:t> thinking about the make up of the industry, how can international recruitment ensure you continue to provide the services requires.</a:t>
            </a:r>
          </a:p>
        </p:txBody>
      </p:sp>
      <p:sp>
        <p:nvSpPr>
          <p:cNvPr id="4" name="Slide Number Placeholder 3"/>
          <p:cNvSpPr>
            <a:spLocks noGrp="1"/>
          </p:cNvSpPr>
          <p:nvPr>
            <p:ph type="sldNum" sz="quarter" idx="5"/>
          </p:nvPr>
        </p:nvSpPr>
        <p:spPr/>
        <p:txBody>
          <a:bodyPr/>
          <a:lstStyle/>
          <a:p>
            <a:fld id="{49343EBC-BC0C-4EB0-92F0-D8444F778CE7}" type="slidenum">
              <a:rPr lang="en-GB" smtClean="0"/>
              <a:t>10</a:t>
            </a:fld>
            <a:endParaRPr lang="en-GB"/>
          </a:p>
        </p:txBody>
      </p:sp>
    </p:spTree>
    <p:extLst>
      <p:ext uri="{BB962C8B-B14F-4D97-AF65-F5344CB8AC3E}">
        <p14:creationId xmlns:p14="http://schemas.microsoft.com/office/powerpoint/2010/main" val="521618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International recruitment (skillsforcare.org.uk</a:t>
            </a:r>
            <a:r>
              <a:rPr lang="en-GB" dirty="0"/>
              <a:t> a lot of people have travelled here for work, different areas have used the sponsorship system in different ways, in the south east we have specific challenges when hiring international workers. With legislating changes it is likely the predicted numbers may change as we move forward. How many people arrive with one sponsor and transferer to others?</a:t>
            </a:r>
          </a:p>
        </p:txBody>
      </p:sp>
      <p:sp>
        <p:nvSpPr>
          <p:cNvPr id="4" name="Slide Number Placeholder 3"/>
          <p:cNvSpPr>
            <a:spLocks noGrp="1"/>
          </p:cNvSpPr>
          <p:nvPr>
            <p:ph type="sldNum" sz="quarter" idx="5"/>
          </p:nvPr>
        </p:nvSpPr>
        <p:spPr/>
        <p:txBody>
          <a:bodyPr/>
          <a:lstStyle/>
          <a:p>
            <a:fld id="{49343EBC-BC0C-4EB0-92F0-D8444F778CE7}" type="slidenum">
              <a:rPr lang="en-GB" smtClean="0"/>
              <a:t>11</a:t>
            </a:fld>
            <a:endParaRPr lang="en-GB"/>
          </a:p>
        </p:txBody>
      </p:sp>
    </p:spTree>
    <p:extLst>
      <p:ext uri="{BB962C8B-B14F-4D97-AF65-F5344CB8AC3E}">
        <p14:creationId xmlns:p14="http://schemas.microsoft.com/office/powerpoint/2010/main" val="21211068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pic>
        <p:nvPicPr>
          <p:cNvPr id="4" name="Picture 3" descr="A group of people sitting next to a person&#10;&#10;Description automatically generated">
            <a:extLst>
              <a:ext uri="{FF2B5EF4-FFF2-40B4-BE49-F238E27FC236}">
                <a16:creationId xmlns:a16="http://schemas.microsoft.com/office/drawing/2014/main" id="{4AF7D064-3FD2-8042-877F-A1141B0F1A60}"/>
              </a:ext>
            </a:extLst>
          </p:cNvPr>
          <p:cNvPicPr>
            <a:picLocks noChangeAspect="1"/>
          </p:cNvPicPr>
          <p:nvPr userDrawn="1"/>
        </p:nvPicPr>
        <p:blipFill>
          <a:blip r:embed="rId2"/>
          <a:stretch>
            <a:fillRect/>
          </a:stretch>
        </p:blipFill>
        <p:spPr>
          <a:xfrm>
            <a:off x="0" y="3292838"/>
            <a:ext cx="9144000" cy="2984500"/>
          </a:xfrm>
          <a:prstGeom prst="rect">
            <a:avLst/>
          </a:prstGeom>
        </p:spPr>
      </p:pic>
    </p:spTree>
    <p:extLst>
      <p:ext uri="{BB962C8B-B14F-4D97-AF65-F5344CB8AC3E}">
        <p14:creationId xmlns:p14="http://schemas.microsoft.com/office/powerpoint/2010/main" val="30516474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107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arning disability/autism">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2665361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ursin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2878642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ainin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3096326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A1826-1B3E-4E2E-8D6C-93BCEAA3D6C6}"/>
              </a:ext>
            </a:extLst>
          </p:cNvPr>
          <p:cNvSpPr>
            <a:spLocks noGrp="1"/>
          </p:cNvSpPr>
          <p:nvPr>
            <p:ph type="ctrTitle"/>
          </p:nvPr>
        </p:nvSpPr>
        <p:spPr>
          <a:xfrm>
            <a:off x="1580400" y="1096965"/>
            <a:ext cx="5983200" cy="2085696"/>
          </a:xfrm>
        </p:spPr>
        <p:txBody>
          <a:bodyPr anchor="b">
            <a:normAutofit/>
          </a:bodyPr>
          <a:lstStyle>
            <a:lvl1pPr algn="ctr">
              <a:defRPr sz="3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AB5F0CE-1714-4650-9690-5676C06349A0}"/>
              </a:ext>
            </a:extLst>
          </p:cNvPr>
          <p:cNvSpPr>
            <a:spLocks noGrp="1"/>
          </p:cNvSpPr>
          <p:nvPr>
            <p:ph type="subTitle" idx="1"/>
          </p:nvPr>
        </p:nvSpPr>
        <p:spPr>
          <a:xfrm>
            <a:off x="2412000" y="3945771"/>
            <a:ext cx="4320000" cy="1832730"/>
          </a:xfrm>
        </p:spPr>
        <p:txBody>
          <a:bodyPr>
            <a:normAutofit/>
          </a:bodyPr>
          <a:lstStyle>
            <a:lvl1pPr marL="0" indent="0" algn="ctr">
              <a:lnSpc>
                <a:spcPct val="125000"/>
              </a:lnSpc>
              <a:buNone/>
              <a:defRPr sz="1800" i="0" spc="38"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FD0CA85-BF38-4762-934C-D00F2047C2D1}"/>
              </a:ext>
            </a:extLst>
          </p:cNvPr>
          <p:cNvSpPr>
            <a:spLocks noGrp="1"/>
          </p:cNvSpPr>
          <p:nvPr>
            <p:ph type="dt" sz="half" idx="10"/>
          </p:nvPr>
        </p:nvSpPr>
        <p:spPr/>
        <p:txBody>
          <a:bodyPr/>
          <a:lstStyle/>
          <a:p>
            <a:fld id="{4EC743F4-8769-40B4-85DF-6CB8DE9F66AA}" type="datetimeFigureOut">
              <a:rPr lang="en-US" smtClean="0"/>
              <a:t>3/12/2024</a:t>
            </a:fld>
            <a:endParaRPr lang="en-US"/>
          </a:p>
        </p:txBody>
      </p:sp>
      <p:sp>
        <p:nvSpPr>
          <p:cNvPr id="5" name="Footer Placeholder 4">
            <a:extLst>
              <a:ext uri="{FF2B5EF4-FFF2-40B4-BE49-F238E27FC236}">
                <a16:creationId xmlns:a16="http://schemas.microsoft.com/office/drawing/2014/main" id="{649CA3C9-6579-49D9-A5FD-20231FB4B3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9B94FE-6287-4D49-B0E5-FE9A9BA75A0C}"/>
              </a:ext>
            </a:extLst>
          </p:cNvPr>
          <p:cNvSpPr>
            <a:spLocks noGrp="1"/>
          </p:cNvSpPr>
          <p:nvPr>
            <p:ph type="sldNum" sz="quarter" idx="12"/>
          </p:nvPr>
        </p:nvSpPr>
        <p:spPr/>
        <p:txBody>
          <a:bodyPr/>
          <a:lstStyle/>
          <a:p>
            <a:fld id="{FF2BD96E-3838-45D2-9031-D3AF67C920A5}" type="slidenum">
              <a:rPr lang="en-US" smtClean="0"/>
              <a:t>‹#›</a:t>
            </a:fld>
            <a:endParaRPr lang="en-US"/>
          </a:p>
        </p:txBody>
      </p:sp>
      <p:cxnSp>
        <p:nvCxnSpPr>
          <p:cNvPr id="7" name="Straight Connector 6">
            <a:extLst>
              <a:ext uri="{FF2B5EF4-FFF2-40B4-BE49-F238E27FC236}">
                <a16:creationId xmlns:a16="http://schemas.microsoft.com/office/drawing/2014/main" id="{AE0C0B2A-3FD1-4235-A16E-0ED1E028A93E}"/>
              </a:ext>
            </a:extLst>
          </p:cNvPr>
          <p:cNvCxnSpPr>
            <a:cxnSpLocks/>
          </p:cNvCxnSpPr>
          <p:nvPr/>
        </p:nvCxnSpPr>
        <p:spPr>
          <a:xfrm>
            <a:off x="4369500" y="3525773"/>
            <a:ext cx="405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9494E066-0146-46E9-BAF1-C33240ABA294}"/>
              </a:ext>
            </a:extLst>
          </p:cNvPr>
          <p:cNvGrpSpPr/>
          <p:nvPr/>
        </p:nvGrpSpPr>
        <p:grpSpPr>
          <a:xfrm rot="2700000">
            <a:off x="7516594" y="4411007"/>
            <a:ext cx="633413" cy="1396604"/>
            <a:chOff x="5959192" y="333389"/>
            <a:chExt cx="633413" cy="1862138"/>
          </a:xfrm>
        </p:grpSpPr>
        <p:grpSp>
          <p:nvGrpSpPr>
            <p:cNvPr id="9" name="Group 8">
              <a:extLst>
                <a:ext uri="{FF2B5EF4-FFF2-40B4-BE49-F238E27FC236}">
                  <a16:creationId xmlns:a16="http://schemas.microsoft.com/office/drawing/2014/main" id="{B02BD80B-C499-4DAC-9580-575B04F8658F}"/>
                </a:ext>
              </a:extLst>
            </p:cNvPr>
            <p:cNvGrpSpPr/>
            <p:nvPr/>
          </p:nvGrpSpPr>
          <p:grpSpPr>
            <a:xfrm>
              <a:off x="5959192" y="333389"/>
              <a:ext cx="633413" cy="1419225"/>
              <a:chOff x="5959192" y="333389"/>
              <a:chExt cx="633413" cy="1419225"/>
            </a:xfrm>
          </p:grpSpPr>
          <p:sp>
            <p:nvSpPr>
              <p:cNvPr id="11" name="Freeform 68">
                <a:extLst>
                  <a:ext uri="{FF2B5EF4-FFF2-40B4-BE49-F238E27FC236}">
                    <a16:creationId xmlns:a16="http://schemas.microsoft.com/office/drawing/2014/main" id="{CCF069F3-858C-4C67-90C2-46017C3D4CEB}"/>
                  </a:ext>
                </a:extLst>
              </p:cNvPr>
              <p:cNvSpPr>
                <a:spLocks/>
              </p:cNvSpPr>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sz="1350"/>
              </a:p>
            </p:txBody>
          </p:sp>
          <p:sp>
            <p:nvSpPr>
              <p:cNvPr id="12" name="Freeform 69">
                <a:extLst>
                  <a:ext uri="{FF2B5EF4-FFF2-40B4-BE49-F238E27FC236}">
                    <a16:creationId xmlns:a16="http://schemas.microsoft.com/office/drawing/2014/main" id="{8A1FFA52-DFA8-4A81-8A85-50BE13257F51}"/>
                  </a:ext>
                </a:extLst>
              </p:cNvPr>
              <p:cNvSpPr>
                <a:spLocks/>
              </p:cNvSpPr>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sz="1350"/>
              </a:p>
            </p:txBody>
          </p:sp>
        </p:grpSp>
        <p:sp>
          <p:nvSpPr>
            <p:cNvPr id="10" name="Line 70">
              <a:extLst>
                <a:ext uri="{FF2B5EF4-FFF2-40B4-BE49-F238E27FC236}">
                  <a16:creationId xmlns:a16="http://schemas.microsoft.com/office/drawing/2014/main" id="{BAEDA471-60CB-4A0C-B9AD-B2B3C51EA2FD}"/>
                </a:ext>
              </a:extLst>
            </p:cNvPr>
            <p:cNvSpPr>
              <a:spLocks noChangeShapeType="1"/>
            </p:cNvSpPr>
            <p:nvPr/>
          </p:nvSpPr>
          <p:spPr bwMode="auto">
            <a:xfrm flipV="1">
              <a:off x="6278280"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350"/>
            </a:p>
          </p:txBody>
        </p:sp>
      </p:grpSp>
    </p:spTree>
    <p:extLst>
      <p:ext uri="{BB962C8B-B14F-4D97-AF65-F5344CB8AC3E}">
        <p14:creationId xmlns:p14="http://schemas.microsoft.com/office/powerpoint/2010/main" val="40202810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ogo on white (thank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1EFCE54-37F2-3142-AAC7-A2AD97F69029}"/>
              </a:ext>
            </a:extLst>
          </p:cNvPr>
          <p:cNvSpPr txBox="1"/>
          <p:nvPr userDrawn="1"/>
        </p:nvSpPr>
        <p:spPr>
          <a:xfrm>
            <a:off x="1188720" y="4845050"/>
            <a:ext cx="6766560" cy="1015663"/>
          </a:xfrm>
          <a:prstGeom prst="rect">
            <a:avLst/>
          </a:prstGeom>
          <a:noFill/>
        </p:spPr>
        <p:txBody>
          <a:bodyPr wrap="square" rtlCol="0">
            <a:spAutoFit/>
          </a:bodyPr>
          <a:lstStyle/>
          <a:p>
            <a:pPr algn="ctr"/>
            <a:r>
              <a:rPr lang="en-GB" sz="6000" b="0"/>
              <a:t>Thank you</a:t>
            </a:r>
          </a:p>
        </p:txBody>
      </p:sp>
      <p:pic>
        <p:nvPicPr>
          <p:cNvPr id="4" name="Picture 3" descr="A close up of a logo&#10;&#10;Description automatically generated">
            <a:extLst>
              <a:ext uri="{FF2B5EF4-FFF2-40B4-BE49-F238E27FC236}">
                <a16:creationId xmlns:a16="http://schemas.microsoft.com/office/drawing/2014/main" id="{85FDE45D-26D8-3E46-B069-86B1166C268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000" y="1213493"/>
            <a:ext cx="5598000" cy="3234078"/>
          </a:xfrm>
          <a:prstGeom prst="rect">
            <a:avLst/>
          </a:prstGeom>
        </p:spPr>
      </p:pic>
    </p:spTree>
    <p:extLst>
      <p:ext uri="{BB962C8B-B14F-4D97-AF65-F5344CB8AC3E}">
        <p14:creationId xmlns:p14="http://schemas.microsoft.com/office/powerpoint/2010/main" val="14344117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ogo on blue (thank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54B4C24-8E23-A849-8ABD-D076D01B4F93}"/>
              </a:ext>
            </a:extLst>
          </p:cNvPr>
          <p:cNvSpPr/>
          <p:nvPr userDrawn="1"/>
        </p:nvSpPr>
        <p:spPr>
          <a:xfrm>
            <a:off x="0" y="0"/>
            <a:ext cx="9144000" cy="6858000"/>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77225738-0017-6B48-9451-3D7AA0CD16E9}"/>
              </a:ext>
            </a:extLst>
          </p:cNvPr>
          <p:cNvSpPr txBox="1"/>
          <p:nvPr userDrawn="1"/>
        </p:nvSpPr>
        <p:spPr>
          <a:xfrm>
            <a:off x="1188720" y="4845050"/>
            <a:ext cx="6766560" cy="1015663"/>
          </a:xfrm>
          <a:prstGeom prst="rect">
            <a:avLst/>
          </a:prstGeom>
          <a:noFill/>
        </p:spPr>
        <p:txBody>
          <a:bodyPr wrap="square" rtlCol="0">
            <a:spAutoFit/>
          </a:bodyPr>
          <a:lstStyle/>
          <a:p>
            <a:pPr algn="ctr"/>
            <a:r>
              <a:rPr lang="en-GB" sz="6000" b="0">
                <a:solidFill>
                  <a:schemeClr val="bg1"/>
                </a:solidFill>
              </a:rPr>
              <a:t>Thank you</a:t>
            </a:r>
          </a:p>
        </p:txBody>
      </p:sp>
      <p:pic>
        <p:nvPicPr>
          <p:cNvPr id="5" name="Picture 4" descr="A picture containing drawing&#10;&#10;Description automatically generated">
            <a:extLst>
              <a:ext uri="{FF2B5EF4-FFF2-40B4-BE49-F238E27FC236}">
                <a16:creationId xmlns:a16="http://schemas.microsoft.com/office/drawing/2014/main" id="{A9D59B36-A22C-864E-83A5-9B434E41C3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800" y="1213955"/>
            <a:ext cx="5596400" cy="3233154"/>
          </a:xfrm>
          <a:prstGeom prst="rect">
            <a:avLst/>
          </a:prstGeom>
        </p:spPr>
      </p:pic>
    </p:spTree>
    <p:extLst>
      <p:ext uri="{BB962C8B-B14F-4D97-AF65-F5344CB8AC3E}">
        <p14:creationId xmlns:p14="http://schemas.microsoft.com/office/powerpoint/2010/main" val="51016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Just logo on whit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E9FDFB63-4344-3947-984E-A1CE7A9A1D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000" y="1811961"/>
            <a:ext cx="5598000" cy="3234078"/>
          </a:xfrm>
          <a:prstGeom prst="rect">
            <a:avLst/>
          </a:prstGeom>
        </p:spPr>
      </p:pic>
    </p:spTree>
    <p:extLst>
      <p:ext uri="{BB962C8B-B14F-4D97-AF65-F5344CB8AC3E}">
        <p14:creationId xmlns:p14="http://schemas.microsoft.com/office/powerpoint/2010/main" val="18012186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Just logo on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D3173DF-EB41-0842-B344-F88A039A952F}"/>
              </a:ext>
            </a:extLst>
          </p:cNvPr>
          <p:cNvSpPr/>
          <p:nvPr userDrawn="1"/>
        </p:nvSpPr>
        <p:spPr>
          <a:xfrm>
            <a:off x="0" y="0"/>
            <a:ext cx="9144000" cy="6858000"/>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picture containing drawing&#10;&#10;Description automatically generated">
            <a:extLst>
              <a:ext uri="{FF2B5EF4-FFF2-40B4-BE49-F238E27FC236}">
                <a16:creationId xmlns:a16="http://schemas.microsoft.com/office/drawing/2014/main" id="{8D6A50DD-6A60-8342-B6AB-B39C43D99B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800" y="1812423"/>
            <a:ext cx="5596400" cy="3233154"/>
          </a:xfrm>
          <a:prstGeom prst="rect">
            <a:avLst/>
          </a:prstGeom>
        </p:spPr>
      </p:pic>
    </p:spTree>
    <p:extLst>
      <p:ext uri="{BB962C8B-B14F-4D97-AF65-F5344CB8AC3E}">
        <p14:creationId xmlns:p14="http://schemas.microsoft.com/office/powerpoint/2010/main" val="37657498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ind out more on whit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E9FDFB63-4344-3947-984E-A1CE7A9A1D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0885" y="913059"/>
            <a:ext cx="5598000" cy="3234078"/>
          </a:xfrm>
          <a:prstGeom prst="rect">
            <a:avLst/>
          </a:prstGeom>
        </p:spPr>
      </p:pic>
      <p:sp>
        <p:nvSpPr>
          <p:cNvPr id="8" name="Title 1">
            <a:extLst>
              <a:ext uri="{FF2B5EF4-FFF2-40B4-BE49-F238E27FC236}">
                <a16:creationId xmlns:a16="http://schemas.microsoft.com/office/drawing/2014/main" id="{A6CE4ECB-F4B8-2F48-ADCE-069ADD7C7C5D}"/>
              </a:ext>
            </a:extLst>
          </p:cNvPr>
          <p:cNvSpPr>
            <a:spLocks noGrp="1"/>
          </p:cNvSpPr>
          <p:nvPr>
            <p:ph type="title" hasCustomPrompt="1"/>
          </p:nvPr>
        </p:nvSpPr>
        <p:spPr>
          <a:xfrm>
            <a:off x="367729" y="5298130"/>
            <a:ext cx="8404312" cy="646811"/>
          </a:xfrm>
          <a:prstGeom prst="rect">
            <a:avLst/>
          </a:prstGeom>
          <a:noFill/>
          <a:ln w="12700">
            <a:noFill/>
          </a:ln>
        </p:spPr>
        <p:txBody>
          <a:bodyPr/>
          <a:lstStyle>
            <a:lvl1pPr algn="ctr">
              <a:defRPr sz="3600" b="0">
                <a:solidFill>
                  <a:srgbClr val="005EB8"/>
                </a:solidFill>
              </a:defRPr>
            </a:lvl1pPr>
          </a:lstStyle>
          <a:p>
            <a:r>
              <a:rPr lang="en-GB"/>
              <a:t>Click to edit Master title style  </a:t>
            </a:r>
            <a:endParaRPr lang="en-US"/>
          </a:p>
        </p:txBody>
      </p:sp>
      <p:sp>
        <p:nvSpPr>
          <p:cNvPr id="9" name="Title 1">
            <a:extLst>
              <a:ext uri="{FF2B5EF4-FFF2-40B4-BE49-F238E27FC236}">
                <a16:creationId xmlns:a16="http://schemas.microsoft.com/office/drawing/2014/main" id="{CCA13266-95EC-6148-A549-65314ACCA951}"/>
              </a:ext>
            </a:extLst>
          </p:cNvPr>
          <p:cNvSpPr txBox="1">
            <a:spLocks/>
          </p:cNvSpPr>
          <p:nvPr userDrawn="1"/>
        </p:nvSpPr>
        <p:spPr>
          <a:xfrm>
            <a:off x="367729" y="4554211"/>
            <a:ext cx="8404312" cy="646811"/>
          </a:xfrm>
          <a:prstGeom prst="rect">
            <a:avLst/>
          </a:prstGeom>
          <a:noFill/>
          <a:ln w="12700">
            <a:noFill/>
          </a:ln>
        </p:spPr>
        <p:txBody>
          <a:bodyPr/>
          <a:lstStyle>
            <a:lvl1pPr algn="ctr" defTabSz="914400" rtl="0" eaLnBrk="1" latinLnBrk="0" hangingPunct="1">
              <a:lnSpc>
                <a:spcPct val="90000"/>
              </a:lnSpc>
              <a:spcBef>
                <a:spcPct val="0"/>
              </a:spcBef>
              <a:buNone/>
              <a:defRPr sz="3600" b="0" kern="1200">
                <a:solidFill>
                  <a:srgbClr val="005EB8"/>
                </a:solidFill>
                <a:latin typeface="+mj-lt"/>
                <a:ea typeface="+mj-ea"/>
                <a:cs typeface="+mj-cs"/>
              </a:defRPr>
            </a:lvl1pPr>
          </a:lstStyle>
          <a:p>
            <a:r>
              <a:rPr lang="en-GB" b="1"/>
              <a:t>Find out more</a:t>
            </a:r>
            <a:endParaRPr lang="en-US" b="1"/>
          </a:p>
        </p:txBody>
      </p:sp>
    </p:spTree>
    <p:extLst>
      <p:ext uri="{BB962C8B-B14F-4D97-AF65-F5344CB8AC3E}">
        <p14:creationId xmlns:p14="http://schemas.microsoft.com/office/powerpoint/2010/main" val="33164318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ind out more on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016D2D-0788-384E-981C-794F2F4D423A}"/>
              </a:ext>
            </a:extLst>
          </p:cNvPr>
          <p:cNvSpPr/>
          <p:nvPr userDrawn="1"/>
        </p:nvSpPr>
        <p:spPr>
          <a:xfrm>
            <a:off x="0" y="0"/>
            <a:ext cx="9144000" cy="6858000"/>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picture containing drawing&#10;&#10;Description automatically generated">
            <a:extLst>
              <a:ext uri="{FF2B5EF4-FFF2-40B4-BE49-F238E27FC236}">
                <a16:creationId xmlns:a16="http://schemas.microsoft.com/office/drawing/2014/main" id="{3E9C1A09-1E73-294C-BB9D-46B1ACFB52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800" y="913059"/>
            <a:ext cx="5596400" cy="3233154"/>
          </a:xfrm>
          <a:prstGeom prst="rect">
            <a:avLst/>
          </a:prstGeom>
        </p:spPr>
      </p:pic>
      <p:sp>
        <p:nvSpPr>
          <p:cNvPr id="8" name="Title 1">
            <a:extLst>
              <a:ext uri="{FF2B5EF4-FFF2-40B4-BE49-F238E27FC236}">
                <a16:creationId xmlns:a16="http://schemas.microsoft.com/office/drawing/2014/main" id="{24CE72D4-1CC1-1E46-8A38-EDA405B8EB43}"/>
              </a:ext>
            </a:extLst>
          </p:cNvPr>
          <p:cNvSpPr>
            <a:spLocks noGrp="1"/>
          </p:cNvSpPr>
          <p:nvPr>
            <p:ph type="title" hasCustomPrompt="1"/>
          </p:nvPr>
        </p:nvSpPr>
        <p:spPr>
          <a:xfrm>
            <a:off x="367729" y="5298130"/>
            <a:ext cx="8404312" cy="646811"/>
          </a:xfrm>
          <a:prstGeom prst="rect">
            <a:avLst/>
          </a:prstGeom>
          <a:noFill/>
          <a:ln w="12700">
            <a:noFill/>
          </a:ln>
        </p:spPr>
        <p:txBody>
          <a:bodyPr/>
          <a:lstStyle>
            <a:lvl1pPr algn="ctr">
              <a:defRPr sz="3600" b="0">
                <a:solidFill>
                  <a:schemeClr val="bg1"/>
                </a:solidFill>
              </a:defRPr>
            </a:lvl1pPr>
          </a:lstStyle>
          <a:p>
            <a:r>
              <a:rPr lang="en-GB"/>
              <a:t>Click to edit Master title style  </a:t>
            </a:r>
            <a:endParaRPr lang="en-US"/>
          </a:p>
        </p:txBody>
      </p:sp>
      <p:sp>
        <p:nvSpPr>
          <p:cNvPr id="9" name="Title 1">
            <a:extLst>
              <a:ext uri="{FF2B5EF4-FFF2-40B4-BE49-F238E27FC236}">
                <a16:creationId xmlns:a16="http://schemas.microsoft.com/office/drawing/2014/main" id="{ADEB3A95-291A-3F45-B0CE-3CF6E473D041}"/>
              </a:ext>
            </a:extLst>
          </p:cNvPr>
          <p:cNvSpPr txBox="1">
            <a:spLocks/>
          </p:cNvSpPr>
          <p:nvPr userDrawn="1"/>
        </p:nvSpPr>
        <p:spPr>
          <a:xfrm>
            <a:off x="367729" y="4554211"/>
            <a:ext cx="8404312" cy="646811"/>
          </a:xfrm>
          <a:prstGeom prst="rect">
            <a:avLst/>
          </a:prstGeom>
          <a:noFill/>
          <a:ln w="12700">
            <a:noFill/>
          </a:ln>
        </p:spPr>
        <p:txBody>
          <a:bodyPr/>
          <a:lstStyle>
            <a:lvl1pPr algn="ctr" defTabSz="914400" rtl="0" eaLnBrk="1" latinLnBrk="0" hangingPunct="1">
              <a:lnSpc>
                <a:spcPct val="90000"/>
              </a:lnSpc>
              <a:spcBef>
                <a:spcPct val="0"/>
              </a:spcBef>
              <a:buNone/>
              <a:defRPr sz="3600" b="0" kern="1200">
                <a:solidFill>
                  <a:srgbClr val="005EB8"/>
                </a:solidFill>
                <a:latin typeface="+mj-lt"/>
                <a:ea typeface="+mj-ea"/>
                <a:cs typeface="+mj-cs"/>
              </a:defRPr>
            </a:lvl1pPr>
          </a:lstStyle>
          <a:p>
            <a:r>
              <a:rPr lang="en-GB" b="1">
                <a:solidFill>
                  <a:schemeClr val="bg1"/>
                </a:solidFill>
              </a:rPr>
              <a:t>Find out more</a:t>
            </a:r>
            <a:endParaRPr lang="en-US" b="1">
              <a:solidFill>
                <a:schemeClr val="bg1"/>
              </a:solidFill>
            </a:endParaRPr>
          </a:p>
        </p:txBody>
      </p:sp>
    </p:spTree>
    <p:extLst>
      <p:ext uri="{BB962C8B-B14F-4D97-AF65-F5344CB8AC3E}">
        <p14:creationId xmlns:p14="http://schemas.microsoft.com/office/powerpoint/2010/main" val="926843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pic>
        <p:nvPicPr>
          <p:cNvPr id="6" name="Picture 5">
            <a:extLst>
              <a:ext uri="{FF2B5EF4-FFF2-40B4-BE49-F238E27FC236}">
                <a16:creationId xmlns:a16="http://schemas.microsoft.com/office/drawing/2014/main" id="{38A4FE44-5611-764D-A6AE-AA87C019C28D}"/>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3210560240"/>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act us on white">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E9FDFB63-4344-3947-984E-A1CE7A9A1D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0885" y="913059"/>
            <a:ext cx="5598000" cy="3234078"/>
          </a:xfrm>
          <a:prstGeom prst="rect">
            <a:avLst/>
          </a:prstGeom>
        </p:spPr>
      </p:pic>
      <p:sp>
        <p:nvSpPr>
          <p:cNvPr id="8" name="Title 1">
            <a:extLst>
              <a:ext uri="{FF2B5EF4-FFF2-40B4-BE49-F238E27FC236}">
                <a16:creationId xmlns:a16="http://schemas.microsoft.com/office/drawing/2014/main" id="{A6CE4ECB-F4B8-2F48-ADCE-069ADD7C7C5D}"/>
              </a:ext>
            </a:extLst>
          </p:cNvPr>
          <p:cNvSpPr>
            <a:spLocks noGrp="1"/>
          </p:cNvSpPr>
          <p:nvPr>
            <p:ph type="title" hasCustomPrompt="1"/>
          </p:nvPr>
        </p:nvSpPr>
        <p:spPr>
          <a:xfrm>
            <a:off x="367729" y="5298130"/>
            <a:ext cx="8404312" cy="646811"/>
          </a:xfrm>
          <a:prstGeom prst="rect">
            <a:avLst/>
          </a:prstGeom>
          <a:noFill/>
          <a:ln w="12700">
            <a:noFill/>
          </a:ln>
        </p:spPr>
        <p:txBody>
          <a:bodyPr/>
          <a:lstStyle>
            <a:lvl1pPr algn="ctr">
              <a:defRPr sz="3600" b="0">
                <a:solidFill>
                  <a:srgbClr val="005EB8"/>
                </a:solidFill>
              </a:defRPr>
            </a:lvl1pPr>
          </a:lstStyle>
          <a:p>
            <a:r>
              <a:rPr lang="en-GB"/>
              <a:t>Click to edit Master title style  </a:t>
            </a:r>
            <a:endParaRPr lang="en-US"/>
          </a:p>
        </p:txBody>
      </p:sp>
      <p:sp>
        <p:nvSpPr>
          <p:cNvPr id="9" name="Title 1">
            <a:extLst>
              <a:ext uri="{FF2B5EF4-FFF2-40B4-BE49-F238E27FC236}">
                <a16:creationId xmlns:a16="http://schemas.microsoft.com/office/drawing/2014/main" id="{CCA13266-95EC-6148-A549-65314ACCA951}"/>
              </a:ext>
            </a:extLst>
          </p:cNvPr>
          <p:cNvSpPr txBox="1">
            <a:spLocks/>
          </p:cNvSpPr>
          <p:nvPr userDrawn="1"/>
        </p:nvSpPr>
        <p:spPr>
          <a:xfrm>
            <a:off x="367729" y="4554211"/>
            <a:ext cx="8404312" cy="646811"/>
          </a:xfrm>
          <a:prstGeom prst="rect">
            <a:avLst/>
          </a:prstGeom>
          <a:noFill/>
          <a:ln w="12700">
            <a:noFill/>
          </a:ln>
        </p:spPr>
        <p:txBody>
          <a:bodyPr/>
          <a:lstStyle>
            <a:lvl1pPr algn="ctr" defTabSz="914400" rtl="0" eaLnBrk="1" latinLnBrk="0" hangingPunct="1">
              <a:lnSpc>
                <a:spcPct val="90000"/>
              </a:lnSpc>
              <a:spcBef>
                <a:spcPct val="0"/>
              </a:spcBef>
              <a:buNone/>
              <a:defRPr sz="3600" b="0" kern="1200">
                <a:solidFill>
                  <a:srgbClr val="005EB8"/>
                </a:solidFill>
                <a:latin typeface="+mj-lt"/>
                <a:ea typeface="+mj-ea"/>
                <a:cs typeface="+mj-cs"/>
              </a:defRPr>
            </a:lvl1pPr>
          </a:lstStyle>
          <a:p>
            <a:r>
              <a:rPr lang="en-GB" b="1"/>
              <a:t>Contact us</a:t>
            </a:r>
            <a:endParaRPr lang="en-US" b="1"/>
          </a:p>
        </p:txBody>
      </p:sp>
    </p:spTree>
    <p:extLst>
      <p:ext uri="{BB962C8B-B14F-4D97-AF65-F5344CB8AC3E}">
        <p14:creationId xmlns:p14="http://schemas.microsoft.com/office/powerpoint/2010/main" val="39915214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act us on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016D2D-0788-384E-981C-794F2F4D423A}"/>
              </a:ext>
            </a:extLst>
          </p:cNvPr>
          <p:cNvSpPr/>
          <p:nvPr userDrawn="1"/>
        </p:nvSpPr>
        <p:spPr>
          <a:xfrm>
            <a:off x="0" y="0"/>
            <a:ext cx="9144000" cy="6858000"/>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picture containing drawing&#10;&#10;Description automatically generated">
            <a:extLst>
              <a:ext uri="{FF2B5EF4-FFF2-40B4-BE49-F238E27FC236}">
                <a16:creationId xmlns:a16="http://schemas.microsoft.com/office/drawing/2014/main" id="{3E9C1A09-1E73-294C-BB9D-46B1ACFB52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73800" y="913059"/>
            <a:ext cx="5596400" cy="3233154"/>
          </a:xfrm>
          <a:prstGeom prst="rect">
            <a:avLst/>
          </a:prstGeom>
        </p:spPr>
      </p:pic>
      <p:sp>
        <p:nvSpPr>
          <p:cNvPr id="8" name="Title 1">
            <a:extLst>
              <a:ext uri="{FF2B5EF4-FFF2-40B4-BE49-F238E27FC236}">
                <a16:creationId xmlns:a16="http://schemas.microsoft.com/office/drawing/2014/main" id="{24CE72D4-1CC1-1E46-8A38-EDA405B8EB43}"/>
              </a:ext>
            </a:extLst>
          </p:cNvPr>
          <p:cNvSpPr>
            <a:spLocks noGrp="1"/>
          </p:cNvSpPr>
          <p:nvPr>
            <p:ph type="title" hasCustomPrompt="1"/>
          </p:nvPr>
        </p:nvSpPr>
        <p:spPr>
          <a:xfrm>
            <a:off x="367729" y="5298130"/>
            <a:ext cx="8404312" cy="646811"/>
          </a:xfrm>
          <a:prstGeom prst="rect">
            <a:avLst/>
          </a:prstGeom>
          <a:noFill/>
          <a:ln w="12700">
            <a:noFill/>
          </a:ln>
        </p:spPr>
        <p:txBody>
          <a:bodyPr/>
          <a:lstStyle>
            <a:lvl1pPr algn="ctr">
              <a:defRPr sz="3600" b="0">
                <a:solidFill>
                  <a:schemeClr val="bg1"/>
                </a:solidFill>
              </a:defRPr>
            </a:lvl1pPr>
          </a:lstStyle>
          <a:p>
            <a:r>
              <a:rPr lang="en-GB"/>
              <a:t>Click to edit Master title style  </a:t>
            </a:r>
            <a:endParaRPr lang="en-US"/>
          </a:p>
        </p:txBody>
      </p:sp>
      <p:sp>
        <p:nvSpPr>
          <p:cNvPr id="9" name="Title 1">
            <a:extLst>
              <a:ext uri="{FF2B5EF4-FFF2-40B4-BE49-F238E27FC236}">
                <a16:creationId xmlns:a16="http://schemas.microsoft.com/office/drawing/2014/main" id="{ADEB3A95-291A-3F45-B0CE-3CF6E473D041}"/>
              </a:ext>
            </a:extLst>
          </p:cNvPr>
          <p:cNvSpPr txBox="1">
            <a:spLocks/>
          </p:cNvSpPr>
          <p:nvPr userDrawn="1"/>
        </p:nvSpPr>
        <p:spPr>
          <a:xfrm>
            <a:off x="367729" y="4554211"/>
            <a:ext cx="8404312" cy="646811"/>
          </a:xfrm>
          <a:prstGeom prst="rect">
            <a:avLst/>
          </a:prstGeom>
          <a:noFill/>
          <a:ln w="12700">
            <a:noFill/>
          </a:ln>
        </p:spPr>
        <p:txBody>
          <a:bodyPr/>
          <a:lstStyle>
            <a:lvl1pPr algn="ctr" defTabSz="914400" rtl="0" eaLnBrk="1" latinLnBrk="0" hangingPunct="1">
              <a:lnSpc>
                <a:spcPct val="90000"/>
              </a:lnSpc>
              <a:spcBef>
                <a:spcPct val="0"/>
              </a:spcBef>
              <a:buNone/>
              <a:defRPr sz="3600" b="0" kern="1200">
                <a:solidFill>
                  <a:srgbClr val="005EB8"/>
                </a:solidFill>
                <a:latin typeface="+mj-lt"/>
                <a:ea typeface="+mj-ea"/>
                <a:cs typeface="+mj-cs"/>
              </a:defRPr>
            </a:lvl1pPr>
          </a:lstStyle>
          <a:p>
            <a:r>
              <a:rPr lang="en-GB" b="1">
                <a:solidFill>
                  <a:schemeClr val="bg1"/>
                </a:solidFill>
              </a:rPr>
              <a:t>Contact us</a:t>
            </a:r>
            <a:endParaRPr lang="en-US" b="1">
              <a:solidFill>
                <a:schemeClr val="bg1"/>
              </a:solidFill>
            </a:endParaRPr>
          </a:p>
        </p:txBody>
      </p:sp>
    </p:spTree>
    <p:extLst>
      <p:ext uri="{BB962C8B-B14F-4D97-AF65-F5344CB8AC3E}">
        <p14:creationId xmlns:p14="http://schemas.microsoft.com/office/powerpoint/2010/main" val="446095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pic>
        <p:nvPicPr>
          <p:cNvPr id="7" name="Picture 6">
            <a:extLst>
              <a:ext uri="{FF2B5EF4-FFF2-40B4-BE49-F238E27FC236}">
                <a16:creationId xmlns:a16="http://schemas.microsoft.com/office/drawing/2014/main" id="{82E5A7EA-545A-4244-9686-0E869516DFFF}"/>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201856864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pic>
        <p:nvPicPr>
          <p:cNvPr id="7" name="Picture 6">
            <a:extLst>
              <a:ext uri="{FF2B5EF4-FFF2-40B4-BE49-F238E27FC236}">
                <a16:creationId xmlns:a16="http://schemas.microsoft.com/office/drawing/2014/main" id="{5D1CD9AB-DEE5-3A4E-80FA-F8A83398EA1C}"/>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2639647840"/>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9144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67729" y="740664"/>
            <a:ext cx="6718871" cy="1169861"/>
          </a:xfrm>
          <a:prstGeom prst="rect">
            <a:avLst/>
          </a:prstGeom>
          <a:noFill/>
          <a:ln w="12700">
            <a:noFill/>
          </a:ln>
        </p:spPr>
        <p:txBody>
          <a:bodyPr/>
          <a:lstStyle>
            <a:lvl1pPr>
              <a:defRPr sz="4200" b="1">
                <a:solidFill>
                  <a:srgbClr val="005EB8"/>
                </a:solidFill>
              </a:defRPr>
            </a:lvl1pPr>
          </a:lstStyle>
          <a:p>
            <a:r>
              <a:rPr lang="en-GB"/>
              <a:t>Click to edit Master title style  </a:t>
            </a:r>
            <a:endParaRPr lang="en-US"/>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349441" y="2325750"/>
            <a:ext cx="6718871"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a:t>Click to edit Master text styles</a:t>
            </a:r>
          </a:p>
        </p:txBody>
      </p:sp>
      <p:pic>
        <p:nvPicPr>
          <p:cNvPr id="7" name="Picture 6">
            <a:extLst>
              <a:ext uri="{FF2B5EF4-FFF2-40B4-BE49-F238E27FC236}">
                <a16:creationId xmlns:a16="http://schemas.microsoft.com/office/drawing/2014/main" id="{8D6459D4-E8E1-994B-8D26-6D736958A348}"/>
              </a:ext>
            </a:extLst>
          </p:cNvPr>
          <p:cNvPicPr>
            <a:picLocks noChangeAspect="1"/>
          </p:cNvPicPr>
          <p:nvPr userDrawn="1"/>
        </p:nvPicPr>
        <p:blipFill>
          <a:blip r:embed="rId2"/>
          <a:srcRect/>
          <a:stretch/>
        </p:blipFill>
        <p:spPr>
          <a:xfrm>
            <a:off x="0" y="3292838"/>
            <a:ext cx="9144000" cy="2984500"/>
          </a:xfrm>
          <a:prstGeom prst="rect">
            <a:avLst/>
          </a:prstGeom>
        </p:spPr>
      </p:pic>
    </p:spTree>
    <p:extLst>
      <p:ext uri="{BB962C8B-B14F-4D97-AF65-F5344CB8AC3E}">
        <p14:creationId xmlns:p14="http://schemas.microsoft.com/office/powerpoint/2010/main" val="44938582"/>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areers/young peo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3" name="Picture 2" descr="A screen shot of a person&#10;&#10;Description automatically generated">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37800" y="1609969"/>
            <a:ext cx="1228325" cy="4614828"/>
          </a:xfrm>
          <a:prstGeom prst="rect">
            <a:avLst/>
          </a:prstGeom>
        </p:spPr>
      </p:pic>
    </p:spTree>
    <p:extLst>
      <p:ext uri="{BB962C8B-B14F-4D97-AF65-F5344CB8AC3E}">
        <p14:creationId xmlns:p14="http://schemas.microsoft.com/office/powerpoint/2010/main" val="2737435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vents/meeting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3082425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dividual employer (community/home car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737800" y="1609969"/>
            <a:ext cx="1228324" cy="4614828"/>
          </a:xfrm>
          <a:prstGeom prst="rect">
            <a:avLst/>
          </a:prstGeom>
        </p:spPr>
      </p:pic>
    </p:spTree>
    <p:extLst>
      <p:ext uri="{BB962C8B-B14F-4D97-AF65-F5344CB8AC3E}">
        <p14:creationId xmlns:p14="http://schemas.microsoft.com/office/powerpoint/2010/main" val="152034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367729" y="441325"/>
            <a:ext cx="6982305" cy="646811"/>
          </a:xfrm>
          <a:prstGeom prst="rect">
            <a:avLst/>
          </a:prstGeom>
          <a:noFill/>
          <a:ln w="12700">
            <a:noFill/>
          </a:ln>
        </p:spPr>
        <p:txBody>
          <a:bodyPr/>
          <a:lstStyle>
            <a:lvl1pPr>
              <a:defRPr sz="3600" b="1">
                <a:solidFill>
                  <a:srgbClr val="005EB8"/>
                </a:solidFill>
              </a:defRPr>
            </a:lvl1pPr>
          </a:lstStyle>
          <a:p>
            <a:r>
              <a:rPr lang="en-GB"/>
              <a:t>Click to edit Master title style  </a:t>
            </a:r>
            <a:endParaRPr lang="en-US"/>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367730" y="2145794"/>
            <a:ext cx="6982304"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367728" y="1351027"/>
            <a:ext cx="6982305" cy="731837"/>
          </a:xfrm>
          <a:prstGeom prst="rect">
            <a:avLst/>
          </a:prstGeom>
        </p:spPr>
        <p:txBody>
          <a:bodyPr/>
          <a:lstStyle>
            <a:lvl1pPr marL="228600" indent="-2286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a:srcRect/>
          <a:stretch/>
        </p:blipFill>
        <p:spPr>
          <a:xfrm>
            <a:off x="7737800" y="1609971"/>
            <a:ext cx="1228324" cy="4614824"/>
          </a:xfrm>
          <a:prstGeom prst="rect">
            <a:avLst/>
          </a:prstGeom>
        </p:spPr>
      </p:pic>
      <p:sp>
        <p:nvSpPr>
          <p:cNvPr id="8" name="Rectangle 7">
            <a:extLst>
              <a:ext uri="{FF2B5EF4-FFF2-40B4-BE49-F238E27FC236}">
                <a16:creationId xmlns:a16="http://schemas.microsoft.com/office/drawing/2014/main" id="{D5ECA55A-C9DC-8A49-8B58-52140BAC1DFB}"/>
              </a:ext>
            </a:extLst>
          </p:cNvPr>
          <p:cNvSpPr/>
          <p:nvPr userDrawn="1"/>
        </p:nvSpPr>
        <p:spPr>
          <a:xfrm>
            <a:off x="0" y="6416675"/>
            <a:ext cx="9144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51965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image" Target="../media/image7.jpeg"/><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a16="http://schemas.microsoft.com/office/drawing/2014/main" id="{910FBC4F-605F-E949-B9D4-62D1E8631676}"/>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426960" y="0"/>
            <a:ext cx="1717040" cy="1717040"/>
          </a:xfrm>
          <a:prstGeom prst="rect">
            <a:avLst/>
          </a:prstGeom>
        </p:spPr>
      </p:pic>
    </p:spTree>
    <p:extLst>
      <p:ext uri="{BB962C8B-B14F-4D97-AF65-F5344CB8AC3E}">
        <p14:creationId xmlns:p14="http://schemas.microsoft.com/office/powerpoint/2010/main" val="4112092999"/>
      </p:ext>
    </p:extLst>
  </p:cSld>
  <p:clrMap bg1="lt1" tx1="dk1" bg2="lt2" tx2="dk2" accent1="accent1" accent2="accent2" accent3="accent3" accent4="accent4" accent5="accent5" accent6="accent6" hlink="hlink" folHlink="folHlink"/>
  <p:sldLayoutIdLst>
    <p:sldLayoutId id="2147483674" r:id="rId1"/>
    <p:sldLayoutId id="2147483693" r:id="rId2"/>
    <p:sldLayoutId id="2147483694" r:id="rId3"/>
    <p:sldLayoutId id="2147483695" r:id="rId4"/>
    <p:sldLayoutId id="2147483696"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295" userDrawn="1">
          <p15:clr>
            <a:srgbClr val="F26B43"/>
          </p15:clr>
        </p15:guide>
        <p15:guide id="4" pos="5465" userDrawn="1">
          <p15:clr>
            <a:srgbClr val="F26B43"/>
          </p15:clr>
        </p15:guide>
        <p15:guide id="5" orient="horz" pos="4042" userDrawn="1">
          <p15:clr>
            <a:srgbClr val="F26B43"/>
          </p15:clr>
        </p15:guide>
        <p15:guide id="6" orient="horz" pos="27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3A4CBB1A-F042-2A46-AD67-4B8860EEFFE6}"/>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7734300" y="0"/>
            <a:ext cx="1409700" cy="1409700"/>
          </a:xfrm>
          <a:prstGeom prst="rect">
            <a:avLst/>
          </a:prstGeom>
        </p:spPr>
      </p:pic>
    </p:spTree>
    <p:extLst>
      <p:ext uri="{BB962C8B-B14F-4D97-AF65-F5344CB8AC3E}">
        <p14:creationId xmlns:p14="http://schemas.microsoft.com/office/powerpoint/2010/main" val="3444756830"/>
      </p:ext>
    </p:extLst>
  </p:cSld>
  <p:clrMap bg1="lt1" tx1="dk1" bg2="lt2" tx2="dk2" accent1="accent1" accent2="accent2" accent3="accent3" accent4="accent4" accent5="accent5" accent6="accent6" hlink="hlink" folHlink="folHlink"/>
  <p:sldLayoutIdLst>
    <p:sldLayoutId id="2147483683" r:id="rId1"/>
    <p:sldLayoutId id="2147483705" r:id="rId2"/>
    <p:sldLayoutId id="2147483704" r:id="rId3"/>
    <p:sldLayoutId id="2147483703" r:id="rId4"/>
    <p:sldLayoutId id="2147483706" r:id="rId5"/>
    <p:sldLayoutId id="2147483707" r:id="rId6"/>
    <p:sldLayoutId id="2147483708" r:id="rId7"/>
    <p:sldLayoutId id="214748372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6758238"/>
      </p:ext>
    </p:extLst>
  </p:cSld>
  <p:clrMap bg1="lt1" tx1="dk1" bg2="lt2" tx2="dk2" accent1="accent1" accent2="accent2" accent3="accent3" accent4="accent4" accent5="accent5" accent6="accent6" hlink="hlink" folHlink="folHlink"/>
  <p:sldLayoutIdLst>
    <p:sldLayoutId id="2147483685" r:id="rId1"/>
    <p:sldLayoutId id="2147483688" r:id="rId2"/>
    <p:sldLayoutId id="2147483689" r:id="rId3"/>
    <p:sldLayoutId id="2147483690" r:id="rId4"/>
    <p:sldLayoutId id="2147483724" r:id="rId5"/>
    <p:sldLayoutId id="2147483725" r:id="rId6"/>
    <p:sldLayoutId id="2147483726" r:id="rId7"/>
    <p:sldLayoutId id="2147483727"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5EB8"/>
        </a:buClr>
        <a:buFont typeface="Wingdings"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skillsforcare.org.uk/Adult-Social-Care-Workforce-Data/Workforce-intelligence/publications/national-information/The-workforce-employed-by-adult-services-departments-in-England.aspx"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hyperlink" Target="https://www.skillsforcare.org.uk/Adult-Social-Care-Workforce-Data/Workforce-intelligence/publications/Topics/Monthly-tracking/International-recruitment.aspx"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1.jpe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hyperlink" Target="https://www.skillsforcare.org.uk/Recruitment-support/Attracting-people/Widen-your-talent-pool.aspx"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hyperlink" Target="https://www.skillsforcare.org.uk/Recruitment-support/Attracting-people/I-Care-Ambassadors.aspx" TargetMode="External"/><Relationship Id="rId4" Type="http://schemas.openxmlformats.org/officeDocument/2006/relationships/hyperlink" Target="https://www.skillsforcare.org.uk/Recruitment-support/Attracting-people/Care-Friends.aspx"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local.gov.uk/our-support/partners-care-and-health/care-and-health-improvement/adult-social-care-workforce/overseas-recruitment" TargetMode="External"/><Relationship Id="rId2" Type="http://schemas.openxmlformats.org/officeDocument/2006/relationships/hyperlink" Target="https://www.skillsforcare.org.uk/resources/documents/Recruitment-support/Widen-your-talent-pool/International-recruitment/Becoming-a-Visa-Sponsor-Help-Sheet-for-ASC-Providers.pdf"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skillsforcare.org.uk/Recruitment-support/International-recruitment/International-recruitment.aspx"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skillsforcare.org.uk/news-and-events/blogs/ethical-international-recruitment-what-you-need-to-know"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s://www.skillsforcare.org.uk/resources/documents/Recruitment-support/Widen-your-talent-pool/International-recruitment/Safer-recruitment-checklist"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skillsforcare.org.uk/resources/documents/Support-for-leaders-and-managers/Workforce-commissioning-planning/Operational-workforce-planning/Practical-approaches-to-operational-workforce-planning.pdf"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s://www.skillsforcare.org.uk/resources/documents/Support-for-leaders-and-managers/Workforce-commissioning-planning/Operational-workforce-planning/Workforce-Planning-Templates.zip"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B832F-0B67-319A-E165-A19F728F2AFC}"/>
              </a:ext>
            </a:extLst>
          </p:cNvPr>
          <p:cNvSpPr>
            <a:spLocks noGrp="1"/>
          </p:cNvSpPr>
          <p:nvPr>
            <p:ph type="title"/>
          </p:nvPr>
        </p:nvSpPr>
        <p:spPr/>
        <p:txBody>
          <a:bodyPr/>
          <a:lstStyle/>
          <a:p>
            <a:r>
              <a:rPr lang="en-US" dirty="0"/>
              <a:t>International recruitment </a:t>
            </a:r>
            <a:endParaRPr lang="en-GB" dirty="0"/>
          </a:p>
        </p:txBody>
      </p:sp>
      <p:sp>
        <p:nvSpPr>
          <p:cNvPr id="3" name="Text Placeholder 2">
            <a:extLst>
              <a:ext uri="{FF2B5EF4-FFF2-40B4-BE49-F238E27FC236}">
                <a16:creationId xmlns:a16="http://schemas.microsoft.com/office/drawing/2014/main" id="{724C0A8A-1F69-9DB6-E500-CE7A05197994}"/>
              </a:ext>
            </a:extLst>
          </p:cNvPr>
          <p:cNvSpPr>
            <a:spLocks noGrp="1"/>
          </p:cNvSpPr>
          <p:nvPr>
            <p:ph type="body" sz="quarter" idx="10"/>
          </p:nvPr>
        </p:nvSpPr>
        <p:spPr>
          <a:xfrm>
            <a:off x="367729" y="1800232"/>
            <a:ext cx="6718871" cy="1169861"/>
          </a:xfrm>
        </p:spPr>
        <p:txBody>
          <a:bodyPr/>
          <a:lstStyle/>
          <a:p>
            <a:pPr marL="0" indent="0">
              <a:buNone/>
            </a:pPr>
            <a:r>
              <a:rPr lang="en-US" dirty="0"/>
              <a:t>Introduced by Ali Porteous </a:t>
            </a:r>
          </a:p>
          <a:p>
            <a:pPr marL="0" indent="0">
              <a:buNone/>
            </a:pPr>
            <a:r>
              <a:rPr lang="en-US" dirty="0"/>
              <a:t>Locality manager Southwest London</a:t>
            </a:r>
            <a:endParaRPr lang="en-GB" dirty="0"/>
          </a:p>
        </p:txBody>
      </p:sp>
    </p:spTree>
    <p:extLst>
      <p:ext uri="{BB962C8B-B14F-4D97-AF65-F5344CB8AC3E}">
        <p14:creationId xmlns:p14="http://schemas.microsoft.com/office/powerpoint/2010/main" val="3350065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2" descr="Demographics">
            <a:hlinkClick r:id="rId3"/>
            <a:extLst>
              <a:ext uri="{FF2B5EF4-FFF2-40B4-BE49-F238E27FC236}">
                <a16:creationId xmlns:a16="http://schemas.microsoft.com/office/drawing/2014/main" id="{9B2FCF4E-59C5-4E39-9A63-3BE6EB51B8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891" y="422910"/>
            <a:ext cx="7442218" cy="5840730"/>
          </a:xfrm>
          <a:prstGeom prst="rect">
            <a:avLst/>
          </a:prstGeom>
        </p:spPr>
      </p:pic>
    </p:spTree>
    <p:extLst>
      <p:ext uri="{BB962C8B-B14F-4D97-AF65-F5344CB8AC3E}">
        <p14:creationId xmlns:p14="http://schemas.microsoft.com/office/powerpoint/2010/main" val="95992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2" descr="Estimates">
            <a:hlinkClick r:id="rId3"/>
            <a:extLst>
              <a:ext uri="{FF2B5EF4-FFF2-40B4-BE49-F238E27FC236}">
                <a16:creationId xmlns:a16="http://schemas.microsoft.com/office/drawing/2014/main" id="{8BFD666A-3230-4816-87F0-ABB4508866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891" y="605790"/>
            <a:ext cx="7478882" cy="5817870"/>
          </a:xfrm>
          <a:prstGeom prst="rect">
            <a:avLst/>
          </a:prstGeom>
        </p:spPr>
      </p:pic>
    </p:spTree>
    <p:extLst>
      <p:ext uri="{BB962C8B-B14F-4D97-AF65-F5344CB8AC3E}">
        <p14:creationId xmlns:p14="http://schemas.microsoft.com/office/powerpoint/2010/main" val="3925551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4FAFB0D-FF97-1431-37E7-7F2D9BED5CFB}"/>
              </a:ext>
            </a:extLst>
          </p:cNvPr>
          <p:cNvPicPr>
            <a:picLocks noChangeAspect="1"/>
          </p:cNvPicPr>
          <p:nvPr/>
        </p:nvPicPr>
        <p:blipFill>
          <a:blip r:embed="rId3"/>
          <a:stretch>
            <a:fillRect/>
          </a:stretch>
        </p:blipFill>
        <p:spPr>
          <a:xfrm rot="20572129">
            <a:off x="-2501231" y="-5005"/>
            <a:ext cx="6466291" cy="3100072"/>
          </a:xfrm>
          <a:prstGeom prst="rect">
            <a:avLst/>
          </a:prstGeom>
        </p:spPr>
      </p:pic>
      <p:pic>
        <p:nvPicPr>
          <p:cNvPr id="7" name="Picture 4" descr="How to Get Event Sponsorship: Your ...">
            <a:extLst>
              <a:ext uri="{FF2B5EF4-FFF2-40B4-BE49-F238E27FC236}">
                <a16:creationId xmlns:a16="http://schemas.microsoft.com/office/drawing/2014/main" id="{728557B8-70CC-45F3-5345-7AA5FF5F39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32709">
            <a:off x="2188487" y="1843788"/>
            <a:ext cx="3281363" cy="2311400"/>
          </a:xfrm>
          <a:prstGeom prst="rect">
            <a:avLst/>
          </a:prstGeom>
          <a:extLst>
            <a:ext uri="{909E8E84-426E-40DD-AFC4-6F175D3DCCD1}">
              <a14:hiddenFill xmlns:a14="http://schemas.microsoft.com/office/drawing/2010/main">
                <a:solidFill>
                  <a:srgbClr val="FFFFFF"/>
                </a:solidFill>
              </a14:hiddenFill>
            </a:ext>
          </a:extLst>
        </p:spPr>
      </p:pic>
      <p:pic>
        <p:nvPicPr>
          <p:cNvPr id="8" name="Picture 6" descr="How Jobcentre Plus can help employers ...">
            <a:extLst>
              <a:ext uri="{FF2B5EF4-FFF2-40B4-BE49-F238E27FC236}">
                <a16:creationId xmlns:a16="http://schemas.microsoft.com/office/drawing/2014/main" id="{6F31019C-1E97-5041-8210-8E98458639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50553">
            <a:off x="1236820" y="2175793"/>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lanning to Attend a Job Fair ...">
            <a:extLst>
              <a:ext uri="{FF2B5EF4-FFF2-40B4-BE49-F238E27FC236}">
                <a16:creationId xmlns:a16="http://schemas.microsoft.com/office/drawing/2014/main" id="{15DCFE92-84D1-F307-63BA-78D5D3F2D99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470708">
            <a:off x="3292259" y="3115039"/>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esults Pricing To Help Employers Hire ...">
            <a:extLst>
              <a:ext uri="{FF2B5EF4-FFF2-40B4-BE49-F238E27FC236}">
                <a16:creationId xmlns:a16="http://schemas.microsoft.com/office/drawing/2014/main" id="{55C7C456-DAF7-C2F2-6ED6-FC9D5BB135F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370566">
            <a:off x="9269" y="3522520"/>
            <a:ext cx="1907446" cy="508652"/>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Media Assets - About Nextdoor">
            <a:extLst>
              <a:ext uri="{FF2B5EF4-FFF2-40B4-BE49-F238E27FC236}">
                <a16:creationId xmlns:a16="http://schemas.microsoft.com/office/drawing/2014/main" id="{797BA990-6222-80DC-3DE6-35A63E82322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461856">
            <a:off x="5687398" y="3702657"/>
            <a:ext cx="1907446" cy="106817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7AC266B-49C0-14DA-3BF1-1DB858C2BCEA}"/>
              </a:ext>
            </a:extLst>
          </p:cNvPr>
          <p:cNvSpPr txBox="1"/>
          <p:nvPr/>
        </p:nvSpPr>
        <p:spPr>
          <a:xfrm>
            <a:off x="3417570" y="320040"/>
            <a:ext cx="4091940" cy="1077218"/>
          </a:xfrm>
          <a:prstGeom prst="rect">
            <a:avLst/>
          </a:prstGeom>
          <a:noFill/>
        </p:spPr>
        <p:txBody>
          <a:bodyPr wrap="square" rtlCol="0">
            <a:spAutoFit/>
          </a:bodyPr>
          <a:lstStyle/>
          <a:p>
            <a:r>
              <a:rPr lang="en-US" sz="3200" b="1" dirty="0">
                <a:solidFill>
                  <a:srgbClr val="005EB8"/>
                </a:solidFill>
              </a:rPr>
              <a:t>Look at all the ways you can recruit!</a:t>
            </a:r>
            <a:endParaRPr lang="en-GB" sz="3200" b="1" dirty="0">
              <a:solidFill>
                <a:srgbClr val="005EB8"/>
              </a:solidFill>
            </a:endParaRPr>
          </a:p>
        </p:txBody>
      </p:sp>
      <p:pic>
        <p:nvPicPr>
          <p:cNvPr id="3086" name="Picture 14" descr="Hachette UK joins TikTok Shop as ...">
            <a:extLst>
              <a:ext uri="{FF2B5EF4-FFF2-40B4-BE49-F238E27FC236}">
                <a16:creationId xmlns:a16="http://schemas.microsoft.com/office/drawing/2014/main" id="{D173FA02-6C47-D128-15E8-FBD0D8F183E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475282">
            <a:off x="5573437" y="1597283"/>
            <a:ext cx="1417252" cy="1410953"/>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Referrals using Word of Mouth">
            <a:extLst>
              <a:ext uri="{FF2B5EF4-FFF2-40B4-BE49-F238E27FC236}">
                <a16:creationId xmlns:a16="http://schemas.microsoft.com/office/drawing/2014/main" id="{1D55F91E-9F63-4F2B-1715-F961007BB8D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23550" y="4793768"/>
            <a:ext cx="3038475" cy="15049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Proud To Care Ltd: Home">
            <a:extLst>
              <a:ext uri="{FF2B5EF4-FFF2-40B4-BE49-F238E27FC236}">
                <a16:creationId xmlns:a16="http://schemas.microsoft.com/office/drawing/2014/main" id="{B198CB92-EE6E-FF55-5B52-969FAFBF4C6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838034">
            <a:off x="1390634" y="4800624"/>
            <a:ext cx="3092834" cy="121812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799848D0-0B73-D521-9166-6B5C7BFFB90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21217384">
            <a:off x="44232" y="4577417"/>
            <a:ext cx="1580213" cy="1580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2341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039B1-D260-48F6-BD26-39BF0346ADFC}"/>
              </a:ext>
            </a:extLst>
          </p:cNvPr>
          <p:cNvSpPr>
            <a:spLocks noGrp="1"/>
          </p:cNvSpPr>
          <p:nvPr>
            <p:ph type="title"/>
          </p:nvPr>
        </p:nvSpPr>
        <p:spPr>
          <a:xfrm>
            <a:off x="388050" y="249804"/>
            <a:ext cx="6407059" cy="1235075"/>
          </a:xfrm>
        </p:spPr>
        <p:txBody>
          <a:bodyPr/>
          <a:lstStyle/>
          <a:p>
            <a:r>
              <a:rPr lang="en-US" dirty="0"/>
              <a:t>Look at all options first</a:t>
            </a:r>
            <a:endParaRPr lang="en-GB" dirty="0"/>
          </a:p>
        </p:txBody>
      </p:sp>
      <p:sp>
        <p:nvSpPr>
          <p:cNvPr id="3" name="Text Placeholder 2">
            <a:extLst>
              <a:ext uri="{FF2B5EF4-FFF2-40B4-BE49-F238E27FC236}">
                <a16:creationId xmlns:a16="http://schemas.microsoft.com/office/drawing/2014/main" id="{9A6A3987-59DB-4AB1-A9B0-52E6B6EEBF8A}"/>
              </a:ext>
            </a:extLst>
          </p:cNvPr>
          <p:cNvSpPr>
            <a:spLocks noGrp="1"/>
          </p:cNvSpPr>
          <p:nvPr>
            <p:ph type="body" sz="quarter" idx="11"/>
          </p:nvPr>
        </p:nvSpPr>
        <p:spPr>
          <a:xfrm>
            <a:off x="320317" y="1134533"/>
            <a:ext cx="6982304" cy="5056294"/>
          </a:xfrm>
        </p:spPr>
        <p:txBody>
          <a:bodyPr/>
          <a:lstStyle/>
          <a:p>
            <a:pPr algn="l"/>
            <a:r>
              <a:rPr lang="en-US" sz="2000" b="0" i="0" u="sng" dirty="0">
                <a:solidFill>
                  <a:srgbClr val="053A8A"/>
                </a:solidFill>
                <a:effectLst/>
                <a:latin typeface="font-semibold"/>
                <a:hlinkClick r:id="rId3" tooltip="Go to Widen your talent pool"/>
              </a:rPr>
              <a:t>Widen your talent pool</a:t>
            </a:r>
            <a:endParaRPr lang="en-US" sz="2000" b="0" i="0" dirty="0">
              <a:solidFill>
                <a:srgbClr val="212529"/>
              </a:solidFill>
              <a:effectLst/>
              <a:latin typeface="font-regular"/>
            </a:endParaRPr>
          </a:p>
          <a:p>
            <a:pPr marL="0" indent="0" algn="l">
              <a:buNone/>
            </a:pPr>
            <a:r>
              <a:rPr lang="en-US" sz="2000" b="0" i="0" dirty="0">
                <a:solidFill>
                  <a:srgbClr val="212529"/>
                </a:solidFill>
                <a:effectLst/>
                <a:latin typeface="font-regular"/>
              </a:rPr>
              <a:t>Remove unfair barriers and attract people from different backgrounds, including international candidates, 16-17 year olds, candidates with disabilities and those with criminal convictions.</a:t>
            </a:r>
          </a:p>
          <a:p>
            <a:pPr marL="0" indent="0" algn="l">
              <a:spcBef>
                <a:spcPts val="600"/>
              </a:spcBef>
              <a:buNone/>
            </a:pPr>
            <a:endParaRPr lang="en-US" sz="2000" b="0" i="0" dirty="0">
              <a:solidFill>
                <a:srgbClr val="212529"/>
              </a:solidFill>
              <a:effectLst/>
              <a:latin typeface="font-regular"/>
            </a:endParaRPr>
          </a:p>
          <a:p>
            <a:pPr algn="l"/>
            <a:r>
              <a:rPr lang="en-US" sz="2000" b="0" i="0" u="sng" dirty="0">
                <a:solidFill>
                  <a:srgbClr val="053A8A"/>
                </a:solidFill>
                <a:effectLst/>
                <a:latin typeface="font-semibold"/>
                <a:hlinkClick r:id="rId4" tooltip="Go to Care Friends"/>
              </a:rPr>
              <a:t>Care Friends</a:t>
            </a:r>
            <a:endParaRPr lang="en-US" sz="2000" b="0" i="0" dirty="0">
              <a:solidFill>
                <a:srgbClr val="212529"/>
              </a:solidFill>
              <a:effectLst/>
              <a:latin typeface="font-regular"/>
            </a:endParaRPr>
          </a:p>
          <a:p>
            <a:pPr marL="0" indent="0" algn="l">
              <a:buNone/>
            </a:pPr>
            <a:r>
              <a:rPr lang="en-US" sz="2000" b="0" i="0" dirty="0">
                <a:solidFill>
                  <a:srgbClr val="212529"/>
                </a:solidFill>
                <a:effectLst/>
                <a:latin typeface="font-regular"/>
              </a:rPr>
              <a:t>The Care Friends app makes it straightforward for staff to share vacancies on social media and rewards them for doing so.</a:t>
            </a:r>
          </a:p>
          <a:p>
            <a:pPr marL="0" indent="0" algn="l">
              <a:lnSpc>
                <a:spcPct val="100000"/>
              </a:lnSpc>
              <a:spcBef>
                <a:spcPts val="600"/>
              </a:spcBef>
              <a:buNone/>
            </a:pPr>
            <a:endParaRPr lang="en-US" sz="2000" b="0" i="0" dirty="0">
              <a:solidFill>
                <a:srgbClr val="212529"/>
              </a:solidFill>
              <a:effectLst/>
              <a:latin typeface="font-regular"/>
            </a:endParaRPr>
          </a:p>
          <a:p>
            <a:pPr algn="l"/>
            <a:r>
              <a:rPr lang="en-US" sz="2000" b="0" i="0" u="sng" dirty="0">
                <a:solidFill>
                  <a:srgbClr val="053A8A"/>
                </a:solidFill>
                <a:effectLst/>
                <a:latin typeface="font-semibold"/>
                <a:hlinkClick r:id="rId5" tooltip="Go to I Care... Ambassadors"/>
              </a:rPr>
              <a:t>I Care... Ambassadors</a:t>
            </a:r>
            <a:endParaRPr lang="en-US" sz="2000" b="0" i="0" dirty="0">
              <a:solidFill>
                <a:srgbClr val="212529"/>
              </a:solidFill>
              <a:effectLst/>
              <a:latin typeface="font-regular"/>
            </a:endParaRPr>
          </a:p>
          <a:p>
            <a:pPr marL="0" indent="0" algn="l">
              <a:buNone/>
            </a:pPr>
            <a:r>
              <a:rPr lang="en-US" sz="2000" b="0" i="0" dirty="0">
                <a:solidFill>
                  <a:srgbClr val="212529"/>
                </a:solidFill>
                <a:effectLst/>
                <a:latin typeface="font-regular"/>
              </a:rPr>
              <a:t>Attend job fairs and visit local schools and colleges to reach many potential recruits at one time. Your existing workforce are great advocates and potential recruits can learn a lot from the I Care...Ambassadors</a:t>
            </a:r>
          </a:p>
          <a:p>
            <a:pPr marL="0" indent="0">
              <a:buNone/>
            </a:pPr>
            <a:endParaRPr lang="en-GB" dirty="0"/>
          </a:p>
        </p:txBody>
      </p:sp>
    </p:spTree>
    <p:extLst>
      <p:ext uri="{BB962C8B-B14F-4D97-AF65-F5344CB8AC3E}">
        <p14:creationId xmlns:p14="http://schemas.microsoft.com/office/powerpoint/2010/main" val="1411114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FED68-7CE4-7276-C6D4-077872A98F05}"/>
              </a:ext>
            </a:extLst>
          </p:cNvPr>
          <p:cNvSpPr>
            <a:spLocks noGrp="1"/>
          </p:cNvSpPr>
          <p:nvPr>
            <p:ph type="title"/>
          </p:nvPr>
        </p:nvSpPr>
        <p:spPr>
          <a:xfrm>
            <a:off x="367729" y="441325"/>
            <a:ext cx="7292911" cy="646811"/>
          </a:xfrm>
        </p:spPr>
        <p:txBody>
          <a:bodyPr/>
          <a:lstStyle/>
          <a:p>
            <a:r>
              <a:rPr lang="en-US" sz="3200" dirty="0"/>
              <a:t>International Recruitment Resources</a:t>
            </a:r>
            <a:endParaRPr lang="en-GB" sz="3200" dirty="0"/>
          </a:p>
        </p:txBody>
      </p:sp>
      <p:sp>
        <p:nvSpPr>
          <p:cNvPr id="3" name="Text Placeholder 2">
            <a:extLst>
              <a:ext uri="{FF2B5EF4-FFF2-40B4-BE49-F238E27FC236}">
                <a16:creationId xmlns:a16="http://schemas.microsoft.com/office/drawing/2014/main" id="{4591EECA-78B3-4F38-232A-1231D39C4EE5}"/>
              </a:ext>
            </a:extLst>
          </p:cNvPr>
          <p:cNvSpPr>
            <a:spLocks noGrp="1"/>
          </p:cNvSpPr>
          <p:nvPr>
            <p:ph type="body" sz="quarter" idx="11"/>
          </p:nvPr>
        </p:nvSpPr>
        <p:spPr>
          <a:xfrm>
            <a:off x="367729" y="1217847"/>
            <a:ext cx="6982304" cy="3989830"/>
          </a:xfrm>
        </p:spPr>
        <p:txBody>
          <a:bodyPr/>
          <a:lstStyle/>
          <a:p>
            <a:r>
              <a:rPr lang="en-US" dirty="0">
                <a:hlinkClick r:id="rId2"/>
              </a:rPr>
              <a:t>Becoming a Visa Sponsor - Help Sheet for ASC Providers</a:t>
            </a:r>
            <a:endParaRPr lang="en-US" dirty="0"/>
          </a:p>
          <a:p>
            <a:pPr marL="0" indent="0">
              <a:buNone/>
            </a:pPr>
            <a:r>
              <a:rPr lang="en-US" sz="2000" dirty="0"/>
              <a:t>Produced by the DHSC, this document takes you step-by-step through the process of gaining your sponsorship </a:t>
            </a:r>
            <a:r>
              <a:rPr lang="en-US" sz="2000" dirty="0" err="1"/>
              <a:t>licence</a:t>
            </a:r>
            <a:r>
              <a:rPr lang="en-US" sz="2000" dirty="0"/>
              <a:t>.</a:t>
            </a:r>
          </a:p>
          <a:p>
            <a:pPr marL="0" indent="0">
              <a:buNone/>
            </a:pPr>
            <a:endParaRPr lang="en-US" sz="2000" dirty="0"/>
          </a:p>
          <a:p>
            <a:r>
              <a:rPr lang="en-US" dirty="0">
                <a:hlinkClick r:id="rId3"/>
              </a:rPr>
              <a:t>Overseas recruitment bite-size guide for social care providers</a:t>
            </a:r>
            <a:endParaRPr lang="en-US" dirty="0"/>
          </a:p>
          <a:p>
            <a:pPr marL="0" indent="0">
              <a:buNone/>
            </a:pPr>
            <a:r>
              <a:rPr lang="en-US" sz="2000" dirty="0"/>
              <a:t>Produced by the Local Government Association, ADASS and the South East Social Care Alliance, the overseas recruitment bite-size guide for social care providers helps care providers explore and </a:t>
            </a:r>
            <a:r>
              <a:rPr lang="en-US" sz="2000" dirty="0" err="1"/>
              <a:t>maximise</a:t>
            </a:r>
            <a:r>
              <a:rPr lang="en-US" sz="2000" dirty="0"/>
              <a:t> opportunities that overseas recruitment offers.</a:t>
            </a:r>
          </a:p>
        </p:txBody>
      </p:sp>
    </p:spTree>
    <p:extLst>
      <p:ext uri="{BB962C8B-B14F-4D97-AF65-F5344CB8AC3E}">
        <p14:creationId xmlns:p14="http://schemas.microsoft.com/office/powerpoint/2010/main" val="563305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FED68-7CE4-7276-C6D4-077872A98F05}"/>
              </a:ext>
            </a:extLst>
          </p:cNvPr>
          <p:cNvSpPr>
            <a:spLocks noGrp="1"/>
          </p:cNvSpPr>
          <p:nvPr>
            <p:ph type="title"/>
          </p:nvPr>
        </p:nvSpPr>
        <p:spPr/>
        <p:txBody>
          <a:bodyPr/>
          <a:lstStyle/>
          <a:p>
            <a:r>
              <a:rPr lang="en-US" dirty="0"/>
              <a:t>Who runs the process</a:t>
            </a:r>
            <a:endParaRPr lang="en-GB" dirty="0"/>
          </a:p>
        </p:txBody>
      </p:sp>
      <p:sp>
        <p:nvSpPr>
          <p:cNvPr id="3" name="Text Placeholder 2">
            <a:extLst>
              <a:ext uri="{FF2B5EF4-FFF2-40B4-BE49-F238E27FC236}">
                <a16:creationId xmlns:a16="http://schemas.microsoft.com/office/drawing/2014/main" id="{4591EECA-78B3-4F38-232A-1231D39C4EE5}"/>
              </a:ext>
            </a:extLst>
          </p:cNvPr>
          <p:cNvSpPr>
            <a:spLocks noGrp="1"/>
          </p:cNvSpPr>
          <p:nvPr>
            <p:ph type="body" sz="quarter" idx="11"/>
          </p:nvPr>
        </p:nvSpPr>
        <p:spPr/>
        <p:txBody>
          <a:bodyPr/>
          <a:lstStyle/>
          <a:p>
            <a:r>
              <a:rPr lang="en-US" dirty="0"/>
              <a:t>Personal</a:t>
            </a:r>
          </a:p>
          <a:p>
            <a:r>
              <a:rPr lang="en-US" dirty="0"/>
              <a:t>Companies</a:t>
            </a:r>
          </a:p>
          <a:p>
            <a:r>
              <a:rPr lang="en-US" dirty="0"/>
              <a:t>Agencies</a:t>
            </a:r>
          </a:p>
          <a:p>
            <a:r>
              <a:rPr lang="en-US" dirty="0"/>
              <a:t>Sponsorship of existing workers</a:t>
            </a:r>
          </a:p>
          <a:p>
            <a:pPr marL="0" indent="0">
              <a:buNone/>
            </a:pPr>
            <a:r>
              <a:rPr lang="en-US" dirty="0"/>
              <a:t>For further information from Skills for Care follow the link below.</a:t>
            </a:r>
          </a:p>
          <a:p>
            <a:pPr marL="0" indent="0">
              <a:buNone/>
            </a:pPr>
            <a:r>
              <a:rPr lang="en-US" dirty="0">
                <a:hlinkClick r:id="rId3"/>
              </a:rPr>
              <a:t>https://www.skillsforcare.org.uk/Recruitment-support/International-recruitment/International-recruitment.aspx</a:t>
            </a:r>
            <a:endParaRPr lang="en-US" dirty="0"/>
          </a:p>
          <a:p>
            <a:pPr marL="0" indent="0">
              <a:buNone/>
            </a:pPr>
            <a:endParaRPr lang="en-US" dirty="0"/>
          </a:p>
        </p:txBody>
      </p:sp>
      <p:sp>
        <p:nvSpPr>
          <p:cNvPr id="4" name="Text Placeholder 3">
            <a:extLst>
              <a:ext uri="{FF2B5EF4-FFF2-40B4-BE49-F238E27FC236}">
                <a16:creationId xmlns:a16="http://schemas.microsoft.com/office/drawing/2014/main" id="{BDE8C249-303F-05E6-2866-A3C851F00815}"/>
              </a:ext>
            </a:extLst>
          </p:cNvPr>
          <p:cNvSpPr>
            <a:spLocks noGrp="1"/>
          </p:cNvSpPr>
          <p:nvPr>
            <p:ph type="body" sz="quarter" idx="12"/>
          </p:nvPr>
        </p:nvSpPr>
        <p:spPr/>
        <p:txBody>
          <a:bodyPr/>
          <a:lstStyle/>
          <a:p>
            <a:pPr marL="0" indent="0">
              <a:buNone/>
            </a:pPr>
            <a:r>
              <a:rPr lang="en-US" dirty="0"/>
              <a:t>Different ways of doing it</a:t>
            </a:r>
            <a:endParaRPr lang="en-GB" dirty="0"/>
          </a:p>
        </p:txBody>
      </p:sp>
    </p:spTree>
    <p:extLst>
      <p:ext uri="{BB962C8B-B14F-4D97-AF65-F5344CB8AC3E}">
        <p14:creationId xmlns:p14="http://schemas.microsoft.com/office/powerpoint/2010/main" val="2342204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5CB46-5C2E-09A3-D11B-B13B24F9FE6D}"/>
              </a:ext>
            </a:extLst>
          </p:cNvPr>
          <p:cNvSpPr>
            <a:spLocks noGrp="1"/>
          </p:cNvSpPr>
          <p:nvPr>
            <p:ph type="title"/>
          </p:nvPr>
        </p:nvSpPr>
        <p:spPr/>
        <p:txBody>
          <a:bodyPr/>
          <a:lstStyle/>
          <a:p>
            <a:r>
              <a:rPr lang="en-US" dirty="0"/>
              <a:t>Ethical recruitment	</a:t>
            </a:r>
            <a:endParaRPr lang="en-GB" dirty="0"/>
          </a:p>
        </p:txBody>
      </p:sp>
      <p:sp>
        <p:nvSpPr>
          <p:cNvPr id="4" name="Text Placeholder 3">
            <a:extLst>
              <a:ext uri="{FF2B5EF4-FFF2-40B4-BE49-F238E27FC236}">
                <a16:creationId xmlns:a16="http://schemas.microsoft.com/office/drawing/2014/main" id="{C1DCF24F-8E5C-394E-938B-6E07B01ABCD2}"/>
              </a:ext>
            </a:extLst>
          </p:cNvPr>
          <p:cNvSpPr>
            <a:spLocks noGrp="1"/>
          </p:cNvSpPr>
          <p:nvPr>
            <p:ph type="body" sz="quarter" idx="12"/>
          </p:nvPr>
        </p:nvSpPr>
        <p:spPr>
          <a:xfrm>
            <a:off x="502920" y="1177290"/>
            <a:ext cx="6847113" cy="905574"/>
          </a:xfrm>
        </p:spPr>
        <p:txBody>
          <a:bodyPr/>
          <a:lstStyle/>
          <a:p>
            <a:pPr marL="0" indent="0">
              <a:buNone/>
            </a:pPr>
            <a:r>
              <a:rPr lang="en-US" dirty="0"/>
              <a:t>Values and culture</a:t>
            </a:r>
            <a:endParaRPr lang="en-GB" dirty="0"/>
          </a:p>
        </p:txBody>
      </p:sp>
      <p:pic>
        <p:nvPicPr>
          <p:cNvPr id="4100" name="Picture 4" descr="Is Ethical Recruitment the Way Forward ...">
            <a:extLst>
              <a:ext uri="{FF2B5EF4-FFF2-40B4-BE49-F238E27FC236}">
                <a16:creationId xmlns:a16="http://schemas.microsoft.com/office/drawing/2014/main" id="{1F5191CD-6DA6-0386-B3F4-77F3731291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6166" y="2002154"/>
            <a:ext cx="5325428" cy="3988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180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279F44-922C-3C2D-B504-193907202D4E}"/>
              </a:ext>
            </a:extLst>
          </p:cNvPr>
          <p:cNvPicPr>
            <a:picLocks noChangeAspect="1"/>
          </p:cNvPicPr>
          <p:nvPr/>
        </p:nvPicPr>
        <p:blipFill>
          <a:blip r:embed="rId3"/>
          <a:stretch>
            <a:fillRect/>
          </a:stretch>
        </p:blipFill>
        <p:spPr>
          <a:xfrm>
            <a:off x="1690888" y="400050"/>
            <a:ext cx="4571383" cy="5554980"/>
          </a:xfrm>
          <a:prstGeom prst="rect">
            <a:avLst/>
          </a:prstGeom>
        </p:spPr>
      </p:pic>
    </p:spTree>
    <p:extLst>
      <p:ext uri="{BB962C8B-B14F-4D97-AF65-F5344CB8AC3E}">
        <p14:creationId xmlns:p14="http://schemas.microsoft.com/office/powerpoint/2010/main" val="2488255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5CB46-5C2E-09A3-D11B-B13B24F9FE6D}"/>
              </a:ext>
            </a:extLst>
          </p:cNvPr>
          <p:cNvSpPr>
            <a:spLocks noGrp="1"/>
          </p:cNvSpPr>
          <p:nvPr>
            <p:ph type="title"/>
          </p:nvPr>
        </p:nvSpPr>
        <p:spPr/>
        <p:txBody>
          <a:bodyPr/>
          <a:lstStyle/>
          <a:p>
            <a:r>
              <a:rPr lang="en-US" dirty="0"/>
              <a:t>Ethical and safe recruitment	</a:t>
            </a:r>
            <a:endParaRPr lang="en-GB" dirty="0"/>
          </a:p>
        </p:txBody>
      </p:sp>
      <p:sp>
        <p:nvSpPr>
          <p:cNvPr id="3" name="Text Placeholder 2">
            <a:extLst>
              <a:ext uri="{FF2B5EF4-FFF2-40B4-BE49-F238E27FC236}">
                <a16:creationId xmlns:a16="http://schemas.microsoft.com/office/drawing/2014/main" id="{9E313413-4E1D-6D36-188D-6E073D5E4CB7}"/>
              </a:ext>
            </a:extLst>
          </p:cNvPr>
          <p:cNvSpPr>
            <a:spLocks noGrp="1"/>
          </p:cNvSpPr>
          <p:nvPr>
            <p:ph type="body" sz="quarter" idx="11"/>
          </p:nvPr>
        </p:nvSpPr>
        <p:spPr>
          <a:xfrm>
            <a:off x="367729" y="1156887"/>
            <a:ext cx="6982304" cy="3989830"/>
          </a:xfrm>
        </p:spPr>
        <p:txBody>
          <a:bodyPr/>
          <a:lstStyle/>
          <a:p>
            <a:r>
              <a:rPr lang="en-US" dirty="0">
                <a:hlinkClick r:id="rId3"/>
              </a:rPr>
              <a:t>Ethical international recruitment: what you need to know</a:t>
            </a:r>
            <a:endParaRPr lang="en-GB" dirty="0"/>
          </a:p>
          <a:p>
            <a:pPr marL="0" indent="0">
              <a:buNone/>
            </a:pPr>
            <a:r>
              <a:rPr lang="en-US" dirty="0"/>
              <a:t>Our latest data shows that 70,000 people were recruited from abroad into direct care giving roles in 2022/23. We look at what you need to know about ethical international recruitment.</a:t>
            </a:r>
          </a:p>
          <a:p>
            <a:pPr marL="0" indent="0">
              <a:buNone/>
            </a:pPr>
            <a:endParaRPr lang="en-US" dirty="0"/>
          </a:p>
          <a:p>
            <a:r>
              <a:rPr lang="en-GB" dirty="0">
                <a:hlinkClick r:id="rId4"/>
              </a:rPr>
              <a:t>Safer Recruitment checklist</a:t>
            </a:r>
            <a:endParaRPr lang="en-GB" dirty="0"/>
          </a:p>
          <a:p>
            <a:pPr marL="0" indent="0">
              <a:buNone/>
            </a:pPr>
            <a:r>
              <a:rPr lang="en-US" dirty="0"/>
              <a:t>Recommendations that employers can take to gather and assess criminal record information for all applicants, including displaced people, to demonstrate you are taking a fair and consistent approach across all candidates</a:t>
            </a:r>
          </a:p>
        </p:txBody>
      </p:sp>
    </p:spTree>
    <p:extLst>
      <p:ext uri="{BB962C8B-B14F-4D97-AF65-F5344CB8AC3E}">
        <p14:creationId xmlns:p14="http://schemas.microsoft.com/office/powerpoint/2010/main" val="34005882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31" name="Flowchart: Document 5130">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631" y="0"/>
            <a:ext cx="2436019"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20D2D4-2122-4CC6-ADF7-209BEE7FB44E}"/>
              </a:ext>
            </a:extLst>
          </p:cNvPr>
          <p:cNvSpPr>
            <a:spLocks noGrp="1"/>
          </p:cNvSpPr>
          <p:nvPr>
            <p:ph type="title"/>
          </p:nvPr>
        </p:nvSpPr>
        <p:spPr>
          <a:xfrm>
            <a:off x="628650" y="171162"/>
            <a:ext cx="2130136" cy="2371148"/>
          </a:xfrm>
        </p:spPr>
        <p:txBody>
          <a:bodyPr vert="horz" lIns="91440" tIns="45720" rIns="91440" bIns="45720" rtlCol="0" anchor="ctr">
            <a:normAutofit/>
          </a:bodyPr>
          <a:lstStyle/>
          <a:p>
            <a:r>
              <a:rPr lang="en-US" sz="2800" kern="1200" dirty="0">
                <a:solidFill>
                  <a:srgbClr val="FFFFFF"/>
                </a:solidFill>
                <a:latin typeface="+mj-lt"/>
                <a:ea typeface="+mj-ea"/>
                <a:cs typeface="+mj-cs"/>
              </a:rPr>
              <a:t>Values in the workplace</a:t>
            </a:r>
          </a:p>
        </p:txBody>
      </p:sp>
      <p:pic>
        <p:nvPicPr>
          <p:cNvPr id="5126" name="Picture 6" descr="Why clarifying your values boosts self esteem &amp; confidence, &amp; the Hawaiian  concept of Pono - Unchain Your Brain">
            <a:extLst>
              <a:ext uri="{FF2B5EF4-FFF2-40B4-BE49-F238E27FC236}">
                <a16:creationId xmlns:a16="http://schemas.microsoft.com/office/drawing/2014/main" id="{5F0516E2-C95C-8C97-1E4D-A030D0D30D2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423160" y="2891790"/>
            <a:ext cx="5271892" cy="327462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34A88DF-2416-454D-E140-79288559F7BF}"/>
              </a:ext>
            </a:extLst>
          </p:cNvPr>
          <p:cNvSpPr txBox="1"/>
          <p:nvPr/>
        </p:nvSpPr>
        <p:spPr>
          <a:xfrm>
            <a:off x="3290249" y="845731"/>
            <a:ext cx="3453452" cy="1200329"/>
          </a:xfrm>
          <a:prstGeom prst="rect">
            <a:avLst/>
          </a:prstGeom>
          <a:noFill/>
        </p:spPr>
        <p:txBody>
          <a:bodyPr wrap="square" rtlCol="0">
            <a:spAutoFit/>
          </a:bodyPr>
          <a:lstStyle/>
          <a:p>
            <a:r>
              <a:rPr lang="en-GB" dirty="0"/>
              <a:t>https://www.skillsforcare.org.uk/Recruitment-support/Values-based-recruitment/Values-based-recruitment.aspx</a:t>
            </a:r>
          </a:p>
        </p:txBody>
      </p:sp>
    </p:spTree>
    <p:extLst>
      <p:ext uri="{BB962C8B-B14F-4D97-AF65-F5344CB8AC3E}">
        <p14:creationId xmlns:p14="http://schemas.microsoft.com/office/powerpoint/2010/main" val="1333049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37E715C-90BB-327E-58AD-93721B7086FE}"/>
              </a:ext>
            </a:extLst>
          </p:cNvPr>
          <p:cNvSpPr>
            <a:spLocks noGrp="1"/>
          </p:cNvSpPr>
          <p:nvPr>
            <p:ph type="body" sz="quarter" idx="12"/>
          </p:nvPr>
        </p:nvSpPr>
        <p:spPr>
          <a:xfrm>
            <a:off x="584898" y="425197"/>
            <a:ext cx="6982305" cy="731837"/>
          </a:xfrm>
        </p:spPr>
        <p:txBody>
          <a:bodyPr/>
          <a:lstStyle/>
          <a:p>
            <a:pPr marL="0" indent="0">
              <a:buNone/>
            </a:pPr>
            <a:r>
              <a:rPr lang="en-US" dirty="0"/>
              <a:t>International Recruitment</a:t>
            </a:r>
            <a:endParaRPr lang="en-GB" dirty="0"/>
          </a:p>
        </p:txBody>
      </p:sp>
      <p:pic>
        <p:nvPicPr>
          <p:cNvPr id="1028" name="Picture 4" descr="4 problems for international ...">
            <a:extLst>
              <a:ext uri="{FF2B5EF4-FFF2-40B4-BE49-F238E27FC236}">
                <a16:creationId xmlns:a16="http://schemas.microsoft.com/office/drawing/2014/main" id="{1E9429AA-BEE5-5D48-F0DC-D735B6F8DE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511" y="1962150"/>
            <a:ext cx="6902918" cy="3169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2024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31" name="Flowchart: Document 5130">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631" y="0"/>
            <a:ext cx="2436019"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20D2D4-2122-4CC6-ADF7-209BEE7FB44E}"/>
              </a:ext>
            </a:extLst>
          </p:cNvPr>
          <p:cNvSpPr>
            <a:spLocks noGrp="1"/>
          </p:cNvSpPr>
          <p:nvPr>
            <p:ph type="title"/>
          </p:nvPr>
        </p:nvSpPr>
        <p:spPr>
          <a:xfrm>
            <a:off x="628650" y="171162"/>
            <a:ext cx="2130136" cy="2371148"/>
          </a:xfrm>
        </p:spPr>
        <p:txBody>
          <a:bodyPr vert="horz" lIns="91440" tIns="45720" rIns="91440" bIns="45720" rtlCol="0" anchor="ctr">
            <a:normAutofit/>
          </a:bodyPr>
          <a:lstStyle/>
          <a:p>
            <a:r>
              <a:rPr lang="en-US" sz="2800" kern="1200" dirty="0">
                <a:solidFill>
                  <a:srgbClr val="FFFFFF"/>
                </a:solidFill>
                <a:latin typeface="+mj-lt"/>
                <a:ea typeface="+mj-ea"/>
                <a:cs typeface="+mj-cs"/>
              </a:rPr>
              <a:t>Culture of the workp</a:t>
            </a:r>
            <a:r>
              <a:rPr lang="en-US" sz="2800" dirty="0">
                <a:solidFill>
                  <a:srgbClr val="FFFFFF"/>
                </a:solidFill>
              </a:rPr>
              <a:t>lace</a:t>
            </a:r>
            <a:endParaRPr lang="en-US" sz="2800" kern="1200" dirty="0">
              <a:solidFill>
                <a:srgbClr val="FFFFFF"/>
              </a:solidFill>
              <a:latin typeface="+mj-lt"/>
              <a:ea typeface="+mj-ea"/>
              <a:cs typeface="+mj-cs"/>
            </a:endParaRPr>
          </a:p>
        </p:txBody>
      </p:sp>
      <p:pic>
        <p:nvPicPr>
          <p:cNvPr id="7170" name="Picture 2" descr="Excellent Workplace Culture ...">
            <a:extLst>
              <a:ext uri="{FF2B5EF4-FFF2-40B4-BE49-F238E27FC236}">
                <a16:creationId xmlns:a16="http://schemas.microsoft.com/office/drawing/2014/main" id="{FDB42175-0047-968B-A800-426ACBFBDB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6205" y="2844555"/>
            <a:ext cx="5081865" cy="329683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D2578B3-9785-6586-99A9-FEAFD7C90B57}"/>
              </a:ext>
            </a:extLst>
          </p:cNvPr>
          <p:cNvSpPr txBox="1"/>
          <p:nvPr/>
        </p:nvSpPr>
        <p:spPr>
          <a:xfrm>
            <a:off x="3680460" y="468630"/>
            <a:ext cx="3383280" cy="1200329"/>
          </a:xfrm>
          <a:prstGeom prst="rect">
            <a:avLst/>
          </a:prstGeom>
          <a:noFill/>
        </p:spPr>
        <p:txBody>
          <a:bodyPr wrap="square" rtlCol="0">
            <a:spAutoFit/>
          </a:bodyPr>
          <a:lstStyle/>
          <a:p>
            <a:r>
              <a:rPr lang="en-GB" dirty="0"/>
              <a:t>https://www.skillsforcare.org.uk/news-and-events/Spotlight-on/Developing-a-positive-workplace-culture.aspx</a:t>
            </a:r>
          </a:p>
        </p:txBody>
      </p:sp>
    </p:spTree>
    <p:extLst>
      <p:ext uri="{BB962C8B-B14F-4D97-AF65-F5344CB8AC3E}">
        <p14:creationId xmlns:p14="http://schemas.microsoft.com/office/powerpoint/2010/main" val="865098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5A084-438D-0D57-790D-84FE841D26C5}"/>
              </a:ext>
            </a:extLst>
          </p:cNvPr>
          <p:cNvSpPr>
            <a:spLocks noGrp="1"/>
          </p:cNvSpPr>
          <p:nvPr>
            <p:ph type="title"/>
          </p:nvPr>
        </p:nvSpPr>
        <p:spPr>
          <a:xfrm>
            <a:off x="367728" y="567055"/>
            <a:ext cx="6982305" cy="646811"/>
          </a:xfrm>
        </p:spPr>
        <p:txBody>
          <a:bodyPr/>
          <a:lstStyle/>
          <a:p>
            <a:r>
              <a:rPr lang="en-US" dirty="0"/>
              <a:t>Ethical recruitment and Inclusive</a:t>
            </a:r>
            <a:endParaRPr lang="en-GB" dirty="0"/>
          </a:p>
        </p:txBody>
      </p:sp>
      <p:sp>
        <p:nvSpPr>
          <p:cNvPr id="3" name="Text Placeholder 2">
            <a:extLst>
              <a:ext uri="{FF2B5EF4-FFF2-40B4-BE49-F238E27FC236}">
                <a16:creationId xmlns:a16="http://schemas.microsoft.com/office/drawing/2014/main" id="{8D893421-B6F1-778F-CB4E-A988A539C098}"/>
              </a:ext>
            </a:extLst>
          </p:cNvPr>
          <p:cNvSpPr>
            <a:spLocks noGrp="1"/>
          </p:cNvSpPr>
          <p:nvPr>
            <p:ph type="body" sz="quarter" idx="11"/>
          </p:nvPr>
        </p:nvSpPr>
        <p:spPr>
          <a:xfrm>
            <a:off x="367728" y="2103120"/>
            <a:ext cx="6982304" cy="4352544"/>
          </a:xfrm>
        </p:spPr>
        <p:txBody>
          <a:bodyPr/>
          <a:lstStyle/>
          <a:p>
            <a:pPr marL="0" indent="0">
              <a:buNone/>
            </a:pPr>
            <a:r>
              <a:rPr lang="en-US" dirty="0"/>
              <a:t>Some of the key ethical considerations include: </a:t>
            </a:r>
          </a:p>
          <a:p>
            <a:r>
              <a:rPr lang="en-US" dirty="0"/>
              <a:t>Researching which country you plan to recruit from: some countries are on a red list meaning you can’t actively recruit from these places.</a:t>
            </a:r>
          </a:p>
          <a:p>
            <a:r>
              <a:rPr lang="en-US" dirty="0"/>
              <a:t>Selecting from the Ethical Recruiters List if working with recruitment agencies</a:t>
            </a:r>
          </a:p>
          <a:p>
            <a:r>
              <a:rPr lang="en-US" dirty="0"/>
              <a:t> Ensuring that candidates have all the information they need about the job up-front to be able to make an informed decision.</a:t>
            </a:r>
            <a:endParaRPr lang="en-GB" dirty="0"/>
          </a:p>
        </p:txBody>
      </p:sp>
    </p:spTree>
    <p:extLst>
      <p:ext uri="{BB962C8B-B14F-4D97-AF65-F5344CB8AC3E}">
        <p14:creationId xmlns:p14="http://schemas.microsoft.com/office/powerpoint/2010/main" val="2843179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ORADO ACCOMODATION, Heraklio – Updated ...">
            <a:extLst>
              <a:ext uri="{FF2B5EF4-FFF2-40B4-BE49-F238E27FC236}">
                <a16:creationId xmlns:a16="http://schemas.microsoft.com/office/drawing/2014/main" id="{020974F8-4AFF-5D31-A33A-E672EDD0C7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94961">
            <a:off x="553403" y="1002983"/>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Public transport in 2030: why the ...">
            <a:extLst>
              <a:ext uri="{FF2B5EF4-FFF2-40B4-BE49-F238E27FC236}">
                <a16:creationId xmlns:a16="http://schemas.microsoft.com/office/drawing/2014/main" id="{83069D51-4326-5407-C86A-35893656B4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28571">
            <a:off x="4574351" y="1031557"/>
            <a:ext cx="2705100" cy="168592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active leisure">
            <a:extLst>
              <a:ext uri="{FF2B5EF4-FFF2-40B4-BE49-F238E27FC236}">
                <a16:creationId xmlns:a16="http://schemas.microsoft.com/office/drawing/2014/main" id="{9316F370-C561-7847-4429-E64FFC863E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38279">
            <a:off x="4757738" y="4255911"/>
            <a:ext cx="2486025" cy="1838325"/>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Core Banking Solutions CBS): Meaning ...">
            <a:extLst>
              <a:ext uri="{FF2B5EF4-FFF2-40B4-BE49-F238E27FC236}">
                <a16:creationId xmlns:a16="http://schemas.microsoft.com/office/drawing/2014/main" id="{566E0F74-42A3-E170-F7AE-F3DBCF1E444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110113">
            <a:off x="498158" y="4316432"/>
            <a:ext cx="2409825" cy="1895475"/>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a:extLst>
              <a:ext uri="{FF2B5EF4-FFF2-40B4-BE49-F238E27FC236}">
                <a16:creationId xmlns:a16="http://schemas.microsoft.com/office/drawing/2014/main" id="{9D7CF147-D04C-69DE-5834-E6F2469129F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07983" y="238754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5092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296EBB5-AB6B-465C-A2F7-BD271C6B9BED}"/>
              </a:ext>
            </a:extLst>
          </p:cNvPr>
          <p:cNvSpPr txBox="1"/>
          <p:nvPr/>
        </p:nvSpPr>
        <p:spPr>
          <a:xfrm>
            <a:off x="1000319" y="5046196"/>
            <a:ext cx="5899720" cy="404598"/>
          </a:xfrm>
          <a:prstGeom prst="rect">
            <a:avLst/>
          </a:prstGeom>
          <a:noFill/>
        </p:spPr>
        <p:txBody>
          <a:bodyPr wrap="square" rtlCol="0">
            <a:spAutoFit/>
          </a:bodyPr>
          <a:lstStyle/>
          <a:p>
            <a:pPr>
              <a:lnSpc>
                <a:spcPct val="125000"/>
              </a:lnSpc>
            </a:pPr>
            <a:r>
              <a:rPr lang="en-GB" sz="1800" dirty="0">
                <a:effectLst/>
                <a:ea typeface="Calibri" panose="020F0502020204030204" pitchFamily="34" charset="0"/>
              </a:rPr>
              <a:t>. </a:t>
            </a:r>
          </a:p>
        </p:txBody>
      </p:sp>
      <p:pic>
        <p:nvPicPr>
          <p:cNvPr id="9218" name="Picture 2" descr="Images – Browse 392 Stock Photos ...">
            <a:extLst>
              <a:ext uri="{FF2B5EF4-FFF2-40B4-BE49-F238E27FC236}">
                <a16:creationId xmlns:a16="http://schemas.microsoft.com/office/drawing/2014/main" id="{63E2839F-CE37-2F55-D641-98AFFC770A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87685"/>
            <a:ext cx="7586070" cy="282416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896CD75-3B15-8E9B-0F0C-45816266D68E}"/>
              </a:ext>
            </a:extLst>
          </p:cNvPr>
          <p:cNvSpPr txBox="1"/>
          <p:nvPr/>
        </p:nvSpPr>
        <p:spPr>
          <a:xfrm>
            <a:off x="1154430" y="5602753"/>
            <a:ext cx="6149340" cy="523220"/>
          </a:xfrm>
          <a:prstGeom prst="rect">
            <a:avLst/>
          </a:prstGeom>
          <a:noFill/>
        </p:spPr>
        <p:txBody>
          <a:bodyPr wrap="square" rtlCol="0">
            <a:spAutoFit/>
          </a:bodyPr>
          <a:lstStyle/>
          <a:p>
            <a:r>
              <a:rPr lang="en-US" sz="2800" dirty="0">
                <a:solidFill>
                  <a:schemeClr val="accent1">
                    <a:lumMod val="75000"/>
                  </a:schemeClr>
                </a:solidFill>
              </a:rPr>
              <a:t>alison.porteous@skillsforcare.org.uk</a:t>
            </a:r>
            <a:endParaRPr lang="en-GB" sz="2800" dirty="0">
              <a:solidFill>
                <a:schemeClr val="accent1">
                  <a:lumMod val="75000"/>
                </a:schemeClr>
              </a:solidFill>
            </a:endParaRPr>
          </a:p>
        </p:txBody>
      </p:sp>
    </p:spTree>
    <p:extLst>
      <p:ext uri="{BB962C8B-B14F-4D97-AF65-F5344CB8AC3E}">
        <p14:creationId xmlns:p14="http://schemas.microsoft.com/office/powerpoint/2010/main" val="42729326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5406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84203C-8102-A652-7E84-90C0EC29E011}"/>
              </a:ext>
            </a:extLst>
          </p:cNvPr>
          <p:cNvPicPr>
            <a:picLocks noChangeAspect="1"/>
          </p:cNvPicPr>
          <p:nvPr/>
        </p:nvPicPr>
        <p:blipFill>
          <a:blip r:embed="rId3"/>
          <a:stretch>
            <a:fillRect/>
          </a:stretch>
        </p:blipFill>
        <p:spPr>
          <a:xfrm>
            <a:off x="343878" y="317914"/>
            <a:ext cx="7071800" cy="5571460"/>
          </a:xfrm>
          <a:prstGeom prst="rect">
            <a:avLst/>
          </a:prstGeom>
        </p:spPr>
      </p:pic>
    </p:spTree>
    <p:extLst>
      <p:ext uri="{BB962C8B-B14F-4D97-AF65-F5344CB8AC3E}">
        <p14:creationId xmlns:p14="http://schemas.microsoft.com/office/powerpoint/2010/main" val="508964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845941-5DB2-FA16-5CD8-EBA910F31053}"/>
              </a:ext>
            </a:extLst>
          </p:cNvPr>
          <p:cNvSpPr>
            <a:spLocks noGrp="1"/>
          </p:cNvSpPr>
          <p:nvPr>
            <p:ph type="body" sz="quarter" idx="11"/>
          </p:nvPr>
        </p:nvSpPr>
        <p:spPr>
          <a:xfrm>
            <a:off x="148856" y="284913"/>
            <a:ext cx="7465521" cy="5047488"/>
          </a:xfrm>
        </p:spPr>
        <p:txBody>
          <a:bodyPr/>
          <a:lstStyle/>
          <a:p>
            <a:pPr algn="l"/>
            <a:r>
              <a:rPr lang="en-US" sz="2000" b="0" i="0" dirty="0">
                <a:solidFill>
                  <a:srgbClr val="212529"/>
                </a:solidFill>
                <a:effectLst/>
                <a:latin typeface="font-semibold"/>
              </a:rPr>
              <a:t>Right people:</a:t>
            </a:r>
            <a:r>
              <a:rPr lang="en-US" sz="2000" b="0" i="0" dirty="0">
                <a:solidFill>
                  <a:srgbClr val="212529"/>
                </a:solidFill>
                <a:effectLst/>
                <a:latin typeface="font-regular"/>
              </a:rPr>
              <a:t> ensure you have people with the right values, attitudes, and behaviors to meet the needs of the people who draw on care and support services.​</a:t>
            </a:r>
          </a:p>
          <a:p>
            <a:pPr algn="l"/>
            <a:r>
              <a:rPr lang="en-US" sz="2000" b="0" i="0" dirty="0">
                <a:solidFill>
                  <a:srgbClr val="212529"/>
                </a:solidFill>
                <a:effectLst/>
                <a:latin typeface="font-semibold"/>
              </a:rPr>
              <a:t>Right culture: </a:t>
            </a:r>
            <a:r>
              <a:rPr lang="en-US" sz="2000" b="0" i="0" dirty="0">
                <a:solidFill>
                  <a:srgbClr val="212529"/>
                </a:solidFill>
                <a:effectLst/>
                <a:latin typeface="font-regular"/>
              </a:rPr>
              <a:t>ensure you have an environment in which staff feel valued, safe, and confident to raise questions, express concerns, talk about their experiences and make suggestions for service improvement.​</a:t>
            </a:r>
          </a:p>
          <a:p>
            <a:pPr algn="l"/>
            <a:r>
              <a:rPr lang="en-US" sz="2000" b="0" i="0" dirty="0">
                <a:solidFill>
                  <a:srgbClr val="212529"/>
                </a:solidFill>
                <a:effectLst/>
                <a:latin typeface="font-semibold"/>
              </a:rPr>
              <a:t>Right size:</a:t>
            </a:r>
            <a:r>
              <a:rPr lang="en-US" sz="2000" b="0" i="0" dirty="0">
                <a:solidFill>
                  <a:srgbClr val="212529"/>
                </a:solidFill>
                <a:effectLst/>
                <a:latin typeface="font-regular"/>
              </a:rPr>
              <a:t> ensure you have the right number of people in the right roles spending the right amount of time to deliver effective care and support. ​</a:t>
            </a:r>
          </a:p>
          <a:p>
            <a:pPr algn="l"/>
            <a:r>
              <a:rPr lang="en-US" sz="2000" b="0" i="0" dirty="0">
                <a:solidFill>
                  <a:srgbClr val="212529"/>
                </a:solidFill>
                <a:effectLst/>
                <a:latin typeface="font-semibold"/>
              </a:rPr>
              <a:t>Right shape: </a:t>
            </a:r>
            <a:r>
              <a:rPr lang="en-US" sz="2000" b="0" i="0" dirty="0">
                <a:solidFill>
                  <a:srgbClr val="212529"/>
                </a:solidFill>
                <a:effectLst/>
                <a:latin typeface="font-regular"/>
              </a:rPr>
              <a:t>ensure you have the right balance between different types and levels of roles, and between experienced staff and new starters. ​</a:t>
            </a:r>
          </a:p>
          <a:p>
            <a:pPr algn="l"/>
            <a:r>
              <a:rPr lang="en-US" sz="2000" b="0" i="0" dirty="0">
                <a:solidFill>
                  <a:srgbClr val="212529"/>
                </a:solidFill>
                <a:effectLst/>
                <a:latin typeface="font-semibold"/>
              </a:rPr>
              <a:t>Right place:</a:t>
            </a:r>
            <a:r>
              <a:rPr lang="en-US" sz="2000" b="0" i="0" dirty="0">
                <a:solidFill>
                  <a:srgbClr val="212529"/>
                </a:solidFill>
                <a:effectLst/>
                <a:latin typeface="font-regular"/>
              </a:rPr>
              <a:t> ensure the right staff resources are available in the right location to meet needs​.</a:t>
            </a:r>
          </a:p>
          <a:p>
            <a:pPr algn="l"/>
            <a:r>
              <a:rPr lang="en-US" sz="2000" b="0" i="0" dirty="0">
                <a:solidFill>
                  <a:srgbClr val="212529"/>
                </a:solidFill>
                <a:effectLst/>
                <a:latin typeface="font-semibold"/>
              </a:rPr>
              <a:t>Right capability:</a:t>
            </a:r>
            <a:r>
              <a:rPr lang="en-US" sz="2000" b="0" i="0" dirty="0">
                <a:solidFill>
                  <a:srgbClr val="212529"/>
                </a:solidFill>
                <a:effectLst/>
                <a:latin typeface="font-regular"/>
              </a:rPr>
              <a:t> ensure that staff have the skills and competencies needed to deliver the care and support required​.</a:t>
            </a:r>
          </a:p>
          <a:p>
            <a:pPr algn="l"/>
            <a:r>
              <a:rPr lang="en-US" sz="2000" b="0" i="0" dirty="0">
                <a:solidFill>
                  <a:srgbClr val="212529"/>
                </a:solidFill>
                <a:effectLst/>
                <a:latin typeface="font-semibold"/>
              </a:rPr>
              <a:t>Right cost: </a:t>
            </a:r>
            <a:r>
              <a:rPr lang="en-US" sz="2000" b="0" i="0" dirty="0">
                <a:solidFill>
                  <a:srgbClr val="212529"/>
                </a:solidFill>
                <a:effectLst/>
                <a:latin typeface="font-regular"/>
              </a:rPr>
              <a:t>think about value for money.</a:t>
            </a:r>
          </a:p>
          <a:p>
            <a:endParaRPr lang="en-GB" dirty="0"/>
          </a:p>
        </p:txBody>
      </p:sp>
    </p:spTree>
    <p:extLst>
      <p:ext uri="{BB962C8B-B14F-4D97-AF65-F5344CB8AC3E}">
        <p14:creationId xmlns:p14="http://schemas.microsoft.com/office/powerpoint/2010/main" val="2280018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84659-5CBE-0621-072D-E8BA2B81E4E8}"/>
              </a:ext>
            </a:extLst>
          </p:cNvPr>
          <p:cNvSpPr>
            <a:spLocks noGrp="1"/>
          </p:cNvSpPr>
          <p:nvPr>
            <p:ph type="title"/>
          </p:nvPr>
        </p:nvSpPr>
        <p:spPr/>
        <p:txBody>
          <a:bodyPr/>
          <a:lstStyle/>
          <a:p>
            <a:r>
              <a:rPr lang="en-US" dirty="0"/>
              <a:t>Covering the cost of training </a:t>
            </a:r>
            <a:endParaRPr lang="en-GB" dirty="0"/>
          </a:p>
        </p:txBody>
      </p:sp>
      <p:sp>
        <p:nvSpPr>
          <p:cNvPr id="3" name="Text Placeholder 2">
            <a:extLst>
              <a:ext uri="{FF2B5EF4-FFF2-40B4-BE49-F238E27FC236}">
                <a16:creationId xmlns:a16="http://schemas.microsoft.com/office/drawing/2014/main" id="{BB36061A-11C4-0A2C-520A-738000FEB208}"/>
              </a:ext>
            </a:extLst>
          </p:cNvPr>
          <p:cNvSpPr>
            <a:spLocks noGrp="1"/>
          </p:cNvSpPr>
          <p:nvPr>
            <p:ph type="body" sz="quarter" idx="11"/>
          </p:nvPr>
        </p:nvSpPr>
        <p:spPr/>
        <p:txBody>
          <a:bodyPr/>
          <a:lstStyle/>
          <a:p>
            <a:r>
              <a:rPr lang="en-US" sz="3600" dirty="0"/>
              <a:t>WDF changes</a:t>
            </a:r>
          </a:p>
          <a:p>
            <a:r>
              <a:rPr lang="en-US" sz="3600" dirty="0"/>
              <a:t>Local authority training</a:t>
            </a:r>
          </a:p>
          <a:p>
            <a:r>
              <a:rPr lang="en-US" sz="3600" dirty="0"/>
              <a:t>Budgeted funded training </a:t>
            </a:r>
          </a:p>
          <a:p>
            <a:r>
              <a:rPr lang="en-US" sz="3600" dirty="0"/>
              <a:t>Shared training resources</a:t>
            </a:r>
          </a:p>
          <a:p>
            <a:r>
              <a:rPr lang="en-US" sz="3600" dirty="0"/>
              <a:t>Local colleges</a:t>
            </a:r>
          </a:p>
          <a:p>
            <a:pPr marL="0" indent="0">
              <a:buNone/>
            </a:pPr>
            <a:endParaRPr lang="en-GB" dirty="0"/>
          </a:p>
        </p:txBody>
      </p:sp>
      <p:sp>
        <p:nvSpPr>
          <p:cNvPr id="4" name="Text Placeholder 3">
            <a:extLst>
              <a:ext uri="{FF2B5EF4-FFF2-40B4-BE49-F238E27FC236}">
                <a16:creationId xmlns:a16="http://schemas.microsoft.com/office/drawing/2014/main" id="{DDD86048-18E5-B280-67CA-C90214DCAD4C}"/>
              </a:ext>
            </a:extLst>
          </p:cNvPr>
          <p:cNvSpPr>
            <a:spLocks noGrp="1"/>
          </p:cNvSpPr>
          <p:nvPr>
            <p:ph type="body" sz="quarter" idx="12"/>
          </p:nvPr>
        </p:nvSpPr>
        <p:spPr/>
        <p:txBody>
          <a:bodyPr/>
          <a:lstStyle/>
          <a:p>
            <a:pPr marL="0" indent="0">
              <a:buNone/>
            </a:pPr>
            <a:r>
              <a:rPr lang="en-US" dirty="0"/>
              <a:t>Funded training</a:t>
            </a:r>
            <a:endParaRPr lang="en-GB" dirty="0"/>
          </a:p>
        </p:txBody>
      </p:sp>
    </p:spTree>
    <p:extLst>
      <p:ext uri="{BB962C8B-B14F-4D97-AF65-F5344CB8AC3E}">
        <p14:creationId xmlns:p14="http://schemas.microsoft.com/office/powerpoint/2010/main" val="362607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04D7C-5881-E752-6F3F-36A34F57FA19}"/>
              </a:ext>
            </a:extLst>
          </p:cNvPr>
          <p:cNvSpPr>
            <a:spLocks noGrp="1"/>
          </p:cNvSpPr>
          <p:nvPr>
            <p:ph type="title"/>
          </p:nvPr>
        </p:nvSpPr>
        <p:spPr/>
        <p:txBody>
          <a:bodyPr/>
          <a:lstStyle/>
          <a:p>
            <a:r>
              <a:rPr lang="en-US" dirty="0"/>
              <a:t>Workforce Planning Resources</a:t>
            </a:r>
            <a:endParaRPr lang="en-GB" dirty="0"/>
          </a:p>
        </p:txBody>
      </p:sp>
      <p:sp>
        <p:nvSpPr>
          <p:cNvPr id="3" name="Text Placeholder 2">
            <a:extLst>
              <a:ext uri="{FF2B5EF4-FFF2-40B4-BE49-F238E27FC236}">
                <a16:creationId xmlns:a16="http://schemas.microsoft.com/office/drawing/2014/main" id="{8196E37E-513B-FBE2-D040-D23E793FEAB4}"/>
              </a:ext>
            </a:extLst>
          </p:cNvPr>
          <p:cNvSpPr>
            <a:spLocks noGrp="1"/>
          </p:cNvSpPr>
          <p:nvPr>
            <p:ph type="body" sz="quarter" idx="11"/>
          </p:nvPr>
        </p:nvSpPr>
        <p:spPr>
          <a:xfrm>
            <a:off x="367729" y="1298617"/>
            <a:ext cx="6982304" cy="4661915"/>
          </a:xfrm>
        </p:spPr>
        <p:txBody>
          <a:bodyPr/>
          <a:lstStyle/>
          <a:p>
            <a:pPr marL="228600" marR="0" lvl="0" indent="-228600" algn="l" defTabSz="914400" rtl="0" eaLnBrk="1" fontAlgn="auto" latinLnBrk="0" hangingPunct="1">
              <a:lnSpc>
                <a:spcPct val="90000"/>
              </a:lnSpc>
              <a:spcBef>
                <a:spcPts val="1000"/>
              </a:spcBef>
              <a:spcAft>
                <a:spcPts val="0"/>
              </a:spcAft>
              <a:buClr>
                <a:srgbClr val="005EB8"/>
              </a:buClr>
              <a:buSzTx/>
              <a:buFont typeface="Wingdings" pitchFamily="2" charset="2"/>
              <a:buChar char="§"/>
              <a:tabLst/>
              <a:defRPr/>
            </a:pPr>
            <a:r>
              <a:rPr kumimoji="0" lang="en-US" b="0" i="0" u="none" strike="noStrike" kern="1200" cap="none" spc="0" normalizeH="0" baseline="0" noProof="0" dirty="0">
                <a:ln>
                  <a:noFill/>
                </a:ln>
                <a:solidFill>
                  <a:srgbClr val="0065BD"/>
                </a:solidFill>
                <a:effectLst/>
                <a:uLnTx/>
                <a:uFillTx/>
                <a:latin typeface="font-semibold"/>
                <a:ea typeface="+mn-ea"/>
                <a:cs typeface="+mn-cs"/>
                <a:hlinkClick r:id="rId3" tooltip="Practical approaches to workforce planning"/>
              </a:rPr>
              <a:t>Practical approaches to operational workforce planning</a:t>
            </a:r>
            <a:endParaRPr kumimoji="0" lang="en-US" b="0" i="0" u="none" strike="noStrike" kern="1200" cap="none" spc="0" normalizeH="0" baseline="0" noProof="0" dirty="0">
              <a:ln>
                <a:noFill/>
              </a:ln>
              <a:solidFill>
                <a:srgbClr val="626A6E"/>
              </a:solidFill>
              <a:effectLst/>
              <a:uLnTx/>
              <a:uFillTx/>
              <a:latin typeface="font-regular"/>
              <a:ea typeface="+mn-ea"/>
              <a:cs typeface="+mn-cs"/>
            </a:endParaRPr>
          </a:p>
          <a:p>
            <a:pPr marL="228600" marR="0" lvl="0" indent="-228600" algn="l" defTabSz="914400" rtl="0" eaLnBrk="1" fontAlgn="auto" latinLnBrk="0" hangingPunct="1">
              <a:lnSpc>
                <a:spcPct val="90000"/>
              </a:lnSpc>
              <a:spcBef>
                <a:spcPts val="1000"/>
              </a:spcBef>
              <a:spcAft>
                <a:spcPts val="0"/>
              </a:spcAft>
              <a:buClr>
                <a:srgbClr val="005EB8"/>
              </a:buClr>
              <a:buSzTx/>
              <a:buFont typeface="Wingdings" pitchFamily="2" charset="2"/>
              <a:buChar char="§"/>
              <a:tabLst/>
              <a:defRPr/>
            </a:pPr>
            <a:r>
              <a:rPr kumimoji="0" lang="en-US" b="0" i="0" u="none" strike="noStrike" kern="1200" cap="none" spc="0" normalizeH="0" baseline="0" noProof="0" dirty="0">
                <a:ln>
                  <a:noFill/>
                </a:ln>
                <a:solidFill>
                  <a:srgbClr val="212529"/>
                </a:solidFill>
                <a:effectLst/>
                <a:uLnTx/>
                <a:uFillTx/>
                <a:latin typeface="font-regular"/>
                <a:ea typeface="+mn-ea"/>
                <a:cs typeface="+mn-cs"/>
              </a:rPr>
              <a:t>This guide for adult social care providers will help you anticipate how your workforce needs to change and develop as new business opportunities present themselves.</a:t>
            </a:r>
          </a:p>
          <a:p>
            <a:pPr marL="0" marR="0" lvl="0" indent="0" algn="l" defTabSz="914400" rtl="0" eaLnBrk="1" fontAlgn="auto" latinLnBrk="0" hangingPunct="1">
              <a:lnSpc>
                <a:spcPct val="90000"/>
              </a:lnSpc>
              <a:spcBef>
                <a:spcPts val="1000"/>
              </a:spcBef>
              <a:spcAft>
                <a:spcPts val="0"/>
              </a:spcAft>
              <a:buClr>
                <a:srgbClr val="005EB8"/>
              </a:buClr>
              <a:buSzTx/>
              <a:buNone/>
              <a:tabLst/>
              <a:defRPr/>
            </a:pPr>
            <a:endParaRPr kumimoji="0" lang="en-US" b="0" i="0" u="none" strike="noStrike" kern="1200" cap="none" spc="0" normalizeH="0" baseline="0" noProof="0" dirty="0">
              <a:ln>
                <a:noFill/>
              </a:ln>
              <a:solidFill>
                <a:srgbClr val="212529"/>
              </a:solidFill>
              <a:effectLst/>
              <a:uLnTx/>
              <a:uFillTx/>
              <a:latin typeface="font-regular"/>
              <a:ea typeface="+mn-ea"/>
              <a:cs typeface="+mn-cs"/>
            </a:endParaRPr>
          </a:p>
          <a:p>
            <a:pPr marL="228600" marR="0" lvl="0" indent="-228600" algn="l" defTabSz="914400" rtl="0" eaLnBrk="1" fontAlgn="auto" latinLnBrk="0" hangingPunct="1">
              <a:lnSpc>
                <a:spcPct val="90000"/>
              </a:lnSpc>
              <a:spcBef>
                <a:spcPts val="1000"/>
              </a:spcBef>
              <a:spcAft>
                <a:spcPts val="0"/>
              </a:spcAft>
              <a:buClr>
                <a:srgbClr val="005EB8"/>
              </a:buClr>
              <a:buSzTx/>
              <a:buFont typeface="Wingdings" pitchFamily="2" charset="2"/>
              <a:buChar char="§"/>
              <a:tabLst/>
              <a:defRPr/>
            </a:pPr>
            <a:r>
              <a:rPr kumimoji="0" lang="en-US" b="0" i="0" u="none" strike="noStrike" kern="1200" cap="none" spc="0" normalizeH="0" baseline="0" noProof="0" dirty="0">
                <a:ln>
                  <a:noFill/>
                </a:ln>
                <a:solidFill>
                  <a:srgbClr val="0065BD"/>
                </a:solidFill>
                <a:effectLst/>
                <a:uLnTx/>
                <a:uFillTx/>
                <a:latin typeface="font-semibold"/>
                <a:ea typeface="+mn-ea"/>
                <a:cs typeface="+mn-cs"/>
                <a:hlinkClick r:id="rId4" tooltip="Workforce Planning Templates"/>
              </a:rPr>
              <a:t>Workforce planning templates</a:t>
            </a:r>
            <a:endParaRPr kumimoji="0" lang="en-US" b="0" i="0" u="none" strike="noStrike" kern="1200" cap="none" spc="0" normalizeH="0" baseline="0" noProof="0" dirty="0">
              <a:ln>
                <a:noFill/>
              </a:ln>
              <a:solidFill>
                <a:srgbClr val="212529"/>
              </a:solidFill>
              <a:effectLst/>
              <a:uLnTx/>
              <a:uFillTx/>
              <a:latin typeface="font-semibold"/>
              <a:ea typeface="+mn-ea"/>
              <a:cs typeface="+mn-cs"/>
            </a:endParaRPr>
          </a:p>
          <a:p>
            <a:pPr marL="228600" marR="0" lvl="0" indent="-228600" algn="l" defTabSz="914400" rtl="0" eaLnBrk="1" fontAlgn="auto" latinLnBrk="0" hangingPunct="1">
              <a:lnSpc>
                <a:spcPct val="90000"/>
              </a:lnSpc>
              <a:spcBef>
                <a:spcPts val="1000"/>
              </a:spcBef>
              <a:spcAft>
                <a:spcPts val="0"/>
              </a:spcAft>
              <a:buClr>
                <a:srgbClr val="005EB8"/>
              </a:buClr>
              <a:buSzTx/>
              <a:buFont typeface="Wingdings" pitchFamily="2" charset="2"/>
              <a:buChar char="§"/>
              <a:tabLst/>
              <a:defRPr/>
            </a:pPr>
            <a:r>
              <a:rPr kumimoji="0" lang="en-US" b="0" i="0" u="none" strike="noStrike" kern="1200" cap="none" spc="0" normalizeH="0" baseline="0" noProof="0" dirty="0">
                <a:ln>
                  <a:noFill/>
                </a:ln>
                <a:solidFill>
                  <a:srgbClr val="212529"/>
                </a:solidFill>
                <a:effectLst/>
                <a:uLnTx/>
                <a:uFillTx/>
                <a:latin typeface="font-regular"/>
                <a:ea typeface="+mn-ea"/>
                <a:cs typeface="+mn-cs"/>
              </a:rPr>
              <a:t>Download our nine templates covering PESTLE, SWOT, analysis recording, </a:t>
            </a:r>
            <a:r>
              <a:rPr kumimoji="0" lang="en-US" b="0" i="0" u="none" strike="noStrike" kern="1200" cap="none" spc="0" normalizeH="0" baseline="0" noProof="0" dirty="0" err="1">
                <a:ln>
                  <a:noFill/>
                </a:ln>
                <a:solidFill>
                  <a:srgbClr val="212529"/>
                </a:solidFill>
                <a:effectLst/>
                <a:uLnTx/>
                <a:uFillTx/>
                <a:latin typeface="font-regular"/>
                <a:ea typeface="+mn-ea"/>
                <a:cs typeface="+mn-cs"/>
              </a:rPr>
              <a:t>organisational</a:t>
            </a:r>
            <a:r>
              <a:rPr kumimoji="0" lang="en-US" b="0" i="0" u="none" strike="noStrike" kern="1200" cap="none" spc="0" normalizeH="0" baseline="0" noProof="0" dirty="0">
                <a:ln>
                  <a:noFill/>
                </a:ln>
                <a:solidFill>
                  <a:srgbClr val="212529"/>
                </a:solidFill>
                <a:effectLst/>
                <a:uLnTx/>
                <a:uFillTx/>
                <a:latin typeface="font-regular"/>
                <a:ea typeface="+mn-ea"/>
                <a:cs typeface="+mn-cs"/>
              </a:rPr>
              <a:t> gap analysis, </a:t>
            </a:r>
            <a:r>
              <a:rPr kumimoji="0" lang="en-US" b="0" i="0" u="none" strike="noStrike" kern="1200" cap="none" spc="0" normalizeH="0" baseline="0" noProof="0" dirty="0" err="1">
                <a:ln>
                  <a:noFill/>
                </a:ln>
                <a:solidFill>
                  <a:srgbClr val="212529"/>
                </a:solidFill>
                <a:effectLst/>
                <a:uLnTx/>
                <a:uFillTx/>
                <a:latin typeface="font-regular"/>
                <a:ea typeface="+mn-ea"/>
                <a:cs typeface="+mn-cs"/>
              </a:rPr>
              <a:t>worforce</a:t>
            </a:r>
            <a:r>
              <a:rPr kumimoji="0" lang="en-US" b="0" i="0" u="none" strike="noStrike" kern="1200" cap="none" spc="0" normalizeH="0" baseline="0" noProof="0" dirty="0">
                <a:ln>
                  <a:noFill/>
                </a:ln>
                <a:solidFill>
                  <a:srgbClr val="212529"/>
                </a:solidFill>
                <a:effectLst/>
                <a:uLnTx/>
                <a:uFillTx/>
                <a:latin typeface="font-regular"/>
                <a:ea typeface="+mn-ea"/>
                <a:cs typeface="+mn-cs"/>
              </a:rPr>
              <a:t> gap analysis, risk log, workforce plan, workforce plan implementation and monitoring.</a:t>
            </a:r>
          </a:p>
          <a:p>
            <a:endParaRPr lang="en-GB" dirty="0"/>
          </a:p>
        </p:txBody>
      </p:sp>
    </p:spTree>
    <p:extLst>
      <p:ext uri="{BB962C8B-B14F-4D97-AF65-F5344CB8AC3E}">
        <p14:creationId xmlns:p14="http://schemas.microsoft.com/office/powerpoint/2010/main" val="2539774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5E1FF-E087-F135-26C2-108A0719127F}"/>
              </a:ext>
            </a:extLst>
          </p:cNvPr>
          <p:cNvSpPr>
            <a:spLocks noGrp="1"/>
          </p:cNvSpPr>
          <p:nvPr>
            <p:ph type="title"/>
          </p:nvPr>
        </p:nvSpPr>
        <p:spPr>
          <a:xfrm>
            <a:off x="367727" y="228335"/>
            <a:ext cx="6982305" cy="988082"/>
          </a:xfrm>
        </p:spPr>
        <p:txBody>
          <a:bodyPr/>
          <a:lstStyle/>
          <a:p>
            <a:pPr algn="l" fontAlgn="base"/>
            <a:r>
              <a:rPr lang="en-US" sz="3200" i="0" u="none" strike="noStrike" dirty="0">
                <a:solidFill>
                  <a:srgbClr val="352C82"/>
                </a:solidFill>
                <a:effectLst/>
              </a:rPr>
              <a:t>Why do we need to recruit internationally?</a:t>
            </a:r>
          </a:p>
        </p:txBody>
      </p:sp>
      <p:sp>
        <p:nvSpPr>
          <p:cNvPr id="3" name="Text Placeholder 2">
            <a:extLst>
              <a:ext uri="{FF2B5EF4-FFF2-40B4-BE49-F238E27FC236}">
                <a16:creationId xmlns:a16="http://schemas.microsoft.com/office/drawing/2014/main" id="{F28488DA-B8BD-F45C-4B5A-67E4D47D036B}"/>
              </a:ext>
            </a:extLst>
          </p:cNvPr>
          <p:cNvSpPr>
            <a:spLocks noGrp="1"/>
          </p:cNvSpPr>
          <p:nvPr>
            <p:ph type="body" sz="quarter" idx="11"/>
          </p:nvPr>
        </p:nvSpPr>
        <p:spPr>
          <a:xfrm>
            <a:off x="367730" y="1394460"/>
            <a:ext cx="6982304" cy="5097780"/>
          </a:xfrm>
        </p:spPr>
        <p:txBody>
          <a:bodyPr/>
          <a:lstStyle/>
          <a:p>
            <a:pPr algn="l" fontAlgn="base">
              <a:buFont typeface="Arial" panose="020B0604020202020204" pitchFamily="34" charset="0"/>
              <a:buChar char="•"/>
            </a:pPr>
            <a:r>
              <a:rPr lang="en-US" sz="2200" b="1" i="0" dirty="0">
                <a:solidFill>
                  <a:schemeClr val="accent1">
                    <a:lumMod val="60000"/>
                    <a:lumOff val="40000"/>
                  </a:schemeClr>
                </a:solidFill>
                <a:effectLst/>
                <a:latin typeface="+mj-lt"/>
              </a:rPr>
              <a:t>Rise in Demand </a:t>
            </a:r>
            <a:r>
              <a:rPr lang="en-US" sz="2200" b="0" i="0" dirty="0">
                <a:solidFill>
                  <a:srgbClr val="333333"/>
                </a:solidFill>
                <a:effectLst/>
                <a:latin typeface="+mj-lt"/>
              </a:rPr>
              <a:t>– There is an increasing need and rise in demand for healthcare professionals as a result of an ageing population, an ageing workforce, and an increased focus on the quality of care.</a:t>
            </a:r>
          </a:p>
          <a:p>
            <a:pPr algn="l" fontAlgn="base">
              <a:buFont typeface="Arial" panose="020B0604020202020204" pitchFamily="34" charset="0"/>
              <a:buChar char="•"/>
            </a:pPr>
            <a:r>
              <a:rPr lang="en-US" sz="2200" b="1" i="0" dirty="0">
                <a:solidFill>
                  <a:schemeClr val="accent1">
                    <a:lumMod val="60000"/>
                    <a:lumOff val="40000"/>
                  </a:schemeClr>
                </a:solidFill>
                <a:effectLst/>
                <a:latin typeface="+mj-lt"/>
              </a:rPr>
              <a:t>Vacancy Rates Soaring</a:t>
            </a:r>
            <a:r>
              <a:rPr lang="en-US" sz="2200" b="0" i="0" dirty="0">
                <a:solidFill>
                  <a:schemeClr val="accent1">
                    <a:lumMod val="60000"/>
                    <a:lumOff val="40000"/>
                  </a:schemeClr>
                </a:solidFill>
                <a:effectLst/>
                <a:latin typeface="+mj-lt"/>
              </a:rPr>
              <a:t> </a:t>
            </a:r>
            <a:r>
              <a:rPr lang="en-US" sz="2200" b="0" i="0" dirty="0">
                <a:solidFill>
                  <a:srgbClr val="333333"/>
                </a:solidFill>
                <a:effectLst/>
                <a:latin typeface="+mj-lt"/>
              </a:rPr>
              <a:t>– NICE recommend a maximum vacancy rate of 5% nationally. Currently the vacancy rate is almost double this with one in nine nursing posts lying vacant. In some hospitals that goes up to one in three. There is a shortage of approximately 40,000 nurses in the UK alone.</a:t>
            </a:r>
          </a:p>
          <a:p>
            <a:pPr algn="l" fontAlgn="base">
              <a:buFont typeface="Arial" panose="020B0604020202020204" pitchFamily="34" charset="0"/>
              <a:buChar char="•"/>
            </a:pPr>
            <a:r>
              <a:rPr lang="en-US" sz="2200" b="1" i="0" dirty="0">
                <a:solidFill>
                  <a:schemeClr val="accent1">
                    <a:lumMod val="60000"/>
                    <a:lumOff val="40000"/>
                  </a:schemeClr>
                </a:solidFill>
                <a:effectLst/>
                <a:latin typeface="+mj-lt"/>
              </a:rPr>
              <a:t>Brexit</a:t>
            </a:r>
            <a:r>
              <a:rPr lang="en-US" sz="2200" b="0" i="0" dirty="0">
                <a:solidFill>
                  <a:srgbClr val="333333"/>
                </a:solidFill>
                <a:effectLst/>
                <a:latin typeface="+mj-lt"/>
              </a:rPr>
              <a:t> – Britain’s departure from the UK has resulted in a significant drop in the supply of healthcare candidates from the EU. In some areas we need to look further afield to find the specialist skills we need.</a:t>
            </a:r>
          </a:p>
          <a:p>
            <a:endParaRPr lang="en-GB" dirty="0"/>
          </a:p>
        </p:txBody>
      </p:sp>
    </p:spTree>
    <p:extLst>
      <p:ext uri="{BB962C8B-B14F-4D97-AF65-F5344CB8AC3E}">
        <p14:creationId xmlns:p14="http://schemas.microsoft.com/office/powerpoint/2010/main" val="4210883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5E1FF-E087-F135-26C2-108A0719127F}"/>
              </a:ext>
            </a:extLst>
          </p:cNvPr>
          <p:cNvSpPr>
            <a:spLocks noGrp="1"/>
          </p:cNvSpPr>
          <p:nvPr>
            <p:ph type="title"/>
          </p:nvPr>
        </p:nvSpPr>
        <p:spPr>
          <a:xfrm>
            <a:off x="367727" y="187695"/>
            <a:ext cx="6982305" cy="988082"/>
          </a:xfrm>
        </p:spPr>
        <p:txBody>
          <a:bodyPr/>
          <a:lstStyle/>
          <a:p>
            <a:r>
              <a:rPr lang="en-US"/>
              <a:t>Why we need </a:t>
            </a:r>
            <a:r>
              <a:rPr lang="en-US" dirty="0"/>
              <a:t>international recruitment </a:t>
            </a:r>
            <a:endParaRPr lang="en-GB" dirty="0"/>
          </a:p>
        </p:txBody>
      </p:sp>
      <p:pic>
        <p:nvPicPr>
          <p:cNvPr id="5" name="Picture 4">
            <a:extLst>
              <a:ext uri="{FF2B5EF4-FFF2-40B4-BE49-F238E27FC236}">
                <a16:creationId xmlns:a16="http://schemas.microsoft.com/office/drawing/2014/main" id="{680973D7-2546-BA01-E9E4-B888ABAB13E9}"/>
              </a:ext>
            </a:extLst>
          </p:cNvPr>
          <p:cNvPicPr>
            <a:picLocks noChangeAspect="1"/>
          </p:cNvPicPr>
          <p:nvPr/>
        </p:nvPicPr>
        <p:blipFill rotWithShape="1">
          <a:blip r:embed="rId2"/>
          <a:srcRect l="1" t="9863" r="-2172" b="6443"/>
          <a:stretch/>
        </p:blipFill>
        <p:spPr>
          <a:xfrm>
            <a:off x="367727" y="1384354"/>
            <a:ext cx="6982305" cy="4924754"/>
          </a:xfrm>
          <a:prstGeom prst="rect">
            <a:avLst/>
          </a:prstGeom>
        </p:spPr>
      </p:pic>
    </p:spTree>
    <p:extLst>
      <p:ext uri="{BB962C8B-B14F-4D97-AF65-F5344CB8AC3E}">
        <p14:creationId xmlns:p14="http://schemas.microsoft.com/office/powerpoint/2010/main" val="275199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7FE6F6-42FF-5D42-C5B7-230A043B59B8}"/>
              </a:ext>
            </a:extLst>
          </p:cNvPr>
          <p:cNvSpPr>
            <a:spLocks noGrp="1"/>
          </p:cNvSpPr>
          <p:nvPr>
            <p:ph type="body" sz="quarter" idx="11"/>
          </p:nvPr>
        </p:nvSpPr>
        <p:spPr/>
        <p:txBody>
          <a:bodyPr/>
          <a:lstStyle/>
          <a:p>
            <a:endParaRPr lang="en-GB" dirty="0"/>
          </a:p>
        </p:txBody>
      </p:sp>
      <p:pic>
        <p:nvPicPr>
          <p:cNvPr id="6" name="Picture 5">
            <a:extLst>
              <a:ext uri="{FF2B5EF4-FFF2-40B4-BE49-F238E27FC236}">
                <a16:creationId xmlns:a16="http://schemas.microsoft.com/office/drawing/2014/main" id="{71E86CEC-67EE-A85D-2ABC-B06CA468F8A9}"/>
              </a:ext>
            </a:extLst>
          </p:cNvPr>
          <p:cNvPicPr>
            <a:picLocks noChangeAspect="1"/>
          </p:cNvPicPr>
          <p:nvPr/>
        </p:nvPicPr>
        <p:blipFill>
          <a:blip r:embed="rId2"/>
          <a:stretch>
            <a:fillRect/>
          </a:stretch>
        </p:blipFill>
        <p:spPr>
          <a:xfrm>
            <a:off x="268267" y="325120"/>
            <a:ext cx="7181229" cy="5659120"/>
          </a:xfrm>
          <a:prstGeom prst="rect">
            <a:avLst/>
          </a:prstGeom>
        </p:spPr>
      </p:pic>
    </p:spTree>
    <p:extLst>
      <p:ext uri="{BB962C8B-B14F-4D97-AF65-F5344CB8AC3E}">
        <p14:creationId xmlns:p14="http://schemas.microsoft.com/office/powerpoint/2010/main" val="40501956"/>
      </p:ext>
    </p:extLst>
  </p:cSld>
  <p:clrMapOvr>
    <a:masterClrMapping/>
  </p:clrMapOvr>
</p:sld>
</file>

<file path=ppt/theme/theme1.xml><?xml version="1.0" encoding="utf-8"?>
<a:theme xmlns:a="http://schemas.openxmlformats.org/drawingml/2006/main" name="Title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espoke content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End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2c53579-2ed6-4858-9273-79d923c5fd65">
      <UserInfo>
        <DisplayName>Dora Blake</DisplayName>
        <AccountId>60</AccountId>
        <AccountType/>
      </UserInfo>
      <UserInfo>
        <DisplayName>Jude Teicke</DisplayName>
        <AccountId>61</AccountId>
        <AccountType/>
      </UserInfo>
      <UserInfo>
        <DisplayName>Strategy JobShare</DisplayName>
        <AccountId>24</AccountId>
        <AccountType/>
      </UserInfo>
      <UserInfo>
        <DisplayName>Sarah-Jane Dale</DisplayName>
        <AccountId>112</AccountId>
        <AccountType/>
      </UserInfo>
      <UserInfo>
        <DisplayName>Tricia Pereira</DisplayName>
        <AccountId>137</AccountId>
        <AccountType/>
      </UserInfo>
      <UserInfo>
        <DisplayName>Jenny Prunty</DisplayName>
        <AccountId>43</AccountId>
        <AccountType/>
      </UserInfo>
      <UserInfo>
        <DisplayName>Sally Gretton</DisplayName>
        <AccountId>163</AccountId>
        <AccountType/>
      </UserInfo>
      <UserInfo>
        <DisplayName>Kevin Pyatt</DisplayName>
        <AccountId>18</AccountId>
        <AccountType/>
      </UserInfo>
      <UserInfo>
        <DisplayName>Georgina Turner</DisplayName>
        <AccountId>15</AccountId>
        <AccountType/>
      </UserInfo>
      <UserInfo>
        <DisplayName>Claire Haynes</DisplayName>
        <AccountId>196</AccountId>
        <AccountType/>
      </UserInfo>
      <UserInfo>
        <DisplayName>Ruth Stickler</DisplayName>
        <AccountId>22</AccountId>
        <AccountType/>
      </UserInfo>
      <UserInfo>
        <DisplayName>Sue Shaw</DisplayName>
        <AccountId>23</AccountId>
        <AccountType/>
      </UserInfo>
      <UserInfo>
        <DisplayName>Oonagh Smyth</DisplayName>
        <AccountId>13</AccountId>
        <AccountType/>
      </UserInfo>
      <UserInfo>
        <DisplayName>Elizabeth Lowe</DisplayName>
        <AccountId>38</AccountId>
        <AccountType/>
      </UserInfo>
    </SharedWithUsers>
    <lcf76f155ced4ddcb4097134ff3c332f xmlns="405262ef-1549-4053-8312-0d29ee3e5d79">
      <Terms xmlns="http://schemas.microsoft.com/office/infopath/2007/PartnerControls"/>
    </lcf76f155ced4ddcb4097134ff3c332f>
    <TaxCatchAll xmlns="c2c53579-2ed6-4858-9273-79d923c5fd65" xsi:nil="true"/>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5CBCD77B4BABD48BE4102153461E9B9" ma:contentTypeVersion="20" ma:contentTypeDescription="Create a new document." ma:contentTypeScope="" ma:versionID="0b3b2b80f110783fe600ba3779a5a77b">
  <xsd:schema xmlns:xsd="http://www.w3.org/2001/XMLSchema" xmlns:xs="http://www.w3.org/2001/XMLSchema" xmlns:p="http://schemas.microsoft.com/office/2006/metadata/properties" xmlns:ns1="http://schemas.microsoft.com/sharepoint/v3" xmlns:ns2="405262ef-1549-4053-8312-0d29ee3e5d79" xmlns:ns3="c2c53579-2ed6-4858-9273-79d923c5fd65" targetNamespace="http://schemas.microsoft.com/office/2006/metadata/properties" ma:root="true" ma:fieldsID="f09be8334132b5833a021615c6f74d4d" ns1:_="" ns2:_="" ns3:_="">
    <xsd:import namespace="http://schemas.microsoft.com/sharepoint/v3"/>
    <xsd:import namespace="405262ef-1549-4053-8312-0d29ee3e5d79"/>
    <xsd:import namespace="c2c53579-2ed6-4858-9273-79d923c5fd6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CR" minOccurs="0"/>
                <xsd:element ref="ns2:MediaLengthInSeconds" minOccurs="0"/>
                <xsd:element ref="ns1:_ip_UnifiedCompliancePolicyProperties" minOccurs="0"/>
                <xsd:element ref="ns1:_ip_UnifiedCompliancePolicyUIAction" minOccurs="0"/>
                <xsd:element ref="ns2:lcf76f155ced4ddcb4097134ff3c332f" minOccurs="0"/>
                <xsd:element ref="ns3:TaxCatchAll" minOccurs="0"/>
                <xsd:element ref="ns2:MediaServiceSearchProperties"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05262ef-1549-4053-8312-0d29ee3e5d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83e0442-0aa8-451b-8352-edc6ece9c078"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description="" ma:indexed="true" ma:internalName="MediaServiceLocation" ma:readOnly="true">
      <xsd:simpleType>
        <xsd:restriction base="dms:Text"/>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c53579-2ed6-4858-9273-79d923c5fd6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d9939ca-99a4-4c5e-9464-52ab108ec208}" ma:internalName="TaxCatchAll" ma:showField="CatchAllData" ma:web="c2c53579-2ed6-4858-9273-79d923c5fd6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5880B4D-B4BF-4A29-AA72-5D8F37AF76B0}">
  <ds:schemaRefs>
    <ds:schemaRef ds:uri="http://schemas.microsoft.com/office/infopath/2007/PartnerControls"/>
    <ds:schemaRef ds:uri="http://www.w3.org/XML/1998/namespace"/>
    <ds:schemaRef ds:uri="http://schemas.microsoft.com/office/2006/documentManagement/types"/>
    <ds:schemaRef ds:uri="8f8ce034-b695-44d9-87a5-49dd95d731d6"/>
    <ds:schemaRef ds:uri="http://schemas.openxmlformats.org/package/2006/metadata/core-properties"/>
    <ds:schemaRef ds:uri="http://purl.org/dc/terms/"/>
    <ds:schemaRef ds:uri="595b5aa2-27f2-468e-b363-c53f3e39a2ce"/>
    <ds:schemaRef ds:uri="http://purl.org/dc/elements/1.1/"/>
    <ds:schemaRef ds:uri="http://schemas.microsoft.com/office/2006/metadata/properties"/>
    <ds:schemaRef ds:uri="d82c7b53-b029-44d5-9ef6-308ac41fe8b2"/>
    <ds:schemaRef ds:uri="http://schemas.microsoft.com/sharepoint/v3"/>
    <ds:schemaRef ds:uri="http://purl.org/dc/dcmitype/"/>
    <ds:schemaRef ds:uri="c2c53579-2ed6-4858-9273-79d923c5fd65"/>
    <ds:schemaRef ds:uri="405262ef-1549-4053-8312-0d29ee3e5d79"/>
  </ds:schemaRefs>
</ds:datastoreItem>
</file>

<file path=customXml/itemProps2.xml><?xml version="1.0" encoding="utf-8"?>
<ds:datastoreItem xmlns:ds="http://schemas.openxmlformats.org/officeDocument/2006/customXml" ds:itemID="{CBBD0151-0817-490A-8971-05585B34E7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05262ef-1549-4053-8312-0d29ee3e5d79"/>
    <ds:schemaRef ds:uri="c2c53579-2ed6-4858-9273-79d923c5fd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C61EC39-5D47-4AD4-BF2E-9D1466F071C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8660</TotalTime>
  <Words>1489</Words>
  <Application>Microsoft Office PowerPoint</Application>
  <PresentationFormat>On-screen Show (4:3)</PresentationFormat>
  <Paragraphs>111</Paragraphs>
  <Slides>24</Slides>
  <Notes>20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24</vt:i4>
      </vt:variant>
    </vt:vector>
  </HeadingPairs>
  <TitlesOfParts>
    <vt:vector size="32" baseType="lpstr">
      <vt:lpstr>Arial</vt:lpstr>
      <vt:lpstr>Calibri</vt:lpstr>
      <vt:lpstr>font-regular</vt:lpstr>
      <vt:lpstr>font-semibold</vt:lpstr>
      <vt:lpstr>Wingdings</vt:lpstr>
      <vt:lpstr>Title slides</vt:lpstr>
      <vt:lpstr>Bespoke content slides</vt:lpstr>
      <vt:lpstr>End slides</vt:lpstr>
      <vt:lpstr>International recruitment </vt:lpstr>
      <vt:lpstr>PowerPoint Presentation</vt:lpstr>
      <vt:lpstr>PowerPoint Presentation</vt:lpstr>
      <vt:lpstr>PowerPoint Presentation</vt:lpstr>
      <vt:lpstr>Covering the cost of training </vt:lpstr>
      <vt:lpstr>Workforce Planning Resources</vt:lpstr>
      <vt:lpstr>Why do we need to recruit internationally?</vt:lpstr>
      <vt:lpstr>Why we need international recruitment </vt:lpstr>
      <vt:lpstr>PowerPoint Presentation</vt:lpstr>
      <vt:lpstr>PowerPoint Presentation</vt:lpstr>
      <vt:lpstr>PowerPoint Presentation</vt:lpstr>
      <vt:lpstr>PowerPoint Presentation</vt:lpstr>
      <vt:lpstr>Look at all options first</vt:lpstr>
      <vt:lpstr>International Recruitment Resources</vt:lpstr>
      <vt:lpstr>Who runs the process</vt:lpstr>
      <vt:lpstr>Ethical recruitment </vt:lpstr>
      <vt:lpstr>PowerPoint Presentation</vt:lpstr>
      <vt:lpstr>Ethical and safe recruitment </vt:lpstr>
      <vt:lpstr>Values in the workplace</vt:lpstr>
      <vt:lpstr>Culture of the workplace</vt:lpstr>
      <vt:lpstr>Ethical recruitment and Inclusive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Owen</dc:creator>
  <cp:lastModifiedBy>Peter</cp:lastModifiedBy>
  <cp:revision>10</cp:revision>
  <dcterms:created xsi:type="dcterms:W3CDTF">2019-11-26T09:38:15Z</dcterms:created>
  <dcterms:modified xsi:type="dcterms:W3CDTF">2024-03-12T10:54:54Z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0x010100696EB10B7DB65B40BFCDE347CDDDB639</vt:lpwstr>
  </property>
  <property fmtid="{D5CDD505-2E9C-101B-9397-08002B2CF9AE}" pid="3" name="_dlc_DocIdItemGuid">
    <vt:lpwstr>936e98e0-0d36-4ece-9fa6-2c2af0d394cd</vt:lpwstr>
  </property>
  <property fmtid="{D5CDD505-2E9C-101B-9397-08002B2CF9AE}" pid="4" name="Order">
    <vt:r8>7900</vt:r8>
  </property>
  <property fmtid="{D5CDD505-2E9C-101B-9397-08002B2CF9AE}" pid="5" name="MediaServiceImageTags">
    <vt:lpwstr/>
  </property>
  <property fmtid="{D5CDD505-2E9C-101B-9397-08002B2CF9AE}" pid="6" name="MSIP_Label_f194113b-ecba-4458-8e2e-fa038bf17a69_Enabled">
    <vt:lpwstr>true</vt:lpwstr>
  </property>
  <property fmtid="{D5CDD505-2E9C-101B-9397-08002B2CF9AE}" pid="7" name="MSIP_Label_f194113b-ecba-4458-8e2e-fa038bf17a69_SetDate">
    <vt:lpwstr>2022-11-03T11:08:33Z</vt:lpwstr>
  </property>
  <property fmtid="{D5CDD505-2E9C-101B-9397-08002B2CF9AE}" pid="8" name="MSIP_Label_f194113b-ecba-4458-8e2e-fa038bf17a69_Method">
    <vt:lpwstr>Standard</vt:lpwstr>
  </property>
  <property fmtid="{D5CDD505-2E9C-101B-9397-08002B2CF9AE}" pid="9" name="MSIP_Label_f194113b-ecba-4458-8e2e-fa038bf17a69_Name">
    <vt:lpwstr>Internal</vt:lpwstr>
  </property>
  <property fmtid="{D5CDD505-2E9C-101B-9397-08002B2CF9AE}" pid="10" name="MSIP_Label_f194113b-ecba-4458-8e2e-fa038bf17a69_SiteId">
    <vt:lpwstr>5c317017-415d-43e6-ada1-7668f9ad3f9f</vt:lpwstr>
  </property>
  <property fmtid="{D5CDD505-2E9C-101B-9397-08002B2CF9AE}" pid="11" name="MSIP_Label_f194113b-ecba-4458-8e2e-fa038bf17a69_ActionId">
    <vt:lpwstr>0f18e89f-e9a6-4266-9b1d-4909ecae1c44</vt:lpwstr>
  </property>
  <property fmtid="{D5CDD505-2E9C-101B-9397-08002B2CF9AE}" pid="12" name="MSIP_Label_f194113b-ecba-4458-8e2e-fa038bf17a69_ContentBits">
    <vt:lpwstr>0</vt:lpwstr>
  </property>
</Properties>
</file>