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0" r:id="rId5"/>
    <p:sldMasterId id="2147483678" r:id="rId6"/>
    <p:sldMasterId id="2147483685" r:id="rId7"/>
    <p:sldMasterId id="2147483690" r:id="rId8"/>
    <p:sldMasterId id="2147483694" r:id="rId9"/>
    <p:sldMasterId id="2147483702" r:id="rId10"/>
    <p:sldMasterId id="2147483709" r:id="rId11"/>
    <p:sldMasterId id="2147483714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270" r:id="rId14"/>
    <p:sldId id="268" r:id="rId15"/>
    <p:sldId id="260" r:id="rId16"/>
    <p:sldId id="258" r:id="rId17"/>
    <p:sldId id="281" r:id="rId18"/>
    <p:sldId id="286" r:id="rId19"/>
    <p:sldId id="283" r:id="rId20"/>
    <p:sldId id="284" r:id="rId21"/>
    <p:sldId id="288" r:id="rId22"/>
    <p:sldId id="289" r:id="rId23"/>
    <p:sldId id="282" r:id="rId24"/>
    <p:sldId id="277" r:id="rId25"/>
    <p:sldId id="25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66852-402D-4FB2-9B2A-A6329B73667C}" v="639" dt="2024-02-08T18:46:22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7" autoAdjust="0"/>
    <p:restoredTop sz="94947" autoAdjust="0"/>
  </p:normalViewPr>
  <p:slideViewPr>
    <p:cSldViewPr snapToGrid="0">
      <p:cViewPr varScale="1">
        <p:scale>
          <a:sx n="76" d="100"/>
          <a:sy n="76" d="100"/>
        </p:scale>
        <p:origin x="1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99305-1566-4AC0-922E-9F56EC12A3A9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B46AB4C2-60D4-47A7-AD1D-0187B58B260B}">
      <dgm:prSet custT="1"/>
      <dgm:spPr/>
      <dgm:t>
        <a:bodyPr/>
        <a:lstStyle/>
        <a:p>
          <a:endParaRPr lang="en-GB" sz="1800" dirty="0"/>
        </a:p>
        <a:p>
          <a:endParaRPr lang="en-GB" sz="1800" dirty="0"/>
        </a:p>
        <a:p>
          <a:r>
            <a:rPr lang="en-GB" sz="1800" b="1" dirty="0"/>
            <a:t>SOUTH WEST LONDON </a:t>
          </a:r>
        </a:p>
        <a:p>
          <a:endParaRPr lang="en-GB" sz="1800" b="1" dirty="0"/>
        </a:p>
        <a:p>
          <a:r>
            <a:rPr lang="en-GB" sz="1800" dirty="0"/>
            <a:t>Enhanced organisational &amp; workforce development supporting both providers and international recruits.</a:t>
          </a:r>
        </a:p>
        <a:p>
          <a:endParaRPr lang="en-GB" sz="1800" b="1" dirty="0"/>
        </a:p>
        <a:p>
          <a:r>
            <a:rPr lang="en-GB" sz="1800" dirty="0"/>
            <a:t>Post arrival support for recruits including temporary accommodation (up to 2 weeks), Mandatory training &amp; delivery of a pastoral support to help them settle into work and life.</a:t>
          </a:r>
        </a:p>
        <a:p>
          <a:endParaRPr lang="en-GB" sz="1800" dirty="0"/>
        </a:p>
        <a:p>
          <a:endParaRPr lang="en-GB" sz="1500" dirty="0"/>
        </a:p>
        <a:p>
          <a:endParaRPr lang="en-GB" sz="1500" dirty="0"/>
        </a:p>
      </dgm:t>
    </dgm:pt>
    <dgm:pt modelId="{3B795F58-85DC-4487-9063-8A9DF45BD404}" type="parTrans" cxnId="{46874807-2315-4489-8C5C-04D9CFBF3746}">
      <dgm:prSet/>
      <dgm:spPr/>
      <dgm:t>
        <a:bodyPr/>
        <a:lstStyle/>
        <a:p>
          <a:endParaRPr lang="en-GB"/>
        </a:p>
      </dgm:t>
    </dgm:pt>
    <dgm:pt modelId="{01EAE8B9-9908-422E-A5C0-9543999AD04E}" type="sibTrans" cxnId="{46874807-2315-4489-8C5C-04D9CFBF3746}">
      <dgm:prSet/>
      <dgm:spPr/>
      <dgm:t>
        <a:bodyPr/>
        <a:lstStyle/>
        <a:p>
          <a:endParaRPr lang="en-GB"/>
        </a:p>
      </dgm:t>
    </dgm:pt>
    <dgm:pt modelId="{E269F67F-177C-44A2-8800-EE1205874625}" type="pres">
      <dgm:prSet presAssocID="{C9999305-1566-4AC0-922E-9F56EC12A3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5641A8-E762-4473-A4DE-56C36817C622}" type="pres">
      <dgm:prSet presAssocID="{B46AB4C2-60D4-47A7-AD1D-0187B58B260B}" presName="node" presStyleLbl="node1" presStyleIdx="0" presStyleCnt="1" custScaleX="180754" custScaleY="104036" custLinFactNeighborX="-1795" custLinFactNeighborY="320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874807-2315-4489-8C5C-04D9CFBF3746}" srcId="{C9999305-1566-4AC0-922E-9F56EC12A3A9}" destId="{B46AB4C2-60D4-47A7-AD1D-0187B58B260B}" srcOrd="0" destOrd="0" parTransId="{3B795F58-85DC-4487-9063-8A9DF45BD404}" sibTransId="{01EAE8B9-9908-422E-A5C0-9543999AD04E}"/>
    <dgm:cxn modelId="{E13B317C-A21D-4D26-BDA8-81AC566FB636}" type="presOf" srcId="{B46AB4C2-60D4-47A7-AD1D-0187B58B260B}" destId="{F65641A8-E762-4473-A4DE-56C36817C622}" srcOrd="0" destOrd="0" presId="urn:microsoft.com/office/officeart/2005/8/layout/default"/>
    <dgm:cxn modelId="{0E2A5AA4-52ED-483A-A6C7-7E32FEC6F31D}" type="presOf" srcId="{C9999305-1566-4AC0-922E-9F56EC12A3A9}" destId="{E269F67F-177C-44A2-8800-EE1205874625}" srcOrd="0" destOrd="0" presId="urn:microsoft.com/office/officeart/2005/8/layout/default"/>
    <dgm:cxn modelId="{58EDDDDB-DBAC-404F-A9C8-2F44BAC656DE}" type="presParOf" srcId="{E269F67F-177C-44A2-8800-EE1205874625}" destId="{F65641A8-E762-4473-A4DE-56C36817C62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A0713-158B-41F4-AD1D-6A39C1E0053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22D5EBD-C568-4DE4-9343-CD7264B403E7}">
      <dgm:prSet phldrT="[Text]"/>
      <dgm:spPr/>
      <dgm:t>
        <a:bodyPr/>
        <a:lstStyle/>
        <a:p>
          <a:r>
            <a:rPr lang="en-GB" dirty="0"/>
            <a:t>Cultural Intelligence</a:t>
          </a:r>
        </a:p>
      </dgm:t>
    </dgm:pt>
    <dgm:pt modelId="{132BE778-1655-4E01-93ED-15760AE71A28}" type="parTrans" cxnId="{8C786657-7916-47D4-B6D6-70FBE7041900}">
      <dgm:prSet/>
      <dgm:spPr/>
      <dgm:t>
        <a:bodyPr/>
        <a:lstStyle/>
        <a:p>
          <a:endParaRPr lang="en-GB"/>
        </a:p>
      </dgm:t>
    </dgm:pt>
    <dgm:pt modelId="{EAD370E4-C352-4996-90E9-F6521E627554}" type="sibTrans" cxnId="{8C786657-7916-47D4-B6D6-70FBE7041900}">
      <dgm:prSet/>
      <dgm:spPr/>
      <dgm:t>
        <a:bodyPr/>
        <a:lstStyle/>
        <a:p>
          <a:endParaRPr lang="en-GB"/>
        </a:p>
      </dgm:t>
    </dgm:pt>
    <dgm:pt modelId="{715DFF7D-5B3E-47A3-A307-AFBB03CBD6CB}">
      <dgm:prSet phldrT="[Text]"/>
      <dgm:spPr/>
      <dgm:t>
        <a:bodyPr/>
        <a:lstStyle/>
        <a:p>
          <a:r>
            <a:rPr lang="en-GB" dirty="0"/>
            <a:t>Mandatory Training</a:t>
          </a:r>
        </a:p>
      </dgm:t>
    </dgm:pt>
    <dgm:pt modelId="{A2C287AC-700F-4F8A-805A-9300A3B86BFF}" type="parTrans" cxnId="{0AB3D0E1-8FD1-452E-A66D-1BF577B1B10A}">
      <dgm:prSet/>
      <dgm:spPr/>
      <dgm:t>
        <a:bodyPr/>
        <a:lstStyle/>
        <a:p>
          <a:endParaRPr lang="en-GB"/>
        </a:p>
      </dgm:t>
    </dgm:pt>
    <dgm:pt modelId="{A4571918-C5A9-454A-A5BF-57B5887D2EF0}" type="sibTrans" cxnId="{0AB3D0E1-8FD1-452E-A66D-1BF577B1B10A}">
      <dgm:prSet/>
      <dgm:spPr/>
      <dgm:t>
        <a:bodyPr/>
        <a:lstStyle/>
        <a:p>
          <a:endParaRPr lang="en-GB"/>
        </a:p>
      </dgm:t>
    </dgm:pt>
    <dgm:pt modelId="{A8D2C407-A77F-4203-A382-158287E0D14D}">
      <dgm:prSet phldrT="[Text]"/>
      <dgm:spPr/>
      <dgm:t>
        <a:bodyPr/>
        <a:lstStyle/>
        <a:p>
          <a:r>
            <a:rPr lang="en-GB" dirty="0"/>
            <a:t>Welcome Pack</a:t>
          </a:r>
        </a:p>
      </dgm:t>
    </dgm:pt>
    <dgm:pt modelId="{97DFD9E9-92F4-4CC4-8B89-CB827EAC65C6}" type="parTrans" cxnId="{97E0203F-8735-4848-9536-960CA186E370}">
      <dgm:prSet/>
      <dgm:spPr/>
      <dgm:t>
        <a:bodyPr/>
        <a:lstStyle/>
        <a:p>
          <a:endParaRPr lang="en-GB"/>
        </a:p>
      </dgm:t>
    </dgm:pt>
    <dgm:pt modelId="{7584DD6B-B0C3-422A-9A98-9F7406614A8F}" type="sibTrans" cxnId="{97E0203F-8735-4848-9536-960CA186E370}">
      <dgm:prSet/>
      <dgm:spPr/>
      <dgm:t>
        <a:bodyPr/>
        <a:lstStyle/>
        <a:p>
          <a:endParaRPr lang="en-GB"/>
        </a:p>
      </dgm:t>
    </dgm:pt>
    <dgm:pt modelId="{F638C77E-6AF2-43B4-AB9F-4A760DAFB265}">
      <dgm:prSet phldrT="[Text]"/>
      <dgm:spPr/>
      <dgm:t>
        <a:bodyPr/>
        <a:lstStyle/>
        <a:p>
          <a:r>
            <a:rPr lang="en-GB" dirty="0"/>
            <a:t>Pastoral Care Sessions</a:t>
          </a:r>
        </a:p>
      </dgm:t>
    </dgm:pt>
    <dgm:pt modelId="{697D16CA-1D10-4316-927C-C8CCC611A009}" type="parTrans" cxnId="{61EBC381-0242-407F-BDDA-AFF69CCD546E}">
      <dgm:prSet/>
      <dgm:spPr/>
      <dgm:t>
        <a:bodyPr/>
        <a:lstStyle/>
        <a:p>
          <a:endParaRPr lang="en-GB"/>
        </a:p>
      </dgm:t>
    </dgm:pt>
    <dgm:pt modelId="{DA5613F7-7E05-48C1-8EB4-741BDA6A5389}" type="sibTrans" cxnId="{61EBC381-0242-407F-BDDA-AFF69CCD546E}">
      <dgm:prSet/>
      <dgm:spPr/>
      <dgm:t>
        <a:bodyPr/>
        <a:lstStyle/>
        <a:p>
          <a:endParaRPr lang="en-GB"/>
        </a:p>
      </dgm:t>
    </dgm:pt>
    <dgm:pt modelId="{73560F80-2EF3-4D75-B6C1-117833B7A23E}" type="pres">
      <dgm:prSet presAssocID="{359A0713-158B-41F4-AD1D-6A39C1E005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8B33B8-BACC-4D1F-86A2-432446462018}" type="pres">
      <dgm:prSet presAssocID="{822D5EBD-C568-4DE4-9343-CD7264B403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0155A3-A57C-4DE2-AE1E-A147C4251667}" type="pres">
      <dgm:prSet presAssocID="{EAD370E4-C352-4996-90E9-F6521E627554}" presName="sibTrans" presStyleCnt="0"/>
      <dgm:spPr/>
    </dgm:pt>
    <dgm:pt modelId="{64F6DA31-0F0A-4ED6-B9C0-BF5C6A8BCF46}" type="pres">
      <dgm:prSet presAssocID="{715DFF7D-5B3E-47A3-A307-AFBB03CBD6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56CE67-DDF9-47F4-8B20-09C3ADD7BAD2}" type="pres">
      <dgm:prSet presAssocID="{A4571918-C5A9-454A-A5BF-57B5887D2EF0}" presName="sibTrans" presStyleCnt="0"/>
      <dgm:spPr/>
    </dgm:pt>
    <dgm:pt modelId="{EC969D6E-51D4-48B9-B555-764C1452A461}" type="pres">
      <dgm:prSet presAssocID="{A8D2C407-A77F-4203-A382-158287E0D1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0FFC7-6476-4CBE-BF1E-B06F64357274}" type="pres">
      <dgm:prSet presAssocID="{7584DD6B-B0C3-422A-9A98-9F7406614A8F}" presName="sibTrans" presStyleCnt="0"/>
      <dgm:spPr/>
    </dgm:pt>
    <dgm:pt modelId="{86B75AA0-56AC-4F4E-BCB6-B8E9544FABF3}" type="pres">
      <dgm:prSet presAssocID="{F638C77E-6AF2-43B4-AB9F-4A760DAFB2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B3D0E1-8FD1-452E-A66D-1BF577B1B10A}" srcId="{359A0713-158B-41F4-AD1D-6A39C1E00537}" destId="{715DFF7D-5B3E-47A3-A307-AFBB03CBD6CB}" srcOrd="1" destOrd="0" parTransId="{A2C287AC-700F-4F8A-805A-9300A3B86BFF}" sibTransId="{A4571918-C5A9-454A-A5BF-57B5887D2EF0}"/>
    <dgm:cxn modelId="{F1D753E5-D433-456F-A190-3FE0E667EA97}" type="presOf" srcId="{A8D2C407-A77F-4203-A382-158287E0D14D}" destId="{EC969D6E-51D4-48B9-B555-764C1452A461}" srcOrd="0" destOrd="0" presId="urn:microsoft.com/office/officeart/2005/8/layout/default"/>
    <dgm:cxn modelId="{61EBC381-0242-407F-BDDA-AFF69CCD546E}" srcId="{359A0713-158B-41F4-AD1D-6A39C1E00537}" destId="{F638C77E-6AF2-43B4-AB9F-4A760DAFB265}" srcOrd="3" destOrd="0" parTransId="{697D16CA-1D10-4316-927C-C8CCC611A009}" sibTransId="{DA5613F7-7E05-48C1-8EB4-741BDA6A5389}"/>
    <dgm:cxn modelId="{8C786657-7916-47D4-B6D6-70FBE7041900}" srcId="{359A0713-158B-41F4-AD1D-6A39C1E00537}" destId="{822D5EBD-C568-4DE4-9343-CD7264B403E7}" srcOrd="0" destOrd="0" parTransId="{132BE778-1655-4E01-93ED-15760AE71A28}" sibTransId="{EAD370E4-C352-4996-90E9-F6521E627554}"/>
    <dgm:cxn modelId="{F067DB56-AB21-4DA1-9B7A-6437F98B255E}" type="presOf" srcId="{715DFF7D-5B3E-47A3-A307-AFBB03CBD6CB}" destId="{64F6DA31-0F0A-4ED6-B9C0-BF5C6A8BCF46}" srcOrd="0" destOrd="0" presId="urn:microsoft.com/office/officeart/2005/8/layout/default"/>
    <dgm:cxn modelId="{40484940-ED2C-40FD-BB9F-474487998E67}" type="presOf" srcId="{822D5EBD-C568-4DE4-9343-CD7264B403E7}" destId="{5C8B33B8-BACC-4D1F-86A2-432446462018}" srcOrd="0" destOrd="0" presId="urn:microsoft.com/office/officeart/2005/8/layout/default"/>
    <dgm:cxn modelId="{D261EB90-35ED-4233-9E0A-33B102FE6797}" type="presOf" srcId="{F638C77E-6AF2-43B4-AB9F-4A760DAFB265}" destId="{86B75AA0-56AC-4F4E-BCB6-B8E9544FABF3}" srcOrd="0" destOrd="0" presId="urn:microsoft.com/office/officeart/2005/8/layout/default"/>
    <dgm:cxn modelId="{97E0203F-8735-4848-9536-960CA186E370}" srcId="{359A0713-158B-41F4-AD1D-6A39C1E00537}" destId="{A8D2C407-A77F-4203-A382-158287E0D14D}" srcOrd="2" destOrd="0" parTransId="{97DFD9E9-92F4-4CC4-8B89-CB827EAC65C6}" sibTransId="{7584DD6B-B0C3-422A-9A98-9F7406614A8F}"/>
    <dgm:cxn modelId="{F456014E-21CA-4FC1-87F3-A87F5E20605D}" type="presOf" srcId="{359A0713-158B-41F4-AD1D-6A39C1E00537}" destId="{73560F80-2EF3-4D75-B6C1-117833B7A23E}" srcOrd="0" destOrd="0" presId="urn:microsoft.com/office/officeart/2005/8/layout/default"/>
    <dgm:cxn modelId="{ABC81081-389B-448D-B6B7-424F1162D2A3}" type="presParOf" srcId="{73560F80-2EF3-4D75-B6C1-117833B7A23E}" destId="{5C8B33B8-BACC-4D1F-86A2-432446462018}" srcOrd="0" destOrd="0" presId="urn:microsoft.com/office/officeart/2005/8/layout/default"/>
    <dgm:cxn modelId="{FC61B660-4F86-48C1-B5A7-7FBE321F747B}" type="presParOf" srcId="{73560F80-2EF3-4D75-B6C1-117833B7A23E}" destId="{560155A3-A57C-4DE2-AE1E-A147C4251667}" srcOrd="1" destOrd="0" presId="urn:microsoft.com/office/officeart/2005/8/layout/default"/>
    <dgm:cxn modelId="{EF298FA7-015A-4E60-8472-9625F7990DA3}" type="presParOf" srcId="{73560F80-2EF3-4D75-B6C1-117833B7A23E}" destId="{64F6DA31-0F0A-4ED6-B9C0-BF5C6A8BCF46}" srcOrd="2" destOrd="0" presId="urn:microsoft.com/office/officeart/2005/8/layout/default"/>
    <dgm:cxn modelId="{CF8AF642-66A3-4DC5-98AC-C034F50F7C77}" type="presParOf" srcId="{73560F80-2EF3-4D75-B6C1-117833B7A23E}" destId="{CD56CE67-DDF9-47F4-8B20-09C3ADD7BAD2}" srcOrd="3" destOrd="0" presId="urn:microsoft.com/office/officeart/2005/8/layout/default"/>
    <dgm:cxn modelId="{51594D83-8AB0-4DCD-B465-FAE29808DF8A}" type="presParOf" srcId="{73560F80-2EF3-4D75-B6C1-117833B7A23E}" destId="{EC969D6E-51D4-48B9-B555-764C1452A461}" srcOrd="4" destOrd="0" presId="urn:microsoft.com/office/officeart/2005/8/layout/default"/>
    <dgm:cxn modelId="{DB49FE96-3DBA-485C-8228-9E7988AECC6D}" type="presParOf" srcId="{73560F80-2EF3-4D75-B6C1-117833B7A23E}" destId="{CED0FFC7-6476-4CBE-BF1E-B06F64357274}" srcOrd="5" destOrd="0" presId="urn:microsoft.com/office/officeart/2005/8/layout/default"/>
    <dgm:cxn modelId="{799F4507-4DD9-4369-9E0C-72B6C00A5C3C}" type="presParOf" srcId="{73560F80-2EF3-4D75-B6C1-117833B7A23E}" destId="{86B75AA0-56AC-4F4E-BCB6-B8E9544FAB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29B49F2-A2C1-5394-98BC-CD659CD509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www.pjsgroup.co.uk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42FD2D-C36D-C1F6-B529-4D35DDC65B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0EDEA-4C47-4EA0-B068-22CD84856040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C2B0B5-C65C-83F9-0D7D-9AE7645BA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468117-92FF-BCB8-C4B1-B3B8C1AB7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9022B-C944-4A1D-A51B-2EF635B4F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763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www.pjsgroup.co.uk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9208-484E-4FF2-A80B-D195B16B0946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AD2D-9E3A-4C04-A74E-BBF26B22F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8240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5AD2D-9E3A-4C04-A74E-BBF26B22F1E6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xmlns="" id="{BED4C027-A0E6-D257-690C-A85351238A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www.pjsgroup.co.uk</a:t>
            </a:r>
          </a:p>
        </p:txBody>
      </p:sp>
    </p:spTree>
    <p:extLst>
      <p:ext uri="{BB962C8B-B14F-4D97-AF65-F5344CB8AC3E}">
        <p14:creationId xmlns:p14="http://schemas.microsoft.com/office/powerpoint/2010/main" val="110715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www.pjsgroup.co.uk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5AD2D-9E3A-4C04-A74E-BBF26B22F1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0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www.pjsgroup.co.uk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76916B-9905-4B05-8F07-C1759C5E6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0396"/>
            <a:ext cx="10972800" cy="3237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5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73385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7" y="23366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60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301"/>
            <a:ext cx="5384800" cy="324998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301"/>
            <a:ext cx="5384800" cy="324998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33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3688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3451"/>
            <a:ext cx="5386917" cy="26269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53688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93451"/>
            <a:ext cx="5389033" cy="26269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2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48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80342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4319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09526"/>
            <a:ext cx="4011084" cy="3495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93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12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120" y="331772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4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61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12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120" y="331772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0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791" y="2358574"/>
            <a:ext cx="10363200" cy="6531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791" y="3023811"/>
            <a:ext cx="8534400" cy="117323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7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039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039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5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578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6578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06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863903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338668"/>
            <a:ext cx="6973711" cy="5714925"/>
          </a:xfr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06287"/>
            <a:ext cx="4011084" cy="481987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202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4812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1" y="612775"/>
            <a:ext cx="10582527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81486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672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39458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31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458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27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837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www.pjsgroup.co.uk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85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009045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08001"/>
            <a:ext cx="6815667" cy="56181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27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837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www.pjsgroup.co.uk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81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7" y="5223926"/>
            <a:ext cx="8866316" cy="40684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081" y="612775"/>
            <a:ext cx="10921192" cy="4273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57" y="5681809"/>
            <a:ext cx="8866316" cy="57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35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354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www.pjsgroup.co.uk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35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7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www.pjsgroup.co.uk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9"/>
            <a:ext cx="109728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73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95905"/>
            <a:ext cx="5384800" cy="563025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95908"/>
            <a:ext cx="5384800" cy="56302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www.pjsgroup.co.uk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37" y="2834551"/>
            <a:ext cx="10363200" cy="1362075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437" y="1334364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www.pjsgroup.co.uk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76916B-9905-4B05-8F07-C1759C5E6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22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0396"/>
            <a:ext cx="10972800" cy="3237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66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73385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17" y="23366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93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301"/>
            <a:ext cx="5384800" cy="324998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301"/>
            <a:ext cx="5384800" cy="324998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839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3688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3451"/>
            <a:ext cx="5386917" cy="26269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53688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93451"/>
            <a:ext cx="5389033" cy="26269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18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206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19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26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80342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431999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09526"/>
            <a:ext cx="4011084" cy="3495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41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51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12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120" y="331772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88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039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039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8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135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1353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610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578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6578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495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863903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338668"/>
            <a:ext cx="6973711" cy="5714925"/>
          </a:xfr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06287"/>
            <a:ext cx="4011084" cy="481987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004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4812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1" y="612775"/>
            <a:ext cx="10582527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81486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248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09600" y="139458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90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458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27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837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www.pjsgroup.co.uk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1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009045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08001"/>
            <a:ext cx="6815667" cy="56181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5727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837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www.pjsgroup.co.uk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8378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fld id="{E45E43FF-73FE-AF46-BC3C-E834D04FCB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1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7" y="5223926"/>
            <a:ext cx="8866316" cy="40684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081" y="612775"/>
            <a:ext cx="10921192" cy="4273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57" y="5681809"/>
            <a:ext cx="8866316" cy="577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35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3540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www.pjsgroup.co.uk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354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1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www.pjsgroup.co.uk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9"/>
            <a:ext cx="109728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15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95905"/>
            <a:ext cx="5384800" cy="563025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95908"/>
            <a:ext cx="5384800" cy="56302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www.pjsgroup.co.uk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1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83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86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06096"/>
            <a:ext cx="4011084" cy="75504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9812"/>
            <a:ext cx="6815667" cy="5853113"/>
          </a:xfrm>
        </p:spPr>
        <p:txBody>
          <a:bodyPr/>
          <a:lstStyle>
            <a:lvl1pPr>
              <a:defRPr sz="3733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02057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3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84" y="3796715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84" y="447525"/>
            <a:ext cx="10802157" cy="3276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384" y="4363454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86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1354"/>
            <a:ext cx="10972800" cy="3214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397"/>
            <a:ext cx="10972800" cy="29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8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93" r:id="rId8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39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4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733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467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668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1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9526"/>
            <a:ext cx="10972800" cy="491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www.pjsgroup.co.uk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9"/>
            <a:ext cx="109728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397"/>
            <a:ext cx="10972800" cy="29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416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39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733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467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668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467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9526"/>
            <a:ext cx="10972800" cy="491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www.pjsgroup.co.uk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2B93-3BB2-214A-A6E8-319C6317F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50449"/>
            <a:ext cx="10972800" cy="83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000" b="1" i="0" kern="1200" baseline="0">
          <a:solidFill>
            <a:schemeClr val="tx2"/>
          </a:solidFill>
          <a:latin typeface="Verdana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733" kern="1200">
          <a:solidFill>
            <a:schemeClr val="tx1"/>
          </a:solidFill>
          <a:latin typeface="Arial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400"/>
        </a:spcAft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m.jotform.com/240353047111341" TargetMode="External"/><Relationship Id="rId4" Type="http://schemas.openxmlformats.org/officeDocument/2006/relationships/hyperlink" Target="mailto:laura@pjsgroup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ne@pjsgroup.co.u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aramel@pjsgroup.co.uk" TargetMode="External"/><Relationship Id="rId4" Type="http://schemas.openxmlformats.org/officeDocument/2006/relationships/hyperlink" Target="mailto:laura@pjsgroup.co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2B7F9-9427-0C7A-B244-D73120B93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20798"/>
            <a:ext cx="10363200" cy="11121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International recruitment </a:t>
            </a:r>
            <a:r>
              <a:rPr lang="en-US" sz="3200" dirty="0" err="1"/>
              <a:t>Organisational</a:t>
            </a:r>
            <a:r>
              <a:rPr lang="en-US" sz="3200" dirty="0"/>
              <a:t> &amp; Pastoral Support</a:t>
            </a:r>
            <a:endParaRPr lang="en-GB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518A4B9-9742-C7DF-46FF-9EFAA0176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817" y="3908355"/>
            <a:ext cx="6999544" cy="6837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sz="1800" dirty="0"/>
              <a:t>South-West London </a:t>
            </a:r>
            <a:endParaRPr lang="en-GB" sz="1800" dirty="0"/>
          </a:p>
        </p:txBody>
      </p:sp>
      <p:pic>
        <p:nvPicPr>
          <p:cNvPr id="7" name="Picture 6" descr="A blue and white logo">
            <a:extLst>
              <a:ext uri="{FF2B5EF4-FFF2-40B4-BE49-F238E27FC236}">
                <a16:creationId xmlns:a16="http://schemas.microsoft.com/office/drawing/2014/main" xmlns="" id="{B3E32A52-13C0-95D4-630A-0C685998C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25" y="414609"/>
            <a:ext cx="3281928" cy="1058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AD6036-46CB-64A8-3BF3-5DC40B6F9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694" y="471408"/>
            <a:ext cx="1969208" cy="87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372" y="1790144"/>
            <a:ext cx="1181607" cy="111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1643" t="9902" r="13509" b="12226"/>
          <a:stretch/>
        </p:blipFill>
        <p:spPr>
          <a:xfrm>
            <a:off x="6575044" y="1614176"/>
            <a:ext cx="1210472" cy="1181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757525"/>
            <a:ext cx="1282585" cy="1207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4295366" y="1896061"/>
            <a:ext cx="1881908" cy="1025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791" y="1539263"/>
            <a:ext cx="1091500" cy="1278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A0189F-3B7F-13AB-126E-1C89B7E76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3286" y="2124592"/>
            <a:ext cx="1388735" cy="3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1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6304268" y="3611604"/>
            <a:ext cx="3451123" cy="67842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259318" y="3611604"/>
            <a:ext cx="3451123" cy="67842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144181" y="2250798"/>
            <a:ext cx="3451123" cy="678426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 Diagonal Corner Rectangle 10"/>
          <p:cNvSpPr/>
          <p:nvPr/>
        </p:nvSpPr>
        <p:spPr>
          <a:xfrm>
            <a:off x="4370438" y="2250798"/>
            <a:ext cx="3451123" cy="67842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316031"/>
            <a:ext cx="9156700" cy="1143000"/>
          </a:xfrm>
        </p:spPr>
        <p:txBody>
          <a:bodyPr/>
          <a:lstStyle/>
          <a:p>
            <a:pPr algn="ctr"/>
            <a:r>
              <a:rPr lang="en-GB" dirty="0"/>
              <a:t>7 High level Workshops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6849" y="2405345"/>
            <a:ext cx="162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Compliance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8847" y="2405345"/>
            <a:ext cx="208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Pastoral Support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19431" y="2250798"/>
            <a:ext cx="3451123" cy="678426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53053" y="2405345"/>
            <a:ext cx="313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Roles and Responsibilities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6016" y="3766151"/>
            <a:ext cx="24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Workforce Solutions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37" y="3766151"/>
            <a:ext cx="281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Audit/Mock Inspections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FE561-69F5-527C-F978-268DEF67CB27}"/>
              </a:ext>
            </a:extLst>
          </p:cNvPr>
          <p:cNvSpPr txBox="1"/>
          <p:nvPr/>
        </p:nvSpPr>
        <p:spPr>
          <a:xfrm>
            <a:off x="2720208" y="1199086"/>
            <a:ext cx="680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are offering 7 high level workshops touching on 5 main topics</a:t>
            </a:r>
          </a:p>
        </p:txBody>
      </p:sp>
    </p:spTree>
    <p:extLst>
      <p:ext uri="{BB962C8B-B14F-4D97-AF65-F5344CB8AC3E}">
        <p14:creationId xmlns:p14="http://schemas.microsoft.com/office/powerpoint/2010/main" val="103417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C7CBD-2D69-C657-4617-2343DF3B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9695"/>
            <a:ext cx="10972800" cy="1143000"/>
          </a:xfrm>
        </p:spPr>
        <p:txBody>
          <a:bodyPr/>
          <a:lstStyle/>
          <a:p>
            <a:pPr algn="ctr"/>
            <a:r>
              <a:rPr lang="en-GB" dirty="0"/>
              <a:t>Pastoral Support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29AEE3C0-AF72-0A31-D085-86A2D3989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046991"/>
              </p:ext>
            </p:extLst>
          </p:nvPr>
        </p:nvGraphicFramePr>
        <p:xfrm>
          <a:off x="3175819" y="1150373"/>
          <a:ext cx="5751871" cy="355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86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2A3003-B311-F7A2-0BBE-D46088FEE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625" y="1949647"/>
            <a:ext cx="3682300" cy="1629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1FDFAE-DB29-DD79-1FB8-C960832D9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97" y="2146513"/>
            <a:ext cx="2816788" cy="1542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D375CD-D242-9553-5AC6-E4365D6A0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017" y="1586227"/>
            <a:ext cx="2413831" cy="21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ACD46-17B9-BE63-8CDC-BDABB9B3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Responsibilities of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7BC67D-4E0F-714F-7D9D-88B357DB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6400" dirty="0"/>
              <a:t>Applicants must demonstrate adequate skills, experience &amp; qualifications for the role</a:t>
            </a:r>
          </a:p>
          <a:p>
            <a:endParaRPr lang="en-GB" sz="6400" dirty="0"/>
          </a:p>
          <a:p>
            <a:r>
              <a:rPr lang="en-GB" sz="6400" dirty="0"/>
              <a:t>Normally, the applicant will be responsible for paying for their UK Visa (Health &amp; Care Visa @ £284)</a:t>
            </a:r>
          </a:p>
          <a:p>
            <a:endParaRPr lang="en-GB" sz="6400" dirty="0"/>
          </a:p>
          <a:p>
            <a:r>
              <a:rPr lang="en-GB" sz="6400" dirty="0"/>
              <a:t>Only assign certificates of sponsorship to workers when the job is suitable for sponsorship and on the current skills shortage list</a:t>
            </a:r>
          </a:p>
          <a:p>
            <a:endParaRPr lang="en-GB" sz="6400" dirty="0"/>
          </a:p>
          <a:p>
            <a:r>
              <a:rPr lang="en-GB" sz="6400" b="1" dirty="0"/>
              <a:t>You must also guarantee to pay an overseas worker at least £20,963.00 a year (or £10.75 per hour) and 37.5 hours a week. Due to abuse, this is now checked via HMRC RTA payroll</a:t>
            </a:r>
          </a:p>
          <a:p>
            <a:endParaRPr lang="en-GB" sz="6400" dirty="0"/>
          </a:p>
          <a:p>
            <a:r>
              <a:rPr lang="en-GB" sz="6400" b="1" dirty="0"/>
              <a:t>They can only work for your company</a:t>
            </a:r>
          </a:p>
          <a:p>
            <a:endParaRPr lang="en-GB" sz="6400" dirty="0"/>
          </a:p>
          <a:p>
            <a:r>
              <a:rPr lang="en-GB" sz="6400" dirty="0"/>
              <a:t>We will work with you to advise on HR and monitoring and compliance for your overseas workers 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Sponsors face prosecution and fines, your licence may be downgraded, suspended or withdrawn if you do not fulfil these responsibilities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98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A0E8DE66-C64A-DFE7-53B5-6186EA549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9575"/>
            <a:ext cx="5590478" cy="43451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 descr="A blue and white logo">
            <a:extLst>
              <a:ext uri="{FF2B5EF4-FFF2-40B4-BE49-F238E27FC236}">
                <a16:creationId xmlns:a16="http://schemas.microsoft.com/office/drawing/2014/main" xmlns="" id="{062F4A4E-D3C7-5276-1F1B-58EED4DF8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1" y="409577"/>
            <a:ext cx="2081793" cy="671700"/>
          </a:xfrm>
          <a:prstGeom prst="rect">
            <a:avLst/>
          </a:prstGeom>
        </p:spPr>
      </p:pic>
      <p:pic>
        <p:nvPicPr>
          <p:cNvPr id="9" name="Picture 8" descr="A qr code with a few black squares&#10;&#10;Description automatically generated">
            <a:extLst>
              <a:ext uri="{FF2B5EF4-FFF2-40B4-BE49-F238E27FC236}">
                <a16:creationId xmlns:a16="http://schemas.microsoft.com/office/drawing/2014/main" xmlns="" id="{F3236733-8351-00F9-CC45-F8CBF5C8E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2011626"/>
            <a:ext cx="2057143" cy="2057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BAB56-BFBF-F415-1608-6EC96174106B}"/>
              </a:ext>
            </a:extLst>
          </p:cNvPr>
          <p:cNvSpPr txBox="1"/>
          <p:nvPr/>
        </p:nvSpPr>
        <p:spPr>
          <a:xfrm>
            <a:off x="8186759" y="1161037"/>
            <a:ext cx="315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South West London </a:t>
            </a:r>
          </a:p>
          <a:p>
            <a:r>
              <a:rPr lang="en-GB" dirty="0">
                <a:hlinkClick r:id="rId4"/>
              </a:rPr>
              <a:t>laura@pjsgroup.co.uk</a:t>
            </a:r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63E499-0074-3648-F348-09FF6D7D020A}"/>
              </a:ext>
            </a:extLst>
          </p:cNvPr>
          <p:cNvSpPr txBox="1"/>
          <p:nvPr/>
        </p:nvSpPr>
        <p:spPr>
          <a:xfrm>
            <a:off x="7395442" y="4108411"/>
            <a:ext cx="470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linkClick r:id="rId5"/>
              </a:rPr>
              <a:t>https://form.jotform.com/240353047111341</a:t>
            </a:r>
            <a:r>
              <a:rPr lang="en-GB" dirty="0"/>
              <a:t>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062E9A2-8569-280D-2C65-8115D285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64" y="2359159"/>
            <a:ext cx="5750914" cy="1362075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5123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12AEB-FF8A-53FC-0141-102A7111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Overview </a:t>
            </a:r>
          </a:p>
        </p:txBody>
      </p:sp>
      <p:pic>
        <p:nvPicPr>
          <p:cNvPr id="6" name="Content Placeholder 5" descr="Hourglass and a calendar">
            <a:extLst>
              <a:ext uri="{FF2B5EF4-FFF2-40B4-BE49-F238E27FC236}">
                <a16:creationId xmlns:a16="http://schemas.microsoft.com/office/drawing/2014/main" xmlns="" id="{DD354814-80AC-26C7-089B-AEEB1E6205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0397"/>
            <a:ext cx="4779071" cy="32016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683B02-7373-1F6B-5291-08F28ECBA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2780" y="1092818"/>
            <a:ext cx="6133171" cy="5040351"/>
          </a:xfrm>
        </p:spPr>
        <p:txBody>
          <a:bodyPr>
            <a:normAutofit/>
          </a:bodyPr>
          <a:lstStyle/>
          <a:p>
            <a:r>
              <a:rPr lang="en-US" sz="2000" dirty="0"/>
              <a:t>Introductions</a:t>
            </a:r>
          </a:p>
          <a:p>
            <a:r>
              <a:rPr lang="en-US" sz="2000" dirty="0"/>
              <a:t>About PJs Community Services </a:t>
            </a:r>
            <a:endParaRPr lang="en-GB" sz="2000" dirty="0"/>
          </a:p>
          <a:p>
            <a:r>
              <a:rPr lang="en-GB" sz="2000" dirty="0"/>
              <a:t>Background, Media &amp; </a:t>
            </a:r>
            <a:r>
              <a:rPr lang="en-US" sz="2000" dirty="0"/>
              <a:t>overview </a:t>
            </a:r>
          </a:p>
          <a:p>
            <a:r>
              <a:rPr lang="en-GB" sz="2000" dirty="0"/>
              <a:t>South West London offer</a:t>
            </a:r>
          </a:p>
          <a:p>
            <a:r>
              <a:rPr lang="en-GB" sz="2000" dirty="0"/>
              <a:t>High level workshops</a:t>
            </a:r>
          </a:p>
          <a:p>
            <a:r>
              <a:rPr lang="en-GB" sz="2000" dirty="0"/>
              <a:t>Pastoral Support</a:t>
            </a:r>
          </a:p>
          <a:p>
            <a:r>
              <a:rPr lang="en-GB" sz="2000" dirty="0"/>
              <a:t>Key agencies </a:t>
            </a:r>
          </a:p>
          <a:p>
            <a:r>
              <a:rPr lang="en-GB" sz="2000" dirty="0"/>
              <a:t>Responsibilities of Sponsors</a:t>
            </a:r>
          </a:p>
          <a:p>
            <a:r>
              <a:rPr lang="en-GB" sz="2000" dirty="0"/>
              <a:t>Questions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86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58D8C1A-D2CD-C88D-E342-2105A4E9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z="3200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E89C816-05C3-7D0C-67B1-5CD5927E8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81353"/>
            <a:ext cx="6259551" cy="325012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Claudine Reid MBE – Project Manager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b="1" dirty="0"/>
              <a:t>Laura Etiley  - Project Co-Ordinator </a:t>
            </a:r>
          </a:p>
          <a:p>
            <a:pPr marL="0" indent="0">
              <a:buNone/>
            </a:pPr>
            <a:r>
              <a:rPr lang="en-US" sz="2000" b="1" dirty="0"/>
              <a:t>South London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Caramel – Project Co-</a:t>
            </a:r>
            <a:r>
              <a:rPr lang="en-US" sz="2000" dirty="0" err="1"/>
              <a:t>Ordinator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North London</a:t>
            </a:r>
          </a:p>
        </p:txBody>
      </p:sp>
      <p:pic>
        <p:nvPicPr>
          <p:cNvPr id="2" name="Picture 1" descr="A blue and white logo">
            <a:extLst>
              <a:ext uri="{FF2B5EF4-FFF2-40B4-BE49-F238E27FC236}">
                <a16:creationId xmlns:a16="http://schemas.microsoft.com/office/drawing/2014/main" xmlns="" id="{E24DDD31-367D-9050-B798-65E41C0D9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68" y="391303"/>
            <a:ext cx="2802060" cy="904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D7080B-6608-06B0-95F3-665FEAEDB0E6}"/>
              </a:ext>
            </a:extLst>
          </p:cNvPr>
          <p:cNvSpPr txBox="1"/>
          <p:nvPr/>
        </p:nvSpPr>
        <p:spPr>
          <a:xfrm>
            <a:off x="7359805" y="1799063"/>
            <a:ext cx="3954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claudine@pjsgroup.co.uk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laura@pjsgroup.co.uk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Caramel@pjsgroup.co.uk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7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8AF33-DBEF-68CC-F49A-6656C512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About PJs Community Services</a:t>
            </a:r>
            <a:endParaRPr lang="en-GB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xmlns="" id="{60C79684-0713-E074-323E-0A80D9F85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8" y="2194849"/>
            <a:ext cx="5384800" cy="173659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3C832B-91C7-60D2-F2C9-092ED2620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81353"/>
            <a:ext cx="5384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PJ’s Community Services is a multi-award-winning Social Enterprise, established in 1992 with a focus on Community transformation. PJ’s delivers its mission by providing: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Care to vulnerable adults &amp; young people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Education &amp; support to young people that are at risk of exclusion the support is also extended to the families.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Social Enterprise support to </a:t>
            </a:r>
            <a:r>
              <a:rPr lang="en-US" sz="1500" dirty="0" err="1"/>
              <a:t>organisations</a:t>
            </a:r>
            <a:r>
              <a:rPr lang="en-US" sz="1500" dirty="0"/>
              <a:t> and individuals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Community wellbeing projects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We employ 60 staff and offer a range of innovative and transformational services to BAME communities, young people, women, men and faith communities.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39178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58D8C1A-D2CD-C88D-E342-2105A4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353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Background</a:t>
            </a:r>
          </a:p>
        </p:txBody>
      </p:sp>
      <p:pic>
        <p:nvPicPr>
          <p:cNvPr id="3" name="Picture 2" descr="A map of the thames&#10;&#10;Description automatically generated">
            <a:extLst>
              <a:ext uri="{FF2B5EF4-FFF2-40B4-BE49-F238E27FC236}">
                <a16:creationId xmlns:a16="http://schemas.microsoft.com/office/drawing/2014/main" xmlns="" id="{BEB74ED7-DCFA-EDBD-BE9C-D5C9174E9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1" y="1095742"/>
            <a:ext cx="5006196" cy="3984931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E89C816-05C3-7D0C-67B1-5CD5927E8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9698" y="485229"/>
            <a:ext cx="5966603" cy="44898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80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GB" sz="2000" dirty="0">
                <a:solidFill>
                  <a:srgbClr val="000000"/>
                </a:solidFill>
                <a:latin typeface="+mn-lt"/>
              </a:rPr>
              <a:t>South West London have commissioned PJs Community Service on behalf of the six  boroughs of 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Croydon, Sutton, Merton, Wandsworth, Richmond &amp; Kingston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to provide support to providers to better support overseas workers.</a:t>
            </a:r>
          </a:p>
          <a:p>
            <a:pPr marL="0" indent="0" algn="l">
              <a:buNone/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80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GB" sz="1200" dirty="0">
                <a:latin typeface="+mn-lt"/>
              </a:rPr>
              <a:t>North Central London have commissioned PJs Community Services on behalf of the five boroughs of Barnet, Camden, Enfield, Haringey &amp; Islington, to provide an in-depth pastoral care and support program to international recruits that are already working in the UK.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06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7D4F27-0408-6A23-F74D-9A3F75581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7" r="29849" b="50000"/>
          <a:stretch/>
        </p:blipFill>
        <p:spPr>
          <a:xfrm>
            <a:off x="609600" y="988174"/>
            <a:ext cx="5234706" cy="1968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AFB64-AC42-A1B4-B247-2867F14A5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6" t="15594" r="37618" b="53446"/>
          <a:stretch/>
        </p:blipFill>
        <p:spPr>
          <a:xfrm>
            <a:off x="609600" y="3060915"/>
            <a:ext cx="5302456" cy="1681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B1BFC1-CCEC-5693-4DFD-A59036756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76" t="23164" r="24906" b="29039"/>
          <a:stretch/>
        </p:blipFill>
        <p:spPr>
          <a:xfrm>
            <a:off x="6687519" y="1518834"/>
            <a:ext cx="4556887" cy="2673458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xmlns="" id="{C8CD74AE-94E8-20C2-FC44-6AD746C7E5CF}"/>
              </a:ext>
            </a:extLst>
          </p:cNvPr>
          <p:cNvSpPr txBox="1">
            <a:spLocks/>
          </p:cNvSpPr>
          <p:nvPr/>
        </p:nvSpPr>
        <p:spPr>
          <a:xfrm>
            <a:off x="609600" y="302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2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Media Highlights</a:t>
            </a:r>
          </a:p>
        </p:txBody>
      </p:sp>
    </p:spTree>
    <p:extLst>
      <p:ext uri="{BB962C8B-B14F-4D97-AF65-F5344CB8AC3E}">
        <p14:creationId xmlns:p14="http://schemas.microsoft.com/office/powerpoint/2010/main" val="337943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E5D2F-240C-AD58-5644-08EFB872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High level overview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B77E09AC-2247-98CC-D397-96A3851056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5628464"/>
              </p:ext>
            </p:extLst>
          </p:nvPr>
        </p:nvGraphicFramePr>
        <p:xfrm>
          <a:off x="996950" y="1249913"/>
          <a:ext cx="10198100" cy="348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62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94169-2789-0F1C-DF5E-53D30E29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South West London QR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8C3E51-C1CC-E94A-1DC4-BC6ED381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47" y="1381353"/>
            <a:ext cx="3313730" cy="33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6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2AD5B-8EBC-C895-1322-8B8704A5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28" y="1026371"/>
            <a:ext cx="4334107" cy="3088422"/>
          </a:xfrm>
        </p:spPr>
        <p:txBody>
          <a:bodyPr/>
          <a:lstStyle/>
          <a:p>
            <a:pPr algn="ctr"/>
            <a:r>
              <a:rPr lang="en-GB" dirty="0"/>
              <a:t>South </a:t>
            </a:r>
            <a:br>
              <a:rPr lang="en-GB" dirty="0"/>
            </a:br>
            <a:r>
              <a:rPr lang="en-GB" dirty="0"/>
              <a:t>West </a:t>
            </a:r>
            <a:br>
              <a:rPr lang="en-GB" dirty="0"/>
            </a:br>
            <a:r>
              <a:rPr lang="en-GB" dirty="0"/>
              <a:t>London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4B762C-F369-C1E4-F315-7B1A4A21D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27" t="12643" r="5062" b="14193"/>
          <a:stretch/>
        </p:blipFill>
        <p:spPr>
          <a:xfrm>
            <a:off x="5962185" y="358985"/>
            <a:ext cx="5293113" cy="47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2880"/>
      </p:ext>
    </p:extLst>
  </p:cSld>
  <p:clrMapOvr>
    <a:masterClrMapping/>
  </p:clrMapOvr>
</p:sld>
</file>

<file path=ppt/theme/theme1.xml><?xml version="1.0" encoding="utf-8"?>
<a:theme xmlns:a="http://schemas.openxmlformats.org/drawingml/2006/main" name="LCCcorptheme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corptheme" id="{00B1A147-38C3-4E7F-9B64-BD2DAF657AB2}" vid="{C3B8494C-4124-4F1B-960A-4F27C3A7EAA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. LCC Design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4E738371-978A-4985-A421-FDF5B65F4B95}"/>
    </a:ext>
  </a:extLst>
</a:theme>
</file>

<file path=ppt/theme/theme3.xml><?xml version="1.0" encoding="utf-8"?>
<a:theme xmlns:a="http://schemas.openxmlformats.org/drawingml/2006/main" name="3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194927EF-3C20-4179-9569-743EB8C8CF49}"/>
    </a:ext>
  </a:extLst>
</a:theme>
</file>

<file path=ppt/theme/theme4.xml><?xml version="1.0" encoding="utf-8"?>
<a:theme xmlns:a="http://schemas.openxmlformats.org/drawingml/2006/main" name="2. LCC Design">
  <a:themeElements>
    <a:clrScheme name="Custom 12">
      <a:dk1>
        <a:sysClr val="windowText" lastClr="000000"/>
      </a:dk1>
      <a:lt1>
        <a:sysClr val="window" lastClr="FFFFFF"/>
      </a:lt1>
      <a:dk2>
        <a:srgbClr val="18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D6EAD3C1-3E2C-4497-8E77-68B6330AF218}"/>
    </a:ext>
  </a:extLst>
</a:theme>
</file>

<file path=ppt/theme/theme5.xml><?xml version="1.0" encoding="utf-8"?>
<a:theme xmlns:a="http://schemas.openxmlformats.org/drawingml/2006/main" name="1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BF0B1DBE-FFDE-426B-BDA4-D7A3D12596CD}"/>
    </a:ext>
  </a:extLst>
</a:theme>
</file>

<file path=ppt/theme/theme6.xml><?xml version="1.0" encoding="utf-8"?>
<a:theme xmlns:a="http://schemas.openxmlformats.org/drawingml/2006/main" name="1_5. LCC Design">
  <a:themeElements>
    <a:clrScheme name="LCC Corporate">
      <a:dk1>
        <a:sysClr val="windowText" lastClr="000000"/>
      </a:dk1>
      <a:lt1>
        <a:sysClr val="window" lastClr="FFFFFF"/>
      </a:lt1>
      <a:dk2>
        <a:srgbClr val="19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lcc theme fonts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4E738371-978A-4985-A421-FDF5B65F4B95}"/>
    </a:ext>
  </a:extLst>
</a:theme>
</file>

<file path=ppt/theme/theme7.xml><?xml version="1.0" encoding="utf-8"?>
<a:theme xmlns:a="http://schemas.openxmlformats.org/drawingml/2006/main" name="1_3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194927EF-3C20-4179-9569-743EB8C8CF49}"/>
    </a:ext>
  </a:extLst>
</a:theme>
</file>

<file path=ppt/theme/theme8.xml><?xml version="1.0" encoding="utf-8"?>
<a:theme xmlns:a="http://schemas.openxmlformats.org/drawingml/2006/main" name="1_2. LCC Design">
  <a:themeElements>
    <a:clrScheme name="Custom 12">
      <a:dk1>
        <a:sysClr val="windowText" lastClr="000000"/>
      </a:dk1>
      <a:lt1>
        <a:sysClr val="window" lastClr="FFFFFF"/>
      </a:lt1>
      <a:dk2>
        <a:srgbClr val="183B45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EB5278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D6EAD3C1-3E2C-4497-8E77-68B6330AF218}"/>
    </a:ext>
  </a:extLst>
</a:theme>
</file>

<file path=ppt/theme/theme9.xml><?xml version="1.0" encoding="utf-8"?>
<a:theme xmlns:a="http://schemas.openxmlformats.org/drawingml/2006/main" name="1_1. LCC Design">
  <a:themeElements>
    <a:clrScheme name="LCC Colours">
      <a:dk1>
        <a:sysClr val="windowText" lastClr="000000"/>
      </a:dk1>
      <a:lt1>
        <a:sysClr val="window" lastClr="FFFFFF"/>
      </a:lt1>
      <a:dk2>
        <a:srgbClr val="004D5C"/>
      </a:dk2>
      <a:lt2>
        <a:srgbClr val="9BD5E1"/>
      </a:lt2>
      <a:accent1>
        <a:srgbClr val="6694AA"/>
      </a:accent1>
      <a:accent2>
        <a:srgbClr val="E9540D"/>
      </a:accent2>
      <a:accent3>
        <a:srgbClr val="95C159"/>
      </a:accent3>
      <a:accent4>
        <a:srgbClr val="5E4BA2"/>
      </a:accent4>
      <a:accent5>
        <a:srgbClr val="00A19A"/>
      </a:accent5>
      <a:accent6>
        <a:srgbClr val="FCBD1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CC Powerpoint template16-9.potx" id="{B8ED991D-DC39-4D21-95FD-DB57FFD086A3}" vid="{BF0B1DBE-FFDE-426B-BDA4-D7A3D12596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0CC1B69F78F4BAD5BDB721E72036C" ma:contentTypeVersion="14" ma:contentTypeDescription="Create a new document." ma:contentTypeScope="" ma:versionID="a2322c020b3147627247445cb7ebb040">
  <xsd:schema xmlns:xsd="http://www.w3.org/2001/XMLSchema" xmlns:xs="http://www.w3.org/2001/XMLSchema" xmlns:p="http://schemas.microsoft.com/office/2006/metadata/properties" xmlns:ns2="d0109722-4be8-4c19-ad8a-cc940da7a1a8" xmlns:ns3="ac5c2849-74a1-46d7-ad44-587ab7d0a8b9" targetNamespace="http://schemas.microsoft.com/office/2006/metadata/properties" ma:root="true" ma:fieldsID="ec34c069254fd4a323003b33fe8921a9" ns2:_="" ns3:_="">
    <xsd:import namespace="d0109722-4be8-4c19-ad8a-cc940da7a1a8"/>
    <xsd:import namespace="ac5c2849-74a1-46d7-ad44-587ab7d0a8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09722-4be8-4c19-ad8a-cc940da7a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490830b-6321-4205-8fd0-8a030ac599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c2849-74a1-46d7-ad44-587ab7d0a8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8511470-680e-48e0-82cd-6f3c251bc61f}" ma:internalName="TaxCatchAll" ma:showField="CatchAllData" ma:web="ac5c2849-74a1-46d7-ad44-587ab7d0a8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109722-4be8-4c19-ad8a-cc940da7a1a8">
      <Terms xmlns="http://schemas.microsoft.com/office/infopath/2007/PartnerControls"/>
    </lcf76f155ced4ddcb4097134ff3c332f>
    <TaxCatchAll xmlns="ac5c2849-74a1-46d7-ad44-587ab7d0a8b9" xsi:nil="true"/>
  </documentManagement>
</p:properties>
</file>

<file path=customXml/itemProps1.xml><?xml version="1.0" encoding="utf-8"?>
<ds:datastoreItem xmlns:ds="http://schemas.openxmlformats.org/officeDocument/2006/customXml" ds:itemID="{88F0DB23-E55F-4C21-B7EC-DE057AA997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9FA5E6-1534-4CAA-9052-E9939DB7F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09722-4be8-4c19-ad8a-cc940da7a1a8"/>
    <ds:schemaRef ds:uri="ac5c2849-74a1-46d7-ad44-587ab7d0a8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9E5968-19BC-4A8D-8430-93E188FAD79C}">
  <ds:schemaRefs>
    <ds:schemaRef ds:uri="http://schemas.microsoft.com/office/2006/documentManagement/types"/>
    <ds:schemaRef ds:uri="ac5c2849-74a1-46d7-ad44-587ab7d0a8b9"/>
    <ds:schemaRef ds:uri="http://schemas.microsoft.com/office/infopath/2007/PartnerControls"/>
    <ds:schemaRef ds:uri="http://purl.org/dc/terms/"/>
    <ds:schemaRef ds:uri="d0109722-4be8-4c19-ad8a-cc940da7a1a8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LCCcorptheme</Template>
  <TotalTime>25050</TotalTime>
  <Words>488</Words>
  <Application>Microsoft Office PowerPoint</Application>
  <PresentationFormat>Widescreen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Verdana</vt:lpstr>
      <vt:lpstr>LCCcorptheme</vt:lpstr>
      <vt:lpstr>5. LCC Design</vt:lpstr>
      <vt:lpstr>3. LCC Design</vt:lpstr>
      <vt:lpstr>2. LCC Design</vt:lpstr>
      <vt:lpstr>1. LCC Design</vt:lpstr>
      <vt:lpstr>1_5. LCC Design</vt:lpstr>
      <vt:lpstr>1_3. LCC Design</vt:lpstr>
      <vt:lpstr>1_2. LCC Design</vt:lpstr>
      <vt:lpstr>1_1. LCC Design</vt:lpstr>
      <vt:lpstr>International recruitment Organisational &amp; Pastoral Support</vt:lpstr>
      <vt:lpstr>Session Overview </vt:lpstr>
      <vt:lpstr>Introductions</vt:lpstr>
      <vt:lpstr>About PJs Community Services</vt:lpstr>
      <vt:lpstr>Background</vt:lpstr>
      <vt:lpstr>PowerPoint Presentation</vt:lpstr>
      <vt:lpstr>High level overview </vt:lpstr>
      <vt:lpstr>South West London QR </vt:lpstr>
      <vt:lpstr>South  West  London </vt:lpstr>
      <vt:lpstr>7 High level Workshops</vt:lpstr>
      <vt:lpstr>Pastoral Support</vt:lpstr>
      <vt:lpstr>PowerPoint Presentation</vt:lpstr>
      <vt:lpstr>Responsibilities of Sponsors</vt:lpstr>
      <vt:lpstr>Thank you  Any questions?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Leeds City Council Community Home Care Service</dc:title>
  <dc:creator>Galloway, Fiona</dc:creator>
  <cp:lastModifiedBy>Dennice Friday</cp:lastModifiedBy>
  <cp:revision>68</cp:revision>
  <dcterms:created xsi:type="dcterms:W3CDTF">2023-09-01T08:44:29Z</dcterms:created>
  <dcterms:modified xsi:type="dcterms:W3CDTF">2024-03-12T09:11:29Z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0x010100C350CC1B69F78F4BAD5BDB721E72036C</vt:lpwstr>
  </property>
</Properties>
</file>