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6" r:id="rId5"/>
  </p:sldMasterIdLst>
  <p:notesMasterIdLst>
    <p:notesMasterId r:id="rId13"/>
  </p:notesMasterIdLst>
  <p:sldIdLst>
    <p:sldId id="257" r:id="rId6"/>
    <p:sldId id="2389" r:id="rId7"/>
    <p:sldId id="2399" r:id="rId8"/>
    <p:sldId id="258" r:id="rId9"/>
    <p:sldId id="261" r:id="rId10"/>
    <p:sldId id="262"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9DC461-6774-58E4-4562-0D15EDCC02E7}" name="FORDHAM-GOFFI, Lark (ROYAL FREE LONDON NHS FOUNDATION TRUST)" initials="FGL(FLNFT" userId="S::l.fordham-goffi@nhs.net::82fa0425-f105-40a1-81bc-8d924c04f93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5EB8"/>
    <a:srgbClr val="953E9A"/>
    <a:srgbClr val="F76452"/>
    <a:srgbClr val="46429D"/>
    <a:srgbClr val="30A0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8D8C3D-52D9-4881-B9FF-6D4D04D0F509}" v="1" dt="2023-11-06T13:59:29.6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7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EARY, Michael (ROYAL FREE LONDON NHS FOUNDATION TRUST)" userId="6ea43a69-d030-445e-92ac-8285a8870faf" providerId="ADAL" clId="{388D8C3D-52D9-4881-B9FF-6D4D04D0F509}"/>
    <pc:docChg chg="addSld modSld">
      <pc:chgData name="CLEARY, Michael (ROYAL FREE LONDON NHS FOUNDATION TRUST)" userId="6ea43a69-d030-445e-92ac-8285a8870faf" providerId="ADAL" clId="{388D8C3D-52D9-4881-B9FF-6D4D04D0F509}" dt="2023-11-06T13:59:29.639" v="0"/>
      <pc:docMkLst>
        <pc:docMk/>
      </pc:docMkLst>
      <pc:sldChg chg="add">
        <pc:chgData name="CLEARY, Michael (ROYAL FREE LONDON NHS FOUNDATION TRUST)" userId="6ea43a69-d030-445e-92ac-8285a8870faf" providerId="ADAL" clId="{388D8C3D-52D9-4881-B9FF-6D4D04D0F509}" dt="2023-11-06T13:59:29.639" v="0"/>
        <pc:sldMkLst>
          <pc:docMk/>
          <pc:sldMk cId="837119259" sldId="2389"/>
        </pc:sldMkLst>
      </pc:sldChg>
      <pc:sldChg chg="add">
        <pc:chgData name="CLEARY, Michael (ROYAL FREE LONDON NHS FOUNDATION TRUST)" userId="6ea43a69-d030-445e-92ac-8285a8870faf" providerId="ADAL" clId="{388D8C3D-52D9-4881-B9FF-6D4D04D0F509}" dt="2023-11-06T13:59:29.639" v="0"/>
        <pc:sldMkLst>
          <pc:docMk/>
          <pc:sldMk cId="1052504253" sldId="2399"/>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3"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sng"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sz="1800" u="sng" dirty="0"/>
              <a:t>Hammersmith and Fulham DSPT Compliance Breakdown by Status</a:t>
            </a:r>
          </a:p>
        </c:rich>
      </c:tx>
      <c:overlay val="0"/>
      <c:spPr>
        <a:noFill/>
        <a:ln>
          <a:noFill/>
        </a:ln>
        <a:effectLst/>
      </c:spPr>
      <c:txPr>
        <a:bodyPr rot="0" spcFirstLastPara="1" vertOverflow="ellipsis" vert="horz" wrap="square" anchor="ctr" anchorCtr="1"/>
        <a:lstStyle/>
        <a:p>
          <a:pPr>
            <a:defRPr sz="1800" b="0" i="0" u="sng"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tx>
            <c:strRef>
              <c:f>Sheet1!$B$1</c:f>
              <c:strCache>
                <c:ptCount val="1"/>
                <c:pt idx="0">
                  <c:v>Care Homes</c:v>
                </c:pt>
              </c:strCache>
            </c:strRef>
          </c:tx>
          <c:spPr>
            <a:solidFill>
              <a:schemeClr val="accent5">
                <a:lumMod val="75000"/>
              </a:schemeClr>
            </a:solidFill>
            <a:ln>
              <a:noFill/>
            </a:ln>
            <a:effectLst/>
          </c:spPr>
          <c:invertIfNegative val="0"/>
          <c:cat>
            <c:strRef>
              <c:f>Sheet1!$A$2:$A$5</c:f>
              <c:strCache>
                <c:ptCount val="4"/>
                <c:pt idx="0">
                  <c:v>22/23 Standards Exceeded</c:v>
                </c:pt>
                <c:pt idx="1">
                  <c:v>22/23 Standards Met</c:v>
                </c:pt>
                <c:pt idx="2">
                  <c:v>Not Individually Registered</c:v>
                </c:pt>
                <c:pt idx="3">
                  <c:v>Not Published</c:v>
                </c:pt>
              </c:strCache>
            </c:strRef>
          </c:cat>
          <c:val>
            <c:numRef>
              <c:f>Sheet1!$B$2:$B$5</c:f>
              <c:numCache>
                <c:formatCode>0%</c:formatCode>
                <c:ptCount val="4"/>
                <c:pt idx="0">
                  <c:v>0.22222222222222221</c:v>
                </c:pt>
                <c:pt idx="1">
                  <c:v>0.77777777777777779</c:v>
                </c:pt>
                <c:pt idx="2" formatCode="General">
                  <c:v>0</c:v>
                </c:pt>
                <c:pt idx="3" formatCode="General">
                  <c:v>0</c:v>
                </c:pt>
              </c:numCache>
            </c:numRef>
          </c:val>
          <c:extLst>
            <c:ext xmlns:c16="http://schemas.microsoft.com/office/drawing/2014/chart" uri="{C3380CC4-5D6E-409C-BE32-E72D297353CC}">
              <c16:uniqueId val="{00000000-3250-4DBE-A540-92B8171EA882}"/>
            </c:ext>
          </c:extLst>
        </c:ser>
        <c:ser>
          <c:idx val="1"/>
          <c:order val="1"/>
          <c:tx>
            <c:strRef>
              <c:f>Sheet1!$C$1</c:f>
              <c:strCache>
                <c:ptCount val="1"/>
                <c:pt idx="0">
                  <c:v>Domiciliary Care/Other</c:v>
                </c:pt>
              </c:strCache>
            </c:strRef>
          </c:tx>
          <c:spPr>
            <a:solidFill>
              <a:schemeClr val="accent4">
                <a:lumMod val="60000"/>
                <a:lumOff val="40000"/>
              </a:schemeClr>
            </a:solidFill>
            <a:ln>
              <a:noFill/>
            </a:ln>
            <a:effectLst/>
          </c:spPr>
          <c:invertIfNegative val="0"/>
          <c:cat>
            <c:strRef>
              <c:f>Sheet1!$A$2:$A$5</c:f>
              <c:strCache>
                <c:ptCount val="4"/>
                <c:pt idx="0">
                  <c:v>22/23 Standards Exceeded</c:v>
                </c:pt>
                <c:pt idx="1">
                  <c:v>22/23 Standards Met</c:v>
                </c:pt>
                <c:pt idx="2">
                  <c:v>Not Individually Registered</c:v>
                </c:pt>
                <c:pt idx="3">
                  <c:v>Not Published</c:v>
                </c:pt>
              </c:strCache>
            </c:strRef>
          </c:cat>
          <c:val>
            <c:numRef>
              <c:f>Sheet1!$C$2:$C$5</c:f>
              <c:numCache>
                <c:formatCode>0%</c:formatCode>
                <c:ptCount val="4"/>
                <c:pt idx="1">
                  <c:v>0.45454545454545453</c:v>
                </c:pt>
                <c:pt idx="2">
                  <c:v>0.51515151515151514</c:v>
                </c:pt>
                <c:pt idx="3">
                  <c:v>3.0303030303030304E-2</c:v>
                </c:pt>
              </c:numCache>
            </c:numRef>
          </c:val>
          <c:extLst>
            <c:ext xmlns:c16="http://schemas.microsoft.com/office/drawing/2014/chart" uri="{C3380CC4-5D6E-409C-BE32-E72D297353CC}">
              <c16:uniqueId val="{00000001-3250-4DBE-A540-92B8171EA882}"/>
            </c:ext>
          </c:extLst>
        </c:ser>
        <c:dLbls>
          <c:showLegendKey val="0"/>
          <c:showVal val="0"/>
          <c:showCatName val="0"/>
          <c:showSerName val="0"/>
          <c:showPercent val="0"/>
          <c:showBubbleSize val="0"/>
        </c:dLbls>
        <c:gapWidth val="219"/>
        <c:overlap val="-27"/>
        <c:axId val="1439772248"/>
        <c:axId val="1439768648"/>
      </c:barChart>
      <c:catAx>
        <c:axId val="1439772248"/>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a:t>DSPT Status</a:t>
                </a:r>
              </a:p>
            </c:rich>
          </c:tx>
          <c:layout>
            <c:manualLayout>
              <c:xMode val="edge"/>
              <c:yMode val="edge"/>
              <c:x val="0.48884551031790296"/>
              <c:y val="0.83675798143942137"/>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39768648"/>
        <c:crosses val="autoZero"/>
        <c:auto val="1"/>
        <c:lblAlgn val="ctr"/>
        <c:lblOffset val="100"/>
        <c:noMultiLvlLbl val="0"/>
      </c:catAx>
      <c:valAx>
        <c:axId val="14397686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a:t>% Share</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397722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5CF786-DC09-4185-87D9-F3F14391BF1B}" type="datetimeFigureOut">
              <a:rPr lang="en-GB" smtClean="0"/>
              <a:t>06/11/2023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897B7B-8D83-46D3-86C8-99355713B503}" type="slidenum">
              <a:rPr lang="en-GB" smtClean="0"/>
              <a:t>‹#›</a:t>
            </a:fld>
            <a:endParaRPr lang="en-GB"/>
          </a:p>
        </p:txBody>
      </p:sp>
    </p:spTree>
    <p:extLst>
      <p:ext uri="{BB962C8B-B14F-4D97-AF65-F5344CB8AC3E}">
        <p14:creationId xmlns:p14="http://schemas.microsoft.com/office/powerpoint/2010/main" val="1058895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100" dirty="0"/>
              <a:t>National programme funded by NHSX</a:t>
            </a:r>
          </a:p>
          <a:p>
            <a:pPr marL="171450" indent="-171450">
              <a:buFont typeface="Arial" panose="020B0604020202020204" pitchFamily="34" charset="0"/>
              <a:buChar char="•"/>
            </a:pPr>
            <a:r>
              <a:rPr lang="en-GB" sz="1100" dirty="0"/>
              <a:t>Its overall aim is to help make sure adult social care providers have good data and cyber security in place</a:t>
            </a:r>
          </a:p>
          <a:p>
            <a:pPr defTabSz="914766">
              <a:defRPr/>
            </a:pPr>
            <a:endParaRPr lang="en-GB" sz="1100" dirty="0"/>
          </a:p>
          <a:p>
            <a:pPr defTabSz="914766">
              <a:defRPr/>
            </a:pPr>
            <a:r>
              <a:rPr lang="en-GB" sz="1100" dirty="0"/>
              <a:t>The DSPT is a free, online self-assessment of health and social care providers’ data security and </a:t>
            </a:r>
            <a:r>
              <a:rPr lang="en-GB" sz="1200" dirty="0"/>
              <a:t>protection policies, procedures and processes. It is not just about your technology – it is about any information you hold about any person - staff, clients or visitors – that enables you to demonstrate that you are compliant with data protection legislation (GDPR and the Data Protection Act and the 10 health and social care data standards). </a:t>
            </a:r>
          </a:p>
          <a:p>
            <a:pPr defTabSz="914766">
              <a:defRPr/>
            </a:pPr>
            <a:endParaRPr lang="en-GB" sz="1200" dirty="0">
              <a:solidFill>
                <a:srgbClr val="FF0000"/>
              </a:solidFill>
            </a:endParaRPr>
          </a:p>
          <a:p>
            <a:pPr defTabSz="914766">
              <a:defRPr/>
            </a:pPr>
            <a:r>
              <a:rPr lang="en-GB" sz="1200" dirty="0"/>
              <a:t>The DSPT should  be completed every year. This means that it is a rolling process. You can go in and out throughout the year and can make updates at any time. IT DOES NOT NEED TO BE DONE ALL AT ONCE. To note – the majority of the work is in the first year getting everything up together – then in subsequent years it’s about keeping it updated as your answers roll forward from one year to the next.</a:t>
            </a:r>
          </a:p>
          <a:p>
            <a:endParaRPr lang="en-GB" sz="120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DSPT is the NHS’s online self-assessment toolkit that all social care providers should complete as they will hold, process or share peoples’ personal data. The questions in the toolkit are specific to the sector – if you register on the toolkit as a social care organisation then you will see questions that are specific to social care providers. This means that </a:t>
            </a:r>
            <a:r>
              <a:rPr lang="en-GB" sz="1200" b="1" dirty="0"/>
              <a:t>the toolkit is a valuable source of advice about what you need to do: it’s a best practice checklist</a:t>
            </a:r>
            <a:r>
              <a:rPr lang="en-GB" sz="1200" dirty="0"/>
              <a:t>. If you want to know what you should be doing about data protection, information or cyber security then the toolkit will tell you.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GB" sz="120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Remember, it’s not just about technology as you need to follow best practice and comply with the Data Protection Act even if you don’t use any tech.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It c</a:t>
            </a:r>
            <a:r>
              <a:rPr lang="en-US" sz="1200" dirty="0" err="1"/>
              <a:t>onsists</a:t>
            </a:r>
            <a:r>
              <a:rPr lang="en-US" sz="1200" dirty="0"/>
              <a:t> of </a:t>
            </a:r>
            <a:r>
              <a:rPr lang="en-US" sz="1200" b="1" dirty="0"/>
              <a:t>43 mandatory questions to help you think about data and cyber security in your </a:t>
            </a:r>
            <a:r>
              <a:rPr lang="en-US" sz="1200" b="1" dirty="0" err="1"/>
              <a:t>organisation</a:t>
            </a:r>
            <a:r>
              <a:rPr lang="en-US" sz="1200" b="1" dirty="0"/>
              <a:t>. Completion of it lets others know that you’ve thought carefully about this area.</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1"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dirty="0"/>
              <a:t>- Also worth mentioning that completing the DSPT to ‘Approaching Standards’ is a great start but you will not be considered as DSPT compliant until you have completed the Toolkit to ‘Standards Met’ for that year. So, for example: this year, everyone published at ‘Standards Met’ or ‘Standards Exceeded’ in the 22/23 Toolkit OR the 23/24 Toolkit will currently be considered as DSPT Compliant. However, those published in the 22/23 Toolkit will only remain compliant until June 2024, whereas those published in the 23/24 Toolkit will remain compliant until June 2025.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BD2CB2-BBBF-4505-BB0A-F6BB45720F1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8195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F161412-F99A-4727-8E2C-9AEB36BF5D9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64287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NW London ICS)">
    <p:spTree>
      <p:nvGrpSpPr>
        <p:cNvPr id="1" name=""/>
        <p:cNvGrpSpPr/>
        <p:nvPr/>
      </p:nvGrpSpPr>
      <p:grpSpPr>
        <a:xfrm>
          <a:off x="0" y="0"/>
          <a:ext cx="0" cy="0"/>
          <a:chOff x="0" y="0"/>
          <a:chExt cx="0" cy="0"/>
        </a:xfrm>
      </p:grpSpPr>
      <p:sp>
        <p:nvSpPr>
          <p:cNvPr id="7" name="Rectangle 6"/>
          <p:cNvSpPr/>
          <p:nvPr/>
        </p:nvSpPr>
        <p:spPr>
          <a:xfrm>
            <a:off x="0" y="1080120"/>
            <a:ext cx="12192000" cy="5805264"/>
          </a:xfrm>
          <a:prstGeom prst="rect">
            <a:avLst/>
          </a:prstGeom>
          <a:solidFill>
            <a:srgbClr val="005EB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sp>
        <p:nvSpPr>
          <p:cNvPr id="2" name="Title 1"/>
          <p:cNvSpPr>
            <a:spLocks noGrp="1"/>
          </p:cNvSpPr>
          <p:nvPr>
            <p:ph type="ctrTitle"/>
          </p:nvPr>
        </p:nvSpPr>
        <p:spPr>
          <a:xfrm>
            <a:off x="1524000" y="2202483"/>
            <a:ext cx="9144000" cy="2387600"/>
          </a:xfrm>
        </p:spPr>
        <p:txBody>
          <a:bodyPr anchor="b"/>
          <a:lstStyle>
            <a:lvl1pPr algn="ctr">
              <a:defRPr sz="6000">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1524000" y="4682158"/>
            <a:ext cx="9144000" cy="907082"/>
          </a:xfrm>
        </p:spPr>
        <p:txBody>
          <a:bodyPr/>
          <a:lstStyle>
            <a:lvl1pPr marL="0" indent="0" algn="ctr">
              <a:buNone/>
              <a:defRPr sz="24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GB"/>
          </a:p>
        </p:txBody>
      </p:sp>
      <p:pic>
        <p:nvPicPr>
          <p:cNvPr id="33" name="Picture 32" descr="C:\Users\abrjes\AppData\Local\Microsoft\Windows\INetCache\Content.Outlook\JXQ15T3X\NWL-ICS-logo-high-res.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116632"/>
            <a:ext cx="2233639" cy="744546"/>
          </a:xfrm>
          <a:prstGeom prst="rect">
            <a:avLst/>
          </a:prstGeom>
          <a:noFill/>
          <a:ln>
            <a:noFill/>
          </a:ln>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54190" y="215642"/>
            <a:ext cx="2018474" cy="621069"/>
          </a:xfrm>
          <a:prstGeom prst="rect">
            <a:avLst/>
          </a:prstGeom>
        </p:spPr>
      </p:pic>
    </p:spTree>
    <p:extLst>
      <p:ext uri="{BB962C8B-B14F-4D97-AF65-F5344CB8AC3E}">
        <p14:creationId xmlns:p14="http://schemas.microsoft.com/office/powerpoint/2010/main" val="95828748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tandard slide (NW London ICS)">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8"/>
            <a:ext cx="11386643" cy="4480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7545487A-55AD-498E-BF6B-DCA08897F5A5}" type="slidenum">
              <a:rPr lang="en-GB" smtClean="0"/>
              <a:t>‹#›</a:t>
            </a:fld>
            <a:endParaRPr lang="en-GB"/>
          </a:p>
        </p:txBody>
      </p:sp>
      <p:sp>
        <p:nvSpPr>
          <p:cNvPr id="7" name="Rectangle 6"/>
          <p:cNvSpPr/>
          <p:nvPr/>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326582"/>
            <a:ext cx="11377264" cy="543595"/>
          </a:xfrm>
        </p:spPr>
        <p:txBody>
          <a:bodyPr/>
          <a:lstStyle>
            <a:lvl1pPr>
              <a:defRPr>
                <a:solidFill>
                  <a:schemeClr val="bg1"/>
                </a:solidFill>
              </a:defRPr>
            </a:lvl1pPr>
          </a:lstStyle>
          <a:p>
            <a:r>
              <a:rPr lang="en-US"/>
              <a:t>Click to edit title</a:t>
            </a:r>
            <a:endParaRPr lang="en-GB"/>
          </a:p>
        </p:txBody>
      </p:sp>
    </p:spTree>
    <p:extLst>
      <p:ext uri="{BB962C8B-B14F-4D97-AF65-F5344CB8AC3E}">
        <p14:creationId xmlns:p14="http://schemas.microsoft.com/office/powerpoint/2010/main" val="606448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545487A-55AD-498E-BF6B-DCA08897F5A5}" type="slidenum">
              <a:rPr lang="en-GB" smtClean="0"/>
              <a:t>‹#›</a:t>
            </a:fld>
            <a:endParaRPr lang="en-GB"/>
          </a:p>
        </p:txBody>
      </p:sp>
      <p:sp>
        <p:nvSpPr>
          <p:cNvPr id="7" name="Rectangle 6"/>
          <p:cNvSpPr/>
          <p:nvPr/>
        </p:nvSpPr>
        <p:spPr>
          <a:xfrm>
            <a:off x="0" y="1196752"/>
            <a:ext cx="12192000" cy="3600401"/>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1523327"/>
            <a:ext cx="11377264" cy="1329606"/>
          </a:xfrm>
        </p:spPr>
        <p:txBody>
          <a:bodyPr/>
          <a:lstStyle>
            <a:lvl1pPr>
              <a:defRPr>
                <a:solidFill>
                  <a:schemeClr val="bg1"/>
                </a:solidFill>
              </a:defRPr>
            </a:lvl1pPr>
          </a:lstStyle>
          <a:p>
            <a:r>
              <a:rPr lang="en-US"/>
              <a:t>Click to add sub-heading</a:t>
            </a:r>
            <a:endParaRPr lang="en-GB"/>
          </a:p>
        </p:txBody>
      </p:sp>
    </p:spTree>
    <p:extLst>
      <p:ext uri="{BB962C8B-B14F-4D97-AF65-F5344CB8AC3E}">
        <p14:creationId xmlns:p14="http://schemas.microsoft.com/office/powerpoint/2010/main" val="516911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s - blank">
    <p:spTree>
      <p:nvGrpSpPr>
        <p:cNvPr id="1" name=""/>
        <p:cNvGrpSpPr/>
        <p:nvPr/>
      </p:nvGrpSpPr>
      <p:grpSpPr>
        <a:xfrm>
          <a:off x="0" y="0"/>
          <a:ext cx="0" cy="0"/>
          <a:chOff x="0" y="0"/>
          <a:chExt cx="0" cy="0"/>
        </a:xfrm>
      </p:grpSpPr>
      <p:sp>
        <p:nvSpPr>
          <p:cNvPr id="4" name="Text Placeholder 7">
            <a:extLst>
              <a:ext uri="{FF2B5EF4-FFF2-40B4-BE49-F238E27FC236}">
                <a16:creationId xmlns:a16="http://schemas.microsoft.com/office/drawing/2014/main" id="{A8BDDCDB-DEFD-42EC-5E48-FD6E5F92386C}"/>
              </a:ext>
            </a:extLst>
          </p:cNvPr>
          <p:cNvSpPr>
            <a:spLocks noGrp="1"/>
          </p:cNvSpPr>
          <p:nvPr>
            <p:ph type="body" sz="quarter" idx="10" hasCustomPrompt="1"/>
          </p:nvPr>
        </p:nvSpPr>
        <p:spPr>
          <a:xfrm>
            <a:off x="322007" y="400476"/>
            <a:ext cx="7942762" cy="493376"/>
          </a:xfrm>
          <a:prstGeom prst="rect">
            <a:avLst/>
          </a:prstGeom>
        </p:spPr>
        <p:txBody>
          <a:bodyPr lIns="0" tIns="0" rIns="0" bIns="0"/>
          <a:lstStyle>
            <a:lvl1pPr marL="0" indent="0">
              <a:buNone/>
              <a:defRPr sz="4000" baseline="0">
                <a:solidFill>
                  <a:srgbClr val="4D4D4C"/>
                </a:solidFill>
                <a:latin typeface="Arial" panose="020B0604020202020204" pitchFamily="34" charset="0"/>
                <a:cs typeface="Arial" panose="020B0604020202020204" pitchFamily="34" charset="0"/>
              </a:defRPr>
            </a:lvl1pPr>
          </a:lstStyle>
          <a:p>
            <a:pPr lvl="0"/>
            <a:r>
              <a:rPr lang="en-GB"/>
              <a:t>Header title</a:t>
            </a:r>
          </a:p>
        </p:txBody>
      </p:sp>
    </p:spTree>
    <p:extLst>
      <p:ext uri="{BB962C8B-B14F-4D97-AF65-F5344CB8AC3E}">
        <p14:creationId xmlns:p14="http://schemas.microsoft.com/office/powerpoint/2010/main" val="1045039256"/>
      </p:ext>
    </p:extLst>
  </p:cSld>
  <p:clrMapOvr>
    <a:masterClrMapping/>
  </p:clrMapOvr>
  <p:extLst>
    <p:ext uri="{DCECCB84-F9BA-43D5-87BE-67443E8EF086}">
      <p15:sldGuideLst xmlns:p15="http://schemas.microsoft.com/office/powerpoint/2012/main">
        <p15:guide id="1" orient="horz" pos="618">
          <p15:clr>
            <a:srgbClr val="FBAE40"/>
          </p15:clr>
        </p15:guide>
        <p15:guide id="2" pos="3840">
          <p15:clr>
            <a:srgbClr val="FBAE40"/>
          </p15:clr>
        </p15:guide>
        <p15:guide id="3" orient="horz" pos="11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Content slides - blank 3">
    <p:spTree>
      <p:nvGrpSpPr>
        <p:cNvPr id="1" name=""/>
        <p:cNvGrpSpPr/>
        <p:nvPr/>
      </p:nvGrpSpPr>
      <p:grpSpPr>
        <a:xfrm>
          <a:off x="0" y="0"/>
          <a:ext cx="0" cy="0"/>
          <a:chOff x="0" y="0"/>
          <a:chExt cx="0" cy="0"/>
        </a:xfrm>
      </p:grpSpPr>
      <p:sp>
        <p:nvSpPr>
          <p:cNvPr id="7" name="Text Placeholder 7">
            <a:extLst>
              <a:ext uri="{FF2B5EF4-FFF2-40B4-BE49-F238E27FC236}">
                <a16:creationId xmlns:a16="http://schemas.microsoft.com/office/drawing/2014/main" id="{3F2BB2EB-4A32-C943-B0FC-D761A86F8A6B}"/>
              </a:ext>
            </a:extLst>
          </p:cNvPr>
          <p:cNvSpPr>
            <a:spLocks noGrp="1"/>
          </p:cNvSpPr>
          <p:nvPr>
            <p:ph type="body" sz="quarter" idx="10" hasCustomPrompt="1"/>
          </p:nvPr>
        </p:nvSpPr>
        <p:spPr>
          <a:xfrm>
            <a:off x="322007" y="400476"/>
            <a:ext cx="7942762" cy="493376"/>
          </a:xfrm>
          <a:prstGeom prst="rect">
            <a:avLst/>
          </a:prstGeom>
        </p:spPr>
        <p:txBody>
          <a:bodyPr lIns="0" tIns="0" rIns="0" bIns="0"/>
          <a:lstStyle>
            <a:lvl1pPr marL="0" indent="0">
              <a:buNone/>
              <a:defRPr sz="4000" baseline="0">
                <a:solidFill>
                  <a:srgbClr val="4D4D4C"/>
                </a:solidFill>
                <a:latin typeface="Arial" panose="020B0604020202020204" pitchFamily="34" charset="0"/>
                <a:cs typeface="Arial" panose="020B0604020202020204" pitchFamily="34" charset="0"/>
              </a:defRPr>
            </a:lvl1pPr>
          </a:lstStyle>
          <a:p>
            <a:pPr lvl="0"/>
            <a:r>
              <a:rPr lang="en-GB"/>
              <a:t>Header title</a:t>
            </a:r>
          </a:p>
        </p:txBody>
      </p:sp>
    </p:spTree>
    <p:extLst>
      <p:ext uri="{BB962C8B-B14F-4D97-AF65-F5344CB8AC3E}">
        <p14:creationId xmlns:p14="http://schemas.microsoft.com/office/powerpoint/2010/main" val="4065478500"/>
      </p:ext>
    </p:extLst>
  </p:cSld>
  <p:clrMapOvr>
    <a:masterClrMapping/>
  </p:clrMapOvr>
  <p:extLst>
    <p:ext uri="{DCECCB84-F9BA-43D5-87BE-67443E8EF086}">
      <p15:sldGuideLst xmlns:p15="http://schemas.microsoft.com/office/powerpoint/2012/main">
        <p15:guide id="1" orient="horz" pos="618">
          <p15:clr>
            <a:srgbClr val="FBAE40"/>
          </p15:clr>
        </p15:guide>
        <p15:guide id="2" pos="3840">
          <p15:clr>
            <a:srgbClr val="FBAE40"/>
          </p15:clr>
        </p15:guide>
        <p15:guide id="3" orient="horz" pos="11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NW London ICS)">
    <p:spTree>
      <p:nvGrpSpPr>
        <p:cNvPr id="1" name=""/>
        <p:cNvGrpSpPr/>
        <p:nvPr/>
      </p:nvGrpSpPr>
      <p:grpSpPr>
        <a:xfrm>
          <a:off x="0" y="0"/>
          <a:ext cx="0" cy="0"/>
          <a:chOff x="0" y="0"/>
          <a:chExt cx="0" cy="0"/>
        </a:xfrm>
      </p:grpSpPr>
      <p:sp>
        <p:nvSpPr>
          <p:cNvPr id="7" name="Rectangle 6"/>
          <p:cNvSpPr/>
          <p:nvPr/>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ctrTitle"/>
          </p:nvPr>
        </p:nvSpPr>
        <p:spPr>
          <a:xfrm>
            <a:off x="1524000" y="2202483"/>
            <a:ext cx="9144000" cy="2387600"/>
          </a:xfrm>
        </p:spPr>
        <p:txBody>
          <a:bodyPr anchor="b"/>
          <a:lstStyle>
            <a:lvl1pPr algn="ctr">
              <a:defRPr sz="6000">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1524000" y="4682158"/>
            <a:ext cx="9144000" cy="907082"/>
          </a:xfrm>
        </p:spPr>
        <p:txBody>
          <a:bodyPr/>
          <a:lstStyle>
            <a:lvl1pPr marL="0" indent="0" algn="ctr">
              <a:buNone/>
              <a:defRPr sz="24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GB"/>
          </a:p>
        </p:txBody>
      </p:sp>
      <p:pic>
        <p:nvPicPr>
          <p:cNvPr id="33" name="Picture 32" descr="C:\Users\abrjes\AppData\Local\Microsoft\Windows\INetCache\Content.Outlook\JXQ15T3X\NWL-ICS-logo-high-res.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116632"/>
            <a:ext cx="2233639" cy="744546"/>
          </a:xfrm>
          <a:prstGeom prst="rect">
            <a:avLst/>
          </a:prstGeom>
          <a:noFill/>
          <a:ln>
            <a:noFill/>
          </a:ln>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54190" y="215642"/>
            <a:ext cx="2018474" cy="621069"/>
          </a:xfrm>
          <a:prstGeom prst="rect">
            <a:avLst/>
          </a:prstGeom>
        </p:spPr>
      </p:pic>
    </p:spTree>
    <p:extLst>
      <p:ext uri="{BB962C8B-B14F-4D97-AF65-F5344CB8AC3E}">
        <p14:creationId xmlns:p14="http://schemas.microsoft.com/office/powerpoint/2010/main" val="39636303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tandard slide (NW London ICS)">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8"/>
            <a:ext cx="11386643" cy="4480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9FE965C6-6588-4101-854D-300BBCE8B29C}" type="slidenum">
              <a:rPr lang="en-GB" smtClean="0"/>
              <a:t>‹#›</a:t>
            </a:fld>
            <a:endParaRPr lang="en-GB"/>
          </a:p>
        </p:txBody>
      </p:sp>
      <p:sp>
        <p:nvSpPr>
          <p:cNvPr id="7" name="Rectangle 6"/>
          <p:cNvSpPr/>
          <p:nvPr/>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326582"/>
            <a:ext cx="11377264" cy="543595"/>
          </a:xfrm>
        </p:spPr>
        <p:txBody>
          <a:bodyPr/>
          <a:lstStyle>
            <a:lvl1pPr>
              <a:defRPr>
                <a:solidFill>
                  <a:schemeClr val="bg1"/>
                </a:solidFill>
              </a:defRPr>
            </a:lvl1pPr>
          </a:lstStyle>
          <a:p>
            <a:r>
              <a:rPr lang="en-US"/>
              <a:t>Click to edit title</a:t>
            </a:r>
            <a:endParaRPr lang="en-GB"/>
          </a:p>
        </p:txBody>
      </p:sp>
    </p:spTree>
    <p:extLst>
      <p:ext uri="{BB962C8B-B14F-4D97-AF65-F5344CB8AC3E}">
        <p14:creationId xmlns:p14="http://schemas.microsoft.com/office/powerpoint/2010/main" val="1349747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FE965C6-6588-4101-854D-300BBCE8B29C}" type="slidenum">
              <a:rPr lang="en-GB" smtClean="0"/>
              <a:t>‹#›</a:t>
            </a:fld>
            <a:endParaRPr lang="en-GB"/>
          </a:p>
        </p:txBody>
      </p:sp>
      <p:sp>
        <p:nvSpPr>
          <p:cNvPr id="7" name="Rectangle 6"/>
          <p:cNvSpPr/>
          <p:nvPr/>
        </p:nvSpPr>
        <p:spPr>
          <a:xfrm>
            <a:off x="0" y="1196752"/>
            <a:ext cx="12192000" cy="3600401"/>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1523327"/>
            <a:ext cx="11377264" cy="1329606"/>
          </a:xfrm>
        </p:spPr>
        <p:txBody>
          <a:bodyPr/>
          <a:lstStyle>
            <a:lvl1pPr>
              <a:defRPr>
                <a:solidFill>
                  <a:schemeClr val="bg1"/>
                </a:solidFill>
              </a:defRPr>
            </a:lvl1pPr>
          </a:lstStyle>
          <a:p>
            <a:r>
              <a:rPr lang="en-US"/>
              <a:t>Click to add sub-heading</a:t>
            </a:r>
            <a:endParaRPr lang="en-GB"/>
          </a:p>
        </p:txBody>
      </p:sp>
    </p:spTree>
    <p:extLst>
      <p:ext uri="{BB962C8B-B14F-4D97-AF65-F5344CB8AC3E}">
        <p14:creationId xmlns:p14="http://schemas.microsoft.com/office/powerpoint/2010/main" val="1920681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4724400" y="6486286"/>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545487A-55AD-498E-BF6B-DCA08897F5A5}" type="slidenum">
              <a:rPr lang="en-GB" smtClean="0"/>
              <a:t>‹#›</a:t>
            </a:fld>
            <a:endParaRPr lang="en-GB"/>
          </a:p>
        </p:txBody>
      </p:sp>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344472" y="6229516"/>
            <a:ext cx="1669007" cy="513540"/>
          </a:xfrm>
          <a:prstGeom prst="rect">
            <a:avLst/>
          </a:prstGeom>
        </p:spPr>
      </p:pic>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1344" y="6070406"/>
            <a:ext cx="2017948" cy="672650"/>
          </a:xfrm>
          <a:prstGeom prst="rect">
            <a:avLst/>
          </a:prstGeom>
        </p:spPr>
      </p:pic>
    </p:spTree>
    <p:extLst>
      <p:ext uri="{BB962C8B-B14F-4D97-AF65-F5344CB8AC3E}">
        <p14:creationId xmlns:p14="http://schemas.microsoft.com/office/powerpoint/2010/main" val="28190303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4724400" y="6486286"/>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9FE965C6-6588-4101-854D-300BBCE8B29C}" type="slidenum">
              <a:rPr lang="en-GB" smtClean="0"/>
              <a:t>‹#›</a:t>
            </a:fld>
            <a:endParaRPr lang="en-GB"/>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344472" y="6229516"/>
            <a:ext cx="1669007" cy="513540"/>
          </a:xfrm>
          <a:prstGeom prst="rect">
            <a:avLst/>
          </a:prstGeom>
        </p:spPr>
      </p:pic>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1344" y="6070406"/>
            <a:ext cx="2017948" cy="672650"/>
          </a:xfrm>
          <a:prstGeom prst="rect">
            <a:avLst/>
          </a:prstGeom>
        </p:spPr>
      </p:pic>
    </p:spTree>
    <p:extLst>
      <p:ext uri="{BB962C8B-B14F-4D97-AF65-F5344CB8AC3E}">
        <p14:creationId xmlns:p14="http://schemas.microsoft.com/office/powerpoint/2010/main" val="110285685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 Id="rId14" Type="http://schemas.openxmlformats.org/officeDocument/2006/relationships/image" Target="../media/image24.svg"/></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7.xml.rels><?xml version="1.0" encoding="UTF-8" standalone="yes"?>
<Relationships xmlns="http://schemas.openxmlformats.org/package/2006/relationships"><Relationship Id="rId3" Type="http://schemas.openxmlformats.org/officeDocument/2006/relationships/hyperlink" Target="https://beta.digitisingsocialcare.co.uk/assured-solutions" TargetMode="External"/><Relationship Id="rId2" Type="http://schemas.openxmlformats.org/officeDocument/2006/relationships/hyperlink" Target="https://www.dsptoolkit.nhs.uk/" TargetMode="External"/><Relationship Id="rId1" Type="http://schemas.openxmlformats.org/officeDocument/2006/relationships/slideLayout" Target="../slideLayouts/slideLayout7.xml"/><Relationship Id="rId5" Type="http://schemas.openxmlformats.org/officeDocument/2006/relationships/hyperlink" Target="mailto:nhsnwl.ehch@nhs.net" TargetMode="External"/><Relationship Id="rId4"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D5BEF-5134-4E09-B2DD-5D915FD76FDA}"/>
              </a:ext>
            </a:extLst>
          </p:cNvPr>
          <p:cNvSpPr>
            <a:spLocks noGrp="1"/>
          </p:cNvSpPr>
          <p:nvPr>
            <p:ph type="ctrTitle"/>
          </p:nvPr>
        </p:nvSpPr>
        <p:spPr/>
        <p:txBody>
          <a:bodyPr>
            <a:normAutofit/>
          </a:bodyPr>
          <a:lstStyle/>
          <a:p>
            <a:r>
              <a:rPr lang="en-GB" sz="3800" i="0" dirty="0">
                <a:effectLst/>
                <a:latin typeface="Arial" panose="020B0604020202020204" pitchFamily="34" charset="0"/>
              </a:rPr>
              <a:t>NWL Social Care Digital Programme </a:t>
            </a:r>
            <a:br>
              <a:rPr lang="en-GB" sz="3800" i="0" dirty="0">
                <a:effectLst/>
                <a:latin typeface="Arial" panose="020B0604020202020204" pitchFamily="34" charset="0"/>
              </a:rPr>
            </a:br>
            <a:r>
              <a:rPr lang="en-GB" sz="3800" i="0" dirty="0">
                <a:effectLst/>
                <a:latin typeface="Arial" panose="020B0604020202020204" pitchFamily="34" charset="0"/>
              </a:rPr>
              <a:t>(DSPT and DSCR)</a:t>
            </a:r>
            <a:br>
              <a:rPr lang="en-GB" sz="3800" i="0" dirty="0">
                <a:effectLst/>
                <a:latin typeface="Arial" panose="020B0604020202020204" pitchFamily="34" charset="0"/>
              </a:rPr>
            </a:br>
            <a:endParaRPr lang="en-GB" sz="3800" dirty="0"/>
          </a:p>
        </p:txBody>
      </p:sp>
      <p:sp>
        <p:nvSpPr>
          <p:cNvPr id="3" name="Subtitle 2">
            <a:extLst>
              <a:ext uri="{FF2B5EF4-FFF2-40B4-BE49-F238E27FC236}">
                <a16:creationId xmlns:a16="http://schemas.microsoft.com/office/drawing/2014/main" id="{AAF7A64C-5B79-48DD-A792-4312D8B51AEF}"/>
              </a:ext>
            </a:extLst>
          </p:cNvPr>
          <p:cNvSpPr>
            <a:spLocks noGrp="1"/>
          </p:cNvSpPr>
          <p:nvPr>
            <p:ph type="subTitle" idx="1"/>
          </p:nvPr>
        </p:nvSpPr>
        <p:spPr>
          <a:xfrm>
            <a:off x="1524000" y="4682158"/>
            <a:ext cx="9144000" cy="1625509"/>
          </a:xfrm>
        </p:spPr>
        <p:txBody>
          <a:bodyPr vert="horz" lIns="91440" tIns="45720" rIns="91440" bIns="45720" rtlCol="0" anchor="t">
            <a:normAutofit/>
          </a:bodyPr>
          <a:lstStyle/>
          <a:p>
            <a:r>
              <a:rPr lang="en-GB" dirty="0"/>
              <a:t>8</a:t>
            </a:r>
            <a:r>
              <a:rPr lang="en-GB" baseline="30000" dirty="0"/>
              <a:t>th</a:t>
            </a:r>
            <a:r>
              <a:rPr lang="en-GB" dirty="0"/>
              <a:t> November 2023</a:t>
            </a:r>
            <a:endParaRPr lang="en-GB" sz="3500" i="1" dirty="0">
              <a:latin typeface="Arial"/>
              <a:cs typeface="Arial"/>
            </a:endParaRPr>
          </a:p>
          <a:p>
            <a:endParaRPr lang="en-GB" sz="1700" i="1" dirty="0"/>
          </a:p>
        </p:txBody>
      </p:sp>
    </p:spTree>
    <p:extLst>
      <p:ext uri="{BB962C8B-B14F-4D97-AF65-F5344CB8AC3E}">
        <p14:creationId xmlns:p14="http://schemas.microsoft.com/office/powerpoint/2010/main" val="681231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5" name="Group 84">
            <a:extLst>
              <a:ext uri="{FF2B5EF4-FFF2-40B4-BE49-F238E27FC236}">
                <a16:creationId xmlns:a16="http://schemas.microsoft.com/office/drawing/2014/main" id="{9A71C542-CB35-40DE-A276-85740039CCC9}"/>
              </a:ext>
            </a:extLst>
          </p:cNvPr>
          <p:cNvGrpSpPr/>
          <p:nvPr/>
        </p:nvGrpSpPr>
        <p:grpSpPr>
          <a:xfrm>
            <a:off x="993778" y="1916363"/>
            <a:ext cx="9890280" cy="3311024"/>
            <a:chOff x="958117" y="1486054"/>
            <a:chExt cx="10396478" cy="3219022"/>
          </a:xfrm>
        </p:grpSpPr>
        <p:sp>
          <p:nvSpPr>
            <p:cNvPr id="88" name="Rounded Rectangle 36">
              <a:extLst>
                <a:ext uri="{FF2B5EF4-FFF2-40B4-BE49-F238E27FC236}">
                  <a16:creationId xmlns:a16="http://schemas.microsoft.com/office/drawing/2014/main" id="{A73B3573-F7A1-4913-A2B6-714EC29763B6}"/>
                </a:ext>
              </a:extLst>
            </p:cNvPr>
            <p:cNvSpPr/>
            <p:nvPr/>
          </p:nvSpPr>
          <p:spPr>
            <a:xfrm>
              <a:off x="958117" y="2054835"/>
              <a:ext cx="2422012" cy="2639461"/>
            </a:xfrm>
            <a:prstGeom prst="roundRect">
              <a:avLst>
                <a:gd name="adj" fmla="val 5913"/>
              </a:avLst>
            </a:prstGeom>
            <a:solidFill>
              <a:srgbClr val="F2F7FC"/>
            </a:solidFill>
            <a:ln w="28575">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408B"/>
                </a:solidFill>
                <a:effectLst/>
                <a:uLnTx/>
                <a:uFillTx/>
                <a:latin typeface="Calibri" panose="020F0502020204030204"/>
                <a:ea typeface="+mn-ea"/>
                <a:cs typeface="+mn-cs"/>
              </a:endParaRPr>
            </a:p>
          </p:txBody>
        </p:sp>
        <p:sp>
          <p:nvSpPr>
            <p:cNvPr id="94" name="Rounded Rectangle 34">
              <a:extLst>
                <a:ext uri="{FF2B5EF4-FFF2-40B4-BE49-F238E27FC236}">
                  <a16:creationId xmlns:a16="http://schemas.microsoft.com/office/drawing/2014/main" id="{5ADFE9A3-640A-4278-AE46-D1209BAA1ADF}"/>
                </a:ext>
              </a:extLst>
            </p:cNvPr>
            <p:cNvSpPr/>
            <p:nvPr/>
          </p:nvSpPr>
          <p:spPr>
            <a:xfrm>
              <a:off x="3634222" y="2049623"/>
              <a:ext cx="2343250" cy="2639461"/>
            </a:xfrm>
            <a:prstGeom prst="roundRect">
              <a:avLst>
                <a:gd name="adj" fmla="val 5913"/>
              </a:avLst>
            </a:prstGeom>
            <a:solidFill>
              <a:srgbClr val="F2F7FC"/>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408B"/>
                </a:solidFill>
                <a:effectLst/>
                <a:uLnTx/>
                <a:uFillTx/>
                <a:latin typeface="Calibri" panose="020F0502020204030204"/>
                <a:ea typeface="+mn-ea"/>
                <a:cs typeface="+mn-cs"/>
              </a:endParaRPr>
            </a:p>
          </p:txBody>
        </p:sp>
        <p:sp>
          <p:nvSpPr>
            <p:cNvPr id="96" name="Rounded Rectangle 37">
              <a:extLst>
                <a:ext uri="{FF2B5EF4-FFF2-40B4-BE49-F238E27FC236}">
                  <a16:creationId xmlns:a16="http://schemas.microsoft.com/office/drawing/2014/main" id="{2221947A-CC80-437F-BA83-A25794AFE3CB}"/>
                </a:ext>
              </a:extLst>
            </p:cNvPr>
            <p:cNvSpPr/>
            <p:nvPr/>
          </p:nvSpPr>
          <p:spPr>
            <a:xfrm>
              <a:off x="6283403" y="2054835"/>
              <a:ext cx="2422011" cy="2639461"/>
            </a:xfrm>
            <a:prstGeom prst="roundRect">
              <a:avLst>
                <a:gd name="adj" fmla="val 5913"/>
              </a:avLst>
            </a:prstGeom>
            <a:solidFill>
              <a:srgbClr val="F2F7FC"/>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408B"/>
                </a:solidFill>
                <a:effectLst/>
                <a:uLnTx/>
                <a:uFillTx/>
                <a:latin typeface="Calibri" panose="020F0502020204030204"/>
                <a:ea typeface="+mn-ea"/>
                <a:cs typeface="+mn-cs"/>
              </a:endParaRPr>
            </a:p>
          </p:txBody>
        </p:sp>
        <p:sp>
          <p:nvSpPr>
            <p:cNvPr id="99" name="Rounded Rectangle 38">
              <a:extLst>
                <a:ext uri="{FF2B5EF4-FFF2-40B4-BE49-F238E27FC236}">
                  <a16:creationId xmlns:a16="http://schemas.microsoft.com/office/drawing/2014/main" id="{30CF47EF-6EDB-4A74-A7BB-267E0F9C9051}"/>
                </a:ext>
              </a:extLst>
            </p:cNvPr>
            <p:cNvSpPr/>
            <p:nvPr/>
          </p:nvSpPr>
          <p:spPr>
            <a:xfrm>
              <a:off x="8932584" y="2049623"/>
              <a:ext cx="2422011" cy="2639461"/>
            </a:xfrm>
            <a:prstGeom prst="roundRect">
              <a:avLst>
                <a:gd name="adj" fmla="val 5913"/>
              </a:avLst>
            </a:prstGeom>
            <a:solidFill>
              <a:srgbClr val="F2F7FC"/>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408B"/>
                </a:solidFill>
                <a:effectLst/>
                <a:uLnTx/>
                <a:uFillTx/>
                <a:latin typeface="Calibri" panose="020F0502020204030204"/>
                <a:ea typeface="+mn-ea"/>
                <a:cs typeface="+mn-cs"/>
              </a:endParaRPr>
            </a:p>
          </p:txBody>
        </p:sp>
        <p:sp>
          <p:nvSpPr>
            <p:cNvPr id="101" name="Rectangle 100">
              <a:extLst>
                <a:ext uri="{FF2B5EF4-FFF2-40B4-BE49-F238E27FC236}">
                  <a16:creationId xmlns:a16="http://schemas.microsoft.com/office/drawing/2014/main" id="{7AA27E08-3D3C-4501-9F67-9F113644CC25}"/>
                </a:ext>
              </a:extLst>
            </p:cNvPr>
            <p:cNvSpPr/>
            <p:nvPr/>
          </p:nvSpPr>
          <p:spPr>
            <a:xfrm>
              <a:off x="1029082" y="2852738"/>
              <a:ext cx="2356753" cy="158589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An online self assessment </a:t>
              </a:r>
              <a:br>
                <a:rPr kumimoji="0" lang="en-GB" sz="20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of your organisation’s data security</a:t>
              </a:r>
            </a:p>
          </p:txBody>
        </p:sp>
        <p:grpSp>
          <p:nvGrpSpPr>
            <p:cNvPr id="102" name="Group 101">
              <a:extLst>
                <a:ext uri="{FF2B5EF4-FFF2-40B4-BE49-F238E27FC236}">
                  <a16:creationId xmlns:a16="http://schemas.microsoft.com/office/drawing/2014/main" id="{A4BDE2C3-49C7-4CCB-A7C7-F7A44E4A3EFE}"/>
                </a:ext>
              </a:extLst>
            </p:cNvPr>
            <p:cNvGrpSpPr/>
            <p:nvPr/>
          </p:nvGrpSpPr>
          <p:grpSpPr>
            <a:xfrm>
              <a:off x="1543931" y="1523094"/>
              <a:ext cx="1144851" cy="1070551"/>
              <a:chOff x="1538290" y="1523094"/>
              <a:chExt cx="1144851" cy="1070551"/>
            </a:xfrm>
          </p:grpSpPr>
          <p:sp>
            <p:nvSpPr>
              <p:cNvPr id="117" name="Oval 116">
                <a:extLst>
                  <a:ext uri="{FF2B5EF4-FFF2-40B4-BE49-F238E27FC236}">
                    <a16:creationId xmlns:a16="http://schemas.microsoft.com/office/drawing/2014/main" id="{7E7689B2-62D1-443F-A86E-E5BA17E1603B}"/>
                  </a:ext>
                </a:extLst>
              </p:cNvPr>
              <p:cNvSpPr/>
              <p:nvPr/>
            </p:nvSpPr>
            <p:spPr>
              <a:xfrm>
                <a:off x="1538290" y="1523094"/>
                <a:ext cx="1144851" cy="1070551"/>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408B"/>
                  </a:solidFill>
                  <a:effectLst/>
                  <a:uLnTx/>
                  <a:uFillTx/>
                  <a:latin typeface="Calibri" panose="020F0502020204030204"/>
                  <a:ea typeface="+mn-ea"/>
                  <a:cs typeface="+mn-cs"/>
                </a:endParaRPr>
              </a:p>
            </p:txBody>
          </p:sp>
          <p:pic>
            <p:nvPicPr>
              <p:cNvPr id="118" name="Graphic 117">
                <a:extLst>
                  <a:ext uri="{FF2B5EF4-FFF2-40B4-BE49-F238E27FC236}">
                    <a16:creationId xmlns:a16="http://schemas.microsoft.com/office/drawing/2014/main" id="{FEC22500-E174-4FEC-A3D0-07501ADB0A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29892" y="1682694"/>
                <a:ext cx="516384" cy="764009"/>
              </a:xfrm>
              <a:prstGeom prst="rect">
                <a:avLst/>
              </a:prstGeom>
            </p:spPr>
          </p:pic>
        </p:grpSp>
        <p:grpSp>
          <p:nvGrpSpPr>
            <p:cNvPr id="103" name="Group 102">
              <a:extLst>
                <a:ext uri="{FF2B5EF4-FFF2-40B4-BE49-F238E27FC236}">
                  <a16:creationId xmlns:a16="http://schemas.microsoft.com/office/drawing/2014/main" id="{B92ED631-7708-4657-86E8-6CAC61124A11}"/>
                </a:ext>
              </a:extLst>
            </p:cNvPr>
            <p:cNvGrpSpPr/>
            <p:nvPr/>
          </p:nvGrpSpPr>
          <p:grpSpPr>
            <a:xfrm>
              <a:off x="9518397" y="1486054"/>
              <a:ext cx="1171625" cy="1048308"/>
              <a:chOff x="9583745" y="1486054"/>
              <a:chExt cx="1171625" cy="1048308"/>
            </a:xfrm>
          </p:grpSpPr>
          <p:sp>
            <p:nvSpPr>
              <p:cNvPr id="115" name="Oval 114">
                <a:extLst>
                  <a:ext uri="{FF2B5EF4-FFF2-40B4-BE49-F238E27FC236}">
                    <a16:creationId xmlns:a16="http://schemas.microsoft.com/office/drawing/2014/main" id="{0EE4937B-D173-42CE-A705-3550928864E0}"/>
                  </a:ext>
                </a:extLst>
              </p:cNvPr>
              <p:cNvSpPr/>
              <p:nvPr/>
            </p:nvSpPr>
            <p:spPr>
              <a:xfrm>
                <a:off x="9583745" y="1486054"/>
                <a:ext cx="1171625" cy="1048308"/>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408B"/>
                  </a:solidFill>
                  <a:effectLst/>
                  <a:uLnTx/>
                  <a:uFillTx/>
                  <a:latin typeface="Calibri" panose="020F0502020204030204"/>
                  <a:ea typeface="+mn-ea"/>
                  <a:cs typeface="+mn-cs"/>
                </a:endParaRPr>
              </a:p>
            </p:txBody>
          </p:sp>
          <p:pic>
            <p:nvPicPr>
              <p:cNvPr id="116" name="Graphic 115">
                <a:extLst>
                  <a:ext uri="{FF2B5EF4-FFF2-40B4-BE49-F238E27FC236}">
                    <a16:creationId xmlns:a16="http://schemas.microsoft.com/office/drawing/2014/main" id="{21D4220E-F5B7-4C72-B866-B90664FDA11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897023" y="1684587"/>
                <a:ext cx="629858" cy="659030"/>
              </a:xfrm>
              <a:prstGeom prst="rect">
                <a:avLst/>
              </a:prstGeom>
            </p:spPr>
          </p:pic>
        </p:grpSp>
        <p:grpSp>
          <p:nvGrpSpPr>
            <p:cNvPr id="104" name="Group 103">
              <a:extLst>
                <a:ext uri="{FF2B5EF4-FFF2-40B4-BE49-F238E27FC236}">
                  <a16:creationId xmlns:a16="http://schemas.microsoft.com/office/drawing/2014/main" id="{AA88248D-C7BD-45A5-8873-2362CAB586F0}"/>
                </a:ext>
              </a:extLst>
            </p:cNvPr>
            <p:cNvGrpSpPr/>
            <p:nvPr/>
          </p:nvGrpSpPr>
          <p:grpSpPr>
            <a:xfrm>
              <a:off x="6869216" y="1519370"/>
              <a:ext cx="1171625" cy="1070552"/>
              <a:chOff x="6983334" y="1519370"/>
              <a:chExt cx="1171625" cy="1070552"/>
            </a:xfrm>
          </p:grpSpPr>
          <p:sp>
            <p:nvSpPr>
              <p:cNvPr id="113" name="Oval 112">
                <a:extLst>
                  <a:ext uri="{FF2B5EF4-FFF2-40B4-BE49-F238E27FC236}">
                    <a16:creationId xmlns:a16="http://schemas.microsoft.com/office/drawing/2014/main" id="{43A44B77-A2B7-471B-8EB0-C8A09033F023}"/>
                  </a:ext>
                </a:extLst>
              </p:cNvPr>
              <p:cNvSpPr/>
              <p:nvPr/>
            </p:nvSpPr>
            <p:spPr>
              <a:xfrm>
                <a:off x="6983334" y="1519370"/>
                <a:ext cx="1171625" cy="1070552"/>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408B"/>
                  </a:solidFill>
                  <a:effectLst/>
                  <a:uLnTx/>
                  <a:uFillTx/>
                  <a:latin typeface="Calibri" panose="020F0502020204030204"/>
                  <a:ea typeface="+mn-ea"/>
                  <a:cs typeface="+mn-cs"/>
                </a:endParaRPr>
              </a:p>
            </p:txBody>
          </p:sp>
          <p:pic>
            <p:nvPicPr>
              <p:cNvPr id="114" name="Graphic 113">
                <a:extLst>
                  <a:ext uri="{FF2B5EF4-FFF2-40B4-BE49-F238E27FC236}">
                    <a16:creationId xmlns:a16="http://schemas.microsoft.com/office/drawing/2014/main" id="{022C5B9D-BCB1-476B-9BA1-28EBCB2C8AA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170269" y="1707001"/>
                <a:ext cx="747865" cy="682917"/>
              </a:xfrm>
              <a:prstGeom prst="rect">
                <a:avLst/>
              </a:prstGeom>
            </p:spPr>
          </p:pic>
        </p:grpSp>
        <p:sp>
          <p:nvSpPr>
            <p:cNvPr id="105" name="Rectangle 104">
              <a:extLst>
                <a:ext uri="{FF2B5EF4-FFF2-40B4-BE49-F238E27FC236}">
                  <a16:creationId xmlns:a16="http://schemas.microsoft.com/office/drawing/2014/main" id="{95DB6B0A-3DA8-4D2C-8ADC-99A7A9ADA052}"/>
                </a:ext>
              </a:extLst>
            </p:cNvPr>
            <p:cNvSpPr/>
            <p:nvPr/>
          </p:nvSpPr>
          <p:spPr>
            <a:xfrm>
              <a:off x="3779469" y="2852739"/>
              <a:ext cx="2171154" cy="158589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Demonstrates compliance </a:t>
              </a:r>
              <a:br>
                <a:rPr kumimoji="0" lang="en-GB" sz="20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with data protection legislation</a:t>
              </a:r>
            </a:p>
          </p:txBody>
        </p:sp>
        <p:grpSp>
          <p:nvGrpSpPr>
            <p:cNvPr id="107" name="Group 106">
              <a:extLst>
                <a:ext uri="{FF2B5EF4-FFF2-40B4-BE49-F238E27FC236}">
                  <a16:creationId xmlns:a16="http://schemas.microsoft.com/office/drawing/2014/main" id="{610BA7E2-F7A2-43CE-B6D0-12B847DDCA7A}"/>
                </a:ext>
              </a:extLst>
            </p:cNvPr>
            <p:cNvGrpSpPr/>
            <p:nvPr/>
          </p:nvGrpSpPr>
          <p:grpSpPr>
            <a:xfrm>
              <a:off x="4193186" y="1505824"/>
              <a:ext cx="1171625" cy="1070551"/>
              <a:chOff x="4288054" y="1505824"/>
              <a:chExt cx="1171625" cy="1070551"/>
            </a:xfrm>
          </p:grpSpPr>
          <p:sp>
            <p:nvSpPr>
              <p:cNvPr id="110" name="Oval 109">
                <a:extLst>
                  <a:ext uri="{FF2B5EF4-FFF2-40B4-BE49-F238E27FC236}">
                    <a16:creationId xmlns:a16="http://schemas.microsoft.com/office/drawing/2014/main" id="{61FCF661-0C0B-4748-A477-F35FB536856F}"/>
                  </a:ext>
                </a:extLst>
              </p:cNvPr>
              <p:cNvSpPr/>
              <p:nvPr/>
            </p:nvSpPr>
            <p:spPr>
              <a:xfrm>
                <a:off x="4288054" y="1505824"/>
                <a:ext cx="1171625" cy="1070551"/>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408B"/>
                  </a:solidFill>
                  <a:effectLst/>
                  <a:uLnTx/>
                  <a:uFillTx/>
                  <a:latin typeface="Calibri" panose="020F0502020204030204"/>
                  <a:ea typeface="+mn-ea"/>
                  <a:cs typeface="+mn-cs"/>
                </a:endParaRPr>
              </a:p>
            </p:txBody>
          </p:sp>
          <p:pic>
            <p:nvPicPr>
              <p:cNvPr id="111" name="Graphic 110">
                <a:extLst>
                  <a:ext uri="{FF2B5EF4-FFF2-40B4-BE49-F238E27FC236}">
                    <a16:creationId xmlns:a16="http://schemas.microsoft.com/office/drawing/2014/main" id="{A5AEEC39-0B31-4E20-AB15-7F7DD095A62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500249" y="1668574"/>
                <a:ext cx="702152" cy="739865"/>
              </a:xfrm>
              <a:prstGeom prst="rect">
                <a:avLst/>
              </a:prstGeom>
            </p:spPr>
          </p:pic>
        </p:grpSp>
        <p:sp>
          <p:nvSpPr>
            <p:cNvPr id="108" name="TextBox 107">
              <a:extLst>
                <a:ext uri="{FF2B5EF4-FFF2-40B4-BE49-F238E27FC236}">
                  <a16:creationId xmlns:a16="http://schemas.microsoft.com/office/drawing/2014/main" id="{119147A3-03D9-4FF7-8519-B5C0BF1A80FD}"/>
                </a:ext>
              </a:extLst>
            </p:cNvPr>
            <p:cNvSpPr txBox="1"/>
            <p:nvPr/>
          </p:nvSpPr>
          <p:spPr>
            <a:xfrm>
              <a:off x="6376812" y="2874695"/>
              <a:ext cx="2156432" cy="18303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44546A"/>
                  </a:solidFill>
                  <a:effectLst/>
                  <a:uLnTx/>
                  <a:uFillTx/>
                  <a:latin typeface="Arial" panose="020B0604020202020204" pitchFamily="34" charset="0"/>
                  <a:ea typeface="+mn-ea"/>
                  <a:cs typeface="Arial" panose="020B0604020202020204" pitchFamily="34" charset="0"/>
                </a:rPr>
                <a:t>Reviewed annually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44546A"/>
                  </a:solidFill>
                  <a:effectLst/>
                  <a:uLnTx/>
                  <a:uFillTx/>
                  <a:latin typeface="Arial" panose="020B0604020202020204" pitchFamily="34" charset="0"/>
                  <a:ea typeface="+mn-ea"/>
                  <a:cs typeface="Arial" panose="020B0604020202020204" pitchFamily="34" charset="0"/>
                </a:rPr>
                <a:t>(June deadline each year) </a:t>
              </a:r>
            </a:p>
          </p:txBody>
        </p:sp>
        <p:sp>
          <p:nvSpPr>
            <p:cNvPr id="109" name="TextBox 108">
              <a:extLst>
                <a:ext uri="{FF2B5EF4-FFF2-40B4-BE49-F238E27FC236}">
                  <a16:creationId xmlns:a16="http://schemas.microsoft.com/office/drawing/2014/main" id="{327C2BC9-904B-4054-AA97-87C3F32AFAB3}"/>
                </a:ext>
              </a:extLst>
            </p:cNvPr>
            <p:cNvSpPr txBox="1"/>
            <p:nvPr/>
          </p:nvSpPr>
          <p:spPr>
            <a:xfrm>
              <a:off x="9038193" y="2874695"/>
              <a:ext cx="2261545" cy="16922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44546A"/>
                  </a:solidFill>
                  <a:effectLst/>
                  <a:uLnTx/>
                  <a:uFillTx/>
                  <a:latin typeface="Arial" panose="020B0604020202020204" pitchFamily="34" charset="0"/>
                  <a:ea typeface="+mn-ea"/>
                  <a:cs typeface="Arial" panose="020B0604020202020204" pitchFamily="34" charset="0"/>
                </a:rPr>
                <a:t>Gives advice and is a checklist of good practice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E7E6E6">
                    <a:lumMod val="25000"/>
                  </a:srgbClr>
                </a:solidFill>
                <a:effectLst/>
                <a:uLnTx/>
                <a:uFillTx/>
                <a:latin typeface="Century Gothic" panose="020B0502020202020204" pitchFamily="34" charset="0"/>
                <a:ea typeface="+mn-ea"/>
                <a:cs typeface="+mn-cs"/>
              </a:endParaRPr>
            </a:p>
          </p:txBody>
        </p:sp>
      </p:grpSp>
      <p:sp>
        <p:nvSpPr>
          <p:cNvPr id="26" name="Title 3">
            <a:extLst>
              <a:ext uri="{FF2B5EF4-FFF2-40B4-BE49-F238E27FC236}">
                <a16:creationId xmlns:a16="http://schemas.microsoft.com/office/drawing/2014/main" id="{BF68895E-8260-42C4-8976-757B18CE3916}"/>
              </a:ext>
            </a:extLst>
          </p:cNvPr>
          <p:cNvSpPr txBox="1">
            <a:spLocks/>
          </p:cNvSpPr>
          <p:nvPr/>
        </p:nvSpPr>
        <p:spPr>
          <a:xfrm>
            <a:off x="155036" y="179109"/>
            <a:ext cx="11377264" cy="80088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GB" sz="38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What is the Data Security and Protection Toolkit (DSPT)?</a:t>
            </a:r>
          </a:p>
        </p:txBody>
      </p:sp>
    </p:spTree>
    <p:extLst>
      <p:ext uri="{BB962C8B-B14F-4D97-AF65-F5344CB8AC3E}">
        <p14:creationId xmlns:p14="http://schemas.microsoft.com/office/powerpoint/2010/main" val="837119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5" name="Straight Connector 44">
            <a:extLst>
              <a:ext uri="{FF2B5EF4-FFF2-40B4-BE49-F238E27FC236}">
                <a16:creationId xmlns:a16="http://schemas.microsoft.com/office/drawing/2014/main" id="{2D4D6952-F0C4-C7C9-7A46-8109E8C3022E}"/>
              </a:ext>
            </a:extLst>
          </p:cNvPr>
          <p:cNvCxnSpPr/>
          <p:nvPr/>
        </p:nvCxnSpPr>
        <p:spPr>
          <a:xfrm>
            <a:off x="3528721" y="2495550"/>
            <a:ext cx="4758031" cy="0"/>
          </a:xfrm>
          <a:prstGeom prst="line">
            <a:avLst/>
          </a:prstGeom>
          <a:ln w="38100">
            <a:solidFill>
              <a:srgbClr val="2E75B6"/>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DD89C22-B778-1E36-0C58-87FD3E20B5F8}"/>
              </a:ext>
            </a:extLst>
          </p:cNvPr>
          <p:cNvCxnSpPr>
            <a:cxnSpLocks/>
          </p:cNvCxnSpPr>
          <p:nvPr/>
        </p:nvCxnSpPr>
        <p:spPr>
          <a:xfrm>
            <a:off x="2701485" y="4933950"/>
            <a:ext cx="4480367" cy="0"/>
          </a:xfrm>
          <a:prstGeom prst="line">
            <a:avLst/>
          </a:prstGeom>
          <a:ln w="38100">
            <a:solidFill>
              <a:srgbClr val="2E75B6"/>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C8F66EA7-D00F-F821-85F6-3F33386F997E}"/>
              </a:ext>
            </a:extLst>
          </p:cNvPr>
          <p:cNvSpPr>
            <a:spLocks noGrp="1"/>
          </p:cNvSpPr>
          <p:nvPr>
            <p:ph type="title"/>
          </p:nvPr>
        </p:nvSpPr>
        <p:spPr>
          <a:xfrm>
            <a:off x="343058" y="347780"/>
            <a:ext cx="11377264" cy="543595"/>
          </a:xfrm>
        </p:spPr>
        <p:txBody>
          <a:bodyPr>
            <a:normAutofit fontScale="90000"/>
          </a:bodyPr>
          <a:lstStyle/>
          <a:p>
            <a:r>
              <a:rPr lang="en-GB" dirty="0"/>
              <a:t>Why is the DSPT Important?</a:t>
            </a:r>
          </a:p>
        </p:txBody>
      </p:sp>
      <p:grpSp>
        <p:nvGrpSpPr>
          <p:cNvPr id="23" name="Group 22">
            <a:extLst>
              <a:ext uri="{FF2B5EF4-FFF2-40B4-BE49-F238E27FC236}">
                <a16:creationId xmlns:a16="http://schemas.microsoft.com/office/drawing/2014/main" id="{A6030BB0-B5E2-4E82-1633-4D2FD6B7F8F3}"/>
              </a:ext>
            </a:extLst>
          </p:cNvPr>
          <p:cNvGrpSpPr/>
          <p:nvPr/>
        </p:nvGrpSpPr>
        <p:grpSpPr>
          <a:xfrm>
            <a:off x="407370" y="1386133"/>
            <a:ext cx="11312952" cy="4659512"/>
            <a:chOff x="183092" y="1871908"/>
            <a:chExt cx="5876562" cy="4659512"/>
          </a:xfrm>
        </p:grpSpPr>
        <p:sp>
          <p:nvSpPr>
            <p:cNvPr id="24" name="Freeform: Shape 23">
              <a:extLst>
                <a:ext uri="{FF2B5EF4-FFF2-40B4-BE49-F238E27FC236}">
                  <a16:creationId xmlns:a16="http://schemas.microsoft.com/office/drawing/2014/main" id="{05C0B45F-96F3-C199-6D60-7B47D27C8F5E}"/>
                </a:ext>
              </a:extLst>
            </p:cNvPr>
            <p:cNvSpPr/>
            <p:nvPr/>
          </p:nvSpPr>
          <p:spPr>
            <a:xfrm rot="16200000">
              <a:off x="-22612" y="2077613"/>
              <a:ext cx="2214314" cy="1802906"/>
            </a:xfrm>
            <a:custGeom>
              <a:avLst/>
              <a:gdLst>
                <a:gd name="connsiteX0" fmla="*/ 0 w 1914188"/>
                <a:gd name="connsiteY0" fmla="*/ 95709 h 2297025"/>
                <a:gd name="connsiteX1" fmla="*/ 95709 w 1914188"/>
                <a:gd name="connsiteY1" fmla="*/ 0 h 2297025"/>
                <a:gd name="connsiteX2" fmla="*/ 1818479 w 1914188"/>
                <a:gd name="connsiteY2" fmla="*/ 0 h 2297025"/>
                <a:gd name="connsiteX3" fmla="*/ 1914188 w 1914188"/>
                <a:gd name="connsiteY3" fmla="*/ 95709 h 2297025"/>
                <a:gd name="connsiteX4" fmla="*/ 1914188 w 1914188"/>
                <a:gd name="connsiteY4" fmla="*/ 2201316 h 2297025"/>
                <a:gd name="connsiteX5" fmla="*/ 1818479 w 1914188"/>
                <a:gd name="connsiteY5" fmla="*/ 2297025 h 2297025"/>
                <a:gd name="connsiteX6" fmla="*/ 95709 w 1914188"/>
                <a:gd name="connsiteY6" fmla="*/ 2297025 h 2297025"/>
                <a:gd name="connsiteX7" fmla="*/ 0 w 1914188"/>
                <a:gd name="connsiteY7" fmla="*/ 2201316 h 2297025"/>
                <a:gd name="connsiteX8" fmla="*/ 0 w 1914188"/>
                <a:gd name="connsiteY8" fmla="*/ 95709 h 2297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4188" h="2297025">
                  <a:moveTo>
                    <a:pt x="1834430" y="1"/>
                  </a:moveTo>
                  <a:cubicBezTo>
                    <a:pt x="1878479" y="1"/>
                    <a:pt x="1914188" y="51421"/>
                    <a:pt x="1914188" y="114851"/>
                  </a:cubicBezTo>
                  <a:lnTo>
                    <a:pt x="1914188" y="2182174"/>
                  </a:lnTo>
                  <a:cubicBezTo>
                    <a:pt x="1914188" y="2245604"/>
                    <a:pt x="1878479" y="2297024"/>
                    <a:pt x="1834430" y="2297024"/>
                  </a:cubicBezTo>
                  <a:lnTo>
                    <a:pt x="79758" y="2297024"/>
                  </a:lnTo>
                  <a:cubicBezTo>
                    <a:pt x="35709" y="2297024"/>
                    <a:pt x="0" y="2245604"/>
                    <a:pt x="0" y="2182174"/>
                  </a:cubicBezTo>
                  <a:lnTo>
                    <a:pt x="0" y="114851"/>
                  </a:lnTo>
                  <a:cubicBezTo>
                    <a:pt x="0" y="51421"/>
                    <a:pt x="35709" y="1"/>
                    <a:pt x="79758" y="1"/>
                  </a:cubicBezTo>
                  <a:lnTo>
                    <a:pt x="1834430" y="1"/>
                  </a:lnTo>
                  <a:close/>
                </a:path>
              </a:pathLst>
            </a:custGeom>
            <a:solidFill>
              <a:srgbClr val="F2F7FC"/>
            </a:solidFill>
            <a:ln w="1905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13465" tIns="75439" rIns="97790" bIns="1531350" numCol="1" spcCol="1270" anchor="t" anchorCtr="0">
              <a:noAutofit/>
            </a:bodyPr>
            <a:lstStyle/>
            <a:p>
              <a:pPr marL="0" marR="0" lvl="0" indent="0" algn="r" defTabSz="977900" rtl="0" eaLnBrk="1" fontAlgn="auto" latinLnBrk="0" hangingPunct="1">
                <a:lnSpc>
                  <a:spcPct val="90000"/>
                </a:lnSpc>
                <a:spcBef>
                  <a:spcPct val="0"/>
                </a:spcBef>
                <a:spcAft>
                  <a:spcPct val="35000"/>
                </a:spcAft>
                <a:buClrTx/>
                <a:buSzTx/>
                <a:buFontTx/>
                <a:buNone/>
                <a:tabLst/>
                <a:defRPr/>
              </a:pPr>
              <a:endParaRPr kumimoji="0" lang="en-GB"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endParaRPr>
            </a:p>
          </p:txBody>
        </p:sp>
        <p:sp>
          <p:nvSpPr>
            <p:cNvPr id="25" name="Freeform: Shape 24">
              <a:extLst>
                <a:ext uri="{FF2B5EF4-FFF2-40B4-BE49-F238E27FC236}">
                  <a16:creationId xmlns:a16="http://schemas.microsoft.com/office/drawing/2014/main" id="{89F528FE-02E5-A031-DB1D-31F4F54CFD09}"/>
                </a:ext>
              </a:extLst>
            </p:cNvPr>
            <p:cNvSpPr/>
            <p:nvPr/>
          </p:nvSpPr>
          <p:spPr>
            <a:xfrm>
              <a:off x="494312" y="2203773"/>
              <a:ext cx="1426070" cy="1633291"/>
            </a:xfrm>
            <a:custGeom>
              <a:avLst/>
              <a:gdLst>
                <a:gd name="connsiteX0" fmla="*/ 0 w 1426070"/>
                <a:gd name="connsiteY0" fmla="*/ 0 h 2297025"/>
                <a:gd name="connsiteX1" fmla="*/ 1426070 w 1426070"/>
                <a:gd name="connsiteY1" fmla="*/ 0 h 2297025"/>
                <a:gd name="connsiteX2" fmla="*/ 1426070 w 1426070"/>
                <a:gd name="connsiteY2" fmla="*/ 2297025 h 2297025"/>
                <a:gd name="connsiteX3" fmla="*/ 0 w 1426070"/>
                <a:gd name="connsiteY3" fmla="*/ 2297025 h 2297025"/>
                <a:gd name="connsiteX4" fmla="*/ 0 w 1426070"/>
                <a:gd name="connsiteY4" fmla="*/ 0 h 22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6070" h="2297025">
                  <a:moveTo>
                    <a:pt x="0" y="0"/>
                  </a:moveTo>
                  <a:lnTo>
                    <a:pt x="1426070" y="0"/>
                  </a:lnTo>
                  <a:lnTo>
                    <a:pt x="1426070" y="2297025"/>
                  </a:lnTo>
                  <a:lnTo>
                    <a:pt x="0" y="2297025"/>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44577" rIns="0" bIns="0" numCol="1" spcCol="1270" anchor="t" anchorCtr="0">
              <a:no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en-US"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Data and cyber security is important for </a:t>
              </a:r>
              <a:r>
                <a:rPr kumimoji="0" lang="en-US" sz="18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safe sharing of records </a:t>
              </a:r>
              <a:r>
                <a:rPr kumimoji="0" lang="en-US"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 especially with increased use of digital technology during the pandemic.</a:t>
              </a:r>
              <a:endParaRPr kumimoji="0" lang="en-GB"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endParaRPr>
            </a:p>
          </p:txBody>
        </p:sp>
        <p:sp>
          <p:nvSpPr>
            <p:cNvPr id="26" name="Freeform: Shape 25">
              <a:extLst>
                <a:ext uri="{FF2B5EF4-FFF2-40B4-BE49-F238E27FC236}">
                  <a16:creationId xmlns:a16="http://schemas.microsoft.com/office/drawing/2014/main" id="{AE0EA2EE-C97B-CEC7-605E-566FE378CABA}"/>
                </a:ext>
              </a:extLst>
            </p:cNvPr>
            <p:cNvSpPr/>
            <p:nvPr/>
          </p:nvSpPr>
          <p:spPr>
            <a:xfrm rot="16200000">
              <a:off x="2025810" y="2090546"/>
              <a:ext cx="2214314" cy="1786429"/>
            </a:xfrm>
            <a:custGeom>
              <a:avLst/>
              <a:gdLst>
                <a:gd name="connsiteX0" fmla="*/ 0 w 1914188"/>
                <a:gd name="connsiteY0" fmla="*/ 95709 h 2297025"/>
                <a:gd name="connsiteX1" fmla="*/ 95709 w 1914188"/>
                <a:gd name="connsiteY1" fmla="*/ 0 h 2297025"/>
                <a:gd name="connsiteX2" fmla="*/ 1818479 w 1914188"/>
                <a:gd name="connsiteY2" fmla="*/ 0 h 2297025"/>
                <a:gd name="connsiteX3" fmla="*/ 1914188 w 1914188"/>
                <a:gd name="connsiteY3" fmla="*/ 95709 h 2297025"/>
                <a:gd name="connsiteX4" fmla="*/ 1914188 w 1914188"/>
                <a:gd name="connsiteY4" fmla="*/ 2201316 h 2297025"/>
                <a:gd name="connsiteX5" fmla="*/ 1818479 w 1914188"/>
                <a:gd name="connsiteY5" fmla="*/ 2297025 h 2297025"/>
                <a:gd name="connsiteX6" fmla="*/ 95709 w 1914188"/>
                <a:gd name="connsiteY6" fmla="*/ 2297025 h 2297025"/>
                <a:gd name="connsiteX7" fmla="*/ 0 w 1914188"/>
                <a:gd name="connsiteY7" fmla="*/ 2201316 h 2297025"/>
                <a:gd name="connsiteX8" fmla="*/ 0 w 1914188"/>
                <a:gd name="connsiteY8" fmla="*/ 95709 h 2297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4188" h="2297025">
                  <a:moveTo>
                    <a:pt x="1834430" y="1"/>
                  </a:moveTo>
                  <a:cubicBezTo>
                    <a:pt x="1878479" y="1"/>
                    <a:pt x="1914188" y="51421"/>
                    <a:pt x="1914188" y="114851"/>
                  </a:cubicBezTo>
                  <a:lnTo>
                    <a:pt x="1914188" y="2182174"/>
                  </a:lnTo>
                  <a:cubicBezTo>
                    <a:pt x="1914188" y="2245604"/>
                    <a:pt x="1878479" y="2297024"/>
                    <a:pt x="1834430" y="2297024"/>
                  </a:cubicBezTo>
                  <a:lnTo>
                    <a:pt x="79758" y="2297024"/>
                  </a:lnTo>
                  <a:cubicBezTo>
                    <a:pt x="35709" y="2297024"/>
                    <a:pt x="0" y="2245604"/>
                    <a:pt x="0" y="2182174"/>
                  </a:cubicBezTo>
                  <a:lnTo>
                    <a:pt x="0" y="114851"/>
                  </a:lnTo>
                  <a:cubicBezTo>
                    <a:pt x="0" y="51421"/>
                    <a:pt x="35709" y="1"/>
                    <a:pt x="79758" y="1"/>
                  </a:cubicBezTo>
                  <a:lnTo>
                    <a:pt x="1834430" y="1"/>
                  </a:lnTo>
                  <a:close/>
                </a:path>
              </a:pathLst>
            </a:custGeom>
            <a:solidFill>
              <a:srgbClr val="F2F7FC"/>
            </a:solidFill>
            <a:ln w="1905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13465" tIns="75439" rIns="97790" bIns="1531351" numCol="1" spcCol="1270" anchor="t" anchorCtr="0">
              <a:noAutofit/>
            </a:bodyPr>
            <a:lstStyle/>
            <a:p>
              <a:pPr marL="0" marR="0" lvl="0" indent="0" algn="r" defTabSz="977900" rtl="0" eaLnBrk="1" fontAlgn="auto" latinLnBrk="0" hangingPunct="1">
                <a:lnSpc>
                  <a:spcPct val="90000"/>
                </a:lnSpc>
                <a:spcBef>
                  <a:spcPct val="0"/>
                </a:spcBef>
                <a:spcAft>
                  <a:spcPct val="35000"/>
                </a:spcAft>
                <a:buClrTx/>
                <a:buSzTx/>
                <a:buFontTx/>
                <a:buNone/>
                <a:tabLst/>
                <a:defRPr/>
              </a:pPr>
              <a:endParaRPr kumimoji="0" lang="en-GB"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endParaRPr>
            </a:p>
          </p:txBody>
        </p:sp>
        <p:sp>
          <p:nvSpPr>
            <p:cNvPr id="28" name="Freeform: Shape 27">
              <a:extLst>
                <a:ext uri="{FF2B5EF4-FFF2-40B4-BE49-F238E27FC236}">
                  <a16:creationId xmlns:a16="http://schemas.microsoft.com/office/drawing/2014/main" id="{5BA3A1CD-0FD7-5EAC-DA5B-4049774CF5A8}"/>
                </a:ext>
              </a:extLst>
            </p:cNvPr>
            <p:cNvSpPr/>
            <p:nvPr/>
          </p:nvSpPr>
          <p:spPr>
            <a:xfrm>
              <a:off x="2616116" y="2196850"/>
              <a:ext cx="1235556" cy="1853624"/>
            </a:xfrm>
            <a:custGeom>
              <a:avLst/>
              <a:gdLst>
                <a:gd name="connsiteX0" fmla="*/ 0 w 1426070"/>
                <a:gd name="connsiteY0" fmla="*/ 0 h 2297025"/>
                <a:gd name="connsiteX1" fmla="*/ 1426070 w 1426070"/>
                <a:gd name="connsiteY1" fmla="*/ 0 h 2297025"/>
                <a:gd name="connsiteX2" fmla="*/ 1426070 w 1426070"/>
                <a:gd name="connsiteY2" fmla="*/ 2297025 h 2297025"/>
                <a:gd name="connsiteX3" fmla="*/ 0 w 1426070"/>
                <a:gd name="connsiteY3" fmla="*/ 2297025 h 2297025"/>
                <a:gd name="connsiteX4" fmla="*/ 0 w 1426070"/>
                <a:gd name="connsiteY4" fmla="*/ 0 h 22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6070" h="2297025">
                  <a:moveTo>
                    <a:pt x="0" y="0"/>
                  </a:moveTo>
                  <a:lnTo>
                    <a:pt x="1426070" y="0"/>
                  </a:lnTo>
                  <a:lnTo>
                    <a:pt x="1426070" y="2297025"/>
                  </a:lnTo>
                  <a:lnTo>
                    <a:pt x="0" y="2297025"/>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44577" rIns="0" bIns="0" numCol="1" spcCol="1270" anchor="t" anchorCtr="0">
              <a:no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It will help protect your business </a:t>
              </a:r>
              <a:r>
                <a:rPr kumimoji="0" lang="en-US"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from the risk of being fined for a data breach and from the disruption of a cyberattack.				</a:t>
              </a:r>
              <a:endParaRPr kumimoji="0" lang="en-GB"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endParaRPr>
            </a:p>
          </p:txBody>
        </p:sp>
        <p:sp>
          <p:nvSpPr>
            <p:cNvPr id="29" name="Freeform: Shape 28">
              <a:extLst>
                <a:ext uri="{FF2B5EF4-FFF2-40B4-BE49-F238E27FC236}">
                  <a16:creationId xmlns:a16="http://schemas.microsoft.com/office/drawing/2014/main" id="{E79E4AF7-BCFE-4712-476E-01F228528749}"/>
                </a:ext>
              </a:extLst>
            </p:cNvPr>
            <p:cNvSpPr/>
            <p:nvPr/>
          </p:nvSpPr>
          <p:spPr>
            <a:xfrm rot="16200000">
              <a:off x="4061756" y="2088324"/>
              <a:ext cx="2214313" cy="1781482"/>
            </a:xfrm>
            <a:custGeom>
              <a:avLst/>
              <a:gdLst>
                <a:gd name="connsiteX0" fmla="*/ 0 w 1914188"/>
                <a:gd name="connsiteY0" fmla="*/ 95709 h 2297025"/>
                <a:gd name="connsiteX1" fmla="*/ 95709 w 1914188"/>
                <a:gd name="connsiteY1" fmla="*/ 0 h 2297025"/>
                <a:gd name="connsiteX2" fmla="*/ 1818479 w 1914188"/>
                <a:gd name="connsiteY2" fmla="*/ 0 h 2297025"/>
                <a:gd name="connsiteX3" fmla="*/ 1914188 w 1914188"/>
                <a:gd name="connsiteY3" fmla="*/ 95709 h 2297025"/>
                <a:gd name="connsiteX4" fmla="*/ 1914188 w 1914188"/>
                <a:gd name="connsiteY4" fmla="*/ 2201316 h 2297025"/>
                <a:gd name="connsiteX5" fmla="*/ 1818479 w 1914188"/>
                <a:gd name="connsiteY5" fmla="*/ 2297025 h 2297025"/>
                <a:gd name="connsiteX6" fmla="*/ 95709 w 1914188"/>
                <a:gd name="connsiteY6" fmla="*/ 2297025 h 2297025"/>
                <a:gd name="connsiteX7" fmla="*/ 0 w 1914188"/>
                <a:gd name="connsiteY7" fmla="*/ 2201316 h 2297025"/>
                <a:gd name="connsiteX8" fmla="*/ 0 w 1914188"/>
                <a:gd name="connsiteY8" fmla="*/ 95709 h 2297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4188" h="2297025">
                  <a:moveTo>
                    <a:pt x="1834430" y="1"/>
                  </a:moveTo>
                  <a:cubicBezTo>
                    <a:pt x="1878479" y="1"/>
                    <a:pt x="1914188" y="51421"/>
                    <a:pt x="1914188" y="114851"/>
                  </a:cubicBezTo>
                  <a:lnTo>
                    <a:pt x="1914188" y="2182174"/>
                  </a:lnTo>
                  <a:cubicBezTo>
                    <a:pt x="1914188" y="2245604"/>
                    <a:pt x="1878479" y="2297024"/>
                    <a:pt x="1834430" y="2297024"/>
                  </a:cubicBezTo>
                  <a:lnTo>
                    <a:pt x="79758" y="2297024"/>
                  </a:lnTo>
                  <a:cubicBezTo>
                    <a:pt x="35709" y="2297024"/>
                    <a:pt x="0" y="2245604"/>
                    <a:pt x="0" y="2182174"/>
                  </a:cubicBezTo>
                  <a:lnTo>
                    <a:pt x="0" y="114851"/>
                  </a:lnTo>
                  <a:cubicBezTo>
                    <a:pt x="0" y="51421"/>
                    <a:pt x="35709" y="1"/>
                    <a:pt x="79758" y="1"/>
                  </a:cubicBezTo>
                  <a:lnTo>
                    <a:pt x="1834430" y="1"/>
                  </a:lnTo>
                  <a:close/>
                </a:path>
              </a:pathLst>
            </a:custGeom>
            <a:solidFill>
              <a:srgbClr val="F2F7FC"/>
            </a:solidFill>
            <a:ln w="1905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13464" tIns="75439" rIns="97790" bIns="1531350" numCol="1" spcCol="1270" anchor="t" anchorCtr="0">
              <a:noAutofit/>
            </a:bodyPr>
            <a:lstStyle/>
            <a:p>
              <a:pPr marL="0" marR="0" lvl="0" indent="0" algn="r" defTabSz="977900" rtl="0" eaLnBrk="1" fontAlgn="auto" latinLnBrk="0" hangingPunct="1">
                <a:lnSpc>
                  <a:spcPct val="90000"/>
                </a:lnSpc>
                <a:spcBef>
                  <a:spcPct val="0"/>
                </a:spcBef>
                <a:spcAft>
                  <a:spcPct val="35000"/>
                </a:spcAft>
                <a:buClrTx/>
                <a:buSzTx/>
                <a:buFontTx/>
                <a:buNone/>
                <a:tabLst/>
                <a:defRPr/>
              </a:pPr>
              <a:endParaRPr kumimoji="0" lang="en-GB" sz="1800" b="0" i="0" u="none" strike="noStrike" kern="1200" cap="none" spc="0" normalizeH="0" baseline="0" noProof="0">
                <a:ln>
                  <a:noFill/>
                </a:ln>
                <a:solidFill>
                  <a:srgbClr val="44546A"/>
                </a:solidFill>
                <a:effectLst/>
                <a:uLnTx/>
                <a:uFillTx/>
                <a:latin typeface="Arial" panose="020B0604020202020204" pitchFamily="34" charset="0"/>
                <a:ea typeface="+mn-ea"/>
                <a:cs typeface="Arial" panose="020B0604020202020204" pitchFamily="34" charset="0"/>
              </a:endParaRPr>
            </a:p>
          </p:txBody>
        </p:sp>
        <p:sp>
          <p:nvSpPr>
            <p:cNvPr id="31" name="Freeform: Shape 30">
              <a:extLst>
                <a:ext uri="{FF2B5EF4-FFF2-40B4-BE49-F238E27FC236}">
                  <a16:creationId xmlns:a16="http://schemas.microsoft.com/office/drawing/2014/main" id="{6B1CFAF4-E3DB-4615-D815-ABC9C5ACD826}"/>
                </a:ext>
              </a:extLst>
            </p:cNvPr>
            <p:cNvSpPr/>
            <p:nvPr/>
          </p:nvSpPr>
          <p:spPr>
            <a:xfrm>
              <a:off x="4545004" y="2352675"/>
              <a:ext cx="1304089" cy="1317483"/>
            </a:xfrm>
            <a:custGeom>
              <a:avLst/>
              <a:gdLst>
                <a:gd name="connsiteX0" fmla="*/ 0 w 1426070"/>
                <a:gd name="connsiteY0" fmla="*/ 0 h 2297025"/>
                <a:gd name="connsiteX1" fmla="*/ 1426070 w 1426070"/>
                <a:gd name="connsiteY1" fmla="*/ 0 h 2297025"/>
                <a:gd name="connsiteX2" fmla="*/ 1426070 w 1426070"/>
                <a:gd name="connsiteY2" fmla="*/ 2297025 h 2297025"/>
                <a:gd name="connsiteX3" fmla="*/ 0 w 1426070"/>
                <a:gd name="connsiteY3" fmla="*/ 2297025 h 2297025"/>
                <a:gd name="connsiteX4" fmla="*/ 0 w 1426070"/>
                <a:gd name="connsiteY4" fmla="*/ 0 h 22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6070" h="2297025">
                  <a:moveTo>
                    <a:pt x="0" y="0"/>
                  </a:moveTo>
                  <a:lnTo>
                    <a:pt x="1426070" y="0"/>
                  </a:lnTo>
                  <a:lnTo>
                    <a:pt x="1426070" y="2297025"/>
                  </a:lnTo>
                  <a:lnTo>
                    <a:pt x="0" y="2297025"/>
                  </a:lnTo>
                  <a:lnTo>
                    <a:pt x="0" y="0"/>
                  </a:lnTo>
                  <a:close/>
                </a:path>
              </a:pathLst>
            </a:custGeom>
            <a:solidFill>
              <a:srgbClr val="F2F7FC"/>
            </a:solidFill>
            <a:ln w="19050">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44577" rIns="0" bIns="0" numCol="1" spcCol="1270" anchor="t" anchorCtr="0">
              <a:no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en-GB" sz="18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It’s a contractual requirement </a:t>
              </a:r>
              <a:r>
                <a:rPr kumimoji="0" lang="en-GB"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from health (and often from councils) to complete the DSPT. </a:t>
              </a:r>
            </a:p>
          </p:txBody>
        </p:sp>
        <p:sp>
          <p:nvSpPr>
            <p:cNvPr id="32" name="Freeform: Shape 31">
              <a:extLst>
                <a:ext uri="{FF2B5EF4-FFF2-40B4-BE49-F238E27FC236}">
                  <a16:creationId xmlns:a16="http://schemas.microsoft.com/office/drawing/2014/main" id="{0A9F70A4-FEB5-1B0B-E560-C5DD849C8A2D}"/>
                </a:ext>
              </a:extLst>
            </p:cNvPr>
            <p:cNvSpPr/>
            <p:nvPr/>
          </p:nvSpPr>
          <p:spPr>
            <a:xfrm rot="16200000">
              <a:off x="-306789" y="4724273"/>
              <a:ext cx="2297026" cy="1317259"/>
            </a:xfrm>
            <a:custGeom>
              <a:avLst/>
              <a:gdLst>
                <a:gd name="connsiteX0" fmla="*/ 0 w 1914188"/>
                <a:gd name="connsiteY0" fmla="*/ 95709 h 2297025"/>
                <a:gd name="connsiteX1" fmla="*/ 95709 w 1914188"/>
                <a:gd name="connsiteY1" fmla="*/ 0 h 2297025"/>
                <a:gd name="connsiteX2" fmla="*/ 1818479 w 1914188"/>
                <a:gd name="connsiteY2" fmla="*/ 0 h 2297025"/>
                <a:gd name="connsiteX3" fmla="*/ 1914188 w 1914188"/>
                <a:gd name="connsiteY3" fmla="*/ 95709 h 2297025"/>
                <a:gd name="connsiteX4" fmla="*/ 1914188 w 1914188"/>
                <a:gd name="connsiteY4" fmla="*/ 2201316 h 2297025"/>
                <a:gd name="connsiteX5" fmla="*/ 1818479 w 1914188"/>
                <a:gd name="connsiteY5" fmla="*/ 2297025 h 2297025"/>
                <a:gd name="connsiteX6" fmla="*/ 95709 w 1914188"/>
                <a:gd name="connsiteY6" fmla="*/ 2297025 h 2297025"/>
                <a:gd name="connsiteX7" fmla="*/ 0 w 1914188"/>
                <a:gd name="connsiteY7" fmla="*/ 2201316 h 2297025"/>
                <a:gd name="connsiteX8" fmla="*/ 0 w 1914188"/>
                <a:gd name="connsiteY8" fmla="*/ 95709 h 2297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4188" h="2297025">
                  <a:moveTo>
                    <a:pt x="1834430" y="1"/>
                  </a:moveTo>
                  <a:cubicBezTo>
                    <a:pt x="1878479" y="1"/>
                    <a:pt x="1914188" y="51421"/>
                    <a:pt x="1914188" y="114851"/>
                  </a:cubicBezTo>
                  <a:lnTo>
                    <a:pt x="1914188" y="2182174"/>
                  </a:lnTo>
                  <a:cubicBezTo>
                    <a:pt x="1914188" y="2245604"/>
                    <a:pt x="1878479" y="2297024"/>
                    <a:pt x="1834430" y="2297024"/>
                  </a:cubicBezTo>
                  <a:lnTo>
                    <a:pt x="79758" y="2297024"/>
                  </a:lnTo>
                  <a:cubicBezTo>
                    <a:pt x="35709" y="2297024"/>
                    <a:pt x="0" y="2245604"/>
                    <a:pt x="0" y="2182174"/>
                  </a:cubicBezTo>
                  <a:lnTo>
                    <a:pt x="0" y="114851"/>
                  </a:lnTo>
                  <a:cubicBezTo>
                    <a:pt x="0" y="51421"/>
                    <a:pt x="35709" y="1"/>
                    <a:pt x="79758" y="1"/>
                  </a:cubicBezTo>
                  <a:lnTo>
                    <a:pt x="1834430" y="1"/>
                  </a:lnTo>
                  <a:close/>
                </a:path>
              </a:pathLst>
            </a:custGeom>
            <a:solidFill>
              <a:srgbClr val="F2F7FC"/>
            </a:solidFill>
            <a:ln w="1905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13465" tIns="75439" rIns="97790" bIns="1531351" numCol="1" spcCol="1270" anchor="t" anchorCtr="0">
              <a:noAutofit/>
            </a:bodyPr>
            <a:lstStyle/>
            <a:p>
              <a:pPr marL="0" marR="0" lvl="0" indent="0" algn="r" defTabSz="977900" rtl="0" eaLnBrk="1" fontAlgn="auto" latinLnBrk="0" hangingPunct="1">
                <a:lnSpc>
                  <a:spcPct val="90000"/>
                </a:lnSpc>
                <a:spcBef>
                  <a:spcPct val="0"/>
                </a:spcBef>
                <a:spcAft>
                  <a:spcPct val="35000"/>
                </a:spcAft>
                <a:buClrTx/>
                <a:buSzTx/>
                <a:buFontTx/>
                <a:buNone/>
                <a:tabLst/>
                <a:defRPr/>
              </a:pPr>
              <a:endParaRPr kumimoji="0" lang="en-GB"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endParaRPr>
            </a:p>
          </p:txBody>
        </p:sp>
        <p:sp>
          <p:nvSpPr>
            <p:cNvPr id="34" name="Freeform: Shape 33">
              <a:extLst>
                <a:ext uri="{FF2B5EF4-FFF2-40B4-BE49-F238E27FC236}">
                  <a16:creationId xmlns:a16="http://schemas.microsoft.com/office/drawing/2014/main" id="{093E24B6-83CB-DE51-B106-DCC549F5E807}"/>
                </a:ext>
              </a:extLst>
            </p:cNvPr>
            <p:cNvSpPr/>
            <p:nvPr/>
          </p:nvSpPr>
          <p:spPr>
            <a:xfrm>
              <a:off x="409249" y="4904010"/>
              <a:ext cx="965531" cy="1224803"/>
            </a:xfrm>
            <a:custGeom>
              <a:avLst/>
              <a:gdLst>
                <a:gd name="connsiteX0" fmla="*/ 0 w 1426070"/>
                <a:gd name="connsiteY0" fmla="*/ 0 h 2297025"/>
                <a:gd name="connsiteX1" fmla="*/ 1426070 w 1426070"/>
                <a:gd name="connsiteY1" fmla="*/ 0 h 2297025"/>
                <a:gd name="connsiteX2" fmla="*/ 1426070 w 1426070"/>
                <a:gd name="connsiteY2" fmla="*/ 2297025 h 2297025"/>
                <a:gd name="connsiteX3" fmla="*/ 0 w 1426070"/>
                <a:gd name="connsiteY3" fmla="*/ 2297025 h 2297025"/>
                <a:gd name="connsiteX4" fmla="*/ 0 w 1426070"/>
                <a:gd name="connsiteY4" fmla="*/ 0 h 22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6070" h="2297025">
                  <a:moveTo>
                    <a:pt x="0" y="0"/>
                  </a:moveTo>
                  <a:lnTo>
                    <a:pt x="1426070" y="0"/>
                  </a:lnTo>
                  <a:lnTo>
                    <a:pt x="1426070" y="2297025"/>
                  </a:lnTo>
                  <a:lnTo>
                    <a:pt x="0" y="2297025"/>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44577" rIns="0" bIns="0" numCol="1" spcCol="1270" anchor="t" anchorCtr="0">
              <a:no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en-US"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It will help you </a:t>
              </a:r>
              <a:r>
                <a:rPr kumimoji="0" lang="en-US" sz="18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keep people’s confidential information safe</a:t>
              </a:r>
              <a:r>
                <a:rPr kumimoji="0" lang="en-US"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a:t>
              </a:r>
              <a:endParaRPr kumimoji="0" lang="en-GB"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endParaRPr>
            </a:p>
          </p:txBody>
        </p:sp>
        <p:sp>
          <p:nvSpPr>
            <p:cNvPr id="35" name="Freeform: Shape 34">
              <a:extLst>
                <a:ext uri="{FF2B5EF4-FFF2-40B4-BE49-F238E27FC236}">
                  <a16:creationId xmlns:a16="http://schemas.microsoft.com/office/drawing/2014/main" id="{BED9624B-A896-9796-5721-6271F0AFDD78}"/>
                </a:ext>
              </a:extLst>
            </p:cNvPr>
            <p:cNvSpPr/>
            <p:nvPr/>
          </p:nvSpPr>
          <p:spPr>
            <a:xfrm rot="16200000">
              <a:off x="1349020" y="4724276"/>
              <a:ext cx="2297026" cy="1317261"/>
            </a:xfrm>
            <a:custGeom>
              <a:avLst/>
              <a:gdLst>
                <a:gd name="connsiteX0" fmla="*/ 0 w 1914188"/>
                <a:gd name="connsiteY0" fmla="*/ 95709 h 2297025"/>
                <a:gd name="connsiteX1" fmla="*/ 95709 w 1914188"/>
                <a:gd name="connsiteY1" fmla="*/ 0 h 2297025"/>
                <a:gd name="connsiteX2" fmla="*/ 1818479 w 1914188"/>
                <a:gd name="connsiteY2" fmla="*/ 0 h 2297025"/>
                <a:gd name="connsiteX3" fmla="*/ 1914188 w 1914188"/>
                <a:gd name="connsiteY3" fmla="*/ 95709 h 2297025"/>
                <a:gd name="connsiteX4" fmla="*/ 1914188 w 1914188"/>
                <a:gd name="connsiteY4" fmla="*/ 2201316 h 2297025"/>
                <a:gd name="connsiteX5" fmla="*/ 1818479 w 1914188"/>
                <a:gd name="connsiteY5" fmla="*/ 2297025 h 2297025"/>
                <a:gd name="connsiteX6" fmla="*/ 95709 w 1914188"/>
                <a:gd name="connsiteY6" fmla="*/ 2297025 h 2297025"/>
                <a:gd name="connsiteX7" fmla="*/ 0 w 1914188"/>
                <a:gd name="connsiteY7" fmla="*/ 2201316 h 2297025"/>
                <a:gd name="connsiteX8" fmla="*/ 0 w 1914188"/>
                <a:gd name="connsiteY8" fmla="*/ 95709 h 2297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4188" h="2297025">
                  <a:moveTo>
                    <a:pt x="1834430" y="1"/>
                  </a:moveTo>
                  <a:cubicBezTo>
                    <a:pt x="1878479" y="1"/>
                    <a:pt x="1914188" y="51421"/>
                    <a:pt x="1914188" y="114851"/>
                  </a:cubicBezTo>
                  <a:lnTo>
                    <a:pt x="1914188" y="2182174"/>
                  </a:lnTo>
                  <a:cubicBezTo>
                    <a:pt x="1914188" y="2245604"/>
                    <a:pt x="1878479" y="2297024"/>
                    <a:pt x="1834430" y="2297024"/>
                  </a:cubicBezTo>
                  <a:lnTo>
                    <a:pt x="79758" y="2297024"/>
                  </a:lnTo>
                  <a:cubicBezTo>
                    <a:pt x="35709" y="2297024"/>
                    <a:pt x="0" y="2245604"/>
                    <a:pt x="0" y="2182174"/>
                  </a:cubicBezTo>
                  <a:lnTo>
                    <a:pt x="0" y="114851"/>
                  </a:lnTo>
                  <a:cubicBezTo>
                    <a:pt x="0" y="51421"/>
                    <a:pt x="35709" y="1"/>
                    <a:pt x="79758" y="1"/>
                  </a:cubicBezTo>
                  <a:lnTo>
                    <a:pt x="1834430" y="1"/>
                  </a:lnTo>
                  <a:close/>
                </a:path>
              </a:pathLst>
            </a:custGeom>
            <a:solidFill>
              <a:srgbClr val="F2F7FC"/>
            </a:solidFill>
            <a:ln w="1905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13465" tIns="75437" rIns="97790" bIns="1531352" numCol="1" spcCol="1270" anchor="t" anchorCtr="0">
              <a:noAutofit/>
            </a:bodyPr>
            <a:lstStyle/>
            <a:p>
              <a:pPr marL="0" marR="0" lvl="0" indent="0" algn="r" defTabSz="977900" rtl="0" eaLnBrk="1" fontAlgn="auto" latinLnBrk="0" hangingPunct="1">
                <a:lnSpc>
                  <a:spcPct val="90000"/>
                </a:lnSpc>
                <a:spcBef>
                  <a:spcPct val="0"/>
                </a:spcBef>
                <a:spcAft>
                  <a:spcPct val="35000"/>
                </a:spcAft>
                <a:buClrTx/>
                <a:buSzTx/>
                <a:buFontTx/>
                <a:buNone/>
                <a:tabLst/>
                <a:defRPr/>
              </a:pPr>
              <a:endParaRPr kumimoji="0" lang="en-GB"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endParaRPr>
            </a:p>
          </p:txBody>
        </p:sp>
        <p:sp>
          <p:nvSpPr>
            <p:cNvPr id="37" name="Freeform: Shape 36">
              <a:extLst>
                <a:ext uri="{FF2B5EF4-FFF2-40B4-BE49-F238E27FC236}">
                  <a16:creationId xmlns:a16="http://schemas.microsoft.com/office/drawing/2014/main" id="{D2CC12AE-DC66-D65B-7BCF-29BD5C327A22}"/>
                </a:ext>
              </a:extLst>
            </p:cNvPr>
            <p:cNvSpPr/>
            <p:nvPr/>
          </p:nvSpPr>
          <p:spPr>
            <a:xfrm>
              <a:off x="2082755" y="4752346"/>
              <a:ext cx="1055321" cy="985308"/>
            </a:xfrm>
            <a:custGeom>
              <a:avLst/>
              <a:gdLst>
                <a:gd name="connsiteX0" fmla="*/ 0 w 1426070"/>
                <a:gd name="connsiteY0" fmla="*/ 0 h 2297025"/>
                <a:gd name="connsiteX1" fmla="*/ 1426070 w 1426070"/>
                <a:gd name="connsiteY1" fmla="*/ 0 h 2297025"/>
                <a:gd name="connsiteX2" fmla="*/ 1426070 w 1426070"/>
                <a:gd name="connsiteY2" fmla="*/ 2297025 h 2297025"/>
                <a:gd name="connsiteX3" fmla="*/ 0 w 1426070"/>
                <a:gd name="connsiteY3" fmla="*/ 2297025 h 2297025"/>
                <a:gd name="connsiteX4" fmla="*/ 0 w 1426070"/>
                <a:gd name="connsiteY4" fmla="*/ 0 h 22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6070" h="2297025">
                  <a:moveTo>
                    <a:pt x="0" y="0"/>
                  </a:moveTo>
                  <a:lnTo>
                    <a:pt x="1426070" y="0"/>
                  </a:lnTo>
                  <a:lnTo>
                    <a:pt x="1426070" y="2297025"/>
                  </a:lnTo>
                  <a:lnTo>
                    <a:pt x="0" y="2297025"/>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44577" rIns="0" bIns="0" numCol="1" spcCol="1270" anchor="t" anchorCtr="0">
              <a:no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en-US" sz="1800" b="0"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The DSPT will </a:t>
              </a:r>
              <a:r>
                <a:rPr kumimoji="0" lang="en-US" sz="18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rPr>
                <a:t>demonstrate compliance with legal and CQC requirements.</a:t>
              </a:r>
              <a:endParaRPr kumimoji="0" lang="en-GB" sz="1800" b="1" i="0" u="none" strike="noStrike" kern="1200" cap="none" spc="0" normalizeH="0" baseline="0" noProof="0" dirty="0">
                <a:ln>
                  <a:noFill/>
                </a:ln>
                <a:solidFill>
                  <a:srgbClr val="44546A"/>
                </a:solidFill>
                <a:effectLst/>
                <a:uLnTx/>
                <a:uFillTx/>
                <a:latin typeface="Arial" panose="020B0604020202020204" pitchFamily="34" charset="0"/>
                <a:ea typeface="+mn-ea"/>
                <a:cs typeface="Arial" panose="020B0604020202020204" pitchFamily="34" charset="0"/>
              </a:endParaRPr>
            </a:p>
          </p:txBody>
        </p:sp>
        <p:sp>
          <p:nvSpPr>
            <p:cNvPr id="38" name="Freeform: Shape 37">
              <a:extLst>
                <a:ext uri="{FF2B5EF4-FFF2-40B4-BE49-F238E27FC236}">
                  <a16:creationId xmlns:a16="http://schemas.microsoft.com/office/drawing/2014/main" id="{C944B7A3-49E7-06CC-1A5F-3FC45B515C09}"/>
                </a:ext>
              </a:extLst>
            </p:cNvPr>
            <p:cNvSpPr/>
            <p:nvPr/>
          </p:nvSpPr>
          <p:spPr>
            <a:xfrm rot="16200000">
              <a:off x="3644366" y="4116127"/>
              <a:ext cx="2297026" cy="2533551"/>
            </a:xfrm>
            <a:custGeom>
              <a:avLst/>
              <a:gdLst>
                <a:gd name="connsiteX0" fmla="*/ 0 w 1914188"/>
                <a:gd name="connsiteY0" fmla="*/ 95709 h 2297025"/>
                <a:gd name="connsiteX1" fmla="*/ 95709 w 1914188"/>
                <a:gd name="connsiteY1" fmla="*/ 0 h 2297025"/>
                <a:gd name="connsiteX2" fmla="*/ 1818479 w 1914188"/>
                <a:gd name="connsiteY2" fmla="*/ 0 h 2297025"/>
                <a:gd name="connsiteX3" fmla="*/ 1914188 w 1914188"/>
                <a:gd name="connsiteY3" fmla="*/ 95709 h 2297025"/>
                <a:gd name="connsiteX4" fmla="*/ 1914188 w 1914188"/>
                <a:gd name="connsiteY4" fmla="*/ 2201316 h 2297025"/>
                <a:gd name="connsiteX5" fmla="*/ 1818479 w 1914188"/>
                <a:gd name="connsiteY5" fmla="*/ 2297025 h 2297025"/>
                <a:gd name="connsiteX6" fmla="*/ 95709 w 1914188"/>
                <a:gd name="connsiteY6" fmla="*/ 2297025 h 2297025"/>
                <a:gd name="connsiteX7" fmla="*/ 0 w 1914188"/>
                <a:gd name="connsiteY7" fmla="*/ 2201316 h 2297025"/>
                <a:gd name="connsiteX8" fmla="*/ 0 w 1914188"/>
                <a:gd name="connsiteY8" fmla="*/ 95709 h 2297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4188" h="2297025">
                  <a:moveTo>
                    <a:pt x="1834430" y="1"/>
                  </a:moveTo>
                  <a:cubicBezTo>
                    <a:pt x="1878479" y="1"/>
                    <a:pt x="1914188" y="51421"/>
                    <a:pt x="1914188" y="114851"/>
                  </a:cubicBezTo>
                  <a:lnTo>
                    <a:pt x="1914188" y="2182174"/>
                  </a:lnTo>
                  <a:cubicBezTo>
                    <a:pt x="1914188" y="2245604"/>
                    <a:pt x="1878479" y="2297024"/>
                    <a:pt x="1834430" y="2297024"/>
                  </a:cubicBezTo>
                  <a:lnTo>
                    <a:pt x="79758" y="2297024"/>
                  </a:lnTo>
                  <a:cubicBezTo>
                    <a:pt x="35709" y="2297024"/>
                    <a:pt x="0" y="2245604"/>
                    <a:pt x="0" y="2182174"/>
                  </a:cubicBezTo>
                  <a:lnTo>
                    <a:pt x="0" y="114851"/>
                  </a:lnTo>
                  <a:cubicBezTo>
                    <a:pt x="0" y="51421"/>
                    <a:pt x="35709" y="1"/>
                    <a:pt x="79758" y="1"/>
                  </a:cubicBezTo>
                  <a:lnTo>
                    <a:pt x="1834430" y="1"/>
                  </a:lnTo>
                  <a:close/>
                </a:path>
              </a:pathLst>
            </a:custGeom>
            <a:solidFill>
              <a:srgbClr val="F2F7FC"/>
            </a:solidFill>
            <a:ln w="1905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13465" tIns="75438" rIns="97790" bIns="1531352" numCol="1" spcCol="1270" anchor="t" anchorCtr="0">
              <a:noAutofit/>
            </a:bodyPr>
            <a:lstStyle/>
            <a:p>
              <a:pPr marL="0" marR="0" lvl="0" indent="0" algn="r" defTabSz="977900" rtl="0" eaLnBrk="1" fontAlgn="auto" latinLnBrk="0" hangingPunct="1">
                <a:lnSpc>
                  <a:spcPct val="90000"/>
                </a:lnSpc>
                <a:spcBef>
                  <a:spcPct val="0"/>
                </a:spcBef>
                <a:spcAft>
                  <a:spcPct val="35000"/>
                </a:spcAft>
                <a:buClrTx/>
                <a:buSzTx/>
                <a:buFontTx/>
                <a:buNone/>
                <a:tabLst/>
                <a:defRPr/>
              </a:pPr>
              <a:endParaRPr kumimoji="0" lang="en-GB" sz="1800" b="0" i="0" u="none" strike="noStrike" kern="1200" cap="none" spc="0" normalizeH="0" baseline="0" noProof="0">
                <a:ln>
                  <a:noFill/>
                </a:ln>
                <a:solidFill>
                  <a:srgbClr val="44546A"/>
                </a:solidFill>
                <a:effectLst/>
                <a:uLnTx/>
                <a:uFillTx/>
                <a:latin typeface="Arial" panose="020B0604020202020204" pitchFamily="34" charset="0"/>
                <a:ea typeface="+mn-ea"/>
                <a:cs typeface="Arial" panose="020B0604020202020204" pitchFamily="34" charset="0"/>
              </a:endParaRPr>
            </a:p>
          </p:txBody>
        </p:sp>
        <p:sp>
          <p:nvSpPr>
            <p:cNvPr id="40" name="Freeform: Shape 39">
              <a:extLst>
                <a:ext uri="{FF2B5EF4-FFF2-40B4-BE49-F238E27FC236}">
                  <a16:creationId xmlns:a16="http://schemas.microsoft.com/office/drawing/2014/main" id="{F9D3089E-AE64-C409-B44C-320736E5D8DD}"/>
                </a:ext>
              </a:extLst>
            </p:cNvPr>
            <p:cNvSpPr/>
            <p:nvPr/>
          </p:nvSpPr>
          <p:spPr>
            <a:xfrm>
              <a:off x="3855507" y="4473716"/>
              <a:ext cx="2019413" cy="1854730"/>
            </a:xfrm>
            <a:custGeom>
              <a:avLst/>
              <a:gdLst>
                <a:gd name="connsiteX0" fmla="*/ 0 w 1426070"/>
                <a:gd name="connsiteY0" fmla="*/ 0 h 2297025"/>
                <a:gd name="connsiteX1" fmla="*/ 1426070 w 1426070"/>
                <a:gd name="connsiteY1" fmla="*/ 0 h 2297025"/>
                <a:gd name="connsiteX2" fmla="*/ 1426070 w 1426070"/>
                <a:gd name="connsiteY2" fmla="*/ 2297025 h 2297025"/>
                <a:gd name="connsiteX3" fmla="*/ 0 w 1426070"/>
                <a:gd name="connsiteY3" fmla="*/ 2297025 h 2297025"/>
                <a:gd name="connsiteX4" fmla="*/ 0 w 1426070"/>
                <a:gd name="connsiteY4" fmla="*/ 0 h 22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6070" h="2297025">
                  <a:moveTo>
                    <a:pt x="0" y="0"/>
                  </a:moveTo>
                  <a:lnTo>
                    <a:pt x="1426070" y="0"/>
                  </a:lnTo>
                  <a:lnTo>
                    <a:pt x="1426070" y="2297025"/>
                  </a:lnTo>
                  <a:lnTo>
                    <a:pt x="0" y="2297025"/>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44577" rIns="0" bIns="0" numCol="1" spcCol="1270" anchor="t" anchorCtr="0">
              <a:no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en-US" sz="1800" b="0" i="0" u="none" strike="noStrike" kern="1200" cap="none" spc="0" normalizeH="0" baseline="0" noProof="0" dirty="0">
                  <a:ln>
                    <a:noFill/>
                  </a:ln>
                  <a:solidFill>
                    <a:srgbClr val="44546A"/>
                  </a:solidFill>
                  <a:effectLst/>
                  <a:uLnTx/>
                  <a:uFillTx/>
                  <a:latin typeface="Arial"/>
                  <a:ea typeface="+mn-ea"/>
                  <a:cs typeface="Arial"/>
                </a:rPr>
                <a:t>It’s your passport to </a:t>
              </a:r>
              <a:r>
                <a:rPr kumimoji="0" lang="en-US" sz="1800" b="1" i="0" u="none" strike="noStrike" kern="1200" cap="none" spc="0" normalizeH="0" baseline="0" noProof="0" dirty="0">
                  <a:ln>
                    <a:noFill/>
                  </a:ln>
                  <a:solidFill>
                    <a:srgbClr val="44546A"/>
                  </a:solidFill>
                  <a:effectLst/>
                  <a:uLnTx/>
                  <a:uFillTx/>
                  <a:latin typeface="Arial"/>
                  <a:ea typeface="+mn-ea"/>
                  <a:cs typeface="Arial"/>
                </a:rPr>
                <a:t>shared care records and other digital innovations with health services</a:t>
              </a:r>
              <a:r>
                <a:rPr kumimoji="0" lang="en-US" sz="1800" b="0" i="0" u="none" strike="noStrike" kern="1200" cap="none" spc="0" normalizeH="0" baseline="0" noProof="0" dirty="0">
                  <a:ln>
                    <a:noFill/>
                  </a:ln>
                  <a:solidFill>
                    <a:srgbClr val="44546A"/>
                  </a:solidFill>
                  <a:effectLst/>
                  <a:uLnTx/>
                  <a:uFillTx/>
                  <a:latin typeface="Arial"/>
                  <a:ea typeface="+mn-ea"/>
                  <a:cs typeface="Arial"/>
                </a:rPr>
                <a:t>, enabling you to be part of a truly joined up care network with the interests of the people you support and care for at the center.</a:t>
              </a:r>
            </a:p>
          </p:txBody>
        </p:sp>
      </p:grpSp>
      <p:pic>
        <p:nvPicPr>
          <p:cNvPr id="2" name="Graphic 1" descr="Cloud Computing with solid fill">
            <a:extLst>
              <a:ext uri="{FF2B5EF4-FFF2-40B4-BE49-F238E27FC236}">
                <a16:creationId xmlns:a16="http://schemas.microsoft.com/office/drawing/2014/main" id="{232D53F0-48E4-9897-6CC5-4D28AD828C8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5595" y="2042786"/>
            <a:ext cx="851770" cy="862209"/>
          </a:xfrm>
          <a:prstGeom prst="rect">
            <a:avLst/>
          </a:prstGeom>
        </p:spPr>
      </p:pic>
      <p:pic>
        <p:nvPicPr>
          <p:cNvPr id="6" name="Graphic 5" descr="Contract with solid fill">
            <a:extLst>
              <a:ext uri="{FF2B5EF4-FFF2-40B4-BE49-F238E27FC236}">
                <a16:creationId xmlns:a16="http://schemas.microsoft.com/office/drawing/2014/main" id="{FC5F9A8B-C6FB-0783-DE8A-9D0C590ED89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872452" y="2033495"/>
            <a:ext cx="828600" cy="828600"/>
          </a:xfrm>
          <a:prstGeom prst="rect">
            <a:avLst/>
          </a:prstGeom>
        </p:spPr>
      </p:pic>
      <p:pic>
        <p:nvPicPr>
          <p:cNvPr id="7" name="Graphic 6" descr="Shield Tick with solid fill">
            <a:extLst>
              <a:ext uri="{FF2B5EF4-FFF2-40B4-BE49-F238E27FC236}">
                <a16:creationId xmlns:a16="http://schemas.microsoft.com/office/drawing/2014/main" id="{1EC745AB-9A87-557E-F43C-91F330023FA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2080" y="4504349"/>
            <a:ext cx="790575" cy="790575"/>
          </a:xfrm>
          <a:prstGeom prst="rect">
            <a:avLst/>
          </a:prstGeom>
        </p:spPr>
      </p:pic>
      <p:pic>
        <p:nvPicPr>
          <p:cNvPr id="8" name="Graphic 7" descr="Court with solid fill">
            <a:extLst>
              <a:ext uri="{FF2B5EF4-FFF2-40B4-BE49-F238E27FC236}">
                <a16:creationId xmlns:a16="http://schemas.microsoft.com/office/drawing/2014/main" id="{54FB27C3-5AAE-170D-C5AF-84A2E564652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219854" y="4513874"/>
            <a:ext cx="761898" cy="761898"/>
          </a:xfrm>
          <a:prstGeom prst="rect">
            <a:avLst/>
          </a:prstGeom>
        </p:spPr>
      </p:pic>
      <p:pic>
        <p:nvPicPr>
          <p:cNvPr id="9" name="Graphic 8" descr="Network with solid fill">
            <a:extLst>
              <a:ext uri="{FF2B5EF4-FFF2-40B4-BE49-F238E27FC236}">
                <a16:creationId xmlns:a16="http://schemas.microsoft.com/office/drawing/2014/main" id="{66035025-9556-F11E-5F77-C1FB51D592C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419851" y="4478639"/>
            <a:ext cx="835233" cy="835233"/>
          </a:xfrm>
          <a:prstGeom prst="rect">
            <a:avLst/>
          </a:prstGeom>
        </p:spPr>
      </p:pic>
      <p:pic>
        <p:nvPicPr>
          <p:cNvPr id="10" name="Graphic 9" descr="Register with solid fill">
            <a:extLst>
              <a:ext uri="{FF2B5EF4-FFF2-40B4-BE49-F238E27FC236}">
                <a16:creationId xmlns:a16="http://schemas.microsoft.com/office/drawing/2014/main" id="{1BDD0B86-4A5A-DE04-993E-F633125162C8}"/>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4000723" y="2084540"/>
            <a:ext cx="726510" cy="726510"/>
          </a:xfrm>
          <a:prstGeom prst="rect">
            <a:avLst/>
          </a:prstGeom>
        </p:spPr>
      </p:pic>
    </p:spTree>
    <p:extLst>
      <p:ext uri="{BB962C8B-B14F-4D97-AF65-F5344CB8AC3E}">
        <p14:creationId xmlns:p14="http://schemas.microsoft.com/office/powerpoint/2010/main" val="1052504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9">
            <a:extLst>
              <a:ext uri="{FF2B5EF4-FFF2-40B4-BE49-F238E27FC236}">
                <a16:creationId xmlns:a16="http://schemas.microsoft.com/office/drawing/2014/main" id="{C119694A-784E-F09C-1FEE-6BE64C6EFBDD}"/>
              </a:ext>
            </a:extLst>
          </p:cNvPr>
          <p:cNvGraphicFramePr>
            <a:graphicFrameLocks noGrp="1"/>
          </p:cNvGraphicFramePr>
          <p:nvPr>
            <p:ph idx="1"/>
          </p:nvPr>
        </p:nvGraphicFramePr>
        <p:xfrm>
          <a:off x="398463" y="1397000"/>
          <a:ext cx="11385550" cy="4479925"/>
        </p:xfrm>
        <a:graphic>
          <a:graphicData uri="http://schemas.openxmlformats.org/drawingml/2006/chart">
            <c:chart xmlns:c="http://schemas.openxmlformats.org/drawingml/2006/chart" xmlns:r="http://schemas.openxmlformats.org/officeDocument/2006/relationships" r:id="rId2"/>
          </a:graphicData>
        </a:graphic>
      </p:graphicFrame>
      <p:cxnSp>
        <p:nvCxnSpPr>
          <p:cNvPr id="13" name="Straight Connector 12">
            <a:extLst>
              <a:ext uri="{FF2B5EF4-FFF2-40B4-BE49-F238E27FC236}">
                <a16:creationId xmlns:a16="http://schemas.microsoft.com/office/drawing/2014/main" id="{9D6715D0-1DE9-09C4-93D4-CE462AA73FBD}"/>
              </a:ext>
            </a:extLst>
          </p:cNvPr>
          <p:cNvCxnSpPr/>
          <p:nvPr/>
        </p:nvCxnSpPr>
        <p:spPr>
          <a:xfrm>
            <a:off x="2571750" y="6500495"/>
            <a:ext cx="590550" cy="0"/>
          </a:xfrm>
          <a:prstGeom prst="line">
            <a:avLst/>
          </a:prstGeom>
        </p:spPr>
        <p:style>
          <a:lnRef idx="1">
            <a:schemeClr val="accent4"/>
          </a:lnRef>
          <a:fillRef idx="0">
            <a:schemeClr val="accent4"/>
          </a:fillRef>
          <a:effectRef idx="0">
            <a:schemeClr val="accent4"/>
          </a:effectRef>
          <a:fontRef idx="minor">
            <a:schemeClr val="tx1"/>
          </a:fontRef>
        </p:style>
      </p:cxnSp>
      <p:cxnSp>
        <p:nvCxnSpPr>
          <p:cNvPr id="14" name="Straight Connector 13">
            <a:extLst>
              <a:ext uri="{FF2B5EF4-FFF2-40B4-BE49-F238E27FC236}">
                <a16:creationId xmlns:a16="http://schemas.microsoft.com/office/drawing/2014/main" id="{40DF29BA-F0CA-C281-D317-713CB9527C94}"/>
              </a:ext>
            </a:extLst>
          </p:cNvPr>
          <p:cNvCxnSpPr/>
          <p:nvPr/>
        </p:nvCxnSpPr>
        <p:spPr>
          <a:xfrm>
            <a:off x="2571750" y="6271260"/>
            <a:ext cx="590550" cy="0"/>
          </a:xfrm>
          <a:prstGeom prst="line">
            <a:avLst/>
          </a:prstGeom>
        </p:spPr>
        <p:style>
          <a:lnRef idx="1">
            <a:schemeClr val="accent5"/>
          </a:lnRef>
          <a:fillRef idx="0">
            <a:schemeClr val="accent5"/>
          </a:fillRef>
          <a:effectRef idx="0">
            <a:schemeClr val="accent5"/>
          </a:effectRef>
          <a:fontRef idx="minor">
            <a:schemeClr val="tx1"/>
          </a:fontRef>
        </p:style>
      </p:cxnSp>
      <p:sp>
        <p:nvSpPr>
          <p:cNvPr id="15" name="TextBox 14">
            <a:extLst>
              <a:ext uri="{FF2B5EF4-FFF2-40B4-BE49-F238E27FC236}">
                <a16:creationId xmlns:a16="http://schemas.microsoft.com/office/drawing/2014/main" id="{043156DD-F930-6D09-61FB-732BF1D0BEBF}"/>
              </a:ext>
            </a:extLst>
          </p:cNvPr>
          <p:cNvSpPr txBox="1"/>
          <p:nvPr/>
        </p:nvSpPr>
        <p:spPr>
          <a:xfrm>
            <a:off x="3248024" y="6138475"/>
            <a:ext cx="4829175"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Average compliance across NWL care home providers</a:t>
            </a:r>
          </a:p>
        </p:txBody>
      </p:sp>
      <p:sp>
        <p:nvSpPr>
          <p:cNvPr id="16" name="TextBox 15">
            <a:extLst>
              <a:ext uri="{FF2B5EF4-FFF2-40B4-BE49-F238E27FC236}">
                <a16:creationId xmlns:a16="http://schemas.microsoft.com/office/drawing/2014/main" id="{A2FD2FEE-59FD-5190-0C49-98AA53D10055}"/>
              </a:ext>
            </a:extLst>
          </p:cNvPr>
          <p:cNvSpPr txBox="1"/>
          <p:nvPr/>
        </p:nvSpPr>
        <p:spPr>
          <a:xfrm>
            <a:off x="3248024" y="6376600"/>
            <a:ext cx="4829175"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Average compliance across NWL domiciliary care / other providers</a:t>
            </a:r>
          </a:p>
        </p:txBody>
      </p:sp>
      <p:sp>
        <p:nvSpPr>
          <p:cNvPr id="17" name="TextBox 16">
            <a:extLst>
              <a:ext uri="{FF2B5EF4-FFF2-40B4-BE49-F238E27FC236}">
                <a16:creationId xmlns:a16="http://schemas.microsoft.com/office/drawing/2014/main" id="{B6EF458E-B064-C90D-358B-46D97E1A35C1}"/>
              </a:ext>
            </a:extLst>
          </p:cNvPr>
          <p:cNvSpPr txBox="1"/>
          <p:nvPr/>
        </p:nvSpPr>
        <p:spPr>
          <a:xfrm>
            <a:off x="301625" y="270986"/>
            <a:ext cx="11588750" cy="677108"/>
          </a:xfrm>
          <a:prstGeom prst="rect">
            <a:avLst/>
          </a:prstGeom>
          <a:solidFill>
            <a:srgbClr val="005EB8"/>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Current H&amp;F DSPT Compliance, 30</a:t>
            </a:r>
            <a:r>
              <a:rPr kumimoji="0" lang="en-GB" sz="3800" b="0" i="0" u="none" strike="noStrike" kern="1200" cap="none" spc="0" normalizeH="0" baseline="30000" noProof="0" dirty="0">
                <a:ln>
                  <a:noFill/>
                </a:ln>
                <a:solidFill>
                  <a:prstClr val="white"/>
                </a:solidFill>
                <a:effectLst/>
                <a:uLnTx/>
                <a:uFillTx/>
                <a:latin typeface="Arial" panose="020B0604020202020204" pitchFamily="34" charset="0"/>
                <a:ea typeface="+mn-ea"/>
                <a:cs typeface="Arial" panose="020B0604020202020204" pitchFamily="34" charset="0"/>
              </a:rPr>
              <a:t>th</a:t>
            </a:r>
            <a:r>
              <a:rPr kumimoji="0" lang="en-GB" sz="3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October</a:t>
            </a:r>
          </a:p>
        </p:txBody>
      </p:sp>
      <p:cxnSp>
        <p:nvCxnSpPr>
          <p:cNvPr id="9" name="Straight Connector 8">
            <a:extLst>
              <a:ext uri="{FF2B5EF4-FFF2-40B4-BE49-F238E27FC236}">
                <a16:creationId xmlns:a16="http://schemas.microsoft.com/office/drawing/2014/main" id="{35E4AD04-23C1-D685-E6FE-25218188789A}"/>
              </a:ext>
            </a:extLst>
          </p:cNvPr>
          <p:cNvCxnSpPr>
            <a:cxnSpLocks/>
          </p:cNvCxnSpPr>
          <p:nvPr/>
        </p:nvCxnSpPr>
        <p:spPr>
          <a:xfrm>
            <a:off x="1266825" y="2347595"/>
            <a:ext cx="10380979" cy="0"/>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6396F55-B559-417A-83A1-113594CB5C69}"/>
              </a:ext>
            </a:extLst>
          </p:cNvPr>
          <p:cNvCxnSpPr>
            <a:cxnSpLocks/>
          </p:cNvCxnSpPr>
          <p:nvPr/>
        </p:nvCxnSpPr>
        <p:spPr>
          <a:xfrm>
            <a:off x="1373505" y="3235008"/>
            <a:ext cx="10246994" cy="0"/>
          </a:xfrm>
          <a:prstGeom prst="line">
            <a:avLst/>
          </a:prstGeom>
          <a:ln>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7694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6A9DFE0-481E-31BD-5292-33BA005C789E}"/>
              </a:ext>
            </a:extLst>
          </p:cNvPr>
          <p:cNvSpPr>
            <a:spLocks noGrp="1"/>
          </p:cNvSpPr>
          <p:nvPr>
            <p:ph type="title"/>
          </p:nvPr>
        </p:nvSpPr>
        <p:spPr/>
        <p:txBody>
          <a:bodyPr>
            <a:normAutofit fontScale="90000"/>
          </a:bodyPr>
          <a:lstStyle/>
          <a:p>
            <a:r>
              <a:rPr lang="en-GB" dirty="0"/>
              <a:t>Digital Social Care Records</a:t>
            </a:r>
          </a:p>
        </p:txBody>
      </p:sp>
      <p:sp>
        <p:nvSpPr>
          <p:cNvPr id="4" name="Text Box 2">
            <a:extLst>
              <a:ext uri="{FF2B5EF4-FFF2-40B4-BE49-F238E27FC236}">
                <a16:creationId xmlns:a16="http://schemas.microsoft.com/office/drawing/2014/main" id="{1D012ACA-FA55-F2E6-B68B-30B990383DFA}"/>
              </a:ext>
            </a:extLst>
          </p:cNvPr>
          <p:cNvSpPr txBox="1">
            <a:spLocks noChangeArrowheads="1"/>
          </p:cNvSpPr>
          <p:nvPr/>
        </p:nvSpPr>
        <p:spPr bwMode="auto">
          <a:xfrm>
            <a:off x="407368" y="1457024"/>
            <a:ext cx="10247106" cy="17958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i="0" u="none" strike="noStrike" cap="none" normalizeH="0" baseline="0" dirty="0">
                <a:ln>
                  <a:noFill/>
                </a:ln>
                <a:effectLst/>
                <a:latin typeface="Arial" panose="020B0604020202020204" pitchFamily="34" charset="0"/>
                <a:cs typeface="Arial" panose="020B0604020202020204" pitchFamily="34" charset="0"/>
              </a:rPr>
              <a:t>A Digital Social Care Record (DSCR) </a:t>
            </a:r>
            <a:r>
              <a:rPr lang="en-GB" altLang="en-US" sz="1600" dirty="0">
                <a:latin typeface="Arial" panose="020B0604020202020204" pitchFamily="34" charset="0"/>
                <a:cs typeface="Arial" panose="020B0604020202020204" pitchFamily="34" charset="0"/>
              </a:rPr>
              <a:t>is</a:t>
            </a:r>
            <a:r>
              <a:rPr kumimoji="0" lang="en-GB" altLang="en-US" sz="1600" i="0" u="none" strike="noStrike" cap="none" normalizeH="0" baseline="0" dirty="0">
                <a:ln>
                  <a:noFill/>
                </a:ln>
                <a:effectLst/>
                <a:latin typeface="Arial" panose="020B0604020202020204" pitchFamily="34" charset="0"/>
                <a:cs typeface="Arial" panose="020B0604020202020204" pitchFamily="34" charset="0"/>
              </a:rPr>
              <a:t> a software tool that allows providers to digitally record care information in real time, replacing traditional paper records. These systems are sometimes also called electronic care plans, electronic care records or electronic care management software. </a:t>
            </a: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1600"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effectLst/>
                <a:latin typeface="Arial" panose="020B0604020202020204" pitchFamily="34" charset="0"/>
                <a:cs typeface="Arial" panose="020B0604020202020204" pitchFamily="34" charset="0"/>
              </a:rPr>
              <a:t>DSCR solutions ensure that residents receive the right care at the right time and the right people have access to the information they need to deliver that care.</a:t>
            </a: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1600"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effectLst/>
                <a:latin typeface="Arial" panose="020B0604020202020204" pitchFamily="34" charset="0"/>
                <a:cs typeface="Arial" panose="020B0604020202020204" pitchFamily="34" charset="0"/>
              </a:rPr>
              <a:t>NWL ICB and the North West London Local Authorities are working in partnership</a:t>
            </a:r>
            <a:r>
              <a:rPr lang="en-GB" altLang="en-US" sz="1600" dirty="0">
                <a:latin typeface="Arial" panose="020B0604020202020204" pitchFamily="34" charset="0"/>
                <a:cs typeface="Arial" panose="020B0604020202020204" pitchFamily="34" charset="0"/>
              </a:rPr>
              <a:t> </a:t>
            </a:r>
            <a:r>
              <a:rPr kumimoji="0" lang="en-GB" altLang="en-US" sz="1600" b="0" i="0" u="none" strike="noStrike" cap="none" normalizeH="0" baseline="0" dirty="0">
                <a:ln>
                  <a:noFill/>
                </a:ln>
                <a:effectLst/>
                <a:latin typeface="Arial" panose="020B0604020202020204" pitchFamily="34" charset="0"/>
                <a:cs typeface="Arial" panose="020B0604020202020204" pitchFamily="34" charset="0"/>
              </a:rPr>
              <a:t>to support care providers using paper records to switch to one of the NHS England Assured DSCR Solutions.</a:t>
            </a: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1600"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effectLst/>
                <a:latin typeface="Arial" panose="020B0604020202020204" pitchFamily="34" charset="0"/>
                <a:cs typeface="Arial" panose="020B0604020202020204" pitchFamily="34" charset="0"/>
              </a:rPr>
              <a:t>Providers who </a:t>
            </a:r>
            <a:r>
              <a:rPr lang="en-GB" altLang="en-US" sz="1600" b="1" dirty="0">
                <a:latin typeface="Arial" panose="020B0604020202020204" pitchFamily="34" charset="0"/>
                <a:cs typeface="Arial" panose="020B0604020202020204" pitchFamily="34" charset="0"/>
              </a:rPr>
              <a:t>currently use paper records will be able to receive support in the form of:</a:t>
            </a:r>
            <a:endParaRPr kumimoji="0" lang="en-GB" altLang="en-US" sz="1600" b="1" i="0" u="none" strike="noStrike" cap="none" normalizeH="0" baseline="0" dirty="0">
              <a:ln>
                <a:noFill/>
              </a:ln>
              <a:effectLst/>
              <a:latin typeface="Arial" panose="020B0604020202020204" pitchFamily="34" charset="0"/>
              <a:cs typeface="Arial" panose="020B0604020202020204"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1600" b="0" i="0" u="none" strike="noStrike" cap="none" normalizeH="0" baseline="0" dirty="0">
                <a:ln>
                  <a:noFill/>
                </a:ln>
                <a:effectLst/>
                <a:latin typeface="Arial" panose="020B0604020202020204" pitchFamily="34" charset="0"/>
                <a:cs typeface="Arial" panose="020B0604020202020204" pitchFamily="34" charset="0"/>
              </a:rPr>
              <a:t>Information and support to understand the NHSE Assured DSCR Solutions, so that providers can find the best solution for them</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altLang="en-US" sz="1600" dirty="0">
                <a:latin typeface="Arial" panose="020B0604020202020204" pitchFamily="34" charset="0"/>
                <a:cs typeface="Arial" panose="020B0604020202020204" pitchFamily="34" charset="0"/>
              </a:rPr>
              <a:t>Financial support, by way of a one-off grant payment, to help fund the purchase and implementation of a DSCR solution</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altLang="en-US" sz="1600" dirty="0">
                <a:latin typeface="Arial" panose="020B0604020202020204" pitchFamily="34" charset="0"/>
                <a:cs typeface="Arial" panose="020B0604020202020204" pitchFamily="34" charset="0"/>
              </a:rPr>
              <a:t>Support to meet prerequisite Data Security and Protection Toolkit (DSPT) standards and to access other digital systems such as the London Shared Care Record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77988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 name="Rectangle: Rounded Corners 1031">
            <a:extLst>
              <a:ext uri="{FF2B5EF4-FFF2-40B4-BE49-F238E27FC236}">
                <a16:creationId xmlns:a16="http://schemas.microsoft.com/office/drawing/2014/main" id="{8E945CDE-75E3-171E-3697-9F0332CDA216}"/>
              </a:ext>
            </a:extLst>
          </p:cNvPr>
          <p:cNvSpPr/>
          <p:nvPr/>
        </p:nvSpPr>
        <p:spPr>
          <a:xfrm>
            <a:off x="3674378" y="4609212"/>
            <a:ext cx="7516536" cy="1911256"/>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1" name="Rectangle: Rounded Corners 1030">
            <a:extLst>
              <a:ext uri="{FF2B5EF4-FFF2-40B4-BE49-F238E27FC236}">
                <a16:creationId xmlns:a16="http://schemas.microsoft.com/office/drawing/2014/main" id="{E74D65A3-1487-3023-EF4F-CE5AD9BCA88A}"/>
              </a:ext>
            </a:extLst>
          </p:cNvPr>
          <p:cNvSpPr/>
          <p:nvPr/>
        </p:nvSpPr>
        <p:spPr>
          <a:xfrm>
            <a:off x="134224" y="2774460"/>
            <a:ext cx="7508147" cy="1751659"/>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9" name="Rectangle: Rounded Corners 1028">
            <a:extLst>
              <a:ext uri="{FF2B5EF4-FFF2-40B4-BE49-F238E27FC236}">
                <a16:creationId xmlns:a16="http://schemas.microsoft.com/office/drawing/2014/main" id="{84067F61-B1E5-1A5E-BA8C-EF51EAAF6EE5}"/>
              </a:ext>
            </a:extLst>
          </p:cNvPr>
          <p:cNvSpPr/>
          <p:nvPr/>
        </p:nvSpPr>
        <p:spPr>
          <a:xfrm>
            <a:off x="3682767" y="1300813"/>
            <a:ext cx="7508147" cy="1411428"/>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a:extLst>
              <a:ext uri="{FF2B5EF4-FFF2-40B4-BE49-F238E27FC236}">
                <a16:creationId xmlns:a16="http://schemas.microsoft.com/office/drawing/2014/main" id="{08C5F340-BCB3-CEFD-AFB2-BF4D00AE1214}"/>
              </a:ext>
            </a:extLst>
          </p:cNvPr>
          <p:cNvSpPr>
            <a:spLocks noGrp="1"/>
          </p:cNvSpPr>
          <p:nvPr>
            <p:ph type="title"/>
          </p:nvPr>
        </p:nvSpPr>
        <p:spPr/>
        <p:txBody>
          <a:bodyPr>
            <a:normAutofit fontScale="90000"/>
          </a:bodyPr>
          <a:lstStyle/>
          <a:p>
            <a:r>
              <a:rPr lang="en-GB" dirty="0"/>
              <a:t>What are the benefits of DSCR?</a:t>
            </a:r>
          </a:p>
        </p:txBody>
      </p:sp>
      <p:grpSp>
        <p:nvGrpSpPr>
          <p:cNvPr id="24" name="Group 23">
            <a:extLst>
              <a:ext uri="{FF2B5EF4-FFF2-40B4-BE49-F238E27FC236}">
                <a16:creationId xmlns:a16="http://schemas.microsoft.com/office/drawing/2014/main" id="{C1F40D2E-B753-313D-D93D-F93C404FDDBA}"/>
              </a:ext>
            </a:extLst>
          </p:cNvPr>
          <p:cNvGrpSpPr/>
          <p:nvPr/>
        </p:nvGrpSpPr>
        <p:grpSpPr>
          <a:xfrm>
            <a:off x="411066" y="3184802"/>
            <a:ext cx="939600" cy="939567"/>
            <a:chOff x="4043523" y="3281493"/>
            <a:chExt cx="939600" cy="939567"/>
          </a:xfrm>
          <a:solidFill>
            <a:srgbClr val="953E9A"/>
          </a:solidFill>
        </p:grpSpPr>
        <p:sp>
          <p:nvSpPr>
            <p:cNvPr id="19" name="Oval 18">
              <a:extLst>
                <a:ext uri="{FF2B5EF4-FFF2-40B4-BE49-F238E27FC236}">
                  <a16:creationId xmlns:a16="http://schemas.microsoft.com/office/drawing/2014/main" id="{1AFB156C-8090-4664-6DBB-A3FDDA3FE871}"/>
                </a:ext>
              </a:extLst>
            </p:cNvPr>
            <p:cNvSpPr/>
            <p:nvPr/>
          </p:nvSpPr>
          <p:spPr>
            <a:xfrm>
              <a:off x="4043523" y="3281493"/>
              <a:ext cx="939600" cy="939567"/>
            </a:xfrm>
            <a:prstGeom prst="ellipse">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a:extLst>
                <a:ext uri="{FF2B5EF4-FFF2-40B4-BE49-F238E27FC236}">
                  <a16:creationId xmlns:a16="http://schemas.microsoft.com/office/drawing/2014/main" id="{D6B256C2-90F0-5D5D-FC2E-6BA9570858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4839" y="3484923"/>
              <a:ext cx="536885" cy="536885"/>
            </a:xfrm>
            <a:prstGeom prst="rect">
              <a:avLst/>
            </a:prstGeom>
            <a:grpFill/>
            <a:ln>
              <a:noFill/>
            </a:ln>
          </p:spPr>
        </p:pic>
      </p:grpSp>
      <p:grpSp>
        <p:nvGrpSpPr>
          <p:cNvPr id="25" name="Group 24">
            <a:extLst>
              <a:ext uri="{FF2B5EF4-FFF2-40B4-BE49-F238E27FC236}">
                <a16:creationId xmlns:a16="http://schemas.microsoft.com/office/drawing/2014/main" id="{67C4D7AF-33C8-64BC-F80A-E0F25D0B08BF}"/>
              </a:ext>
            </a:extLst>
          </p:cNvPr>
          <p:cNvGrpSpPr/>
          <p:nvPr/>
        </p:nvGrpSpPr>
        <p:grpSpPr>
          <a:xfrm>
            <a:off x="3959609" y="5053511"/>
            <a:ext cx="939600" cy="939567"/>
            <a:chOff x="4043492" y="4784520"/>
            <a:chExt cx="939600" cy="939567"/>
          </a:xfrm>
          <a:solidFill>
            <a:srgbClr val="F76452"/>
          </a:solidFill>
        </p:grpSpPr>
        <p:sp>
          <p:nvSpPr>
            <p:cNvPr id="21" name="Oval 20">
              <a:extLst>
                <a:ext uri="{FF2B5EF4-FFF2-40B4-BE49-F238E27FC236}">
                  <a16:creationId xmlns:a16="http://schemas.microsoft.com/office/drawing/2014/main" id="{74B77171-EF2D-3C5C-77D1-41AADE92F179}"/>
                </a:ext>
              </a:extLst>
            </p:cNvPr>
            <p:cNvSpPr/>
            <p:nvPr/>
          </p:nvSpPr>
          <p:spPr>
            <a:xfrm>
              <a:off x="4043492" y="4784520"/>
              <a:ext cx="939600" cy="939567"/>
            </a:xfrm>
            <a:prstGeom prst="ellipse">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a:extLst>
                <a:ext uri="{FF2B5EF4-FFF2-40B4-BE49-F238E27FC236}">
                  <a16:creationId xmlns:a16="http://schemas.microsoft.com/office/drawing/2014/main" id="{21BA51DA-C8D1-B9B7-B01D-15F1BA93F4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4244837" y="4994248"/>
              <a:ext cx="536887" cy="536887"/>
            </a:xfrm>
            <a:prstGeom prst="rect">
              <a:avLst/>
            </a:prstGeom>
            <a:grpFill/>
            <a:ln>
              <a:noFill/>
            </a:ln>
          </p:spPr>
        </p:pic>
      </p:grpSp>
      <p:grpSp>
        <p:nvGrpSpPr>
          <p:cNvPr id="23" name="Group 22">
            <a:extLst>
              <a:ext uri="{FF2B5EF4-FFF2-40B4-BE49-F238E27FC236}">
                <a16:creationId xmlns:a16="http://schemas.microsoft.com/office/drawing/2014/main" id="{51CF908E-0C5C-DEBF-5378-ADA9EB491C66}"/>
              </a:ext>
            </a:extLst>
          </p:cNvPr>
          <p:cNvGrpSpPr/>
          <p:nvPr/>
        </p:nvGrpSpPr>
        <p:grpSpPr>
          <a:xfrm>
            <a:off x="3967998" y="1538813"/>
            <a:ext cx="939600" cy="939567"/>
            <a:chOff x="4043492" y="1778466"/>
            <a:chExt cx="939600" cy="939567"/>
          </a:xfrm>
          <a:solidFill>
            <a:srgbClr val="30A0CB"/>
          </a:solidFill>
        </p:grpSpPr>
        <p:sp>
          <p:nvSpPr>
            <p:cNvPr id="18" name="Oval 17">
              <a:extLst>
                <a:ext uri="{FF2B5EF4-FFF2-40B4-BE49-F238E27FC236}">
                  <a16:creationId xmlns:a16="http://schemas.microsoft.com/office/drawing/2014/main" id="{BFDE3D42-C643-7EF6-200A-39C9BCA4C495}"/>
                </a:ext>
              </a:extLst>
            </p:cNvPr>
            <p:cNvSpPr/>
            <p:nvPr/>
          </p:nvSpPr>
          <p:spPr>
            <a:xfrm>
              <a:off x="4043492" y="1778466"/>
              <a:ext cx="939600" cy="939567"/>
            </a:xfrm>
            <a:prstGeom prst="ellipse">
              <a:avLst/>
            </a:prstGeom>
            <a:grp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656D2F59-D28F-4B29-484D-1C1516A6A7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4244837" y="1992401"/>
              <a:ext cx="536887" cy="536887"/>
            </a:xfrm>
            <a:prstGeom prst="rect">
              <a:avLst/>
            </a:prstGeom>
            <a:grpFill/>
            <a:ln>
              <a:noFill/>
            </a:ln>
          </p:spPr>
        </p:pic>
      </p:grpSp>
      <p:sp>
        <p:nvSpPr>
          <p:cNvPr id="26" name="TextBox 25">
            <a:extLst>
              <a:ext uri="{FF2B5EF4-FFF2-40B4-BE49-F238E27FC236}">
                <a16:creationId xmlns:a16="http://schemas.microsoft.com/office/drawing/2014/main" id="{55658358-DF1D-2370-E3F8-5C9DEE78D7C0}"/>
              </a:ext>
            </a:extLst>
          </p:cNvPr>
          <p:cNvSpPr txBox="1"/>
          <p:nvPr/>
        </p:nvSpPr>
        <p:spPr>
          <a:xfrm>
            <a:off x="5119998" y="1452529"/>
            <a:ext cx="5788363" cy="1107996"/>
          </a:xfrm>
          <a:prstGeom prst="rect">
            <a:avLst/>
          </a:prstGeom>
          <a:noFill/>
        </p:spPr>
        <p:txBody>
          <a:bodyPr wrap="square" rtlCol="0">
            <a:spAutoFit/>
          </a:bodyPr>
          <a:lstStyle/>
          <a:p>
            <a:r>
              <a:rPr lang="en-GB" b="1" dirty="0">
                <a:solidFill>
                  <a:srgbClr val="005EB8"/>
                </a:solidFill>
              </a:rPr>
              <a:t>Benefits for Residents</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Remote access for residents and, with consent, their families and loved ones</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Availability of all key information is in one place, accessible at the point of care</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Improved care, including better facilitation of hospital admissions and discharges and more comprehensive briefs available to clinicians and AHPs</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27" name="TextBox 26">
            <a:extLst>
              <a:ext uri="{FF2B5EF4-FFF2-40B4-BE49-F238E27FC236}">
                <a16:creationId xmlns:a16="http://schemas.microsoft.com/office/drawing/2014/main" id="{5D84BBFF-E20F-5268-AD7E-E54334C9B7B8}"/>
              </a:ext>
            </a:extLst>
          </p:cNvPr>
          <p:cNvSpPr txBox="1"/>
          <p:nvPr/>
        </p:nvSpPr>
        <p:spPr>
          <a:xfrm>
            <a:off x="1570098" y="2818622"/>
            <a:ext cx="5788404" cy="1661993"/>
          </a:xfrm>
          <a:prstGeom prst="rect">
            <a:avLst/>
          </a:prstGeom>
          <a:noFill/>
        </p:spPr>
        <p:txBody>
          <a:bodyPr wrap="square" rtlCol="0">
            <a:spAutoFit/>
          </a:bodyPr>
          <a:lstStyle/>
          <a:p>
            <a:r>
              <a:rPr lang="en-GB" b="1" dirty="0">
                <a:solidFill>
                  <a:srgbClr val="005EB8"/>
                </a:solidFill>
              </a:rPr>
              <a:t>Benefits for Care Managers</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Aligns with CQC best practices and emerging digitisation standards in the single assessment framework</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Easier and more efficient processes for providing information to commissioners and regulators</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Increased security and a reduction in archiving, printing and scanning costs, and the overall environmental impact when compared to paper records</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Access to real time data to review and analyse organisational and care trends</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28" name="TextBox 27">
            <a:extLst>
              <a:ext uri="{FF2B5EF4-FFF2-40B4-BE49-F238E27FC236}">
                <a16:creationId xmlns:a16="http://schemas.microsoft.com/office/drawing/2014/main" id="{0F22FC8B-4AF3-1E19-E7AD-33312FD3AAFE}"/>
              </a:ext>
            </a:extLst>
          </p:cNvPr>
          <p:cNvSpPr txBox="1"/>
          <p:nvPr/>
        </p:nvSpPr>
        <p:spPr>
          <a:xfrm>
            <a:off x="5119998" y="4641909"/>
            <a:ext cx="5854118" cy="1846659"/>
          </a:xfrm>
          <a:prstGeom prst="rect">
            <a:avLst/>
          </a:prstGeom>
          <a:noFill/>
        </p:spPr>
        <p:txBody>
          <a:bodyPr wrap="square" rtlCol="0">
            <a:spAutoFit/>
          </a:bodyPr>
          <a:lstStyle/>
          <a:p>
            <a:r>
              <a:rPr lang="en-GB" b="1" dirty="0">
                <a:solidFill>
                  <a:srgbClr val="005EB8"/>
                </a:solidFill>
              </a:rPr>
              <a:t>Benefits for Care Staff</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Faster, more accurate, and safer information sharing to support the provision of health and care services</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Minimisation of risks such as medication errors, dehydration, or missing visits</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Support for other important health and care functions such as service management, planning and research</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Ease of reading existing notes and recording new notes into the record, with records accessible from anywhere</a:t>
            </a:r>
          </a:p>
          <a:p>
            <a:pPr marL="285750" marR="0" lvl="0" indent="-285750" algn="l" defTabSz="914400" rtl="0" eaLnBrk="0" fontAlgn="base" latinLnBrk="0" hangingPunct="0">
              <a:lnSpc>
                <a:spcPct val="100000"/>
              </a:lnSpc>
              <a:spcBef>
                <a:spcPct val="0"/>
              </a:spcBef>
              <a:spcAft>
                <a:spcPct val="0"/>
              </a:spcAft>
              <a:buClrTx/>
              <a:buSzPts val="1200"/>
              <a:buFont typeface="Arial" panose="020B0604020202020204" pitchFamily="34" charset="0"/>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Reduction in time spent on administration, allowing more time to provide care</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00386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F00F2F-2CC7-A0F7-8B15-BCF808884137}"/>
              </a:ext>
            </a:extLst>
          </p:cNvPr>
          <p:cNvSpPr>
            <a:spLocks noGrp="1"/>
          </p:cNvSpPr>
          <p:nvPr>
            <p:ph type="title"/>
          </p:nvPr>
        </p:nvSpPr>
        <p:spPr/>
        <p:txBody>
          <a:bodyPr>
            <a:normAutofit fontScale="90000"/>
          </a:bodyPr>
          <a:lstStyle/>
          <a:p>
            <a:r>
              <a:rPr lang="en-GB" dirty="0"/>
              <a:t>How to get support for DSCR</a:t>
            </a:r>
          </a:p>
        </p:txBody>
      </p:sp>
      <p:sp>
        <p:nvSpPr>
          <p:cNvPr id="2" name="Text Box 2">
            <a:extLst>
              <a:ext uri="{FF2B5EF4-FFF2-40B4-BE49-F238E27FC236}">
                <a16:creationId xmlns:a16="http://schemas.microsoft.com/office/drawing/2014/main" id="{498A0A13-B82F-7706-7704-74B156A56E23}"/>
              </a:ext>
            </a:extLst>
          </p:cNvPr>
          <p:cNvSpPr txBox="1">
            <a:spLocks noChangeArrowheads="1"/>
          </p:cNvSpPr>
          <p:nvPr/>
        </p:nvSpPr>
        <p:spPr bwMode="auto">
          <a:xfrm>
            <a:off x="407368" y="1642552"/>
            <a:ext cx="11026567" cy="17958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005EB8"/>
                </a:solidFill>
                <a:effectLst/>
                <a:latin typeface="Arial" panose="020B0604020202020204" pitchFamily="34" charset="0"/>
              </a:rPr>
              <a:t>What will care providers have to do?</a:t>
            </a:r>
            <a:endParaRPr kumimoji="0" lang="en-GB" altLang="en-US" sz="1600" i="0" u="none" strike="noStrike" cap="none" normalizeH="0" baseline="0" dirty="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i="0" u="none" strike="noStrike" cap="none" normalizeH="0" baseline="0" dirty="0">
                <a:ln>
                  <a:noFill/>
                </a:ln>
                <a:effectLst/>
                <a:latin typeface="Arial" panose="020B0604020202020204" pitchFamily="34" charset="0"/>
              </a:rPr>
              <a:t>To be eligible for the DSCR </a:t>
            </a:r>
            <a:r>
              <a:rPr lang="en-GB" altLang="en-US" sz="1600" dirty="0">
                <a:latin typeface="Arial" panose="020B0604020202020204" pitchFamily="34" charset="0"/>
              </a:rPr>
              <a:t>project, care providers will have to:</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altLang="en-US" sz="1600" dirty="0">
                <a:latin typeface="Arial" panose="020B0604020202020204" pitchFamily="34" charset="0"/>
              </a:rPr>
              <a:t>Meet </a:t>
            </a:r>
            <a:r>
              <a:rPr lang="en-GB" altLang="en-US" sz="1600" dirty="0">
                <a:latin typeface="Arial" panose="020B0604020202020204" pitchFamily="34" charset="0"/>
                <a:hlinkClick r:id="rId2"/>
              </a:rPr>
              <a:t>DSPT standards</a:t>
            </a:r>
            <a:r>
              <a:rPr lang="en-GB" altLang="en-US" sz="1600" dirty="0">
                <a:latin typeface="Arial" panose="020B0604020202020204" pitchFamily="34" charset="0"/>
              </a:rPr>
              <a:t> for the current year</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altLang="en-US" sz="1600" dirty="0">
                <a:latin typeface="Arial" panose="020B0604020202020204" pitchFamily="34" charset="0"/>
              </a:rPr>
              <a:t>Work with the programme to identify and address digital maturity needs (e.g. portable device access, network connectivity) prior to purchasing a DSCR</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altLang="en-US" sz="1600" dirty="0">
                <a:latin typeface="Arial" panose="020B0604020202020204" pitchFamily="34" charset="0"/>
              </a:rPr>
              <a:t>Select a DSCR from the </a:t>
            </a:r>
            <a:r>
              <a:rPr lang="en-GB" altLang="en-US" sz="1600" dirty="0">
                <a:latin typeface="Arial" panose="020B0604020202020204" pitchFamily="34" charset="0"/>
                <a:hlinkClick r:id="rId3"/>
              </a:rPr>
              <a:t>Assured Solutions List</a:t>
            </a:r>
            <a:endParaRPr lang="en-GB" altLang="en-US" sz="1600"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altLang="en-US" sz="1600" dirty="0">
                <a:latin typeface="Arial" panose="020B0604020202020204" pitchFamily="34" charset="0"/>
              </a:rPr>
              <a:t>Enter into an agreement to take part in and receive funding, which will include commitment to purchasing, implementing, and funding the costing costs  after Year 1 for the selected assured DSCR solution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GB" altLang="en-US" sz="1400" dirty="0">
              <a:latin typeface="Arial" panose="020B0604020202020204" pitchFamily="34" charset="0"/>
            </a:endParaRPr>
          </a:p>
          <a:p>
            <a:pPr eaLnBrk="0" fontAlgn="base" hangingPunct="0">
              <a:spcBef>
                <a:spcPct val="0"/>
              </a:spcBef>
              <a:spcAft>
                <a:spcPct val="0"/>
              </a:spcAft>
            </a:pPr>
            <a:endParaRPr kumimoji="0" lang="en-GB" altLang="en-US" i="0" u="none" strike="noStrike" cap="none" normalizeH="0" baseline="0" dirty="0">
              <a:ln>
                <a:noFill/>
              </a:ln>
              <a:solidFill>
                <a:srgbClr val="005EB8"/>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sz="1400" dirty="0">
              <a:latin typeface="Arial" panose="020B0604020202020204" pitchFamily="34" charset="0"/>
            </a:endParaRPr>
          </a:p>
        </p:txBody>
      </p:sp>
      <p:pic>
        <p:nvPicPr>
          <p:cNvPr id="5" name="Picture 4">
            <a:extLst>
              <a:ext uri="{FF2B5EF4-FFF2-40B4-BE49-F238E27FC236}">
                <a16:creationId xmlns:a16="http://schemas.microsoft.com/office/drawing/2014/main" id="{1EC182C1-91F2-4277-0A68-ECAD8952F63C}"/>
              </a:ext>
            </a:extLst>
          </p:cNvPr>
          <p:cNvPicPr>
            <a:picLocks noChangeAspect="1"/>
          </p:cNvPicPr>
          <p:nvPr/>
        </p:nvPicPr>
        <p:blipFill>
          <a:blip r:embed="rId4"/>
          <a:stretch>
            <a:fillRect/>
          </a:stretch>
        </p:blipFill>
        <p:spPr>
          <a:xfrm>
            <a:off x="6725331" y="4461224"/>
            <a:ext cx="4217279" cy="1879503"/>
          </a:xfrm>
          <a:prstGeom prst="rect">
            <a:avLst/>
          </a:prstGeom>
        </p:spPr>
      </p:pic>
      <p:sp>
        <p:nvSpPr>
          <p:cNvPr id="6" name="TextBox 5">
            <a:extLst>
              <a:ext uri="{FF2B5EF4-FFF2-40B4-BE49-F238E27FC236}">
                <a16:creationId xmlns:a16="http://schemas.microsoft.com/office/drawing/2014/main" id="{DB7DD0B1-0C68-FE02-82C8-00472981B288}"/>
              </a:ext>
            </a:extLst>
          </p:cNvPr>
          <p:cNvSpPr txBox="1"/>
          <p:nvPr/>
        </p:nvSpPr>
        <p:spPr>
          <a:xfrm>
            <a:off x="557494" y="4461224"/>
            <a:ext cx="5688632" cy="1477328"/>
          </a:xfrm>
          <a:prstGeom prst="rect">
            <a:avLst/>
          </a:prstGeom>
          <a:noFill/>
        </p:spPr>
        <p:txBody>
          <a:bodyPr wrap="square" rtlCol="0">
            <a:spAutoFit/>
          </a:bodyPr>
          <a:lstStyle/>
          <a:p>
            <a:pPr eaLnBrk="0" fontAlgn="base" hangingPunct="0">
              <a:spcBef>
                <a:spcPct val="0"/>
              </a:spcBef>
              <a:spcAft>
                <a:spcPct val="0"/>
              </a:spcAft>
            </a:pPr>
            <a:r>
              <a:rPr kumimoji="0" lang="en-GB" altLang="en-US" b="1" i="0" u="none" strike="noStrike" cap="none" normalizeH="0" baseline="0" dirty="0">
                <a:ln>
                  <a:noFill/>
                </a:ln>
                <a:solidFill>
                  <a:srgbClr val="005EB8"/>
                </a:solidFill>
                <a:effectLst/>
                <a:latin typeface="Arial" panose="020B0604020202020204" pitchFamily="34" charset="0"/>
              </a:rPr>
              <a:t>Who to contact?</a:t>
            </a:r>
          </a:p>
          <a:p>
            <a:pPr eaLnBrk="0" fontAlgn="base" hangingPunct="0">
              <a:spcBef>
                <a:spcPct val="0"/>
              </a:spcBef>
              <a:spcAft>
                <a:spcPct val="0"/>
              </a:spcAft>
            </a:pPr>
            <a:r>
              <a:rPr kumimoji="0" lang="en-GB" altLang="en-US" sz="1800" i="0" u="none" strike="noStrike" cap="none" normalizeH="0" baseline="0" dirty="0">
                <a:ln>
                  <a:noFill/>
                </a:ln>
                <a:effectLst/>
                <a:latin typeface="Arial" panose="020B0604020202020204" pitchFamily="34" charset="0"/>
              </a:rPr>
              <a:t>For more information and to get in touch about DSCR support, please contact the NWL Social Care Digital Programme at </a:t>
            </a:r>
            <a:r>
              <a:rPr kumimoji="0" lang="en-GB" altLang="en-US" sz="1800" b="0" i="0" u="sng" strike="noStrike" cap="none" normalizeH="0" baseline="0" dirty="0">
                <a:ln>
                  <a:noFill/>
                </a:ln>
                <a:solidFill>
                  <a:srgbClr val="085296"/>
                </a:solidFill>
                <a:effectLst/>
                <a:latin typeface="Arial" panose="020B0604020202020204" pitchFamily="34" charset="0"/>
                <a:hlinkClick r:id="rId5"/>
              </a:rPr>
              <a:t>nhsnwl.ehch@nhs.net</a:t>
            </a:r>
            <a:r>
              <a:rPr kumimoji="0" lang="en-GB" altLang="en-US" sz="1800" b="0" i="0" strike="noStrike" cap="none" normalizeH="0" baseline="0" dirty="0">
                <a:ln>
                  <a:noFill/>
                </a:ln>
                <a:solidFill>
                  <a:srgbClr val="085296"/>
                </a:solidFill>
                <a:effectLst/>
                <a:latin typeface="Arial" panose="020B0604020202020204" pitchFamily="34" charset="0"/>
              </a:rPr>
              <a:t> </a:t>
            </a:r>
            <a:endParaRPr lang="en-GB" altLang="en-US" sz="1800" dirty="0">
              <a:latin typeface="Arial" panose="020B0604020202020204" pitchFamily="34" charset="0"/>
            </a:endParaRPr>
          </a:p>
          <a:p>
            <a:endParaRPr lang="en-GB" dirty="0"/>
          </a:p>
        </p:txBody>
      </p:sp>
    </p:spTree>
    <p:extLst>
      <p:ext uri="{BB962C8B-B14F-4D97-AF65-F5344CB8AC3E}">
        <p14:creationId xmlns:p14="http://schemas.microsoft.com/office/powerpoint/2010/main" val="4255729221"/>
      </p:ext>
    </p:extLst>
  </p:cSld>
  <p:clrMapOvr>
    <a:masterClrMapping/>
  </p:clrMapOvr>
</p:sld>
</file>

<file path=ppt/theme/theme1.xml><?xml version="1.0" encoding="utf-8"?>
<a:theme xmlns:a="http://schemas.openxmlformats.org/drawingml/2006/main" name="2023 NWL ICS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3 NWL ICS Theme" id="{F8CC5BD4-3943-4A6C-A2F7-B73302689B9B}" vid="{3936B064-E8D7-4A34-811A-BE2F7CBCB5E6}"/>
    </a:ext>
  </a:extLst>
</a:theme>
</file>

<file path=ppt/theme/theme2.xml><?xml version="1.0" encoding="utf-8"?>
<a:theme xmlns:a="http://schemas.openxmlformats.org/drawingml/2006/main" name="1_2023 NWL ICS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3 NWL ICS Theme" id="{F8CC5BD4-3943-4A6C-A2F7-B73302689B9B}" vid="{3936B064-E8D7-4A34-811A-BE2F7CBCB5E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8b62255c-3043-41b5-aefa-8d656d28a5c0">
      <Terms xmlns="http://schemas.microsoft.com/office/infopath/2007/PartnerControls"/>
    </lcf76f155ced4ddcb4097134ff3c332f>
    <TaxCatchAll xmlns="999b92dc-126b-4822-9652-4d49331344e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C0FA79D0610746AE82182A19056167" ma:contentTypeVersion="18" ma:contentTypeDescription="Create a new document." ma:contentTypeScope="" ma:versionID="829c304f63187b0925b804961b4ce981">
  <xsd:schema xmlns:xsd="http://www.w3.org/2001/XMLSchema" xmlns:xs="http://www.w3.org/2001/XMLSchema" xmlns:p="http://schemas.microsoft.com/office/2006/metadata/properties" xmlns:ns1="http://schemas.microsoft.com/sharepoint/v3" xmlns:ns2="8b62255c-3043-41b5-aefa-8d656d28a5c0" xmlns:ns3="999b92dc-126b-4822-9652-4d49331344ef" targetNamespace="http://schemas.microsoft.com/office/2006/metadata/properties" ma:root="true" ma:fieldsID="48b79203aef54c2947c5c923e869c4e8" ns1:_="" ns2:_="" ns3:_="">
    <xsd:import namespace="http://schemas.microsoft.com/sharepoint/v3"/>
    <xsd:import namespace="8b62255c-3043-41b5-aefa-8d656d28a5c0"/>
    <xsd:import namespace="999b92dc-126b-4822-9652-4d49331344e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1:_ip_UnifiedCompliancePolicyProperties" minOccurs="0"/>
                <xsd:element ref="ns1:_ip_UnifiedCompliancePolicyUIActio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62255c-3043-41b5-aefa-8d656d28a5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23" nillable="true" ma:displayName="MediaServiceDateTaken" ma:hidden="true" ma:indexed="true" ma:internalName="MediaServiceDateTake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99b92dc-126b-4822-9652-4d49331344ef"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0717706e-0b66-42f3-8e2f-2fa5e08ee51e}" ma:internalName="TaxCatchAll" ma:showField="CatchAllData" ma:web="999b92dc-126b-4822-9652-4d49331344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1E750E-434B-400B-8235-64C1EC9171C0}">
  <ds:schemaRefs>
    <ds:schemaRef ds:uri="http://schemas.microsoft.com/sharepoint/v3/contenttype/forms"/>
  </ds:schemaRefs>
</ds:datastoreItem>
</file>

<file path=customXml/itemProps2.xml><?xml version="1.0" encoding="utf-8"?>
<ds:datastoreItem xmlns:ds="http://schemas.openxmlformats.org/officeDocument/2006/customXml" ds:itemID="{1281C43E-87C4-4863-8BD2-EB608E2D62D5}">
  <ds:schemaRefs>
    <ds:schemaRef ds:uri="http://purl.org/dc/terms/"/>
    <ds:schemaRef ds:uri="http://www.w3.org/XML/1998/namespace"/>
    <ds:schemaRef ds:uri="http://schemas.microsoft.com/office/2006/documentManagement/types"/>
    <ds:schemaRef ds:uri="999b92dc-126b-4822-9652-4d49331344ef"/>
    <ds:schemaRef ds:uri="http://schemas.microsoft.com/office/2006/metadata/properties"/>
    <ds:schemaRef ds:uri="http://purl.org/dc/elements/1.1/"/>
    <ds:schemaRef ds:uri="http://schemas.microsoft.com/sharepoint/v3"/>
    <ds:schemaRef ds:uri="http://schemas.microsoft.com/office/infopath/2007/PartnerControls"/>
    <ds:schemaRef ds:uri="http://schemas.openxmlformats.org/package/2006/metadata/core-properties"/>
    <ds:schemaRef ds:uri="8b62255c-3043-41b5-aefa-8d656d28a5c0"/>
    <ds:schemaRef ds:uri="http://purl.org/dc/dcmitype/"/>
  </ds:schemaRefs>
</ds:datastoreItem>
</file>

<file path=customXml/itemProps3.xml><?xml version="1.0" encoding="utf-8"?>
<ds:datastoreItem xmlns:ds="http://schemas.openxmlformats.org/officeDocument/2006/customXml" ds:itemID="{ACA60AEB-C4D9-44D5-AF37-74880173EF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b62255c-3043-41b5-aefa-8d656d28a5c0"/>
    <ds:schemaRef ds:uri="999b92dc-126b-4822-9652-4d49331344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1676</TotalTime>
  <Words>1251</Words>
  <Application>Microsoft Office PowerPoint</Application>
  <PresentationFormat>Widescreen</PresentationFormat>
  <Paragraphs>73</Paragraphs>
  <Slides>7</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Arial</vt:lpstr>
      <vt:lpstr>Calibri</vt:lpstr>
      <vt:lpstr>Century Gothic</vt:lpstr>
      <vt:lpstr>2023 NWL ICS Theme</vt:lpstr>
      <vt:lpstr>1_2023 NWL ICS Theme</vt:lpstr>
      <vt:lpstr>NWL Social Care Digital Programme  (DSPT and DSCR) </vt:lpstr>
      <vt:lpstr>PowerPoint Presentation</vt:lpstr>
      <vt:lpstr>Why is the DSPT Important?</vt:lpstr>
      <vt:lpstr>PowerPoint Presentation</vt:lpstr>
      <vt:lpstr>Digital Social Care Records</vt:lpstr>
      <vt:lpstr>What are the benefits of DSCR?</vt:lpstr>
      <vt:lpstr>How to get support for DSCR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NWL Social Care Digital Programme  (DSPT and DSCR) </dc:title>
  <dc:creator>CLEARY, Michael (ROYAL FREE LONDON NHS FOUNDATION TRUST)</dc:creator>
  <cp:lastModifiedBy>CLEARY, Michael (ROYAL FREE LONDON NHS FOUNDATION TRUST)</cp:lastModifiedBy>
  <cp:revision>3</cp:revision>
  <dcterms:created xsi:type="dcterms:W3CDTF">2023-11-01T11:43:13Z</dcterms:created>
  <dcterms:modified xsi:type="dcterms:W3CDTF">2023-11-06T13:59:38Z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0x0101006DC0FA79D0610746AE82182A19056167</vt:lpwstr>
  </property>
  <property fmtid="{D5CDD505-2E9C-101B-9397-08002B2CF9AE}" pid="3" name="MediaServiceImageTags">
    <vt:lpwstr/>
  </property>
</Properties>
</file>