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4"/>
  </p:notesMasterIdLst>
  <p:sldIdLst>
    <p:sldId id="256" r:id="rId5"/>
    <p:sldId id="298" r:id="rId6"/>
    <p:sldId id="295" r:id="rId7"/>
    <p:sldId id="281" r:id="rId8"/>
    <p:sldId id="282" r:id="rId9"/>
    <p:sldId id="288" r:id="rId10"/>
    <p:sldId id="285" r:id="rId11"/>
    <p:sldId id="296" r:id="rId12"/>
    <p:sldId id="286" r:id="rId13"/>
    <p:sldId id="287" r:id="rId14"/>
    <p:sldId id="291" r:id="rId15"/>
    <p:sldId id="284" r:id="rId16"/>
    <p:sldId id="289" r:id="rId17"/>
    <p:sldId id="290" r:id="rId18"/>
    <p:sldId id="294" r:id="rId19"/>
    <p:sldId id="283" r:id="rId20"/>
    <p:sldId id="300" r:id="rId21"/>
    <p:sldId id="301" r:id="rId22"/>
    <p:sldId id="30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EA45F-0629-4BD1-AAAC-E40A7F4961CA}" v="2" dt="2023-11-07T21:11:07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60" autoAdjust="0"/>
    <p:restoredTop sz="94250" autoAdjust="0"/>
  </p:normalViewPr>
  <p:slideViewPr>
    <p:cSldViewPr snapToGrid="0">
      <p:cViewPr varScale="1">
        <p:scale>
          <a:sx n="68" d="100"/>
          <a:sy n="68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ty Jo: H&amp;F" userId="ad9b356d-ed45-41a9-b615-c87111009136" providerId="ADAL" clId="{FC1EA45F-0629-4BD1-AAAC-E40A7F4961CA}"/>
    <pc:docChg chg="custSel delSld modSld">
      <pc:chgData name="Baty Jo: H&amp;F" userId="ad9b356d-ed45-41a9-b615-c87111009136" providerId="ADAL" clId="{FC1EA45F-0629-4BD1-AAAC-E40A7F4961CA}" dt="2023-11-07T21:24:43.171" v="41" actId="47"/>
      <pc:docMkLst>
        <pc:docMk/>
      </pc:docMkLst>
      <pc:sldChg chg="modSp mod">
        <pc:chgData name="Baty Jo: H&amp;F" userId="ad9b356d-ed45-41a9-b615-c87111009136" providerId="ADAL" clId="{FC1EA45F-0629-4BD1-AAAC-E40A7F4961CA}" dt="2023-11-07T21:09:32.555" v="33" actId="20577"/>
        <pc:sldMkLst>
          <pc:docMk/>
          <pc:sldMk cId="2416226985" sldId="256"/>
        </pc:sldMkLst>
        <pc:spChg chg="mod">
          <ac:chgData name="Baty Jo: H&amp;F" userId="ad9b356d-ed45-41a9-b615-c87111009136" providerId="ADAL" clId="{FC1EA45F-0629-4BD1-AAAC-E40A7F4961CA}" dt="2023-11-07T21:09:32.555" v="33" actId="20577"/>
          <ac:spMkLst>
            <pc:docMk/>
            <pc:sldMk cId="2416226985" sldId="256"/>
            <ac:spMk id="2" creationId="{A2C01D1E-C56C-45A0-C298-F5C7D2D56A13}"/>
          </ac:spMkLst>
        </pc:spChg>
      </pc:sldChg>
      <pc:sldChg chg="modSp mod">
        <pc:chgData name="Baty Jo: H&amp;F" userId="ad9b356d-ed45-41a9-b615-c87111009136" providerId="ADAL" clId="{FC1EA45F-0629-4BD1-AAAC-E40A7F4961CA}" dt="2023-11-07T21:10:10.009" v="34" actId="14100"/>
        <pc:sldMkLst>
          <pc:docMk/>
          <pc:sldMk cId="3766166686" sldId="283"/>
        </pc:sldMkLst>
        <pc:picChg chg="mod">
          <ac:chgData name="Baty Jo: H&amp;F" userId="ad9b356d-ed45-41a9-b615-c87111009136" providerId="ADAL" clId="{FC1EA45F-0629-4BD1-AAAC-E40A7F4961CA}" dt="2023-11-07T21:10:10.009" v="34" actId="14100"/>
          <ac:picMkLst>
            <pc:docMk/>
            <pc:sldMk cId="3766166686" sldId="283"/>
            <ac:picMk id="4" creationId="{11147727-64FC-0B03-782C-EE8B6A27FBF0}"/>
          </ac:picMkLst>
        </pc:picChg>
      </pc:sldChg>
      <pc:sldChg chg="modSp mod">
        <pc:chgData name="Baty Jo: H&amp;F" userId="ad9b356d-ed45-41a9-b615-c87111009136" providerId="ADAL" clId="{FC1EA45F-0629-4BD1-AAAC-E40A7F4961CA}" dt="2023-11-07T21:10:31.807" v="37" actId="120"/>
        <pc:sldMkLst>
          <pc:docMk/>
          <pc:sldMk cId="2163080769" sldId="302"/>
        </pc:sldMkLst>
        <pc:spChg chg="mod">
          <ac:chgData name="Baty Jo: H&amp;F" userId="ad9b356d-ed45-41a9-b615-c87111009136" providerId="ADAL" clId="{FC1EA45F-0629-4BD1-AAAC-E40A7F4961CA}" dt="2023-11-07T21:10:31.807" v="37" actId="120"/>
          <ac:spMkLst>
            <pc:docMk/>
            <pc:sldMk cId="2163080769" sldId="302"/>
            <ac:spMk id="2" creationId="{A2C01D1E-C56C-45A0-C298-F5C7D2D56A13}"/>
          </ac:spMkLst>
        </pc:spChg>
        <pc:picChg chg="mod">
          <ac:chgData name="Baty Jo: H&amp;F" userId="ad9b356d-ed45-41a9-b615-c87111009136" providerId="ADAL" clId="{FC1EA45F-0629-4BD1-AAAC-E40A7F4961CA}" dt="2023-11-07T21:10:23.019" v="35" actId="14100"/>
          <ac:picMkLst>
            <pc:docMk/>
            <pc:sldMk cId="2163080769" sldId="302"/>
            <ac:picMk id="4" creationId="{93B58AB3-8E91-0533-458D-70A2F2AC13AC}"/>
          </ac:picMkLst>
        </pc:picChg>
      </pc:sldChg>
      <pc:sldChg chg="delSp modSp del mod">
        <pc:chgData name="Baty Jo: H&amp;F" userId="ad9b356d-ed45-41a9-b615-c87111009136" providerId="ADAL" clId="{FC1EA45F-0629-4BD1-AAAC-E40A7F4961CA}" dt="2023-11-07T21:24:43.171" v="41" actId="47"/>
        <pc:sldMkLst>
          <pc:docMk/>
          <pc:sldMk cId="88612755" sldId="303"/>
        </pc:sldMkLst>
        <pc:spChg chg="del mod">
          <ac:chgData name="Baty Jo: H&amp;F" userId="ad9b356d-ed45-41a9-b615-c87111009136" providerId="ADAL" clId="{FC1EA45F-0629-4BD1-AAAC-E40A7F4961CA}" dt="2023-11-07T21:10:54.834" v="39" actId="478"/>
          <ac:spMkLst>
            <pc:docMk/>
            <pc:sldMk cId="88612755" sldId="303"/>
            <ac:spMk id="7" creationId="{FC9BDBBB-BB2B-51E1-F3E2-1EF04E86F615}"/>
          </ac:spMkLst>
        </pc:spChg>
        <pc:picChg chg="mod">
          <ac:chgData name="Baty Jo: H&amp;F" userId="ad9b356d-ed45-41a9-b615-c87111009136" providerId="ADAL" clId="{FC1EA45F-0629-4BD1-AAAC-E40A7F4961CA}" dt="2023-11-07T21:11:07.588" v="40" actId="14100"/>
          <ac:picMkLst>
            <pc:docMk/>
            <pc:sldMk cId="88612755" sldId="303"/>
            <ac:picMk id="6" creationId="{AAA1AAEE-2CE3-D2C4-9EB2-522591DE87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BE0B3-C164-4209-9C32-12F604B32B66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0DCF0-7FE0-4B59-B8B0-3309DF66B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7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5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65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49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34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3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8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61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8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94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91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7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8CAB2D6-4FB9-4DDC-A1C0-7EE56EF4ACEB}" type="datetimeFigureOut">
              <a:rPr lang="en-GB" smtClean="0"/>
              <a:t>07/11/2023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63CB34C-20A2-472F-ADBE-3940651593E1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71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924" y="255189"/>
            <a:ext cx="11014475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lcas forum 8</a:t>
            </a:r>
            <a:r>
              <a:rPr lang="en-GB" sz="3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2023</a:t>
            </a:r>
            <a:b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Dementia Partnership Board</a:t>
            </a:r>
            <a:br>
              <a:rPr lang="en-GB" sz="2800" b="1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857" y="3069771"/>
            <a:ext cx="10880529" cy="3101619"/>
          </a:xfrm>
        </p:spPr>
        <p:txBody>
          <a:bodyPr anchor="t">
            <a:normAutofit/>
          </a:bodyPr>
          <a:lstStyle/>
          <a:p>
            <a:pPr algn="l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One Implementation of the H&amp;F Dementia Strategy – becoming a </a:t>
            </a: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Friendly Community </a:t>
            </a:r>
          </a:p>
          <a:p>
            <a:pPr algn="l"/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Achievements 2022/2023</a:t>
            </a:r>
          </a:p>
        </p:txBody>
      </p:sp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19EB82DC-13FD-67A4-B801-70675D41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443B67-EE3F-D887-0844-9BA18B47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22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24369"/>
            <a:ext cx="5274385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783733"/>
            <a:ext cx="5090883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3 -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range of dementia specific and dementia inclusive activities that give choice and control, reduce social isolation and promote equality</a:t>
            </a:r>
          </a:p>
          <a:p>
            <a:pPr algn="l"/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algn="l">
              <a:tabLst>
                <a:tab pos="360363" algn="l"/>
              </a:tabLst>
            </a:pP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Hub (and spoke) activities to reach residents living across the borough commencing in April 2023.</a:t>
            </a:r>
          </a:p>
          <a:p>
            <a:pPr marL="360363" indent="-360363" algn="l">
              <a:tabLst>
                <a:tab pos="360363" algn="l"/>
              </a:tabLst>
            </a:pP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67F80C94-2BD6-0B4D-CA3A-D2E7A8174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3AB771-BD5B-FD4A-2BF2-3F351C19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FCB53-C150-F56B-B31C-B52BEBD8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82" y="174103"/>
            <a:ext cx="4536000" cy="61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1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2728" y="524369"/>
            <a:ext cx="5597658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6557" y="996829"/>
            <a:ext cx="6349999" cy="3269672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3 -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range of dementia specific and dementia inclusive activities that give choice and control, reduce social isolation and promote equality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 indent="-4572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*   ‘Better Together’ – promoting services and </a:t>
            </a:r>
          </a:p>
          <a:p>
            <a:pPr marL="540000" indent="-4572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support for older residents whilst having fun.</a:t>
            </a:r>
          </a:p>
          <a:p>
            <a:pPr marL="5400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300 residents have benefitted from Silver</a:t>
            </a:r>
          </a:p>
          <a:p>
            <a:pPr marL="5400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Socials to date.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3DA34D-F44A-4932-A842-6DD401B03F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44847"/>
              </p:ext>
            </p:extLst>
          </p:nvPr>
        </p:nvGraphicFramePr>
        <p:xfrm>
          <a:off x="621793" y="226197"/>
          <a:ext cx="4507200" cy="622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41106" imgH="6415777" progId="Acrobat.Document.DC">
                  <p:embed/>
                </p:oleObj>
              </mc:Choice>
              <mc:Fallback>
                <p:oleObj name="Acrobat Document" r:id="rId2" imgW="4541106" imgH="641577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B3DA34D-F44A-4932-A842-6DD401B03F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1793" y="226197"/>
                        <a:ext cx="4507200" cy="6225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CE137D9E-AB97-D8A7-39A9-3CCDF854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E23DD10-FD12-0C5F-5B0E-5AA046CE7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48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8" y="524369"/>
            <a:ext cx="4230677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7518" y="812801"/>
            <a:ext cx="5132870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Promoting awareness of dementia across </a:t>
            </a: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Hammersmith and Fulham – public, private,</a:t>
            </a: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voluntary and community sectors.  </a:t>
            </a:r>
          </a:p>
          <a:p>
            <a:pPr marL="265113" indent="-26511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57 residents, staff and stakeholders accessed the dementia immersive experience on 30 September 2022.  </a:t>
            </a:r>
          </a:p>
          <a:p>
            <a:pPr marL="265113" indent="-26511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EDBA1-6760-F960-7AD3-3EFAB43D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65" y="812801"/>
            <a:ext cx="5380489" cy="4739587"/>
          </a:xfrm>
          <a:prstGeom prst="rect">
            <a:avLst/>
          </a:prstGeom>
        </p:spPr>
      </p:pic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B1504504-D3B8-0AC0-1E5D-3D0169B6B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A7DB39-216F-C346-0678-FDEDAB840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762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9504" y="524369"/>
            <a:ext cx="5090882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503" y="812801"/>
            <a:ext cx="5090883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Dementia Action Week 2022 – Westfield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Partnership with local businesses a key  priority for Year 2 Dementia Strategy Implementation 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indent="-452438" algn="l">
              <a:tabLst>
                <a:tab pos="452438" algn="l"/>
              </a:tabLst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Over 100 residents accessed information about dementia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671B8-8CB0-9630-E526-301FDB8A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3" y="824485"/>
            <a:ext cx="6023370" cy="5035732"/>
          </a:xfrm>
          <a:prstGeom prst="rect">
            <a:avLst/>
          </a:prstGeom>
        </p:spPr>
      </p:pic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E0F8BA4F-351E-0C46-2BDE-D57DC523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74D084-F9CA-EA00-9957-6229A6ED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50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8" y="524369"/>
            <a:ext cx="4230677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503" y="812800"/>
            <a:ext cx="5090883" cy="3749963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indent="-44291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Imperial College School of Medicine Dementia Friends session</a:t>
            </a:r>
          </a:p>
          <a:p>
            <a:pPr marL="442913" indent="-44291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Hammersmith and Fulham now has target </a:t>
            </a:r>
          </a:p>
          <a:p>
            <a:pPr marL="442913" indent="-44291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Dementia Friends 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3BA75-9362-385A-FD6B-232F2386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91" y="812800"/>
            <a:ext cx="4755292" cy="3560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21255-E45F-E180-534B-782E3C38C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948" y="3222229"/>
            <a:ext cx="1938696" cy="1109568"/>
          </a:xfrm>
          <a:prstGeom prst="rect">
            <a:avLst/>
          </a:prstGeom>
        </p:spPr>
      </p:pic>
      <p:pic>
        <p:nvPicPr>
          <p:cNvPr id="6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F08C555-DEE7-FAEB-6F31-D6B8FF34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956016D-2F71-88D3-296E-80BBBB95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02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8" y="524369"/>
            <a:ext cx="4230677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2524" y="812801"/>
            <a:ext cx="5757862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</a:p>
          <a:p>
            <a:pPr algn="l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Adult Social Care staff passed the </a:t>
            </a: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‘Social Works’ Level 2 Award in Awareness in </a:t>
            </a: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Dementia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47257-1CE4-B4A7-1249-7DD24D27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72" y="168166"/>
            <a:ext cx="4554107" cy="6421820"/>
          </a:xfrm>
          <a:prstGeom prst="rect">
            <a:avLst/>
          </a:prstGeom>
        </p:spPr>
      </p:pic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4C96F9E-D878-A965-4971-94714033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A242371-F951-F2B4-48CA-3F7CF111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3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2367" y="598260"/>
            <a:ext cx="8658020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5527" y="812801"/>
            <a:ext cx="4784859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000" indent="-2160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Staff and volunteers at the May 2022   Dementia Fair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47727-64FC-0B03-782C-EE8B6A27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13" y="903828"/>
            <a:ext cx="5136127" cy="4460023"/>
          </a:xfrm>
          <a:prstGeom prst="rect">
            <a:avLst/>
          </a:prstGeom>
        </p:spPr>
      </p:pic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44BCF1D-D893-261E-6B41-41F4D273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DE9CB99-4CF9-6055-1BD5-B4B819A0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2728" y="524369"/>
            <a:ext cx="5597658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7105" y="783733"/>
            <a:ext cx="4888904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 indent="-324000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Fulham Good Neighbours promoting Dementia Awareness with Jo James, Imperial College Healthcare NHS Trust on 11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2023.</a:t>
            </a:r>
          </a:p>
          <a:p>
            <a:pPr marL="176213" indent="-176213"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28AAFA2-CB51-0830-5E8A-D759A211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A1AAEE-2CE3-D2C4-9EB2-522591DE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7E1DF-3C5E-D1D6-AC40-28420D7D5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0" y="299916"/>
            <a:ext cx="4734586" cy="60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56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2728" y="524369"/>
            <a:ext cx="5597658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28AAFA2-CB51-0830-5E8A-D759A211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A1AAEE-2CE3-D2C4-9EB2-522591DE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02549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posing for a photo">
            <a:extLst>
              <a:ext uri="{FF2B5EF4-FFF2-40B4-BE49-F238E27FC236}">
                <a16:creationId xmlns:a16="http://schemas.microsoft.com/office/drawing/2014/main" id="{51089490-3BB2-3DEA-767F-17A72EC89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0" y="524369"/>
            <a:ext cx="4570476" cy="3704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273E9-800D-AED6-4EB3-88F4FF03DFFF}"/>
              </a:ext>
            </a:extLst>
          </p:cNvPr>
          <p:cNvSpPr txBox="1"/>
          <p:nvPr/>
        </p:nvSpPr>
        <p:spPr>
          <a:xfrm>
            <a:off x="7088712" y="647272"/>
            <a:ext cx="45704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Hammersmith and Fulham received a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Dementia Friendly Community recognition Award presented to us by the Alzheimer’s Society.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Award acknowledges our collaboration across the public, private and voluntary sector in becoming a Dementia Friendly Community - we are hugely proud to have reached this milestone. 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241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315" y="524369"/>
            <a:ext cx="6195071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28AAFA2-CB51-0830-5E8A-D759A211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A1AAEE-2CE3-D2C4-9EB2-522591DE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holding a sign and smiling&#10;&#10;Description automatically generated">
            <a:extLst>
              <a:ext uri="{FF2B5EF4-FFF2-40B4-BE49-F238E27FC236}">
                <a16:creationId xmlns:a16="http://schemas.microsoft.com/office/drawing/2014/main" id="{93B58AB3-8E91-0533-458D-70A2F2AC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7" y="270459"/>
            <a:ext cx="3499655" cy="4116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005C12-24D4-5CF4-AA10-547609FAAC6C}"/>
              </a:ext>
            </a:extLst>
          </p:cNvPr>
          <p:cNvSpPr txBox="1"/>
          <p:nvPr/>
        </p:nvSpPr>
        <p:spPr>
          <a:xfrm>
            <a:off x="6760397" y="698643"/>
            <a:ext cx="4688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Dementia Friendly Community Recognition Award event was held at the Riverside Studio in September 2023.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08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D4AEB41E-0C59-097B-3626-BF00D5E7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94" y="550607"/>
            <a:ext cx="10474460" cy="464344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One Priorities as identified by our residents, stakeholders and businesses</a:t>
            </a:r>
            <a:b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Overarching priority - getting an early and accurate diagnosis within clearly understood timeframes</a:t>
            </a: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1 - </a:t>
            </a:r>
            <a: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Clear, accessible information about how to get services and support</a:t>
            </a: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2 - </a:t>
            </a:r>
            <a: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must meet the evidenced needs of people with dementia and their carers and families as opposed to assumed needs </a:t>
            </a:r>
            <a:b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3 - </a:t>
            </a:r>
            <a: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range of dementia specific and dementia inclusive activities that give choice and control, reduce social isolation and promote equality</a:t>
            </a: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4 - </a:t>
            </a:r>
            <a: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Hammersmith and Fulham to be a Dementia Friendly Community</a:t>
            </a: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200" b="1" cap="none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9E16C35-4A9D-AF68-CD17-432C8835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6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8" y="524369"/>
            <a:ext cx="4230677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503" y="812801"/>
            <a:ext cx="5090883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1 -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Clear, accessible information about how to get services and support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 Our H&amp;F Dementia Guide – to be launched </a:t>
            </a:r>
          </a:p>
          <a:p>
            <a:pPr marL="452438" indent="-452438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in Dementia Action Week 15-21 May 2023   at reception for GPs, Primary Care, Dementia Link Workers and staff of the Older Peoples Mental Health Service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7202E2C5-7156-6F82-CCF8-5EF61D9C7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5E2CB8A-FBAB-9FA9-C495-FAF02AEB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24DBE-A155-A276-7468-4CDDCB1EF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55" y="305954"/>
            <a:ext cx="4629796" cy="63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2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2752" y="878073"/>
            <a:ext cx="6736614" cy="3284023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5059" y="812801"/>
            <a:ext cx="6881366" cy="3349296"/>
          </a:xfrm>
        </p:spPr>
        <p:txBody>
          <a:bodyPr anchor="t">
            <a:normAutofit/>
          </a:bodyPr>
          <a:lstStyle/>
          <a:p>
            <a:pPr algn="l"/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1 - Clear, accessible information about how to get services and support</a:t>
            </a:r>
          </a:p>
          <a:p>
            <a:pPr algn="l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celebration of our integrated partnership working </a:t>
            </a:r>
          </a:p>
          <a:p>
            <a:pPr marL="5400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Over 150 residents attending, and 20 local organisations      	and services represented</a:t>
            </a:r>
          </a:p>
          <a:p>
            <a:pPr marL="5400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Early recruitment of our future dementia co-producers  </a:t>
            </a:r>
          </a:p>
          <a:p>
            <a:pPr algn="l"/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05E4D-CF2D-7FD5-92C3-122E43DD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35358"/>
            <a:ext cx="4406400" cy="6291025"/>
          </a:xfrm>
          <a:prstGeom prst="rect">
            <a:avLst/>
          </a:prstGeom>
        </p:spPr>
      </p:pic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6F2E7058-CC2B-AB7F-F3F1-7B42CD7C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6B1D144-B1AC-42FC-88CF-20A3033C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71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2367" y="598260"/>
            <a:ext cx="8658020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3162" y="727960"/>
            <a:ext cx="5606895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2 -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must meet the evidenced needs of people with dementia and their carers and families as opposed to assumed needs 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“Nothing about us without us”  - how residents experience our services and support – Dionne describing her experience of living with dementia at the Dementia Fair on 1th May 2022.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31E4B-BEAC-0C23-8CE9-D94946EF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4" y="3083289"/>
            <a:ext cx="4866993" cy="3531758"/>
          </a:xfrm>
          <a:prstGeom prst="rect">
            <a:avLst/>
          </a:prstGeom>
        </p:spPr>
      </p:pic>
      <p:pic>
        <p:nvPicPr>
          <p:cNvPr id="7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F110C27-DB50-56B6-40FB-CE482504E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EED37B-A5A0-69F3-8E1D-C9A04D85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5D101-029E-66A9-B52E-28517ED2A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021" y="242953"/>
            <a:ext cx="2225943" cy="27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7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8" y="524369"/>
            <a:ext cx="4230677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763519"/>
            <a:ext cx="5090883" cy="3572386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2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Services must meet the evidenced needs of people with dementia and their carers and families as opposed to assumed needs 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 indent="-2880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‘Innovations in Dementia’ growing our co- production with 8 residents with dementia </a:t>
            </a:r>
          </a:p>
          <a:p>
            <a:pPr marL="540000" indent="-288000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Peer support for people with dementia, sharing information and experiences</a:t>
            </a:r>
          </a:p>
          <a:p>
            <a:pPr marL="176213" indent="-176213"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242F-FC27-9D9B-1AAE-009F52549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03" y="857839"/>
            <a:ext cx="5179933" cy="4719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8DBED8-1CCF-D995-E69E-53EF4D9D4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617" y="3570691"/>
            <a:ext cx="2182557" cy="670618"/>
          </a:xfrm>
          <a:prstGeom prst="rect">
            <a:avLst/>
          </a:prstGeom>
        </p:spPr>
      </p:pic>
      <p:pic>
        <p:nvPicPr>
          <p:cNvPr id="7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338C38AC-B66F-DCA7-07A5-1968D5FB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C2C9931-A911-10E6-E7DC-31D4BFC5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60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1128" y="524369"/>
            <a:ext cx="5699258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7581" y="812801"/>
            <a:ext cx="7164419" cy="3269672"/>
          </a:xfrm>
        </p:spPr>
        <p:txBody>
          <a:bodyPr anchor="t">
            <a:normAutofit/>
          </a:bodyPr>
          <a:lstStyle/>
          <a:p>
            <a:pPr marL="540000"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2 -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must meet the evidenced needs of people with dementia and their carers and families as opposed to assumed needs 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Year one of our Dementia Hub activities</a:t>
            </a:r>
          </a:p>
          <a:p>
            <a:pPr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delivered across the borough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84 residents accessed Art Sessions and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624 accessed Dementia Friendly Bingo</a:t>
            </a:r>
          </a:p>
          <a:p>
            <a:pPr marL="576000" indent="-324000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*    Support for residents waiting for a diagnosis – they</a:t>
            </a:r>
          </a:p>
          <a:p>
            <a:pPr marL="576000" indent="-324000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have seen GP and have been referred to OPMHS.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55A2B-4309-71E1-2765-6506D3EC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8" y="303378"/>
            <a:ext cx="4340973" cy="6071146"/>
          </a:xfrm>
          <a:prstGeom prst="rect">
            <a:avLst/>
          </a:prstGeom>
        </p:spPr>
      </p:pic>
      <p:pic>
        <p:nvPicPr>
          <p:cNvPr id="5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D994A9C6-651B-76E0-DF11-64CAB8BE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8F5FF71-E5F2-9C56-6145-385EAFD9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71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2367" y="598260"/>
            <a:ext cx="8658020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3456" y="820679"/>
            <a:ext cx="4950373" cy="3269672"/>
          </a:xfrm>
        </p:spPr>
        <p:txBody>
          <a:bodyPr anchor="t">
            <a:normAutofit/>
          </a:bodyPr>
          <a:lstStyle/>
          <a:p>
            <a:pPr algn="l"/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2 -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must meet the evidenced needs of people with dementia and their carers and families as opposed to assumed needs 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l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Launch of the UK DRI Care Research &amp; Technology Centre in May 2022 – a multi-million pound research facility to improve the lives of people living with dementia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2FF4D-AC53-4097-94C1-133D8CA9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2" y="675864"/>
            <a:ext cx="6133080" cy="5538589"/>
          </a:xfrm>
          <a:prstGeom prst="rect">
            <a:avLst/>
          </a:prstGeom>
        </p:spPr>
      </p:pic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E8209B4-6B70-B352-73DD-4AC74EAE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42A6764-1AB6-7722-B114-60EEB7D2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59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1D1E-C56C-45A0-C298-F5C7D2D56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708" y="524369"/>
            <a:ext cx="4230677" cy="2814582"/>
          </a:xfrm>
        </p:spPr>
        <p:txBody>
          <a:bodyPr anchor="b">
            <a:normAutofit/>
          </a:bodyPr>
          <a:lstStyle/>
          <a:p>
            <a:pPr algn="l"/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46E57-661B-12D9-0E9A-4EF21940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5527" y="812801"/>
            <a:ext cx="4784859" cy="3269672"/>
          </a:xfrm>
        </p:spPr>
        <p:txBody>
          <a:bodyPr anchor="t">
            <a:norm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3 -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range of dementia specific and dementia inclusive activities that give choice and control, reduce social isolation and promote equality</a:t>
            </a:r>
          </a:p>
          <a:p>
            <a:pPr algn="l"/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 indent="-288000" algn="l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Ability Cycling Hub on Fridays – For Brian CIC with Bikeworks</a:t>
            </a: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DADA9-9524-5335-1EC7-E72CB0914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9" y="659844"/>
            <a:ext cx="6096528" cy="5035732"/>
          </a:xfrm>
          <a:prstGeom prst="rect">
            <a:avLst/>
          </a:prstGeom>
        </p:spPr>
      </p:pic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EEAA47CA-89C7-AC96-27A4-C66A8B7E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8064" y="4980955"/>
            <a:ext cx="1621282" cy="1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154C6A-8E2E-646B-7251-E3D956AA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420" y="5194051"/>
            <a:ext cx="2284380" cy="13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2331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6F02C17C3D34AB6BFC4350DDA0C35" ma:contentTypeVersion="14" ma:contentTypeDescription="Create a new document." ma:contentTypeScope="" ma:versionID="a87a2f593128b9ebb423abcb992c419c">
  <xsd:schema xmlns:xsd="http://www.w3.org/2001/XMLSchema" xmlns:xs="http://www.w3.org/2001/XMLSchema" xmlns:p="http://schemas.microsoft.com/office/2006/metadata/properties" xmlns:ns3="eb6c7053-fa96-4d91-aab4-c86a5c37e61f" xmlns:ns4="74948dc7-d52c-4f30-8545-3b09a405a1bb" targetNamespace="http://schemas.microsoft.com/office/2006/metadata/properties" ma:root="true" ma:fieldsID="c3ee5b456db5638f136105da981fe0c1" ns3:_="" ns4:_="">
    <xsd:import namespace="eb6c7053-fa96-4d91-aab4-c86a5c37e61f"/>
    <xsd:import namespace="74948dc7-d52c-4f30-8545-3b09a405a1b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c7053-fa96-4d91-aab4-c86a5c37e6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48dc7-d52c-4f30-8545-3b09a405a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b6c7053-fa96-4d91-aab4-c86a5c37e61f" xsi:nil="true"/>
  </documentManagement>
</p:properties>
</file>

<file path=customXml/itemProps1.xml><?xml version="1.0" encoding="utf-8"?>
<ds:datastoreItem xmlns:ds="http://schemas.openxmlformats.org/officeDocument/2006/customXml" ds:itemID="{8EEDAE5E-7AFD-496D-86E1-280131570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6c7053-fa96-4d91-aab4-c86a5c37e61f"/>
    <ds:schemaRef ds:uri="74948dc7-d52c-4f30-8545-3b09a405a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176250-F91B-4840-8BEC-182FF9AD03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33D1A9-6DF4-4A7F-A20A-C1731CA95164}">
  <ds:schemaRefs>
    <ds:schemaRef ds:uri="http://schemas.microsoft.com/office/2006/documentManagement/types"/>
    <ds:schemaRef ds:uri="74948dc7-d52c-4f30-8545-3b09a405a1bb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eb6c7053-fa96-4d91-aab4-c86a5c37e61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</TotalTime>
  <Words>934</Words>
  <Application>Microsoft Office PowerPoint</Application>
  <PresentationFormat>Widescreen</PresentationFormat>
  <Paragraphs>101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Tw Cen MT</vt:lpstr>
      <vt:lpstr>Tw Cen MT Condensed</vt:lpstr>
      <vt:lpstr>Wingdings 3</vt:lpstr>
      <vt:lpstr>Integral</vt:lpstr>
      <vt:lpstr>Acrobat Document</vt:lpstr>
      <vt:lpstr> lcas forum 8th NOVEMBER 2023  Hammersmith and Fulham Dementia Partnership Board </vt:lpstr>
      <vt:lpstr>Year One Priorities as identified by our residents, stakeholders and businesses  Overarching priority - getting an early and accurate diagnosis within clearly understood timeframes  Priority 1 - Clear, accessible information about how to get services and support  Priority 2 - Services must meet the evidenced needs of people with dementia and their carers and families as opposed to assumed needs   Priority 3 - A range of dementia specific and dementia inclusive activities that give choice and control, reduce social isolation and promote equality  Priority 4 - Hammersmith and Fulham to be a Dementia Friendly Community  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LBHF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H&amp;F Provided Services</dc:title>
  <dc:creator>Green Amanda (SSD): H&amp;F</dc:creator>
  <cp:lastModifiedBy>Baty Jo: H&amp;F</cp:lastModifiedBy>
  <cp:revision>25</cp:revision>
  <dcterms:created xsi:type="dcterms:W3CDTF">2023-02-14T12:13:22Z</dcterms:created>
  <dcterms:modified xsi:type="dcterms:W3CDTF">2023-11-07T21:24:45Z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0x0101004106F02C17C3D34AB6BFC4350DDA0C35</vt:lpwstr>
  </property>
</Properties>
</file>