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10" r:id="rId3"/>
    <p:sldId id="361" r:id="rId4"/>
    <p:sldId id="362" r:id="rId5"/>
    <p:sldId id="267" r:id="rId6"/>
    <p:sldId id="283" r:id="rId7"/>
    <p:sldId id="264" r:id="rId8"/>
    <p:sldId id="342" r:id="rId9"/>
    <p:sldId id="350" r:id="rId10"/>
    <p:sldId id="355" r:id="rId11"/>
    <p:sldId id="261" r:id="rId12"/>
    <p:sldId id="303" r:id="rId13"/>
    <p:sldId id="29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50" autoAdjust="0"/>
    <p:restoredTop sz="94291" autoAdjust="0"/>
  </p:normalViewPr>
  <p:slideViewPr>
    <p:cSldViewPr snapToGrid="0">
      <p:cViewPr varScale="1">
        <p:scale>
          <a:sx n="58" d="100"/>
          <a:sy n="58" d="100"/>
        </p:scale>
        <p:origin x="4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603B93-4CE5-4337-81DD-F61F1F83BD0E}" type="doc">
      <dgm:prSet loTypeId="urn:microsoft.com/office/officeart/2005/8/layout/default" loCatId="list" qsTypeId="urn:microsoft.com/office/officeart/2005/8/quickstyle/simple4" qsCatId="simple" csTypeId="urn:microsoft.com/office/officeart/2005/8/colors/accent0_3" csCatId="mainScheme" phldr="1"/>
      <dgm:spPr/>
      <dgm:t>
        <a:bodyPr/>
        <a:lstStyle/>
        <a:p>
          <a:endParaRPr lang="en-US"/>
        </a:p>
      </dgm:t>
    </dgm:pt>
    <dgm:pt modelId="{051CD7C3-EC3F-459C-B1B5-C6EBA132D5D5}">
      <dgm:prSet/>
      <dgm:spPr/>
      <dgm:t>
        <a:bodyPr/>
        <a:lstStyle/>
        <a:p>
          <a:r>
            <a:rPr lang="en-GB" dirty="0">
              <a:solidFill>
                <a:srgbClr val="FFFF00"/>
              </a:solidFill>
              <a:latin typeface="Segoe UI" panose="020B0502040204020203" pitchFamily="34" charset="0"/>
              <a:cs typeface="Segoe UI" panose="020B0502040204020203" pitchFamily="34" charset="0"/>
            </a:rPr>
            <a:t>1. </a:t>
          </a:r>
          <a:r>
            <a:rPr lang="en-GB" dirty="0">
              <a:latin typeface="Segoe UI" panose="020B0502040204020203" pitchFamily="34" charset="0"/>
              <a:cs typeface="Segoe UI" panose="020B0502040204020203" pitchFamily="34" charset="0"/>
            </a:rPr>
            <a:t>Disabled people living in the community with the same choices, control and freedom as anybody else</a:t>
          </a:r>
          <a:endParaRPr lang="en-US" dirty="0">
            <a:latin typeface="Segoe UI" panose="020B0502040204020203" pitchFamily="34" charset="0"/>
            <a:cs typeface="Segoe UI" panose="020B0502040204020203" pitchFamily="34" charset="0"/>
          </a:endParaRPr>
        </a:p>
      </dgm:t>
    </dgm:pt>
    <dgm:pt modelId="{09415F1F-C339-440E-8667-BA9998FCC08E}" type="parTrans" cxnId="{2FDB1D1C-09C1-4374-A1CF-21B6A3093588}">
      <dgm:prSet/>
      <dgm:spPr/>
      <dgm:t>
        <a:bodyPr/>
        <a:lstStyle/>
        <a:p>
          <a:endParaRPr lang="en-US"/>
        </a:p>
      </dgm:t>
    </dgm:pt>
    <dgm:pt modelId="{9CCD7AB6-9C57-4131-82D8-6234763C49E8}" type="sibTrans" cxnId="{2FDB1D1C-09C1-4374-A1CF-21B6A3093588}">
      <dgm:prSet/>
      <dgm:spPr/>
      <dgm:t>
        <a:bodyPr/>
        <a:lstStyle/>
        <a:p>
          <a:endParaRPr lang="en-US"/>
        </a:p>
      </dgm:t>
    </dgm:pt>
    <dgm:pt modelId="{3137F208-E06A-436F-9FCE-1D9C3E2C185E}">
      <dgm:prSet/>
      <dgm:spPr/>
      <dgm:t>
        <a:bodyPr/>
        <a:lstStyle/>
        <a:p>
          <a:r>
            <a:rPr lang="en-GB" dirty="0">
              <a:solidFill>
                <a:srgbClr val="FFFF00"/>
              </a:solidFill>
              <a:latin typeface="Segoe UI" panose="020B0502040204020203" pitchFamily="34" charset="0"/>
              <a:cs typeface="Segoe UI" panose="020B0502040204020203" pitchFamily="34" charset="0"/>
            </a:rPr>
            <a:t>2. </a:t>
          </a:r>
          <a:r>
            <a:rPr lang="en-GB" dirty="0">
              <a:latin typeface="Segoe UI" panose="020B0502040204020203" pitchFamily="34" charset="0"/>
              <a:cs typeface="Segoe UI" panose="020B0502040204020203" pitchFamily="34" charset="0"/>
            </a:rPr>
            <a:t>It’s about rights, equality and inclusion – everyone counts, everyone benefits</a:t>
          </a:r>
          <a:endParaRPr lang="en-US" dirty="0">
            <a:latin typeface="Segoe UI" panose="020B0502040204020203" pitchFamily="34" charset="0"/>
            <a:cs typeface="Segoe UI" panose="020B0502040204020203" pitchFamily="34" charset="0"/>
          </a:endParaRPr>
        </a:p>
      </dgm:t>
    </dgm:pt>
    <dgm:pt modelId="{38451078-716E-4389-AFE1-491D7B47191A}" type="parTrans" cxnId="{035B0A9A-F3D9-4145-8F14-8E6B039EB9F1}">
      <dgm:prSet/>
      <dgm:spPr/>
      <dgm:t>
        <a:bodyPr/>
        <a:lstStyle/>
        <a:p>
          <a:endParaRPr lang="en-US"/>
        </a:p>
      </dgm:t>
    </dgm:pt>
    <dgm:pt modelId="{AEE8ABB0-E165-4821-9804-4F1D9053D43E}" type="sibTrans" cxnId="{035B0A9A-F3D9-4145-8F14-8E6B039EB9F1}">
      <dgm:prSet/>
      <dgm:spPr/>
      <dgm:t>
        <a:bodyPr/>
        <a:lstStyle/>
        <a:p>
          <a:endParaRPr lang="en-US"/>
        </a:p>
      </dgm:t>
    </dgm:pt>
    <dgm:pt modelId="{7906344E-84B9-4419-9140-67FBCA47E792}">
      <dgm:prSet/>
      <dgm:spPr/>
      <dgm:t>
        <a:bodyPr/>
        <a:lstStyle/>
        <a:p>
          <a:r>
            <a:rPr lang="en-GB" dirty="0">
              <a:solidFill>
                <a:srgbClr val="FFFF00"/>
              </a:solidFill>
              <a:latin typeface="Segoe UI" panose="020B0502040204020203" pitchFamily="34" charset="0"/>
              <a:cs typeface="Segoe UI" panose="020B0502040204020203" pitchFamily="34" charset="0"/>
            </a:rPr>
            <a:t>3. </a:t>
          </a:r>
          <a:r>
            <a:rPr lang="en-GB" dirty="0">
              <a:latin typeface="Segoe UI" panose="020B0502040204020203" pitchFamily="34" charset="0"/>
              <a:cs typeface="Segoe UI" panose="020B0502040204020203" pitchFamily="34" charset="0"/>
            </a:rPr>
            <a:t>It means </a:t>
          </a:r>
          <a:r>
            <a:rPr lang="en-GB" b="1" dirty="0">
              <a:latin typeface="Segoe UI" panose="020B0502040204020203" pitchFamily="34" charset="0"/>
              <a:cs typeface="Segoe UI" panose="020B0502040204020203" pitchFamily="34" charset="0"/>
            </a:rPr>
            <a:t>all</a:t>
          </a:r>
          <a:r>
            <a:rPr lang="en-GB" dirty="0">
              <a:latin typeface="Segoe UI" panose="020B0502040204020203" pitchFamily="34" charset="0"/>
              <a:cs typeface="Segoe UI" panose="020B0502040204020203" pitchFamily="34" charset="0"/>
            </a:rPr>
            <a:t> Disabled people of </a:t>
          </a:r>
          <a:r>
            <a:rPr lang="en-GB" b="1" dirty="0">
              <a:latin typeface="Segoe UI" panose="020B0502040204020203" pitchFamily="34" charset="0"/>
              <a:cs typeface="Segoe UI" panose="020B0502040204020203" pitchFamily="34" charset="0"/>
            </a:rPr>
            <a:t>all </a:t>
          </a:r>
          <a:r>
            <a:rPr lang="en-GB" dirty="0">
              <a:latin typeface="Segoe UI" panose="020B0502040204020203" pitchFamily="34" charset="0"/>
              <a:cs typeface="Segoe UI" panose="020B0502040204020203" pitchFamily="34" charset="0"/>
            </a:rPr>
            <a:t>ages being treated with respect, having full opportunities, living in their own homes.</a:t>
          </a:r>
          <a:endParaRPr lang="en-US" dirty="0">
            <a:latin typeface="Segoe UI" panose="020B0502040204020203" pitchFamily="34" charset="0"/>
            <a:cs typeface="Segoe UI" panose="020B0502040204020203" pitchFamily="34" charset="0"/>
          </a:endParaRPr>
        </a:p>
      </dgm:t>
    </dgm:pt>
    <dgm:pt modelId="{DBFE973D-1752-444D-BBB7-E2C70107A590}" type="parTrans" cxnId="{F974CEDF-90BA-452D-B3D6-3C60BB61E937}">
      <dgm:prSet/>
      <dgm:spPr/>
      <dgm:t>
        <a:bodyPr/>
        <a:lstStyle/>
        <a:p>
          <a:endParaRPr lang="en-US"/>
        </a:p>
      </dgm:t>
    </dgm:pt>
    <dgm:pt modelId="{DABD4C02-C32B-4EBA-B7AF-BF3E3B3A2578}" type="sibTrans" cxnId="{F974CEDF-90BA-452D-B3D6-3C60BB61E937}">
      <dgm:prSet/>
      <dgm:spPr/>
      <dgm:t>
        <a:bodyPr/>
        <a:lstStyle/>
        <a:p>
          <a:endParaRPr lang="en-US"/>
        </a:p>
      </dgm:t>
    </dgm:pt>
    <dgm:pt modelId="{9C50E166-5FB6-4C41-9566-3616ACE4B977}">
      <dgm:prSet/>
      <dgm:spPr/>
      <dgm:t>
        <a:bodyPr/>
        <a:lstStyle/>
        <a:p>
          <a:r>
            <a:rPr lang="en-GB" dirty="0">
              <a:solidFill>
                <a:srgbClr val="FFFF00"/>
              </a:solidFill>
              <a:latin typeface="Segoe UI" panose="020B0502040204020203" pitchFamily="34" charset="0"/>
              <a:cs typeface="Segoe UI" panose="020B0502040204020203" pitchFamily="34" charset="0"/>
            </a:rPr>
            <a:t>4. </a:t>
          </a:r>
          <a:r>
            <a:rPr lang="en-GB" dirty="0">
              <a:latin typeface="Segoe UI" panose="020B0502040204020203" pitchFamily="34" charset="0"/>
              <a:cs typeface="Segoe UI" panose="020B0502040204020203" pitchFamily="34" charset="0"/>
            </a:rPr>
            <a:t>Getting rid of the barriers and discrimination that stop people from having the same chances in life as everyone else</a:t>
          </a:r>
          <a:endParaRPr lang="en-US" dirty="0">
            <a:latin typeface="Segoe UI" panose="020B0502040204020203" pitchFamily="34" charset="0"/>
            <a:cs typeface="Segoe UI" panose="020B0502040204020203" pitchFamily="34" charset="0"/>
          </a:endParaRPr>
        </a:p>
      </dgm:t>
    </dgm:pt>
    <dgm:pt modelId="{ECA267F6-B082-423A-80DB-DFA597F7335F}" type="parTrans" cxnId="{1DF77A9C-CA10-4D49-8002-A813321B826D}">
      <dgm:prSet/>
      <dgm:spPr/>
      <dgm:t>
        <a:bodyPr/>
        <a:lstStyle/>
        <a:p>
          <a:endParaRPr lang="en-US"/>
        </a:p>
      </dgm:t>
    </dgm:pt>
    <dgm:pt modelId="{E550A8AD-FC4C-4EAC-A5DD-0F58B211CDB4}" type="sibTrans" cxnId="{1DF77A9C-CA10-4D49-8002-A813321B826D}">
      <dgm:prSet/>
      <dgm:spPr/>
      <dgm:t>
        <a:bodyPr/>
        <a:lstStyle/>
        <a:p>
          <a:endParaRPr lang="en-US"/>
        </a:p>
      </dgm:t>
    </dgm:pt>
    <dgm:pt modelId="{A66BAAB0-FDCA-4839-A6C0-9504E437651F}">
      <dgm:prSet/>
      <dgm:spPr/>
      <dgm:t>
        <a:bodyPr/>
        <a:lstStyle/>
        <a:p>
          <a:r>
            <a:rPr lang="en-GB" dirty="0">
              <a:solidFill>
                <a:srgbClr val="FFFF00"/>
              </a:solidFill>
              <a:latin typeface="Segoe UI" panose="020B0502040204020203" pitchFamily="34" charset="0"/>
              <a:cs typeface="Segoe UI" panose="020B0502040204020203" pitchFamily="34" charset="0"/>
            </a:rPr>
            <a:t>5. </a:t>
          </a:r>
          <a:r>
            <a:rPr lang="en-GB" dirty="0">
              <a:latin typeface="Segoe UI" panose="020B0502040204020203" pitchFamily="34" charset="0"/>
              <a:cs typeface="Segoe UI" panose="020B0502040204020203" pitchFamily="34" charset="0"/>
            </a:rPr>
            <a:t>It comes from Disabled people’s challenge to institutionalisation. A shift in power </a:t>
          </a:r>
          <a:endParaRPr lang="en-US" dirty="0">
            <a:latin typeface="Segoe UI" panose="020B0502040204020203" pitchFamily="34" charset="0"/>
            <a:cs typeface="Segoe UI" panose="020B0502040204020203" pitchFamily="34" charset="0"/>
          </a:endParaRPr>
        </a:p>
      </dgm:t>
    </dgm:pt>
    <dgm:pt modelId="{B6911824-AD8E-4AE9-A510-8BC68C27ED74}" type="parTrans" cxnId="{AA6820F9-8A8B-4C2D-B684-7DE0A89CDD5C}">
      <dgm:prSet/>
      <dgm:spPr/>
      <dgm:t>
        <a:bodyPr/>
        <a:lstStyle/>
        <a:p>
          <a:endParaRPr lang="en-US"/>
        </a:p>
      </dgm:t>
    </dgm:pt>
    <dgm:pt modelId="{E1991CE8-8502-4195-910A-FFB086DBCA74}" type="sibTrans" cxnId="{AA6820F9-8A8B-4C2D-B684-7DE0A89CDD5C}">
      <dgm:prSet/>
      <dgm:spPr/>
      <dgm:t>
        <a:bodyPr/>
        <a:lstStyle/>
        <a:p>
          <a:endParaRPr lang="en-US"/>
        </a:p>
      </dgm:t>
    </dgm:pt>
    <dgm:pt modelId="{4F6D5D38-920D-47A1-BCF5-E49FAA9EFBE0}">
      <dgm:prSet/>
      <dgm:spPr/>
      <dgm:t>
        <a:bodyPr/>
        <a:lstStyle/>
        <a:p>
          <a:r>
            <a:rPr lang="en-GB" dirty="0">
              <a:solidFill>
                <a:srgbClr val="FFFF00"/>
              </a:solidFill>
              <a:latin typeface="Segoe UI" panose="020B0502040204020203" pitchFamily="34" charset="0"/>
              <a:cs typeface="Segoe UI" panose="020B0502040204020203" pitchFamily="34" charset="0"/>
            </a:rPr>
            <a:t>6. </a:t>
          </a:r>
          <a:r>
            <a:rPr lang="en-GB" dirty="0">
              <a:latin typeface="Segoe UI" panose="020B0502040204020203" pitchFamily="34" charset="0"/>
              <a:cs typeface="Segoe UI" panose="020B0502040204020203" pitchFamily="34" charset="0"/>
            </a:rPr>
            <a:t>A council-wide priority that will support better economic recovery and resilience and drive everything we do in social care .</a:t>
          </a:r>
          <a:endParaRPr lang="en-US" dirty="0">
            <a:latin typeface="Segoe UI" panose="020B0502040204020203" pitchFamily="34" charset="0"/>
            <a:cs typeface="Segoe UI" panose="020B0502040204020203" pitchFamily="34" charset="0"/>
          </a:endParaRPr>
        </a:p>
      </dgm:t>
    </dgm:pt>
    <dgm:pt modelId="{CAC0B8F3-A557-42B0-830E-EAAD5EA65718}" type="parTrans" cxnId="{84D51F1F-A4DA-40C7-9418-804454360CBC}">
      <dgm:prSet/>
      <dgm:spPr/>
      <dgm:t>
        <a:bodyPr/>
        <a:lstStyle/>
        <a:p>
          <a:endParaRPr lang="en-US"/>
        </a:p>
      </dgm:t>
    </dgm:pt>
    <dgm:pt modelId="{FCE45DC7-FDFD-4AD2-A6A6-6E645F9A9F95}" type="sibTrans" cxnId="{84D51F1F-A4DA-40C7-9418-804454360CBC}">
      <dgm:prSet/>
      <dgm:spPr/>
      <dgm:t>
        <a:bodyPr/>
        <a:lstStyle/>
        <a:p>
          <a:endParaRPr lang="en-US"/>
        </a:p>
      </dgm:t>
    </dgm:pt>
    <dgm:pt modelId="{75A5C3F0-2192-46E0-A461-22B36C2012D2}" type="pres">
      <dgm:prSet presAssocID="{B2603B93-4CE5-4337-81DD-F61F1F83BD0E}" presName="diagram" presStyleCnt="0">
        <dgm:presLayoutVars>
          <dgm:dir/>
          <dgm:resizeHandles val="exact"/>
        </dgm:presLayoutVars>
      </dgm:prSet>
      <dgm:spPr/>
    </dgm:pt>
    <dgm:pt modelId="{25B83344-8A9D-430D-B7C3-1C49E5189A55}" type="pres">
      <dgm:prSet presAssocID="{051CD7C3-EC3F-459C-B1B5-C6EBA132D5D5}" presName="node" presStyleLbl="node1" presStyleIdx="0" presStyleCnt="6">
        <dgm:presLayoutVars>
          <dgm:bulletEnabled val="1"/>
        </dgm:presLayoutVars>
      </dgm:prSet>
      <dgm:spPr/>
    </dgm:pt>
    <dgm:pt modelId="{6F164F6E-49D3-47D6-A76B-DF26D64E5587}" type="pres">
      <dgm:prSet presAssocID="{9CCD7AB6-9C57-4131-82D8-6234763C49E8}" presName="sibTrans" presStyleCnt="0"/>
      <dgm:spPr/>
    </dgm:pt>
    <dgm:pt modelId="{6E3B4ECA-62FD-44A3-986F-EAF5403CEA47}" type="pres">
      <dgm:prSet presAssocID="{3137F208-E06A-436F-9FCE-1D9C3E2C185E}" presName="node" presStyleLbl="node1" presStyleIdx="1" presStyleCnt="6">
        <dgm:presLayoutVars>
          <dgm:bulletEnabled val="1"/>
        </dgm:presLayoutVars>
      </dgm:prSet>
      <dgm:spPr/>
    </dgm:pt>
    <dgm:pt modelId="{A59E12D7-9E46-42C1-85B5-BF00C7525F12}" type="pres">
      <dgm:prSet presAssocID="{AEE8ABB0-E165-4821-9804-4F1D9053D43E}" presName="sibTrans" presStyleCnt="0"/>
      <dgm:spPr/>
    </dgm:pt>
    <dgm:pt modelId="{6C9BE826-9C74-43D5-81BB-C5C7D49C7B4B}" type="pres">
      <dgm:prSet presAssocID="{7906344E-84B9-4419-9140-67FBCA47E792}" presName="node" presStyleLbl="node1" presStyleIdx="2" presStyleCnt="6">
        <dgm:presLayoutVars>
          <dgm:bulletEnabled val="1"/>
        </dgm:presLayoutVars>
      </dgm:prSet>
      <dgm:spPr/>
    </dgm:pt>
    <dgm:pt modelId="{7EB376E3-7279-48A1-909F-A76A071A1A78}" type="pres">
      <dgm:prSet presAssocID="{DABD4C02-C32B-4EBA-B7AF-BF3E3B3A2578}" presName="sibTrans" presStyleCnt="0"/>
      <dgm:spPr/>
    </dgm:pt>
    <dgm:pt modelId="{406B10A1-BD2B-4F2E-88D4-1FDC7D651C4E}" type="pres">
      <dgm:prSet presAssocID="{9C50E166-5FB6-4C41-9566-3616ACE4B977}" presName="node" presStyleLbl="node1" presStyleIdx="3" presStyleCnt="6">
        <dgm:presLayoutVars>
          <dgm:bulletEnabled val="1"/>
        </dgm:presLayoutVars>
      </dgm:prSet>
      <dgm:spPr/>
    </dgm:pt>
    <dgm:pt modelId="{1C9D562C-23B9-4780-958C-D2C606E4483F}" type="pres">
      <dgm:prSet presAssocID="{E550A8AD-FC4C-4EAC-A5DD-0F58B211CDB4}" presName="sibTrans" presStyleCnt="0"/>
      <dgm:spPr/>
    </dgm:pt>
    <dgm:pt modelId="{4E8E4FD0-ED22-49A8-86BF-C3BF34E8D9A4}" type="pres">
      <dgm:prSet presAssocID="{A66BAAB0-FDCA-4839-A6C0-9504E437651F}" presName="node" presStyleLbl="node1" presStyleIdx="4" presStyleCnt="6">
        <dgm:presLayoutVars>
          <dgm:bulletEnabled val="1"/>
        </dgm:presLayoutVars>
      </dgm:prSet>
      <dgm:spPr/>
    </dgm:pt>
    <dgm:pt modelId="{7A1CD486-2166-4609-9B18-2562C9143DB0}" type="pres">
      <dgm:prSet presAssocID="{E1991CE8-8502-4195-910A-FFB086DBCA74}" presName="sibTrans" presStyleCnt="0"/>
      <dgm:spPr/>
    </dgm:pt>
    <dgm:pt modelId="{9D7E2FCE-4313-4CE8-84C6-0E8E488A5C4E}" type="pres">
      <dgm:prSet presAssocID="{4F6D5D38-920D-47A1-BCF5-E49FAA9EFBE0}" presName="node" presStyleLbl="node1" presStyleIdx="5" presStyleCnt="6">
        <dgm:presLayoutVars>
          <dgm:bulletEnabled val="1"/>
        </dgm:presLayoutVars>
      </dgm:prSet>
      <dgm:spPr/>
    </dgm:pt>
  </dgm:ptLst>
  <dgm:cxnLst>
    <dgm:cxn modelId="{2FDB1D1C-09C1-4374-A1CF-21B6A3093588}" srcId="{B2603B93-4CE5-4337-81DD-F61F1F83BD0E}" destId="{051CD7C3-EC3F-459C-B1B5-C6EBA132D5D5}" srcOrd="0" destOrd="0" parTransId="{09415F1F-C339-440E-8667-BA9998FCC08E}" sibTransId="{9CCD7AB6-9C57-4131-82D8-6234763C49E8}"/>
    <dgm:cxn modelId="{84D51F1F-A4DA-40C7-9418-804454360CBC}" srcId="{B2603B93-4CE5-4337-81DD-F61F1F83BD0E}" destId="{4F6D5D38-920D-47A1-BCF5-E49FAA9EFBE0}" srcOrd="5" destOrd="0" parTransId="{CAC0B8F3-A557-42B0-830E-EAAD5EA65718}" sibTransId="{FCE45DC7-FDFD-4AD2-A6A6-6E645F9A9F95}"/>
    <dgm:cxn modelId="{2F81A832-54F7-4890-AAA7-A10AC93FA296}" type="presOf" srcId="{B2603B93-4CE5-4337-81DD-F61F1F83BD0E}" destId="{75A5C3F0-2192-46E0-A461-22B36C2012D2}" srcOrd="0" destOrd="0" presId="urn:microsoft.com/office/officeart/2005/8/layout/default"/>
    <dgm:cxn modelId="{A4296838-7A0B-42DB-B2F9-292F69E275B4}" type="presOf" srcId="{A66BAAB0-FDCA-4839-A6C0-9504E437651F}" destId="{4E8E4FD0-ED22-49A8-86BF-C3BF34E8D9A4}" srcOrd="0" destOrd="0" presId="urn:microsoft.com/office/officeart/2005/8/layout/default"/>
    <dgm:cxn modelId="{3F621040-14BA-4C73-B358-013AD1B127AB}" type="presOf" srcId="{3137F208-E06A-436F-9FCE-1D9C3E2C185E}" destId="{6E3B4ECA-62FD-44A3-986F-EAF5403CEA47}" srcOrd="0" destOrd="0" presId="urn:microsoft.com/office/officeart/2005/8/layout/default"/>
    <dgm:cxn modelId="{3F480978-688E-4540-9481-1FCCE95A3E0B}" type="presOf" srcId="{7906344E-84B9-4419-9140-67FBCA47E792}" destId="{6C9BE826-9C74-43D5-81BB-C5C7D49C7B4B}" srcOrd="0" destOrd="0" presId="urn:microsoft.com/office/officeart/2005/8/layout/default"/>
    <dgm:cxn modelId="{035B0A9A-F3D9-4145-8F14-8E6B039EB9F1}" srcId="{B2603B93-4CE5-4337-81DD-F61F1F83BD0E}" destId="{3137F208-E06A-436F-9FCE-1D9C3E2C185E}" srcOrd="1" destOrd="0" parTransId="{38451078-716E-4389-AFE1-491D7B47191A}" sibTransId="{AEE8ABB0-E165-4821-9804-4F1D9053D43E}"/>
    <dgm:cxn modelId="{1DF77A9C-CA10-4D49-8002-A813321B826D}" srcId="{B2603B93-4CE5-4337-81DD-F61F1F83BD0E}" destId="{9C50E166-5FB6-4C41-9566-3616ACE4B977}" srcOrd="3" destOrd="0" parTransId="{ECA267F6-B082-423A-80DB-DFA597F7335F}" sibTransId="{E550A8AD-FC4C-4EAC-A5DD-0F58B211CDB4}"/>
    <dgm:cxn modelId="{926A68AB-7304-44B4-9310-1F787BDAFAEE}" type="presOf" srcId="{9C50E166-5FB6-4C41-9566-3616ACE4B977}" destId="{406B10A1-BD2B-4F2E-88D4-1FDC7D651C4E}" srcOrd="0" destOrd="0" presId="urn:microsoft.com/office/officeart/2005/8/layout/default"/>
    <dgm:cxn modelId="{D8CD13BC-C4EB-4D23-86C1-25F94FA2C228}" type="presOf" srcId="{4F6D5D38-920D-47A1-BCF5-E49FAA9EFBE0}" destId="{9D7E2FCE-4313-4CE8-84C6-0E8E488A5C4E}" srcOrd="0" destOrd="0" presId="urn:microsoft.com/office/officeart/2005/8/layout/default"/>
    <dgm:cxn modelId="{EC9061CA-2E36-4E4F-93B8-1607AEA4D309}" type="presOf" srcId="{051CD7C3-EC3F-459C-B1B5-C6EBA132D5D5}" destId="{25B83344-8A9D-430D-B7C3-1C49E5189A55}" srcOrd="0" destOrd="0" presId="urn:microsoft.com/office/officeart/2005/8/layout/default"/>
    <dgm:cxn modelId="{F974CEDF-90BA-452D-B3D6-3C60BB61E937}" srcId="{B2603B93-4CE5-4337-81DD-F61F1F83BD0E}" destId="{7906344E-84B9-4419-9140-67FBCA47E792}" srcOrd="2" destOrd="0" parTransId="{DBFE973D-1752-444D-BBB7-E2C70107A590}" sibTransId="{DABD4C02-C32B-4EBA-B7AF-BF3E3B3A2578}"/>
    <dgm:cxn modelId="{AA6820F9-8A8B-4C2D-B684-7DE0A89CDD5C}" srcId="{B2603B93-4CE5-4337-81DD-F61F1F83BD0E}" destId="{A66BAAB0-FDCA-4839-A6C0-9504E437651F}" srcOrd="4" destOrd="0" parTransId="{B6911824-AD8E-4AE9-A510-8BC68C27ED74}" sibTransId="{E1991CE8-8502-4195-910A-FFB086DBCA74}"/>
    <dgm:cxn modelId="{77BAE742-4C3D-4A45-8B8F-AD5E16D5315C}" type="presParOf" srcId="{75A5C3F0-2192-46E0-A461-22B36C2012D2}" destId="{25B83344-8A9D-430D-B7C3-1C49E5189A55}" srcOrd="0" destOrd="0" presId="urn:microsoft.com/office/officeart/2005/8/layout/default"/>
    <dgm:cxn modelId="{B5E754EE-2DE5-4AA4-AC9E-B396DC7EBAF1}" type="presParOf" srcId="{75A5C3F0-2192-46E0-A461-22B36C2012D2}" destId="{6F164F6E-49D3-47D6-A76B-DF26D64E5587}" srcOrd="1" destOrd="0" presId="urn:microsoft.com/office/officeart/2005/8/layout/default"/>
    <dgm:cxn modelId="{AF83BCF9-06FA-4A04-9D38-4C9BC3FDFCFD}" type="presParOf" srcId="{75A5C3F0-2192-46E0-A461-22B36C2012D2}" destId="{6E3B4ECA-62FD-44A3-986F-EAF5403CEA47}" srcOrd="2" destOrd="0" presId="urn:microsoft.com/office/officeart/2005/8/layout/default"/>
    <dgm:cxn modelId="{498298A2-D774-406D-9B7C-9096E05CC819}" type="presParOf" srcId="{75A5C3F0-2192-46E0-A461-22B36C2012D2}" destId="{A59E12D7-9E46-42C1-85B5-BF00C7525F12}" srcOrd="3" destOrd="0" presId="urn:microsoft.com/office/officeart/2005/8/layout/default"/>
    <dgm:cxn modelId="{1119F909-4D59-48AF-94ED-6A878A4DF6F3}" type="presParOf" srcId="{75A5C3F0-2192-46E0-A461-22B36C2012D2}" destId="{6C9BE826-9C74-43D5-81BB-C5C7D49C7B4B}" srcOrd="4" destOrd="0" presId="urn:microsoft.com/office/officeart/2005/8/layout/default"/>
    <dgm:cxn modelId="{700E4A38-F447-4973-9DDA-869EA563EC69}" type="presParOf" srcId="{75A5C3F0-2192-46E0-A461-22B36C2012D2}" destId="{7EB376E3-7279-48A1-909F-A76A071A1A78}" srcOrd="5" destOrd="0" presId="urn:microsoft.com/office/officeart/2005/8/layout/default"/>
    <dgm:cxn modelId="{7F9D4E24-14F2-4EEC-8CE7-EAAC7378F672}" type="presParOf" srcId="{75A5C3F0-2192-46E0-A461-22B36C2012D2}" destId="{406B10A1-BD2B-4F2E-88D4-1FDC7D651C4E}" srcOrd="6" destOrd="0" presId="urn:microsoft.com/office/officeart/2005/8/layout/default"/>
    <dgm:cxn modelId="{16130A65-EF72-4EEE-9C47-A19A55E9A7E1}" type="presParOf" srcId="{75A5C3F0-2192-46E0-A461-22B36C2012D2}" destId="{1C9D562C-23B9-4780-958C-D2C606E4483F}" srcOrd="7" destOrd="0" presId="urn:microsoft.com/office/officeart/2005/8/layout/default"/>
    <dgm:cxn modelId="{BDEA34D1-50E0-4C4E-A965-0B34B224D1F0}" type="presParOf" srcId="{75A5C3F0-2192-46E0-A461-22B36C2012D2}" destId="{4E8E4FD0-ED22-49A8-86BF-C3BF34E8D9A4}" srcOrd="8" destOrd="0" presId="urn:microsoft.com/office/officeart/2005/8/layout/default"/>
    <dgm:cxn modelId="{01BA5E44-4679-46F9-9EE0-314BB66475C1}" type="presParOf" srcId="{75A5C3F0-2192-46E0-A461-22B36C2012D2}" destId="{7A1CD486-2166-4609-9B18-2562C9143DB0}" srcOrd="9" destOrd="0" presId="urn:microsoft.com/office/officeart/2005/8/layout/default"/>
    <dgm:cxn modelId="{E127E3E4-4545-4FDF-967E-9183FC69856B}" type="presParOf" srcId="{75A5C3F0-2192-46E0-A461-22B36C2012D2}" destId="{9D7E2FCE-4313-4CE8-84C6-0E8E488A5C4E}"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64D51A-858D-43B2-85DC-4D4E0ECA3056}"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GB"/>
        </a:p>
      </dgm:t>
    </dgm:pt>
    <dgm:pt modelId="{157D95ED-01AA-449F-8154-B0E10230A213}">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Appropriate and accessible information</a:t>
          </a:r>
        </a:p>
      </dgm:t>
    </dgm:pt>
    <dgm:pt modelId="{790406F9-0806-4CC5-9AC0-A0BFFBE36F3B}" type="parTrans" cxnId="{4428FA11-8A6D-466F-B2C6-6A7E06F424E6}">
      <dgm:prSet/>
      <dgm:spPr/>
      <dgm:t>
        <a:bodyPr/>
        <a:lstStyle/>
        <a:p>
          <a:endParaRPr lang="en-GB"/>
        </a:p>
      </dgm:t>
    </dgm:pt>
    <dgm:pt modelId="{4E626EA0-7C98-4CCC-B058-C4BB42BEBCE4}" type="sibTrans" cxnId="{4428FA11-8A6D-466F-B2C6-6A7E06F424E6}">
      <dgm:prSet/>
      <dgm:spPr/>
      <dgm:t>
        <a:bodyPr/>
        <a:lstStyle/>
        <a:p>
          <a:endParaRPr lang="en-GB"/>
        </a:p>
      </dgm:t>
    </dgm:pt>
    <dgm:pt modelId="{B3EFE723-0BA6-4C10-8302-22BF30CA3A9D}">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Appropriate and accessible health and social care provision </a:t>
          </a:r>
        </a:p>
      </dgm:t>
    </dgm:pt>
    <dgm:pt modelId="{6A862CF4-8809-41FF-8741-7DAF9CB8CB97}" type="parTrans" cxnId="{4D665C76-A656-4F56-8947-F671A671EA16}">
      <dgm:prSet/>
      <dgm:spPr/>
      <dgm:t>
        <a:bodyPr/>
        <a:lstStyle/>
        <a:p>
          <a:endParaRPr lang="en-GB"/>
        </a:p>
      </dgm:t>
    </dgm:pt>
    <dgm:pt modelId="{BDB9A3E6-1FF8-4A99-8406-AD99EB3AE5C8}" type="sibTrans" cxnId="{4D665C76-A656-4F56-8947-F671A671EA16}">
      <dgm:prSet/>
      <dgm:spPr/>
      <dgm:t>
        <a:bodyPr/>
        <a:lstStyle/>
        <a:p>
          <a:endParaRPr lang="en-GB"/>
        </a:p>
      </dgm:t>
    </dgm:pt>
    <dgm:pt modelId="{07F0D2FC-956C-456E-A3A8-90E070F2A04E}">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 fully accessible transport system</a:t>
          </a:r>
        </a:p>
      </dgm:t>
    </dgm:pt>
    <dgm:pt modelId="{E59A565D-870E-49FE-AF62-33DF36DE482B}" type="parTrans" cxnId="{0DCC3131-1E8D-4060-8880-32B46C94BF10}">
      <dgm:prSet/>
      <dgm:spPr/>
      <dgm:t>
        <a:bodyPr/>
        <a:lstStyle/>
        <a:p>
          <a:endParaRPr lang="en-GB"/>
        </a:p>
      </dgm:t>
    </dgm:pt>
    <dgm:pt modelId="{542D3982-1996-4BDE-AF3D-FC74E5C67B37}" type="sibTrans" cxnId="{0DCC3131-1E8D-4060-8880-32B46C94BF10}">
      <dgm:prSet/>
      <dgm:spPr/>
      <dgm:t>
        <a:bodyPr/>
        <a:lstStyle/>
        <a:p>
          <a:endParaRPr lang="en-GB"/>
        </a:p>
      </dgm:t>
    </dgm:pt>
    <dgm:pt modelId="{9540795A-F8BF-4553-B266-3BB635DAE648}">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 Full access to the environment </a:t>
          </a:r>
        </a:p>
      </dgm:t>
    </dgm:pt>
    <dgm:pt modelId="{29DC80AD-26DF-48F9-9A66-A06A0A1EA127}" type="parTrans" cxnId="{FEEF7C93-5AA1-4AFF-A2F3-CD8CCCE08260}">
      <dgm:prSet/>
      <dgm:spPr/>
      <dgm:t>
        <a:bodyPr/>
        <a:lstStyle/>
        <a:p>
          <a:endParaRPr lang="en-GB"/>
        </a:p>
      </dgm:t>
    </dgm:pt>
    <dgm:pt modelId="{6EF2E29F-4357-4DEA-A57C-716E12B6B94C}" type="sibTrans" cxnId="{FEEF7C93-5AA1-4AFF-A2F3-CD8CCCE08260}">
      <dgm:prSet/>
      <dgm:spPr/>
      <dgm:t>
        <a:bodyPr/>
        <a:lstStyle/>
        <a:p>
          <a:endParaRPr lang="en-GB"/>
        </a:p>
      </dgm:t>
    </dgm:pt>
    <dgm:pt modelId="{5E36ADEE-A862-48BB-B1D0-198FB14FFEE1}">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Adequate provision of technical aids and equipment </a:t>
          </a:r>
        </a:p>
      </dgm:t>
    </dgm:pt>
    <dgm:pt modelId="{2D458BAD-6E87-48B6-B8A6-7330278F8D65}" type="parTrans" cxnId="{A25F482F-30DF-4EEA-B66D-304726F45F33}">
      <dgm:prSet/>
      <dgm:spPr/>
      <dgm:t>
        <a:bodyPr/>
        <a:lstStyle/>
        <a:p>
          <a:endParaRPr lang="en-GB"/>
        </a:p>
      </dgm:t>
    </dgm:pt>
    <dgm:pt modelId="{DB34693A-0488-4BCC-83F9-A1CB97E8EEDB}" type="sibTrans" cxnId="{A25F482F-30DF-4EEA-B66D-304726F45F33}">
      <dgm:prSet/>
      <dgm:spPr/>
      <dgm:t>
        <a:bodyPr/>
        <a:lstStyle/>
        <a:p>
          <a:endParaRPr lang="en-GB"/>
        </a:p>
      </dgm:t>
    </dgm:pt>
    <dgm:pt modelId="{BE05D4EE-0D20-4876-9D27-2D723006D7CC}">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Availability of accessible and adapted housing </a:t>
          </a:r>
        </a:p>
      </dgm:t>
    </dgm:pt>
    <dgm:pt modelId="{2284A1E0-FECF-430F-8EA4-A190C714C244}" type="parTrans" cxnId="{DD384B38-B37F-4C8B-BB75-FB950F93EFF0}">
      <dgm:prSet/>
      <dgm:spPr/>
      <dgm:t>
        <a:bodyPr/>
        <a:lstStyle/>
        <a:p>
          <a:endParaRPr lang="en-GB"/>
        </a:p>
      </dgm:t>
    </dgm:pt>
    <dgm:pt modelId="{15342AC6-EEC5-4C49-A1F7-2A818708D1B1}" type="sibTrans" cxnId="{DD384B38-B37F-4C8B-BB75-FB950F93EFF0}">
      <dgm:prSet/>
      <dgm:spPr/>
      <dgm:t>
        <a:bodyPr/>
        <a:lstStyle/>
        <a:p>
          <a:endParaRPr lang="en-GB"/>
        </a:p>
      </dgm:t>
    </dgm:pt>
    <dgm:pt modelId="{41144991-88FA-4A42-BEB9-7D966CA256ED}">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Adequate provision of personal assistance</a:t>
          </a:r>
        </a:p>
      </dgm:t>
    </dgm:pt>
    <dgm:pt modelId="{4890E16C-579B-4B5A-B958-804AFDD6B22D}" type="parTrans" cxnId="{84DFB08C-7AFC-47F1-BE87-6AB260B96F8D}">
      <dgm:prSet/>
      <dgm:spPr/>
      <dgm:t>
        <a:bodyPr/>
        <a:lstStyle/>
        <a:p>
          <a:endParaRPr lang="en-GB"/>
        </a:p>
      </dgm:t>
    </dgm:pt>
    <dgm:pt modelId="{9C3C706B-B610-4555-BF35-24A54F0477A4}" type="sibTrans" cxnId="{84DFB08C-7AFC-47F1-BE87-6AB260B96F8D}">
      <dgm:prSet/>
      <dgm:spPr/>
      <dgm:t>
        <a:bodyPr/>
        <a:lstStyle/>
        <a:p>
          <a:endParaRPr lang="en-GB"/>
        </a:p>
      </dgm:t>
    </dgm:pt>
    <dgm:pt modelId="{ADB56832-E85B-435A-A676-D5BC8B98220E}">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 Availability of inclusive education and training </a:t>
          </a:r>
        </a:p>
      </dgm:t>
    </dgm:pt>
    <dgm:pt modelId="{C12579CF-E213-42FB-8AE8-94DCB70D883B}" type="parTrans" cxnId="{42D3C1C8-577F-4F6B-B886-D6D6C60AE834}">
      <dgm:prSet/>
      <dgm:spPr/>
      <dgm:t>
        <a:bodyPr/>
        <a:lstStyle/>
        <a:p>
          <a:endParaRPr lang="en-GB"/>
        </a:p>
      </dgm:t>
    </dgm:pt>
    <dgm:pt modelId="{180770EF-E868-4872-9B29-8E918DB86C1A}" type="sibTrans" cxnId="{42D3C1C8-577F-4F6B-B886-D6D6C60AE834}">
      <dgm:prSet/>
      <dgm:spPr/>
      <dgm:t>
        <a:bodyPr/>
        <a:lstStyle/>
        <a:p>
          <a:endParaRPr lang="en-GB"/>
        </a:p>
      </dgm:t>
    </dgm:pt>
    <dgm:pt modelId="{712D941B-2E56-42E7-9B3F-249F25BBEF40}">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Equal opportunities for employment </a:t>
          </a:r>
        </a:p>
      </dgm:t>
    </dgm:pt>
    <dgm:pt modelId="{CAA5D08D-E77C-4FB3-8809-07C425DA4A1D}" type="parTrans" cxnId="{71871D5D-E4A5-46D0-A747-1D97575BFE8D}">
      <dgm:prSet/>
      <dgm:spPr/>
      <dgm:t>
        <a:bodyPr/>
        <a:lstStyle/>
        <a:p>
          <a:endParaRPr lang="en-GB"/>
        </a:p>
      </dgm:t>
    </dgm:pt>
    <dgm:pt modelId="{D6E02C07-DE9B-494E-B667-1DEEF4009AE9}" type="sibTrans" cxnId="{71871D5D-E4A5-46D0-A747-1D97575BFE8D}">
      <dgm:prSet/>
      <dgm:spPr/>
      <dgm:t>
        <a:bodyPr/>
        <a:lstStyle/>
        <a:p>
          <a:endParaRPr lang="en-GB"/>
        </a:p>
      </dgm:t>
    </dgm:pt>
    <dgm:pt modelId="{33DCA7F1-6FF4-40F0-BE57-76892755E9BD}">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Availability of independent advocacy and self-advocacy </a:t>
          </a:r>
        </a:p>
      </dgm:t>
    </dgm:pt>
    <dgm:pt modelId="{5F331E1E-0FE9-4B40-919A-35088826FAC1}" type="parTrans" cxnId="{B639AD74-84B5-47FF-B055-ED5A65502D7C}">
      <dgm:prSet/>
      <dgm:spPr/>
      <dgm:t>
        <a:bodyPr/>
        <a:lstStyle/>
        <a:p>
          <a:endParaRPr lang="en-GB"/>
        </a:p>
      </dgm:t>
    </dgm:pt>
    <dgm:pt modelId="{9D986054-84C1-4614-9358-434CC77BDF75}" type="sibTrans" cxnId="{B639AD74-84B5-47FF-B055-ED5A65502D7C}">
      <dgm:prSet/>
      <dgm:spPr/>
      <dgm:t>
        <a:bodyPr/>
        <a:lstStyle/>
        <a:p>
          <a:endParaRPr lang="en-GB"/>
        </a:p>
      </dgm:t>
    </dgm:pt>
    <dgm:pt modelId="{6D40DE26-2481-4ED1-9C69-86FF744C6083}">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Availability of peer counselling </a:t>
          </a:r>
        </a:p>
      </dgm:t>
    </dgm:pt>
    <dgm:pt modelId="{272B3F13-202D-4864-BA08-7463C354C0B4}" type="parTrans" cxnId="{852E07A9-8F2B-4869-98C6-B3A353933ACF}">
      <dgm:prSet/>
      <dgm:spPr/>
      <dgm:t>
        <a:bodyPr/>
        <a:lstStyle/>
        <a:p>
          <a:endParaRPr lang="en-GB"/>
        </a:p>
      </dgm:t>
    </dgm:pt>
    <dgm:pt modelId="{87D2F05B-826F-48FE-813F-A3D48E908EBB}" type="sibTrans" cxnId="{852E07A9-8F2B-4869-98C6-B3A353933ACF}">
      <dgm:prSet/>
      <dgm:spPr/>
      <dgm:t>
        <a:bodyPr/>
        <a:lstStyle/>
        <a:p>
          <a:endParaRPr lang="en-GB"/>
        </a:p>
      </dgm:t>
    </dgm:pt>
    <dgm:pt modelId="{5B02C69E-90EB-4124-8D09-A647B1B1AF7D}">
      <dgm:prSet phldrT="[Text]" custT="1"/>
      <dgm:spPr/>
      <dgm:t>
        <a:bodyPr/>
        <a:lstStyle/>
        <a:p>
          <a:pPr>
            <a:buFont typeface="Arial" panose="020B0604020202020204" pitchFamily="34" charset="0"/>
            <a:buChar char="•"/>
          </a:pPr>
          <a:r>
            <a:rPr lang="en-GB" sz="1800" dirty="0">
              <a:latin typeface="Segoe UI" panose="020B0502040204020203" pitchFamily="34" charset="0"/>
              <a:cs typeface="Segoe UI" panose="020B0502040204020203" pitchFamily="34" charset="0"/>
            </a:rPr>
            <a:t>An adequate income </a:t>
          </a:r>
        </a:p>
      </dgm:t>
    </dgm:pt>
    <dgm:pt modelId="{5E293BE3-0866-4D76-994D-84B649F8834E}" type="parTrans" cxnId="{4C9BC164-43CB-4F7F-84B1-8E9471392420}">
      <dgm:prSet/>
      <dgm:spPr/>
      <dgm:t>
        <a:bodyPr/>
        <a:lstStyle/>
        <a:p>
          <a:endParaRPr lang="en-GB"/>
        </a:p>
      </dgm:t>
    </dgm:pt>
    <dgm:pt modelId="{48500A70-0224-4DDF-A378-73D3709FFDAB}" type="sibTrans" cxnId="{4C9BC164-43CB-4F7F-84B1-8E9471392420}">
      <dgm:prSet/>
      <dgm:spPr/>
      <dgm:t>
        <a:bodyPr/>
        <a:lstStyle/>
        <a:p>
          <a:endParaRPr lang="en-GB"/>
        </a:p>
      </dgm:t>
    </dgm:pt>
    <dgm:pt modelId="{85EE18A5-F8A8-40CB-AF81-AAC5AE9C62FA}" type="pres">
      <dgm:prSet presAssocID="{EE64D51A-858D-43B2-85DC-4D4E0ECA3056}" presName="diagram" presStyleCnt="0">
        <dgm:presLayoutVars>
          <dgm:dir/>
          <dgm:resizeHandles val="exact"/>
        </dgm:presLayoutVars>
      </dgm:prSet>
      <dgm:spPr/>
    </dgm:pt>
    <dgm:pt modelId="{A69E6974-BEC0-4022-9759-CDFAB2E25441}" type="pres">
      <dgm:prSet presAssocID="{157D95ED-01AA-449F-8154-B0E10230A213}" presName="node" presStyleLbl="node1" presStyleIdx="0" presStyleCnt="12" custLinFactNeighborX="513">
        <dgm:presLayoutVars>
          <dgm:bulletEnabled val="1"/>
        </dgm:presLayoutVars>
      </dgm:prSet>
      <dgm:spPr/>
    </dgm:pt>
    <dgm:pt modelId="{F235588E-BE03-41C8-B19A-1F89AF0C32D1}" type="pres">
      <dgm:prSet presAssocID="{4E626EA0-7C98-4CCC-B058-C4BB42BEBCE4}" presName="sibTrans" presStyleCnt="0"/>
      <dgm:spPr/>
    </dgm:pt>
    <dgm:pt modelId="{C8F9A85F-A6EB-4FAF-8C2F-C494155F1A43}" type="pres">
      <dgm:prSet presAssocID="{5B02C69E-90EB-4124-8D09-A647B1B1AF7D}" presName="node" presStyleLbl="node1" presStyleIdx="1" presStyleCnt="12" custLinFactNeighborX="513">
        <dgm:presLayoutVars>
          <dgm:bulletEnabled val="1"/>
        </dgm:presLayoutVars>
      </dgm:prSet>
      <dgm:spPr/>
    </dgm:pt>
    <dgm:pt modelId="{42317009-CB46-4785-BFF8-18A7A358F7F7}" type="pres">
      <dgm:prSet presAssocID="{48500A70-0224-4DDF-A378-73D3709FFDAB}" presName="sibTrans" presStyleCnt="0"/>
      <dgm:spPr/>
    </dgm:pt>
    <dgm:pt modelId="{80555363-6C02-4A1F-AB74-D71D77EBBAFD}" type="pres">
      <dgm:prSet presAssocID="{B3EFE723-0BA6-4C10-8302-22BF30CA3A9D}" presName="node" presStyleLbl="node1" presStyleIdx="2" presStyleCnt="12" custLinFactNeighborX="513">
        <dgm:presLayoutVars>
          <dgm:bulletEnabled val="1"/>
        </dgm:presLayoutVars>
      </dgm:prSet>
      <dgm:spPr/>
    </dgm:pt>
    <dgm:pt modelId="{B690515F-F1EF-4073-8C9D-DA872841AA97}" type="pres">
      <dgm:prSet presAssocID="{BDB9A3E6-1FF8-4A99-8406-AD99EB3AE5C8}" presName="sibTrans" presStyleCnt="0"/>
      <dgm:spPr/>
    </dgm:pt>
    <dgm:pt modelId="{86B4F280-EF8A-4507-BFCA-8985D0F8BD79}" type="pres">
      <dgm:prSet presAssocID="{07F0D2FC-956C-456E-A3A8-90E070F2A04E}" presName="node" presStyleLbl="node1" presStyleIdx="3" presStyleCnt="12" custLinFactNeighborX="513">
        <dgm:presLayoutVars>
          <dgm:bulletEnabled val="1"/>
        </dgm:presLayoutVars>
      </dgm:prSet>
      <dgm:spPr/>
    </dgm:pt>
    <dgm:pt modelId="{81132B7A-348F-4FEC-9E76-3DB52B1492DA}" type="pres">
      <dgm:prSet presAssocID="{542D3982-1996-4BDE-AF3D-FC74E5C67B37}" presName="sibTrans" presStyleCnt="0"/>
      <dgm:spPr/>
    </dgm:pt>
    <dgm:pt modelId="{F9974040-7760-423C-8185-858E0DC22A88}" type="pres">
      <dgm:prSet presAssocID="{9540795A-F8BF-4553-B266-3BB635DAE648}" presName="node" presStyleLbl="node1" presStyleIdx="4" presStyleCnt="12" custLinFactNeighborX="513">
        <dgm:presLayoutVars>
          <dgm:bulletEnabled val="1"/>
        </dgm:presLayoutVars>
      </dgm:prSet>
      <dgm:spPr/>
    </dgm:pt>
    <dgm:pt modelId="{5445F4CC-DFFE-40A9-AF58-40AC385B5FD6}" type="pres">
      <dgm:prSet presAssocID="{6EF2E29F-4357-4DEA-A57C-716E12B6B94C}" presName="sibTrans" presStyleCnt="0"/>
      <dgm:spPr/>
    </dgm:pt>
    <dgm:pt modelId="{CF97A42E-D75E-4BDF-BE9D-372A459F2CC7}" type="pres">
      <dgm:prSet presAssocID="{5E36ADEE-A862-48BB-B1D0-198FB14FFEE1}" presName="node" presStyleLbl="node1" presStyleIdx="5" presStyleCnt="12" custLinFactNeighborX="513">
        <dgm:presLayoutVars>
          <dgm:bulletEnabled val="1"/>
        </dgm:presLayoutVars>
      </dgm:prSet>
      <dgm:spPr/>
    </dgm:pt>
    <dgm:pt modelId="{902A7123-3B35-47E8-A457-28CCFB44204D}" type="pres">
      <dgm:prSet presAssocID="{DB34693A-0488-4BCC-83F9-A1CB97E8EEDB}" presName="sibTrans" presStyleCnt="0"/>
      <dgm:spPr/>
    </dgm:pt>
    <dgm:pt modelId="{6AD5503B-09CF-42DE-B3B0-79A35CCA5B1B}" type="pres">
      <dgm:prSet presAssocID="{BE05D4EE-0D20-4876-9D27-2D723006D7CC}" presName="node" presStyleLbl="node1" presStyleIdx="6" presStyleCnt="12" custLinFactNeighborX="513">
        <dgm:presLayoutVars>
          <dgm:bulletEnabled val="1"/>
        </dgm:presLayoutVars>
      </dgm:prSet>
      <dgm:spPr/>
    </dgm:pt>
    <dgm:pt modelId="{A44F88AB-B572-4137-8116-F16CD142AFF2}" type="pres">
      <dgm:prSet presAssocID="{15342AC6-EEC5-4C49-A1F7-2A818708D1B1}" presName="sibTrans" presStyleCnt="0"/>
      <dgm:spPr/>
    </dgm:pt>
    <dgm:pt modelId="{D7111C47-2C85-4C90-99F7-137E54CD6D40}" type="pres">
      <dgm:prSet presAssocID="{41144991-88FA-4A42-BEB9-7D966CA256ED}" presName="node" presStyleLbl="node1" presStyleIdx="7" presStyleCnt="12" custLinFactNeighborX="513">
        <dgm:presLayoutVars>
          <dgm:bulletEnabled val="1"/>
        </dgm:presLayoutVars>
      </dgm:prSet>
      <dgm:spPr/>
    </dgm:pt>
    <dgm:pt modelId="{5BCABF45-918F-4823-8FE3-05CB9E3D4612}" type="pres">
      <dgm:prSet presAssocID="{9C3C706B-B610-4555-BF35-24A54F0477A4}" presName="sibTrans" presStyleCnt="0"/>
      <dgm:spPr/>
    </dgm:pt>
    <dgm:pt modelId="{540BF2C6-C1CC-4972-A28D-7B21B6F2D84F}" type="pres">
      <dgm:prSet presAssocID="{ADB56832-E85B-435A-A676-D5BC8B98220E}" presName="node" presStyleLbl="node1" presStyleIdx="8" presStyleCnt="12" custLinFactNeighborX="513">
        <dgm:presLayoutVars>
          <dgm:bulletEnabled val="1"/>
        </dgm:presLayoutVars>
      </dgm:prSet>
      <dgm:spPr/>
    </dgm:pt>
    <dgm:pt modelId="{22988C31-07B3-4B4C-AF38-B1B17915AC9A}" type="pres">
      <dgm:prSet presAssocID="{180770EF-E868-4872-9B29-8E918DB86C1A}" presName="sibTrans" presStyleCnt="0"/>
      <dgm:spPr/>
    </dgm:pt>
    <dgm:pt modelId="{040C6CB3-9CE6-4E18-92A2-8379FD05D85D}" type="pres">
      <dgm:prSet presAssocID="{712D941B-2E56-42E7-9B3F-249F25BBEF40}" presName="node" presStyleLbl="node1" presStyleIdx="9" presStyleCnt="12">
        <dgm:presLayoutVars>
          <dgm:bulletEnabled val="1"/>
        </dgm:presLayoutVars>
      </dgm:prSet>
      <dgm:spPr/>
    </dgm:pt>
    <dgm:pt modelId="{0C68EDE4-153E-44FD-8CFE-E10BBC94F91F}" type="pres">
      <dgm:prSet presAssocID="{D6E02C07-DE9B-494E-B667-1DEEF4009AE9}" presName="sibTrans" presStyleCnt="0"/>
      <dgm:spPr/>
    </dgm:pt>
    <dgm:pt modelId="{3848AE27-A7D8-459C-9FA3-6DA0F76F3C34}" type="pres">
      <dgm:prSet presAssocID="{33DCA7F1-6FF4-40F0-BE57-76892755E9BD}" presName="node" presStyleLbl="node1" presStyleIdx="10" presStyleCnt="12" custLinFactNeighborX="-2048">
        <dgm:presLayoutVars>
          <dgm:bulletEnabled val="1"/>
        </dgm:presLayoutVars>
      </dgm:prSet>
      <dgm:spPr/>
    </dgm:pt>
    <dgm:pt modelId="{550BF834-FA06-4FE1-87DA-F902409FD3B0}" type="pres">
      <dgm:prSet presAssocID="{9D986054-84C1-4614-9358-434CC77BDF75}" presName="sibTrans" presStyleCnt="0"/>
      <dgm:spPr/>
    </dgm:pt>
    <dgm:pt modelId="{7BA3CC51-09A5-4CAA-9B40-C4FD41235D23}" type="pres">
      <dgm:prSet presAssocID="{6D40DE26-2481-4ED1-9C69-86FF744C6083}" presName="node" presStyleLbl="node1" presStyleIdx="11" presStyleCnt="12" custLinFactNeighborX="-2048">
        <dgm:presLayoutVars>
          <dgm:bulletEnabled val="1"/>
        </dgm:presLayoutVars>
      </dgm:prSet>
      <dgm:spPr/>
    </dgm:pt>
  </dgm:ptLst>
  <dgm:cxnLst>
    <dgm:cxn modelId="{687C7F05-1991-4C15-B130-3FE430BE37F6}" type="presOf" srcId="{6D40DE26-2481-4ED1-9C69-86FF744C6083}" destId="{7BA3CC51-09A5-4CAA-9B40-C4FD41235D23}" srcOrd="0" destOrd="0" presId="urn:microsoft.com/office/officeart/2005/8/layout/default"/>
    <dgm:cxn modelId="{4428FA11-8A6D-466F-B2C6-6A7E06F424E6}" srcId="{EE64D51A-858D-43B2-85DC-4D4E0ECA3056}" destId="{157D95ED-01AA-449F-8154-B0E10230A213}" srcOrd="0" destOrd="0" parTransId="{790406F9-0806-4CC5-9AC0-A0BFFBE36F3B}" sibTransId="{4E626EA0-7C98-4CCC-B058-C4BB42BEBCE4}"/>
    <dgm:cxn modelId="{6A930428-5136-4380-ADCC-A0819DAC2F6D}" type="presOf" srcId="{5E36ADEE-A862-48BB-B1D0-198FB14FFEE1}" destId="{CF97A42E-D75E-4BDF-BE9D-372A459F2CC7}" srcOrd="0" destOrd="0" presId="urn:microsoft.com/office/officeart/2005/8/layout/default"/>
    <dgm:cxn modelId="{A25F482F-30DF-4EEA-B66D-304726F45F33}" srcId="{EE64D51A-858D-43B2-85DC-4D4E0ECA3056}" destId="{5E36ADEE-A862-48BB-B1D0-198FB14FFEE1}" srcOrd="5" destOrd="0" parTransId="{2D458BAD-6E87-48B6-B8A6-7330278F8D65}" sibTransId="{DB34693A-0488-4BCC-83F9-A1CB97E8EEDB}"/>
    <dgm:cxn modelId="{0DCC3131-1E8D-4060-8880-32B46C94BF10}" srcId="{EE64D51A-858D-43B2-85DC-4D4E0ECA3056}" destId="{07F0D2FC-956C-456E-A3A8-90E070F2A04E}" srcOrd="3" destOrd="0" parTransId="{E59A565D-870E-49FE-AF62-33DF36DE482B}" sibTransId="{542D3982-1996-4BDE-AF3D-FC74E5C67B37}"/>
    <dgm:cxn modelId="{DD384B38-B37F-4C8B-BB75-FB950F93EFF0}" srcId="{EE64D51A-858D-43B2-85DC-4D4E0ECA3056}" destId="{BE05D4EE-0D20-4876-9D27-2D723006D7CC}" srcOrd="6" destOrd="0" parTransId="{2284A1E0-FECF-430F-8EA4-A190C714C244}" sibTransId="{15342AC6-EEC5-4C49-A1F7-2A818708D1B1}"/>
    <dgm:cxn modelId="{71871D5D-E4A5-46D0-A747-1D97575BFE8D}" srcId="{EE64D51A-858D-43B2-85DC-4D4E0ECA3056}" destId="{712D941B-2E56-42E7-9B3F-249F25BBEF40}" srcOrd="9" destOrd="0" parTransId="{CAA5D08D-E77C-4FB3-8809-07C425DA4A1D}" sibTransId="{D6E02C07-DE9B-494E-B667-1DEEF4009AE9}"/>
    <dgm:cxn modelId="{D557A560-75FB-46D1-99BA-36CFBF3E9D0D}" type="presOf" srcId="{BE05D4EE-0D20-4876-9D27-2D723006D7CC}" destId="{6AD5503B-09CF-42DE-B3B0-79A35CCA5B1B}" srcOrd="0" destOrd="0" presId="urn:microsoft.com/office/officeart/2005/8/layout/default"/>
    <dgm:cxn modelId="{B145FB61-4D89-4436-8503-E646BCCE28F4}" type="presOf" srcId="{07F0D2FC-956C-456E-A3A8-90E070F2A04E}" destId="{86B4F280-EF8A-4507-BFCA-8985D0F8BD79}" srcOrd="0" destOrd="0" presId="urn:microsoft.com/office/officeart/2005/8/layout/default"/>
    <dgm:cxn modelId="{4C9BC164-43CB-4F7F-84B1-8E9471392420}" srcId="{EE64D51A-858D-43B2-85DC-4D4E0ECA3056}" destId="{5B02C69E-90EB-4124-8D09-A647B1B1AF7D}" srcOrd="1" destOrd="0" parTransId="{5E293BE3-0866-4D76-994D-84B649F8834E}" sibTransId="{48500A70-0224-4DDF-A378-73D3709FFDAB}"/>
    <dgm:cxn modelId="{90A5B345-DA74-4E3C-AA70-9AC9785BC95F}" type="presOf" srcId="{157D95ED-01AA-449F-8154-B0E10230A213}" destId="{A69E6974-BEC0-4022-9759-CDFAB2E25441}" srcOrd="0" destOrd="0" presId="urn:microsoft.com/office/officeart/2005/8/layout/default"/>
    <dgm:cxn modelId="{0289D753-B4FD-4993-BF55-A2DD9FD5FA7F}" type="presOf" srcId="{41144991-88FA-4A42-BEB9-7D966CA256ED}" destId="{D7111C47-2C85-4C90-99F7-137E54CD6D40}" srcOrd="0" destOrd="0" presId="urn:microsoft.com/office/officeart/2005/8/layout/default"/>
    <dgm:cxn modelId="{B639AD74-84B5-47FF-B055-ED5A65502D7C}" srcId="{EE64D51A-858D-43B2-85DC-4D4E0ECA3056}" destId="{33DCA7F1-6FF4-40F0-BE57-76892755E9BD}" srcOrd="10" destOrd="0" parTransId="{5F331E1E-0FE9-4B40-919A-35088826FAC1}" sibTransId="{9D986054-84C1-4614-9358-434CC77BDF75}"/>
    <dgm:cxn modelId="{4D665C76-A656-4F56-8947-F671A671EA16}" srcId="{EE64D51A-858D-43B2-85DC-4D4E0ECA3056}" destId="{B3EFE723-0BA6-4C10-8302-22BF30CA3A9D}" srcOrd="2" destOrd="0" parTransId="{6A862CF4-8809-41FF-8741-7DAF9CB8CB97}" sibTransId="{BDB9A3E6-1FF8-4A99-8406-AD99EB3AE5C8}"/>
    <dgm:cxn modelId="{0C999878-92C6-492D-8512-7787556EB924}" type="presOf" srcId="{5B02C69E-90EB-4124-8D09-A647B1B1AF7D}" destId="{C8F9A85F-A6EB-4FAF-8C2F-C494155F1A43}" srcOrd="0" destOrd="0" presId="urn:microsoft.com/office/officeart/2005/8/layout/default"/>
    <dgm:cxn modelId="{84DFB08C-7AFC-47F1-BE87-6AB260B96F8D}" srcId="{EE64D51A-858D-43B2-85DC-4D4E0ECA3056}" destId="{41144991-88FA-4A42-BEB9-7D966CA256ED}" srcOrd="7" destOrd="0" parTransId="{4890E16C-579B-4B5A-B958-804AFDD6B22D}" sibTransId="{9C3C706B-B610-4555-BF35-24A54F0477A4}"/>
    <dgm:cxn modelId="{FEEF7C93-5AA1-4AFF-A2F3-CD8CCCE08260}" srcId="{EE64D51A-858D-43B2-85DC-4D4E0ECA3056}" destId="{9540795A-F8BF-4553-B266-3BB635DAE648}" srcOrd="4" destOrd="0" parTransId="{29DC80AD-26DF-48F9-9A66-A06A0A1EA127}" sibTransId="{6EF2E29F-4357-4DEA-A57C-716E12B6B94C}"/>
    <dgm:cxn modelId="{EC201A95-4903-4C75-97B6-CA0B09BC2EDA}" type="presOf" srcId="{33DCA7F1-6FF4-40F0-BE57-76892755E9BD}" destId="{3848AE27-A7D8-459C-9FA3-6DA0F76F3C34}" srcOrd="0" destOrd="0" presId="urn:microsoft.com/office/officeart/2005/8/layout/default"/>
    <dgm:cxn modelId="{B065C8A7-967F-4E76-8C24-D4BF915F13BF}" type="presOf" srcId="{712D941B-2E56-42E7-9B3F-249F25BBEF40}" destId="{040C6CB3-9CE6-4E18-92A2-8379FD05D85D}" srcOrd="0" destOrd="0" presId="urn:microsoft.com/office/officeart/2005/8/layout/default"/>
    <dgm:cxn modelId="{852E07A9-8F2B-4869-98C6-B3A353933ACF}" srcId="{EE64D51A-858D-43B2-85DC-4D4E0ECA3056}" destId="{6D40DE26-2481-4ED1-9C69-86FF744C6083}" srcOrd="11" destOrd="0" parTransId="{272B3F13-202D-4864-BA08-7463C354C0B4}" sibTransId="{87D2F05B-826F-48FE-813F-A3D48E908EBB}"/>
    <dgm:cxn modelId="{8CFB38BD-FA17-47AA-9C97-19E58FDBF5BB}" type="presOf" srcId="{ADB56832-E85B-435A-A676-D5BC8B98220E}" destId="{540BF2C6-C1CC-4972-A28D-7B21B6F2D84F}" srcOrd="0" destOrd="0" presId="urn:microsoft.com/office/officeart/2005/8/layout/default"/>
    <dgm:cxn modelId="{42D3C1C8-577F-4F6B-B886-D6D6C60AE834}" srcId="{EE64D51A-858D-43B2-85DC-4D4E0ECA3056}" destId="{ADB56832-E85B-435A-A676-D5BC8B98220E}" srcOrd="8" destOrd="0" parTransId="{C12579CF-E213-42FB-8AE8-94DCB70D883B}" sibTransId="{180770EF-E868-4872-9B29-8E918DB86C1A}"/>
    <dgm:cxn modelId="{A779CCE4-E13D-4BA0-BB76-6267CA87C646}" type="presOf" srcId="{B3EFE723-0BA6-4C10-8302-22BF30CA3A9D}" destId="{80555363-6C02-4A1F-AB74-D71D77EBBAFD}" srcOrd="0" destOrd="0" presId="urn:microsoft.com/office/officeart/2005/8/layout/default"/>
    <dgm:cxn modelId="{D03501ED-2BFC-4E62-A502-24DF16DB8ECC}" type="presOf" srcId="{EE64D51A-858D-43B2-85DC-4D4E0ECA3056}" destId="{85EE18A5-F8A8-40CB-AF81-AAC5AE9C62FA}" srcOrd="0" destOrd="0" presId="urn:microsoft.com/office/officeart/2005/8/layout/default"/>
    <dgm:cxn modelId="{88BC63F1-0969-4794-863E-89F81F4A5D1A}" type="presOf" srcId="{9540795A-F8BF-4553-B266-3BB635DAE648}" destId="{F9974040-7760-423C-8185-858E0DC22A88}" srcOrd="0" destOrd="0" presId="urn:microsoft.com/office/officeart/2005/8/layout/default"/>
    <dgm:cxn modelId="{5911401A-D2AD-4B06-B92B-847501A7404A}" type="presParOf" srcId="{85EE18A5-F8A8-40CB-AF81-AAC5AE9C62FA}" destId="{A69E6974-BEC0-4022-9759-CDFAB2E25441}" srcOrd="0" destOrd="0" presId="urn:microsoft.com/office/officeart/2005/8/layout/default"/>
    <dgm:cxn modelId="{F7F3A0AC-4C92-42FD-B733-23FDB151BE55}" type="presParOf" srcId="{85EE18A5-F8A8-40CB-AF81-AAC5AE9C62FA}" destId="{F235588E-BE03-41C8-B19A-1F89AF0C32D1}" srcOrd="1" destOrd="0" presId="urn:microsoft.com/office/officeart/2005/8/layout/default"/>
    <dgm:cxn modelId="{7C9EF536-805E-4579-A107-BB4782208D10}" type="presParOf" srcId="{85EE18A5-F8A8-40CB-AF81-AAC5AE9C62FA}" destId="{C8F9A85F-A6EB-4FAF-8C2F-C494155F1A43}" srcOrd="2" destOrd="0" presId="urn:microsoft.com/office/officeart/2005/8/layout/default"/>
    <dgm:cxn modelId="{6E371259-F73E-4838-9142-2B8C35260176}" type="presParOf" srcId="{85EE18A5-F8A8-40CB-AF81-AAC5AE9C62FA}" destId="{42317009-CB46-4785-BFF8-18A7A358F7F7}" srcOrd="3" destOrd="0" presId="urn:microsoft.com/office/officeart/2005/8/layout/default"/>
    <dgm:cxn modelId="{F3EA5BB3-5DE0-40C2-9E1B-12D09C6E12EE}" type="presParOf" srcId="{85EE18A5-F8A8-40CB-AF81-AAC5AE9C62FA}" destId="{80555363-6C02-4A1F-AB74-D71D77EBBAFD}" srcOrd="4" destOrd="0" presId="urn:microsoft.com/office/officeart/2005/8/layout/default"/>
    <dgm:cxn modelId="{EC41D8CB-A74A-4315-B1CA-64396B79CEAC}" type="presParOf" srcId="{85EE18A5-F8A8-40CB-AF81-AAC5AE9C62FA}" destId="{B690515F-F1EF-4073-8C9D-DA872841AA97}" srcOrd="5" destOrd="0" presId="urn:microsoft.com/office/officeart/2005/8/layout/default"/>
    <dgm:cxn modelId="{E9E06857-7A75-427D-93A5-5D669475D82B}" type="presParOf" srcId="{85EE18A5-F8A8-40CB-AF81-AAC5AE9C62FA}" destId="{86B4F280-EF8A-4507-BFCA-8985D0F8BD79}" srcOrd="6" destOrd="0" presId="urn:microsoft.com/office/officeart/2005/8/layout/default"/>
    <dgm:cxn modelId="{1AEB6459-C43B-4CF8-8BCB-ED30066E7B22}" type="presParOf" srcId="{85EE18A5-F8A8-40CB-AF81-AAC5AE9C62FA}" destId="{81132B7A-348F-4FEC-9E76-3DB52B1492DA}" srcOrd="7" destOrd="0" presId="urn:microsoft.com/office/officeart/2005/8/layout/default"/>
    <dgm:cxn modelId="{CACB9FFA-09E6-425F-B137-7FD34DAB8140}" type="presParOf" srcId="{85EE18A5-F8A8-40CB-AF81-AAC5AE9C62FA}" destId="{F9974040-7760-423C-8185-858E0DC22A88}" srcOrd="8" destOrd="0" presId="urn:microsoft.com/office/officeart/2005/8/layout/default"/>
    <dgm:cxn modelId="{FD7426EE-09DF-4DE2-84A5-C5F12E6D4104}" type="presParOf" srcId="{85EE18A5-F8A8-40CB-AF81-AAC5AE9C62FA}" destId="{5445F4CC-DFFE-40A9-AF58-40AC385B5FD6}" srcOrd="9" destOrd="0" presId="urn:microsoft.com/office/officeart/2005/8/layout/default"/>
    <dgm:cxn modelId="{F44F03D6-21D7-4815-B5BE-318C4AF7507A}" type="presParOf" srcId="{85EE18A5-F8A8-40CB-AF81-AAC5AE9C62FA}" destId="{CF97A42E-D75E-4BDF-BE9D-372A459F2CC7}" srcOrd="10" destOrd="0" presId="urn:microsoft.com/office/officeart/2005/8/layout/default"/>
    <dgm:cxn modelId="{B2956096-46AF-4C22-A784-F78358ADB4B0}" type="presParOf" srcId="{85EE18A5-F8A8-40CB-AF81-AAC5AE9C62FA}" destId="{902A7123-3B35-47E8-A457-28CCFB44204D}" srcOrd="11" destOrd="0" presId="urn:microsoft.com/office/officeart/2005/8/layout/default"/>
    <dgm:cxn modelId="{B92D59D9-D52D-4814-B917-9C01090E8D36}" type="presParOf" srcId="{85EE18A5-F8A8-40CB-AF81-AAC5AE9C62FA}" destId="{6AD5503B-09CF-42DE-B3B0-79A35CCA5B1B}" srcOrd="12" destOrd="0" presId="urn:microsoft.com/office/officeart/2005/8/layout/default"/>
    <dgm:cxn modelId="{08303625-583B-4606-975D-C58CEC030C38}" type="presParOf" srcId="{85EE18A5-F8A8-40CB-AF81-AAC5AE9C62FA}" destId="{A44F88AB-B572-4137-8116-F16CD142AFF2}" srcOrd="13" destOrd="0" presId="urn:microsoft.com/office/officeart/2005/8/layout/default"/>
    <dgm:cxn modelId="{56E5C0AB-4DBD-41FE-9F9C-2A24CB9F505A}" type="presParOf" srcId="{85EE18A5-F8A8-40CB-AF81-AAC5AE9C62FA}" destId="{D7111C47-2C85-4C90-99F7-137E54CD6D40}" srcOrd="14" destOrd="0" presId="urn:microsoft.com/office/officeart/2005/8/layout/default"/>
    <dgm:cxn modelId="{FE475394-FB4C-41FF-A911-2689CA48B853}" type="presParOf" srcId="{85EE18A5-F8A8-40CB-AF81-AAC5AE9C62FA}" destId="{5BCABF45-918F-4823-8FE3-05CB9E3D4612}" srcOrd="15" destOrd="0" presId="urn:microsoft.com/office/officeart/2005/8/layout/default"/>
    <dgm:cxn modelId="{0C761995-FEED-4888-A0F5-93700AE7EDF2}" type="presParOf" srcId="{85EE18A5-F8A8-40CB-AF81-AAC5AE9C62FA}" destId="{540BF2C6-C1CC-4972-A28D-7B21B6F2D84F}" srcOrd="16" destOrd="0" presId="urn:microsoft.com/office/officeart/2005/8/layout/default"/>
    <dgm:cxn modelId="{24BD5767-5936-4A79-AF77-9589038374A7}" type="presParOf" srcId="{85EE18A5-F8A8-40CB-AF81-AAC5AE9C62FA}" destId="{22988C31-07B3-4B4C-AF38-B1B17915AC9A}" srcOrd="17" destOrd="0" presId="urn:microsoft.com/office/officeart/2005/8/layout/default"/>
    <dgm:cxn modelId="{22FE0A59-579C-42A0-ABFA-6E86DDED434A}" type="presParOf" srcId="{85EE18A5-F8A8-40CB-AF81-AAC5AE9C62FA}" destId="{040C6CB3-9CE6-4E18-92A2-8379FD05D85D}" srcOrd="18" destOrd="0" presId="urn:microsoft.com/office/officeart/2005/8/layout/default"/>
    <dgm:cxn modelId="{25198A62-1EE8-463D-B9C7-A945DE9159FC}" type="presParOf" srcId="{85EE18A5-F8A8-40CB-AF81-AAC5AE9C62FA}" destId="{0C68EDE4-153E-44FD-8CFE-E10BBC94F91F}" srcOrd="19" destOrd="0" presId="urn:microsoft.com/office/officeart/2005/8/layout/default"/>
    <dgm:cxn modelId="{AFD4E2AF-7683-4E3C-8EEC-B8435EABA054}" type="presParOf" srcId="{85EE18A5-F8A8-40CB-AF81-AAC5AE9C62FA}" destId="{3848AE27-A7D8-459C-9FA3-6DA0F76F3C34}" srcOrd="20" destOrd="0" presId="urn:microsoft.com/office/officeart/2005/8/layout/default"/>
    <dgm:cxn modelId="{4FA2D876-04F1-4331-A6CE-D309D650C2C7}" type="presParOf" srcId="{85EE18A5-F8A8-40CB-AF81-AAC5AE9C62FA}" destId="{550BF834-FA06-4FE1-87DA-F902409FD3B0}" srcOrd="21" destOrd="0" presId="urn:microsoft.com/office/officeart/2005/8/layout/default"/>
    <dgm:cxn modelId="{CA6E2005-9B7C-4CF6-8818-9C5AB3C35397}" type="presParOf" srcId="{85EE18A5-F8A8-40CB-AF81-AAC5AE9C62FA}" destId="{7BA3CC51-09A5-4CAA-9B40-C4FD41235D23}" srcOrd="2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83344-8A9D-430D-B7C3-1C49E5189A55}">
      <dsp:nvSpPr>
        <dsp:cNvPr id="0" name=""/>
        <dsp:cNvSpPr/>
      </dsp:nvSpPr>
      <dsp:spPr>
        <a:xfrm>
          <a:off x="0" y="39687"/>
          <a:ext cx="3286125" cy="1971675"/>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rgbClr val="FFFF00"/>
              </a:solidFill>
              <a:latin typeface="Segoe UI" panose="020B0502040204020203" pitchFamily="34" charset="0"/>
              <a:cs typeface="Segoe UI" panose="020B0502040204020203" pitchFamily="34" charset="0"/>
            </a:rPr>
            <a:t>1. </a:t>
          </a:r>
          <a:r>
            <a:rPr lang="en-GB" sz="1900" kern="1200" dirty="0">
              <a:latin typeface="Segoe UI" panose="020B0502040204020203" pitchFamily="34" charset="0"/>
              <a:cs typeface="Segoe UI" panose="020B0502040204020203" pitchFamily="34" charset="0"/>
            </a:rPr>
            <a:t>Disabled people living in the community with the same choices, control and freedom as anybody else</a:t>
          </a:r>
          <a:endParaRPr lang="en-US" sz="1900" kern="1200" dirty="0">
            <a:latin typeface="Segoe UI" panose="020B0502040204020203" pitchFamily="34" charset="0"/>
            <a:cs typeface="Segoe UI" panose="020B0502040204020203" pitchFamily="34" charset="0"/>
          </a:endParaRPr>
        </a:p>
      </dsp:txBody>
      <dsp:txXfrm>
        <a:off x="0" y="39687"/>
        <a:ext cx="3286125" cy="1971675"/>
      </dsp:txXfrm>
    </dsp:sp>
    <dsp:sp modelId="{6E3B4ECA-62FD-44A3-986F-EAF5403CEA47}">
      <dsp:nvSpPr>
        <dsp:cNvPr id="0" name=""/>
        <dsp:cNvSpPr/>
      </dsp:nvSpPr>
      <dsp:spPr>
        <a:xfrm>
          <a:off x="3614737" y="39687"/>
          <a:ext cx="3286125" cy="1971675"/>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rgbClr val="FFFF00"/>
              </a:solidFill>
              <a:latin typeface="Segoe UI" panose="020B0502040204020203" pitchFamily="34" charset="0"/>
              <a:cs typeface="Segoe UI" panose="020B0502040204020203" pitchFamily="34" charset="0"/>
            </a:rPr>
            <a:t>2. </a:t>
          </a:r>
          <a:r>
            <a:rPr lang="en-GB" sz="1900" kern="1200" dirty="0">
              <a:latin typeface="Segoe UI" panose="020B0502040204020203" pitchFamily="34" charset="0"/>
              <a:cs typeface="Segoe UI" panose="020B0502040204020203" pitchFamily="34" charset="0"/>
            </a:rPr>
            <a:t>It’s about rights, equality and inclusion – everyone counts, everyone benefits</a:t>
          </a:r>
          <a:endParaRPr lang="en-US" sz="1900" kern="1200" dirty="0">
            <a:latin typeface="Segoe UI" panose="020B0502040204020203" pitchFamily="34" charset="0"/>
            <a:cs typeface="Segoe UI" panose="020B0502040204020203" pitchFamily="34" charset="0"/>
          </a:endParaRPr>
        </a:p>
      </dsp:txBody>
      <dsp:txXfrm>
        <a:off x="3614737" y="39687"/>
        <a:ext cx="3286125" cy="1971675"/>
      </dsp:txXfrm>
    </dsp:sp>
    <dsp:sp modelId="{6C9BE826-9C74-43D5-81BB-C5C7D49C7B4B}">
      <dsp:nvSpPr>
        <dsp:cNvPr id="0" name=""/>
        <dsp:cNvSpPr/>
      </dsp:nvSpPr>
      <dsp:spPr>
        <a:xfrm>
          <a:off x="7229475" y="39687"/>
          <a:ext cx="3286125" cy="1971675"/>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rgbClr val="FFFF00"/>
              </a:solidFill>
              <a:latin typeface="Segoe UI" panose="020B0502040204020203" pitchFamily="34" charset="0"/>
              <a:cs typeface="Segoe UI" panose="020B0502040204020203" pitchFamily="34" charset="0"/>
            </a:rPr>
            <a:t>3. </a:t>
          </a:r>
          <a:r>
            <a:rPr lang="en-GB" sz="1900" kern="1200" dirty="0">
              <a:latin typeface="Segoe UI" panose="020B0502040204020203" pitchFamily="34" charset="0"/>
              <a:cs typeface="Segoe UI" panose="020B0502040204020203" pitchFamily="34" charset="0"/>
            </a:rPr>
            <a:t>It means </a:t>
          </a:r>
          <a:r>
            <a:rPr lang="en-GB" sz="1900" b="1" kern="1200" dirty="0">
              <a:latin typeface="Segoe UI" panose="020B0502040204020203" pitchFamily="34" charset="0"/>
              <a:cs typeface="Segoe UI" panose="020B0502040204020203" pitchFamily="34" charset="0"/>
            </a:rPr>
            <a:t>all</a:t>
          </a:r>
          <a:r>
            <a:rPr lang="en-GB" sz="1900" kern="1200" dirty="0">
              <a:latin typeface="Segoe UI" panose="020B0502040204020203" pitchFamily="34" charset="0"/>
              <a:cs typeface="Segoe UI" panose="020B0502040204020203" pitchFamily="34" charset="0"/>
            </a:rPr>
            <a:t> Disabled people of </a:t>
          </a:r>
          <a:r>
            <a:rPr lang="en-GB" sz="1900" b="1" kern="1200" dirty="0">
              <a:latin typeface="Segoe UI" panose="020B0502040204020203" pitchFamily="34" charset="0"/>
              <a:cs typeface="Segoe UI" panose="020B0502040204020203" pitchFamily="34" charset="0"/>
            </a:rPr>
            <a:t>all </a:t>
          </a:r>
          <a:r>
            <a:rPr lang="en-GB" sz="1900" kern="1200" dirty="0">
              <a:latin typeface="Segoe UI" panose="020B0502040204020203" pitchFamily="34" charset="0"/>
              <a:cs typeface="Segoe UI" panose="020B0502040204020203" pitchFamily="34" charset="0"/>
            </a:rPr>
            <a:t>ages being treated with respect, having full opportunities, living in their own homes.</a:t>
          </a:r>
          <a:endParaRPr lang="en-US" sz="1900" kern="1200" dirty="0">
            <a:latin typeface="Segoe UI" panose="020B0502040204020203" pitchFamily="34" charset="0"/>
            <a:cs typeface="Segoe UI" panose="020B0502040204020203" pitchFamily="34" charset="0"/>
          </a:endParaRPr>
        </a:p>
      </dsp:txBody>
      <dsp:txXfrm>
        <a:off x="7229475" y="39687"/>
        <a:ext cx="3286125" cy="1971675"/>
      </dsp:txXfrm>
    </dsp:sp>
    <dsp:sp modelId="{406B10A1-BD2B-4F2E-88D4-1FDC7D651C4E}">
      <dsp:nvSpPr>
        <dsp:cNvPr id="0" name=""/>
        <dsp:cNvSpPr/>
      </dsp:nvSpPr>
      <dsp:spPr>
        <a:xfrm>
          <a:off x="0" y="2339975"/>
          <a:ext cx="3286125" cy="1971675"/>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rgbClr val="FFFF00"/>
              </a:solidFill>
              <a:latin typeface="Segoe UI" panose="020B0502040204020203" pitchFamily="34" charset="0"/>
              <a:cs typeface="Segoe UI" panose="020B0502040204020203" pitchFamily="34" charset="0"/>
            </a:rPr>
            <a:t>4. </a:t>
          </a:r>
          <a:r>
            <a:rPr lang="en-GB" sz="1900" kern="1200" dirty="0">
              <a:latin typeface="Segoe UI" panose="020B0502040204020203" pitchFamily="34" charset="0"/>
              <a:cs typeface="Segoe UI" panose="020B0502040204020203" pitchFamily="34" charset="0"/>
            </a:rPr>
            <a:t>Getting rid of the barriers and discrimination that stop people from having the same chances in life as everyone else</a:t>
          </a:r>
          <a:endParaRPr lang="en-US" sz="1900" kern="1200" dirty="0">
            <a:latin typeface="Segoe UI" panose="020B0502040204020203" pitchFamily="34" charset="0"/>
            <a:cs typeface="Segoe UI" panose="020B0502040204020203" pitchFamily="34" charset="0"/>
          </a:endParaRPr>
        </a:p>
      </dsp:txBody>
      <dsp:txXfrm>
        <a:off x="0" y="2339975"/>
        <a:ext cx="3286125" cy="1971675"/>
      </dsp:txXfrm>
    </dsp:sp>
    <dsp:sp modelId="{4E8E4FD0-ED22-49A8-86BF-C3BF34E8D9A4}">
      <dsp:nvSpPr>
        <dsp:cNvPr id="0" name=""/>
        <dsp:cNvSpPr/>
      </dsp:nvSpPr>
      <dsp:spPr>
        <a:xfrm>
          <a:off x="3614737" y="2339975"/>
          <a:ext cx="3286125" cy="1971675"/>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rgbClr val="FFFF00"/>
              </a:solidFill>
              <a:latin typeface="Segoe UI" panose="020B0502040204020203" pitchFamily="34" charset="0"/>
              <a:cs typeface="Segoe UI" panose="020B0502040204020203" pitchFamily="34" charset="0"/>
            </a:rPr>
            <a:t>5. </a:t>
          </a:r>
          <a:r>
            <a:rPr lang="en-GB" sz="1900" kern="1200" dirty="0">
              <a:latin typeface="Segoe UI" panose="020B0502040204020203" pitchFamily="34" charset="0"/>
              <a:cs typeface="Segoe UI" panose="020B0502040204020203" pitchFamily="34" charset="0"/>
            </a:rPr>
            <a:t>It comes from Disabled people’s challenge to institutionalisation. A shift in power </a:t>
          </a:r>
          <a:endParaRPr lang="en-US" sz="1900" kern="1200" dirty="0">
            <a:latin typeface="Segoe UI" panose="020B0502040204020203" pitchFamily="34" charset="0"/>
            <a:cs typeface="Segoe UI" panose="020B0502040204020203" pitchFamily="34" charset="0"/>
          </a:endParaRPr>
        </a:p>
      </dsp:txBody>
      <dsp:txXfrm>
        <a:off x="3614737" y="2339975"/>
        <a:ext cx="3286125" cy="1971675"/>
      </dsp:txXfrm>
    </dsp:sp>
    <dsp:sp modelId="{9D7E2FCE-4313-4CE8-84C6-0E8E488A5C4E}">
      <dsp:nvSpPr>
        <dsp:cNvPr id="0" name=""/>
        <dsp:cNvSpPr/>
      </dsp:nvSpPr>
      <dsp:spPr>
        <a:xfrm>
          <a:off x="7229475" y="2339975"/>
          <a:ext cx="3286125" cy="1971675"/>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rgbClr val="FFFF00"/>
              </a:solidFill>
              <a:latin typeface="Segoe UI" panose="020B0502040204020203" pitchFamily="34" charset="0"/>
              <a:cs typeface="Segoe UI" panose="020B0502040204020203" pitchFamily="34" charset="0"/>
            </a:rPr>
            <a:t>6. </a:t>
          </a:r>
          <a:r>
            <a:rPr lang="en-GB" sz="1900" kern="1200" dirty="0">
              <a:latin typeface="Segoe UI" panose="020B0502040204020203" pitchFamily="34" charset="0"/>
              <a:cs typeface="Segoe UI" panose="020B0502040204020203" pitchFamily="34" charset="0"/>
            </a:rPr>
            <a:t>A council-wide priority that will support better economic recovery and resilience and drive everything we do in social care .</a:t>
          </a:r>
          <a:endParaRPr lang="en-US" sz="1900" kern="1200" dirty="0">
            <a:latin typeface="Segoe UI" panose="020B0502040204020203" pitchFamily="34" charset="0"/>
            <a:cs typeface="Segoe UI" panose="020B0502040204020203" pitchFamily="34" charset="0"/>
          </a:endParaRPr>
        </a:p>
      </dsp:txBody>
      <dsp:txXfrm>
        <a:off x="7229475" y="2339975"/>
        <a:ext cx="3286125" cy="1971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9E6974-BEC0-4022-9759-CDFAB2E25441}">
      <dsp:nvSpPr>
        <dsp:cNvPr id="0" name=""/>
        <dsp:cNvSpPr/>
      </dsp:nvSpPr>
      <dsp:spPr>
        <a:xfrm>
          <a:off x="864366" y="959"/>
          <a:ext cx="2006203" cy="1203721"/>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Appropriate and accessible information</a:t>
          </a:r>
        </a:p>
      </dsp:txBody>
      <dsp:txXfrm>
        <a:off x="864366" y="959"/>
        <a:ext cx="2006203" cy="1203721"/>
      </dsp:txXfrm>
    </dsp:sp>
    <dsp:sp modelId="{C8F9A85F-A6EB-4FAF-8C2F-C494155F1A43}">
      <dsp:nvSpPr>
        <dsp:cNvPr id="0" name=""/>
        <dsp:cNvSpPr/>
      </dsp:nvSpPr>
      <dsp:spPr>
        <a:xfrm>
          <a:off x="3071190" y="959"/>
          <a:ext cx="2006203" cy="1203721"/>
        </a:xfrm>
        <a:prstGeom prst="rect">
          <a:avLst/>
        </a:prstGeom>
        <a:solidFill>
          <a:schemeClr val="accent3">
            <a:hueOff val="246418"/>
            <a:satOff val="9091"/>
            <a:lumOff val="-13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An adequate income </a:t>
          </a:r>
        </a:p>
      </dsp:txBody>
      <dsp:txXfrm>
        <a:off x="3071190" y="959"/>
        <a:ext cx="2006203" cy="1203721"/>
      </dsp:txXfrm>
    </dsp:sp>
    <dsp:sp modelId="{80555363-6C02-4A1F-AB74-D71D77EBBAFD}">
      <dsp:nvSpPr>
        <dsp:cNvPr id="0" name=""/>
        <dsp:cNvSpPr/>
      </dsp:nvSpPr>
      <dsp:spPr>
        <a:xfrm>
          <a:off x="5278013" y="959"/>
          <a:ext cx="2006203" cy="1203721"/>
        </a:xfrm>
        <a:prstGeom prst="rect">
          <a:avLst/>
        </a:prstGeom>
        <a:solidFill>
          <a:schemeClr val="accent3">
            <a:hueOff val="492836"/>
            <a:satOff val="18182"/>
            <a:lumOff val="-26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Appropriate and accessible health and social care provision </a:t>
          </a:r>
        </a:p>
      </dsp:txBody>
      <dsp:txXfrm>
        <a:off x="5278013" y="959"/>
        <a:ext cx="2006203" cy="1203721"/>
      </dsp:txXfrm>
    </dsp:sp>
    <dsp:sp modelId="{86B4F280-EF8A-4507-BFCA-8985D0F8BD79}">
      <dsp:nvSpPr>
        <dsp:cNvPr id="0" name=""/>
        <dsp:cNvSpPr/>
      </dsp:nvSpPr>
      <dsp:spPr>
        <a:xfrm>
          <a:off x="864366" y="1405301"/>
          <a:ext cx="2006203" cy="1203721"/>
        </a:xfrm>
        <a:prstGeom prst="rect">
          <a:avLst/>
        </a:prstGeom>
        <a:solidFill>
          <a:schemeClr val="accent3">
            <a:hueOff val="739254"/>
            <a:satOff val="27273"/>
            <a:lumOff val="-40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 fully accessible transport system</a:t>
          </a:r>
        </a:p>
      </dsp:txBody>
      <dsp:txXfrm>
        <a:off x="864366" y="1405301"/>
        <a:ext cx="2006203" cy="1203721"/>
      </dsp:txXfrm>
    </dsp:sp>
    <dsp:sp modelId="{F9974040-7760-423C-8185-858E0DC22A88}">
      <dsp:nvSpPr>
        <dsp:cNvPr id="0" name=""/>
        <dsp:cNvSpPr/>
      </dsp:nvSpPr>
      <dsp:spPr>
        <a:xfrm>
          <a:off x="3071190" y="1405301"/>
          <a:ext cx="2006203" cy="1203721"/>
        </a:xfrm>
        <a:prstGeom prst="rect">
          <a:avLst/>
        </a:prstGeom>
        <a:solidFill>
          <a:schemeClr val="accent3">
            <a:hueOff val="985672"/>
            <a:satOff val="36364"/>
            <a:lumOff val="-53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 Full access to the environment </a:t>
          </a:r>
        </a:p>
      </dsp:txBody>
      <dsp:txXfrm>
        <a:off x="3071190" y="1405301"/>
        <a:ext cx="2006203" cy="1203721"/>
      </dsp:txXfrm>
    </dsp:sp>
    <dsp:sp modelId="{CF97A42E-D75E-4BDF-BE9D-372A459F2CC7}">
      <dsp:nvSpPr>
        <dsp:cNvPr id="0" name=""/>
        <dsp:cNvSpPr/>
      </dsp:nvSpPr>
      <dsp:spPr>
        <a:xfrm>
          <a:off x="5278013" y="1405301"/>
          <a:ext cx="2006203" cy="1203721"/>
        </a:xfrm>
        <a:prstGeom prst="rect">
          <a:avLst/>
        </a:prstGeom>
        <a:solidFill>
          <a:schemeClr val="accent3">
            <a:hueOff val="1232090"/>
            <a:satOff val="45455"/>
            <a:lumOff val="-66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Adequate provision of technical aids and equipment </a:t>
          </a:r>
        </a:p>
      </dsp:txBody>
      <dsp:txXfrm>
        <a:off x="5278013" y="1405301"/>
        <a:ext cx="2006203" cy="1203721"/>
      </dsp:txXfrm>
    </dsp:sp>
    <dsp:sp modelId="{6AD5503B-09CF-42DE-B3B0-79A35CCA5B1B}">
      <dsp:nvSpPr>
        <dsp:cNvPr id="0" name=""/>
        <dsp:cNvSpPr/>
      </dsp:nvSpPr>
      <dsp:spPr>
        <a:xfrm>
          <a:off x="864366" y="2809643"/>
          <a:ext cx="2006203" cy="1203721"/>
        </a:xfrm>
        <a:prstGeom prst="rect">
          <a:avLst/>
        </a:prstGeom>
        <a:solidFill>
          <a:schemeClr val="accent3">
            <a:hueOff val="1478509"/>
            <a:satOff val="54545"/>
            <a:lumOff val="-80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Availability of accessible and adapted housing </a:t>
          </a:r>
        </a:p>
      </dsp:txBody>
      <dsp:txXfrm>
        <a:off x="864366" y="2809643"/>
        <a:ext cx="2006203" cy="1203721"/>
      </dsp:txXfrm>
    </dsp:sp>
    <dsp:sp modelId="{D7111C47-2C85-4C90-99F7-137E54CD6D40}">
      <dsp:nvSpPr>
        <dsp:cNvPr id="0" name=""/>
        <dsp:cNvSpPr/>
      </dsp:nvSpPr>
      <dsp:spPr>
        <a:xfrm>
          <a:off x="3071190" y="2809643"/>
          <a:ext cx="2006203" cy="1203721"/>
        </a:xfrm>
        <a:prstGeom prst="rect">
          <a:avLst/>
        </a:prstGeom>
        <a:solidFill>
          <a:schemeClr val="accent3">
            <a:hueOff val="1724927"/>
            <a:satOff val="63636"/>
            <a:lumOff val="-93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Adequate provision of personal assistance</a:t>
          </a:r>
        </a:p>
      </dsp:txBody>
      <dsp:txXfrm>
        <a:off x="3071190" y="2809643"/>
        <a:ext cx="2006203" cy="1203721"/>
      </dsp:txXfrm>
    </dsp:sp>
    <dsp:sp modelId="{540BF2C6-C1CC-4972-A28D-7B21B6F2D84F}">
      <dsp:nvSpPr>
        <dsp:cNvPr id="0" name=""/>
        <dsp:cNvSpPr/>
      </dsp:nvSpPr>
      <dsp:spPr>
        <a:xfrm>
          <a:off x="5278013" y="2809643"/>
          <a:ext cx="2006203" cy="1203721"/>
        </a:xfrm>
        <a:prstGeom prst="rect">
          <a:avLst/>
        </a:prstGeom>
        <a:solidFill>
          <a:schemeClr val="accent3">
            <a:hueOff val="1971345"/>
            <a:satOff val="72727"/>
            <a:lumOff val="-106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 Availability of inclusive education and training </a:t>
          </a:r>
        </a:p>
      </dsp:txBody>
      <dsp:txXfrm>
        <a:off x="5278013" y="2809643"/>
        <a:ext cx="2006203" cy="1203721"/>
      </dsp:txXfrm>
    </dsp:sp>
    <dsp:sp modelId="{040C6CB3-9CE6-4E18-92A2-8379FD05D85D}">
      <dsp:nvSpPr>
        <dsp:cNvPr id="0" name=""/>
        <dsp:cNvSpPr/>
      </dsp:nvSpPr>
      <dsp:spPr>
        <a:xfrm>
          <a:off x="854075" y="4213985"/>
          <a:ext cx="2006203" cy="1203721"/>
        </a:xfrm>
        <a:prstGeom prst="rect">
          <a:avLst/>
        </a:prstGeom>
        <a:solidFill>
          <a:schemeClr val="accent3">
            <a:hueOff val="2217763"/>
            <a:satOff val="81818"/>
            <a:lumOff val="-120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Equal opportunities for employment </a:t>
          </a:r>
        </a:p>
      </dsp:txBody>
      <dsp:txXfrm>
        <a:off x="854075" y="4213985"/>
        <a:ext cx="2006203" cy="1203721"/>
      </dsp:txXfrm>
    </dsp:sp>
    <dsp:sp modelId="{3848AE27-A7D8-459C-9FA3-6DA0F76F3C34}">
      <dsp:nvSpPr>
        <dsp:cNvPr id="0" name=""/>
        <dsp:cNvSpPr/>
      </dsp:nvSpPr>
      <dsp:spPr>
        <a:xfrm>
          <a:off x="3019811" y="4213985"/>
          <a:ext cx="2006203" cy="1203721"/>
        </a:xfrm>
        <a:prstGeom prst="rect">
          <a:avLst/>
        </a:prstGeom>
        <a:solidFill>
          <a:schemeClr val="accent3">
            <a:hueOff val="2464181"/>
            <a:satOff val="90909"/>
            <a:lumOff val="-133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Availability of independent advocacy and self-advocacy </a:t>
          </a:r>
        </a:p>
      </dsp:txBody>
      <dsp:txXfrm>
        <a:off x="3019811" y="4213985"/>
        <a:ext cx="2006203" cy="1203721"/>
      </dsp:txXfrm>
    </dsp:sp>
    <dsp:sp modelId="{7BA3CC51-09A5-4CAA-9B40-C4FD41235D23}">
      <dsp:nvSpPr>
        <dsp:cNvPr id="0" name=""/>
        <dsp:cNvSpPr/>
      </dsp:nvSpPr>
      <dsp:spPr>
        <a:xfrm>
          <a:off x="5226634" y="4213985"/>
          <a:ext cx="2006203" cy="1203721"/>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kern="1200" dirty="0">
              <a:latin typeface="Segoe UI" panose="020B0502040204020203" pitchFamily="34" charset="0"/>
              <a:cs typeface="Segoe UI" panose="020B0502040204020203" pitchFamily="34" charset="0"/>
            </a:rPr>
            <a:t>Availability of peer counselling </a:t>
          </a:r>
        </a:p>
      </dsp:txBody>
      <dsp:txXfrm>
        <a:off x="5226634" y="4213985"/>
        <a:ext cx="2006203" cy="120372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E48D13-6779-4900-B688-93C407195213}" type="datetimeFigureOut">
              <a:rPr lang="en-GB" smtClean="0"/>
              <a:t>07/11/2023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14A3D9-25F7-4C2C-8418-FB95382B517D}" type="slidenum">
              <a:rPr lang="en-GB" smtClean="0"/>
              <a:t>‹#›</a:t>
            </a:fld>
            <a:endParaRPr lang="en-GB"/>
          </a:p>
        </p:txBody>
      </p:sp>
    </p:spTree>
    <p:extLst>
      <p:ext uri="{BB962C8B-B14F-4D97-AF65-F5344CB8AC3E}">
        <p14:creationId xmlns:p14="http://schemas.microsoft.com/office/powerpoint/2010/main" val="131363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lbhf.gov.uk/councillors-and-democracy/resident-led-commissions/disabled-people-s-commission/nothing-about-disabled-people-without-disabled-peopl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rial" panose="020B0604020202020204" pitchFamily="34" charset="0"/>
                <a:ea typeface="Arial" panose="020B0604020202020204" pitchFamily="34" charset="0"/>
                <a:cs typeface="Times New Roman" panose="02020603050405020304" pitchFamily="18" charset="0"/>
              </a:rPr>
              <a:t>Ann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rial" panose="020B0604020202020204" pitchFamily="34" charset="0"/>
                <a:ea typeface="Arial" panose="020B0604020202020204" pitchFamily="34" charset="0"/>
                <a:cs typeface="Times New Roman" panose="02020603050405020304" pitchFamily="18" charset="0"/>
              </a:rPr>
              <a:t>Introduction to the session and links with theme of SW month </a:t>
            </a:r>
            <a:r>
              <a:rPr lang="en-GB" sz="1200" i="1" dirty="0">
                <a:effectLst/>
                <a:latin typeface="Arial" panose="020B0604020202020204" pitchFamily="34" charset="0"/>
                <a:ea typeface="Arial" panose="020B0604020202020204" pitchFamily="34" charset="0"/>
                <a:cs typeface="Times New Roman" panose="02020603050405020304" pitchFamily="18" charset="0"/>
              </a:rPr>
              <a:t>Respecting Diversity </a:t>
            </a:r>
            <a:r>
              <a:rPr lang="en-GB" sz="1200" b="1" i="1" dirty="0">
                <a:effectLst/>
                <a:latin typeface="Arial" panose="020B0604020202020204" pitchFamily="34" charset="0"/>
                <a:ea typeface="Arial" panose="020B0604020202020204" pitchFamily="34" charset="0"/>
                <a:cs typeface="Times New Roman" panose="02020603050405020304" pitchFamily="18" charset="0"/>
              </a:rPr>
              <a:t>through J</a:t>
            </a:r>
            <a:r>
              <a:rPr lang="en-GB" sz="1200" i="1" dirty="0">
                <a:effectLst/>
                <a:latin typeface="Arial" panose="020B0604020202020204" pitchFamily="34" charset="0"/>
                <a:ea typeface="Arial" panose="020B0604020202020204" pitchFamily="34" charset="0"/>
                <a:cs typeface="Times New Roman" panose="02020603050405020304" pitchFamily="18" charset="0"/>
              </a:rPr>
              <a:t>oint Social Action</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714A3D9-25F7-4C2C-8418-FB95382B517D}" type="slidenum">
              <a:rPr lang="en-GB" smtClean="0"/>
              <a:t>2</a:t>
            </a:fld>
            <a:endParaRPr lang="en-GB" dirty="0"/>
          </a:p>
        </p:txBody>
      </p:sp>
    </p:spTree>
    <p:extLst>
      <p:ext uri="{BB962C8B-B14F-4D97-AF65-F5344CB8AC3E}">
        <p14:creationId xmlns:p14="http://schemas.microsoft.com/office/powerpoint/2010/main" val="3172592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Tara – v brief</a:t>
            </a:r>
          </a:p>
          <a:p>
            <a:r>
              <a:rPr lang="en-GB" dirty="0">
                <a:cs typeface="Calibri"/>
              </a:rPr>
              <a:t>Neema to set up wordcount poll for “what are you proud of in terms of work you are doing to raise the roof?”</a:t>
            </a:r>
          </a:p>
          <a:p>
            <a:endParaRPr lang="en-GB" dirty="0">
              <a:cs typeface="Calibri"/>
            </a:endParaRPr>
          </a:p>
          <a:p>
            <a:r>
              <a:rPr lang="en-GB" dirty="0">
                <a:cs typeface="Calibri"/>
              </a:rPr>
              <a:t>RANA TO KEEP AN EYE ON THE CHAT</a:t>
            </a:r>
          </a:p>
        </p:txBody>
      </p:sp>
      <p:sp>
        <p:nvSpPr>
          <p:cNvPr id="4" name="Slide Number Placeholder 3"/>
          <p:cNvSpPr>
            <a:spLocks noGrp="1"/>
          </p:cNvSpPr>
          <p:nvPr>
            <p:ph type="sldNum" sz="quarter" idx="10"/>
          </p:nvPr>
        </p:nvSpPr>
        <p:spPr/>
        <p:txBody>
          <a:bodyPr/>
          <a:lstStyle/>
          <a:p>
            <a:fld id="{9A56BB23-4AB5-4D6B-BD7F-7C3B4D18AC57}" type="slidenum">
              <a:rPr lang="en-GB" smtClean="0"/>
              <a:t>12</a:t>
            </a:fld>
            <a:endParaRPr lang="en-GB"/>
          </a:p>
        </p:txBody>
      </p:sp>
    </p:spTree>
    <p:extLst>
      <p:ext uri="{BB962C8B-B14F-4D97-AF65-F5344CB8AC3E}">
        <p14:creationId xmlns:p14="http://schemas.microsoft.com/office/powerpoint/2010/main" val="721859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Summary</a:t>
            </a:r>
          </a:p>
        </p:txBody>
      </p:sp>
      <p:sp>
        <p:nvSpPr>
          <p:cNvPr id="4" name="Slide Number Placeholder 3"/>
          <p:cNvSpPr>
            <a:spLocks noGrp="1"/>
          </p:cNvSpPr>
          <p:nvPr>
            <p:ph type="sldNum" sz="quarter" idx="10"/>
          </p:nvPr>
        </p:nvSpPr>
        <p:spPr/>
        <p:txBody>
          <a:bodyPr/>
          <a:lstStyle/>
          <a:p>
            <a:fld id="{9A56BB23-4AB5-4D6B-BD7F-7C3B4D18AC57}" type="slidenum">
              <a:rPr lang="en-GB" smtClean="0"/>
              <a:t>13</a:t>
            </a:fld>
            <a:endParaRPr lang="en-GB"/>
          </a:p>
        </p:txBody>
      </p:sp>
    </p:spTree>
    <p:extLst>
      <p:ext uri="{BB962C8B-B14F-4D97-AF65-F5344CB8AC3E}">
        <p14:creationId xmlns:p14="http://schemas.microsoft.com/office/powerpoint/2010/main" val="1696369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Last point – furthest away from decision making…</a:t>
            </a:r>
          </a:p>
        </p:txBody>
      </p:sp>
      <p:sp>
        <p:nvSpPr>
          <p:cNvPr id="4" name="Slide Number Placeholder 3"/>
          <p:cNvSpPr>
            <a:spLocks noGrp="1"/>
          </p:cNvSpPr>
          <p:nvPr>
            <p:ph type="sldNum" sz="quarter" idx="5"/>
          </p:nvPr>
        </p:nvSpPr>
        <p:spPr/>
        <p:txBody>
          <a:bodyPr/>
          <a:lstStyle/>
          <a:p>
            <a:fld id="{C714A3D9-25F7-4C2C-8418-FB95382B517D}" type="slidenum">
              <a:rPr lang="en-GB" smtClean="0"/>
              <a:t>3</a:t>
            </a:fld>
            <a:endParaRPr lang="en-GB" dirty="0"/>
          </a:p>
        </p:txBody>
      </p:sp>
    </p:spTree>
    <p:extLst>
      <p:ext uri="{BB962C8B-B14F-4D97-AF65-F5344CB8AC3E}">
        <p14:creationId xmlns:p14="http://schemas.microsoft.com/office/powerpoint/2010/main" val="2143925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Are all your colleagues / teams aware. Do you go through this.</a:t>
            </a:r>
          </a:p>
          <a:p>
            <a:r>
              <a:rPr lang="en-GB" dirty="0"/>
              <a:t>So what do we mean by Independent living?</a:t>
            </a:r>
          </a:p>
          <a:p>
            <a:r>
              <a:rPr lang="en-GB" dirty="0"/>
              <a:t>Ann - Ask people to look at the Vision – watch Lisa’s video?</a:t>
            </a:r>
          </a:p>
          <a:p>
            <a:r>
              <a:rPr lang="en-GB" dirty="0"/>
              <a:t>Human Rights</a:t>
            </a:r>
          </a:p>
        </p:txBody>
      </p:sp>
      <p:sp>
        <p:nvSpPr>
          <p:cNvPr id="4" name="Slide Number Placeholder 3"/>
          <p:cNvSpPr>
            <a:spLocks noGrp="1"/>
          </p:cNvSpPr>
          <p:nvPr>
            <p:ph type="sldNum" sz="quarter" idx="5"/>
          </p:nvPr>
        </p:nvSpPr>
        <p:spPr/>
        <p:txBody>
          <a:bodyPr/>
          <a:lstStyle/>
          <a:p>
            <a:fld id="{C714A3D9-25F7-4C2C-8418-FB95382B517D}" type="slidenum">
              <a:rPr lang="en-GB" smtClean="0"/>
              <a:t>5</a:t>
            </a:fld>
            <a:endParaRPr lang="en-GB" dirty="0"/>
          </a:p>
        </p:txBody>
      </p:sp>
    </p:spTree>
    <p:extLst>
      <p:ext uri="{BB962C8B-B14F-4D97-AF65-F5344CB8AC3E}">
        <p14:creationId xmlns:p14="http://schemas.microsoft.com/office/powerpoint/2010/main" val="1036777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000" dirty="0">
                <a:latin typeface="Arial" panose="020B0604020202020204" pitchFamily="34" charset="0"/>
                <a:cs typeface="Arial" panose="020B0604020202020204" pitchFamily="34" charset="0"/>
              </a:rPr>
              <a:t>Summary – key points if needed</a:t>
            </a:r>
          </a:p>
        </p:txBody>
      </p:sp>
      <p:sp>
        <p:nvSpPr>
          <p:cNvPr id="4" name="Slide Number Placeholder 3"/>
          <p:cNvSpPr>
            <a:spLocks noGrp="1"/>
          </p:cNvSpPr>
          <p:nvPr>
            <p:ph type="sldNum" sz="quarter" idx="10"/>
          </p:nvPr>
        </p:nvSpPr>
        <p:spPr/>
        <p:txBody>
          <a:bodyPr/>
          <a:lstStyle/>
          <a:p>
            <a:fld id="{9A56BB23-4AB5-4D6B-BD7F-7C3B4D18AC57}" type="slidenum">
              <a:rPr lang="en-GB" smtClean="0"/>
              <a:t>6</a:t>
            </a:fld>
            <a:endParaRPr lang="en-GB" dirty="0"/>
          </a:p>
        </p:txBody>
      </p:sp>
    </p:spTree>
    <p:extLst>
      <p:ext uri="{BB962C8B-B14F-4D97-AF65-F5344CB8AC3E}">
        <p14:creationId xmlns:p14="http://schemas.microsoft.com/office/powerpoint/2010/main" val="594356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endParaRPr lang="en-GB" sz="4000" dirty="0">
              <a:latin typeface="Arial" panose="020B0604020202020204" pitchFamily="34" charset="0"/>
              <a:cs typeface="Arial" panose="020B0604020202020204" pitchFamily="34" charset="0"/>
            </a:endParaRPr>
          </a:p>
          <a:p>
            <a:pPr marL="0" lvl="0" indent="0">
              <a:buNone/>
            </a:pPr>
            <a:r>
              <a:rPr lang="en-GB" sz="4000" dirty="0">
                <a:latin typeface="Arial"/>
                <a:cs typeface="Arial"/>
              </a:rPr>
              <a:t>Making Independent Living a reality – ASC &amp; Children’s priorities</a:t>
            </a:r>
          </a:p>
          <a:p>
            <a:pPr marL="0" lvl="0" indent="0">
              <a:buNone/>
            </a:pPr>
            <a:endParaRPr lang="en-GB" sz="4000" dirty="0">
              <a:latin typeface="Arial"/>
              <a:cs typeface="Arial"/>
            </a:endParaRPr>
          </a:p>
          <a:p>
            <a:pPr marL="0" lvl="0" indent="0">
              <a:buNone/>
            </a:pPr>
            <a:endParaRPr lang="en-GB" sz="4000" dirty="0">
              <a:latin typeface="Arial" panose="020B0604020202020204" pitchFamily="34" charset="0"/>
              <a:cs typeface="Arial" panose="020B0604020202020204" pitchFamily="34" charset="0"/>
            </a:endParaRPr>
          </a:p>
          <a:p>
            <a:pPr marL="0" lvl="0" indent="0">
              <a:buNone/>
            </a:pPr>
            <a:r>
              <a:rPr lang="en-GB" sz="4000" dirty="0">
                <a:latin typeface="Arial"/>
                <a:cs typeface="Arial"/>
              </a:rPr>
              <a:t>What this means for Commissioning</a:t>
            </a:r>
          </a:p>
          <a:p>
            <a:pPr marL="0" lvl="0" indent="0">
              <a:buNone/>
            </a:pPr>
            <a:r>
              <a:rPr lang="en-GB" sz="4000" dirty="0">
                <a:latin typeface="Arial"/>
                <a:cs typeface="Arial"/>
              </a:rPr>
              <a:t>What this means for the Council – All of</a:t>
            </a:r>
            <a:r>
              <a:rPr lang="en-GB" sz="4000" baseline="0" dirty="0">
                <a:latin typeface="Arial"/>
                <a:cs typeface="Arial"/>
              </a:rPr>
              <a:t> the Council’s work all of the time</a:t>
            </a:r>
            <a:endParaRPr lang="en-GB" sz="4000" dirty="0">
              <a:latin typeface="Arial"/>
              <a:cs typeface="Arial"/>
            </a:endParaRPr>
          </a:p>
          <a:p>
            <a:pPr marL="0" lvl="0" indent="0">
              <a:buNone/>
            </a:pPr>
            <a:r>
              <a:rPr lang="en-GB" sz="4000" dirty="0">
                <a:latin typeface="Arial"/>
                <a:cs typeface="Arial"/>
              </a:rPr>
              <a:t>Governance</a:t>
            </a:r>
          </a:p>
          <a:p>
            <a:pPr marL="0" lvl="0" indent="0">
              <a:buNone/>
            </a:pPr>
            <a:r>
              <a:rPr lang="en-GB" sz="4000" dirty="0">
                <a:latin typeface="Arial"/>
                <a:cs typeface="Arial"/>
              </a:rPr>
              <a:t>Decision</a:t>
            </a:r>
            <a:r>
              <a:rPr lang="en-GB" sz="4000" baseline="0" dirty="0">
                <a:latin typeface="Arial"/>
                <a:cs typeface="Arial"/>
              </a:rPr>
              <a:t> making</a:t>
            </a:r>
          </a:p>
          <a:p>
            <a:pPr marL="0" lvl="0" indent="0">
              <a:buNone/>
            </a:pPr>
            <a:endParaRPr lang="en-GB" sz="4000" dirty="0">
              <a:latin typeface="Arial"/>
              <a:cs typeface="Arial"/>
            </a:endParaRPr>
          </a:p>
          <a:p>
            <a:pPr marL="0" lvl="0" indent="0">
              <a:buNone/>
            </a:pPr>
            <a:endParaRPr lang="en-GB" sz="40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2A2EACC8-B29C-4E14-9648-C97518B64889}" type="slidenum">
              <a:rPr lang="en-GB" smtClean="0"/>
              <a:t>7</a:t>
            </a:fld>
            <a:endParaRPr lang="en-GB" dirty="0"/>
          </a:p>
        </p:txBody>
      </p:sp>
    </p:spTree>
    <p:extLst>
      <p:ext uri="{BB962C8B-B14F-4D97-AF65-F5344CB8AC3E}">
        <p14:creationId xmlns:p14="http://schemas.microsoft.com/office/powerpoint/2010/main" val="2126675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Ann</a:t>
            </a:r>
          </a:p>
        </p:txBody>
      </p:sp>
      <p:sp>
        <p:nvSpPr>
          <p:cNvPr id="4" name="Slide Number Placeholder 3"/>
          <p:cNvSpPr>
            <a:spLocks noGrp="1"/>
          </p:cNvSpPr>
          <p:nvPr>
            <p:ph type="sldNum" sz="quarter" idx="5"/>
          </p:nvPr>
        </p:nvSpPr>
        <p:spPr/>
        <p:txBody>
          <a:bodyPr/>
          <a:lstStyle/>
          <a:p>
            <a:fld id="{C714A3D9-25F7-4C2C-8418-FB95382B517D}" type="slidenum">
              <a:rPr lang="en-GB" smtClean="0"/>
              <a:t>8</a:t>
            </a:fld>
            <a:endParaRPr lang="en-GB" dirty="0"/>
          </a:p>
        </p:txBody>
      </p:sp>
    </p:spTree>
    <p:extLst>
      <p:ext uri="{BB962C8B-B14F-4D97-AF65-F5344CB8AC3E}">
        <p14:creationId xmlns:p14="http://schemas.microsoft.com/office/powerpoint/2010/main" val="3940946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Tara</a:t>
            </a:r>
          </a:p>
          <a:p>
            <a:r>
              <a:rPr lang="en-GB" dirty="0"/>
              <a:t>Being updated to be about all residents</a:t>
            </a:r>
          </a:p>
        </p:txBody>
      </p:sp>
      <p:sp>
        <p:nvSpPr>
          <p:cNvPr id="4" name="Slide Number Placeholder 3"/>
          <p:cNvSpPr>
            <a:spLocks noGrp="1"/>
          </p:cNvSpPr>
          <p:nvPr>
            <p:ph type="sldNum" sz="quarter" idx="5"/>
          </p:nvPr>
        </p:nvSpPr>
        <p:spPr/>
        <p:txBody>
          <a:bodyPr/>
          <a:lstStyle/>
          <a:p>
            <a:fld id="{C714A3D9-25F7-4C2C-8418-FB95382B517D}" type="slidenum">
              <a:rPr lang="en-GB" smtClean="0"/>
              <a:t>9</a:t>
            </a:fld>
            <a:endParaRPr lang="en-GB" dirty="0"/>
          </a:p>
        </p:txBody>
      </p:sp>
    </p:spTree>
    <p:extLst>
      <p:ext uri="{BB962C8B-B14F-4D97-AF65-F5344CB8AC3E}">
        <p14:creationId xmlns:p14="http://schemas.microsoft.com/office/powerpoint/2010/main" val="1896584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Seeing ourselves – the more change we see, the more we believe is possible</a:t>
            </a:r>
          </a:p>
          <a:p>
            <a:r>
              <a:rPr lang="en-GB" dirty="0"/>
              <a:t>People furthest away from decision making</a:t>
            </a:r>
          </a:p>
        </p:txBody>
      </p:sp>
      <p:sp>
        <p:nvSpPr>
          <p:cNvPr id="4" name="Slide Number Placeholder 3"/>
          <p:cNvSpPr>
            <a:spLocks noGrp="1"/>
          </p:cNvSpPr>
          <p:nvPr>
            <p:ph type="sldNum" sz="quarter" idx="5"/>
          </p:nvPr>
        </p:nvSpPr>
        <p:spPr/>
        <p:txBody>
          <a:bodyPr/>
          <a:lstStyle/>
          <a:p>
            <a:fld id="{C714A3D9-25F7-4C2C-8418-FB95382B517D}" type="slidenum">
              <a:rPr lang="en-GB" smtClean="0"/>
              <a:t>10</a:t>
            </a:fld>
            <a:endParaRPr lang="en-GB" dirty="0"/>
          </a:p>
        </p:txBody>
      </p:sp>
    </p:spTree>
    <p:extLst>
      <p:ext uri="{BB962C8B-B14F-4D97-AF65-F5344CB8AC3E}">
        <p14:creationId xmlns:p14="http://schemas.microsoft.com/office/powerpoint/2010/main" val="1718219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Tara</a:t>
            </a:r>
          </a:p>
          <a:p>
            <a:r>
              <a:rPr lang="en-GB" dirty="0"/>
              <a:t>what we mean by coproduction and why its important…..</a:t>
            </a:r>
          </a:p>
          <a:p>
            <a:endParaRPr lang="en-GB" dirty="0"/>
          </a:p>
          <a:p>
            <a:r>
              <a:rPr lang="en-GB" dirty="0"/>
              <a:t>What is co-production and why is it important?</a:t>
            </a:r>
            <a:endParaRPr lang="en-GB" dirty="0">
              <a:cs typeface="Calibri"/>
            </a:endParaRPr>
          </a:p>
          <a:p>
            <a:endParaRPr lang="en-GB" dirty="0"/>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a:cs typeface="Arial"/>
              </a:rPr>
              <a:t>Well, firstly it is a key Council priority - Doing things with residents not to residents</a:t>
            </a:r>
            <a:endParaRPr lang="en-GB" sz="1200" b="0" i="0" u="none" strike="noStrike" kern="1200" cap="none" spc="0" normalizeH="0" baseline="0" noProof="0" dirty="0">
              <a:ln>
                <a:noFill/>
              </a:ln>
              <a:solidFill>
                <a:prstClr val="black"/>
              </a:solidFill>
              <a:effectLst/>
              <a:uLnTx/>
              <a:uFillTx/>
              <a:latin typeface="Arial"/>
              <a:cs typeface="Arial"/>
            </a:endParaRP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a:cs typeface="Arial"/>
              </a:rPr>
              <a:t>Co-production is the way we will work together to make things happen and bring about positive change. It is for ALL residents. It started with Disabled residents as they were furthest away from decision-making</a:t>
            </a:r>
            <a:endParaRPr lang="en-GB" sz="1200" b="0" i="0" u="none" strike="noStrike" kern="1200" cap="none" spc="0" normalizeH="0" baseline="0" noProof="0" dirty="0">
              <a:ln>
                <a:noFill/>
              </a:ln>
              <a:solidFill>
                <a:prstClr val="black"/>
              </a:solidFill>
              <a:effectLst/>
              <a:uLnTx/>
              <a:uFillTx/>
              <a:latin typeface="Arial"/>
              <a:cs typeface="Arial"/>
            </a:endParaRP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a:cs typeface="Arial"/>
              </a:rPr>
              <a:t>Disabled people should be involved in all the decisions that affect their lives</a:t>
            </a:r>
            <a:endParaRPr lang="en-GB" sz="1200" b="0" i="0" u="none" strike="noStrike" kern="1200" cap="none" spc="0" normalizeH="0" baseline="0" noProof="0" dirty="0">
              <a:ln>
                <a:noFill/>
              </a:ln>
              <a:solidFill>
                <a:prstClr val="black"/>
              </a:solidFill>
              <a:effectLst/>
              <a:uLnTx/>
              <a:uFillTx/>
              <a:latin typeface="Arial"/>
              <a:cs typeface="Arial"/>
            </a:endParaRPr>
          </a:p>
          <a:p>
            <a:pPr marL="228600" indent="-228600">
              <a:lnSpc>
                <a:spcPct val="90000"/>
              </a:lnSpc>
              <a:spcBef>
                <a:spcPts val="1000"/>
              </a:spcBef>
              <a:spcAft>
                <a:spcPts val="1200"/>
              </a:spcAft>
              <a:buFont typeface="Arial" panose="020B0604020202020204" pitchFamily="34" charset="0"/>
              <a:buChar char="•"/>
              <a:defRPr/>
            </a:pPr>
            <a:r>
              <a:rPr kumimoji="0" lang="en-GB" sz="1200" b="0" i="0" u="none" strike="noStrike" kern="1200" cap="none" spc="0" normalizeH="0" baseline="0" noProof="0" dirty="0">
                <a:ln>
                  <a:noFill/>
                </a:ln>
                <a:solidFill>
                  <a:prstClr val="black"/>
                </a:solidFill>
                <a:effectLst/>
                <a:uLnTx/>
                <a:uFillTx/>
                <a:latin typeface="Arial"/>
                <a:cs typeface="Arial"/>
              </a:rPr>
              <a:t>The Disabled People’s Commission set</a:t>
            </a:r>
            <a:r>
              <a:rPr lang="en-GB" sz="1200" dirty="0">
                <a:solidFill>
                  <a:prstClr val="black"/>
                </a:solidFill>
                <a:latin typeface="Arial"/>
                <a:cs typeface="Arial"/>
              </a:rPr>
              <a:t> out</a:t>
            </a:r>
            <a:r>
              <a:rPr kumimoji="0" lang="en-GB" sz="1200" b="0" i="0" u="none" strike="noStrike" kern="1200" cap="none" spc="0" normalizeH="0" baseline="0" noProof="0" dirty="0">
                <a:ln>
                  <a:noFill/>
                </a:ln>
                <a:solidFill>
                  <a:prstClr val="black"/>
                </a:solidFill>
                <a:effectLst/>
                <a:uLnTx/>
                <a:uFillTx/>
                <a:latin typeface="Arial"/>
                <a:cs typeface="Arial"/>
              </a:rPr>
              <a:t> this commitment in their report </a:t>
            </a:r>
            <a:r>
              <a:rPr kumimoji="0" lang="en-GB" sz="1200" b="0" i="0" u="none" strike="noStrike" kern="1200" cap="none" spc="0" normalizeH="0" baseline="0" noProof="0" dirty="0">
                <a:ln>
                  <a:noFill/>
                </a:ln>
                <a:solidFill>
                  <a:prstClr val="black"/>
                </a:solidFill>
                <a:effectLst/>
                <a:uLnTx/>
                <a:uFillTx/>
                <a:latin typeface="Arial"/>
                <a:cs typeface="Arial"/>
                <a:hlinkClick r:id="rId3"/>
              </a:rPr>
              <a:t>‘</a:t>
            </a:r>
            <a:r>
              <a:rPr kumimoji="0" lang="en-GB" sz="1200" b="0" i="0" u="sng" strike="noStrike" kern="1200" cap="none" spc="0" normalizeH="0" baseline="0" noProof="0" dirty="0">
                <a:ln>
                  <a:noFill/>
                </a:ln>
                <a:solidFill>
                  <a:prstClr val="black"/>
                </a:solidFill>
                <a:effectLst/>
                <a:uLnTx/>
                <a:uFillTx/>
                <a:latin typeface="Arial"/>
                <a:cs typeface="Arial"/>
                <a:hlinkClick r:id="rId3"/>
              </a:rPr>
              <a:t>Nothing About Disabled People Without Disabled People</a:t>
            </a:r>
            <a:r>
              <a:rPr kumimoji="0" lang="en-GB" sz="1200" b="0" i="0" u="sng" strike="noStrike" kern="1200" cap="none" spc="0" normalizeH="0" baseline="0" noProof="0" dirty="0">
                <a:ln>
                  <a:noFill/>
                </a:ln>
                <a:solidFill>
                  <a:prstClr val="black"/>
                </a:solidFill>
                <a:effectLst/>
                <a:uLnTx/>
                <a:uFillTx/>
                <a:latin typeface="Arial"/>
                <a:cs typeface="Arial"/>
              </a:rPr>
              <a:t>’ which is on the </a:t>
            </a:r>
            <a:r>
              <a:rPr lang="en-GB" sz="1200" u="sng" dirty="0">
                <a:solidFill>
                  <a:prstClr val="black"/>
                </a:solidFill>
                <a:latin typeface="Arial"/>
                <a:cs typeface="Arial"/>
              </a:rPr>
              <a:t>LBHF website</a:t>
            </a:r>
            <a:endParaRPr lang="en-GB" sz="1200" b="0" i="0" u="sng" strike="noStrike" kern="1200" cap="none" spc="0" normalizeH="0" baseline="0" noProof="0" dirty="0">
              <a:ln>
                <a:noFill/>
              </a:ln>
              <a:solidFill>
                <a:prstClr val="black"/>
              </a:solidFill>
              <a:effectLst/>
              <a:uLnTx/>
              <a:uFillTx/>
              <a:latin typeface="Arial"/>
              <a:cs typeface="Arial"/>
            </a:endParaRP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a:cs typeface="Arial"/>
              </a:rPr>
              <a:t>We are looking at Residents as experts by experience – this involves identifying barriers and then working together to find solutions. The key message is that change is possible</a:t>
            </a:r>
            <a:endParaRPr lang="en-GB" sz="1200" b="0" i="0" u="none" strike="noStrike" kern="1200" cap="none" spc="0" normalizeH="0" baseline="0" noProof="0" dirty="0">
              <a:ln>
                <a:noFill/>
              </a:ln>
              <a:solidFill>
                <a:prstClr val="black"/>
              </a:solidFill>
              <a:effectLst/>
              <a:uLnTx/>
              <a:uFillTx/>
              <a:latin typeface="Arial"/>
              <a:cs typeface="Arial"/>
            </a:endParaRPr>
          </a:p>
          <a:p>
            <a:pPr marL="228600" indent="-228600">
              <a:lnSpc>
                <a:spcPct val="90000"/>
              </a:lnSpc>
              <a:spcBef>
                <a:spcPts val="1000"/>
              </a:spcBef>
              <a:spcAft>
                <a:spcPts val="600"/>
              </a:spcAft>
              <a:buFont typeface="Arial" panose="020B0604020202020204" pitchFamily="34" charset="0"/>
              <a:buChar char="•"/>
              <a:defRPr/>
            </a:pPr>
            <a:r>
              <a:rPr kumimoji="0" lang="en-GB" sz="1200" b="0" i="0" u="none" strike="noStrike" kern="1200" cap="none" spc="0" normalizeH="0" baseline="0" noProof="0" dirty="0">
                <a:ln>
                  <a:noFill/>
                </a:ln>
                <a:solidFill>
                  <a:prstClr val="black"/>
                </a:solidFill>
                <a:effectLst/>
                <a:uLnTx/>
                <a:uFillTx/>
                <a:latin typeface="Arial"/>
                <a:cs typeface="Arial"/>
              </a:rPr>
              <a:t>Coproduction in already in action: We have the Civic campus</a:t>
            </a:r>
            <a:r>
              <a:rPr lang="en-GB" sz="1200" dirty="0">
                <a:solidFill>
                  <a:prstClr val="black"/>
                </a:solidFill>
                <a:latin typeface="Arial"/>
                <a:cs typeface="Arial"/>
              </a:rPr>
              <a:t> which is</a:t>
            </a:r>
            <a:r>
              <a:rPr kumimoji="0" lang="en-GB" sz="1200" b="0" i="0" u="none" strike="noStrike" kern="1200" cap="none" spc="0" normalizeH="0" baseline="0" noProof="0" dirty="0">
                <a:ln>
                  <a:noFill/>
                </a:ln>
                <a:solidFill>
                  <a:prstClr val="black"/>
                </a:solidFill>
                <a:effectLst/>
                <a:uLnTx/>
                <a:uFillTx/>
                <a:latin typeface="Arial"/>
                <a:cs typeface="Arial"/>
              </a:rPr>
              <a:t> award winning</a:t>
            </a:r>
            <a:r>
              <a:rPr lang="en-GB" sz="1200" dirty="0">
                <a:solidFill>
                  <a:prstClr val="black"/>
                </a:solidFill>
                <a:latin typeface="Arial"/>
                <a:cs typeface="Arial"/>
              </a:rPr>
              <a:t> in terms of our commitment to working with residents and taking an Inclusive Design approach</a:t>
            </a:r>
            <a:r>
              <a:rPr kumimoji="0" lang="en-GB" sz="1200" b="0" i="0" u="none" strike="noStrike" kern="1200" cap="none" spc="0" normalizeH="0" baseline="0" noProof="0" dirty="0">
                <a:ln>
                  <a:noFill/>
                </a:ln>
                <a:solidFill>
                  <a:prstClr val="black"/>
                </a:solidFill>
                <a:effectLst/>
                <a:uLnTx/>
                <a:uFillTx/>
                <a:latin typeface="Arial"/>
                <a:cs typeface="Arial"/>
              </a:rPr>
              <a:t>; Disabled People’s Housing Strategy; Digital Accessibility Group, </a:t>
            </a:r>
            <a:r>
              <a:rPr lang="en-GB" sz="1200" dirty="0" err="1">
                <a:solidFill>
                  <a:prstClr val="black"/>
                </a:solidFill>
                <a:latin typeface="Arial"/>
                <a:cs typeface="Arial"/>
              </a:rPr>
              <a:t>Disaand</a:t>
            </a:r>
            <a:r>
              <a:rPr lang="en-GB" sz="1200" dirty="0">
                <a:solidFill>
                  <a:prstClr val="black"/>
                </a:solidFill>
                <a:latin typeface="Arial"/>
                <a:cs typeface="Arial"/>
              </a:rPr>
              <a:t> the </a:t>
            </a:r>
            <a:r>
              <a:rPr lang="en-GB" sz="1200" dirty="0" err="1">
                <a:solidFill>
                  <a:prstClr val="black"/>
                </a:solidFill>
                <a:latin typeface="Arial"/>
                <a:cs typeface="Arial"/>
              </a:rPr>
              <a:t>bility</a:t>
            </a:r>
            <a:r>
              <a:rPr kumimoji="0" lang="en-GB" sz="1200" b="0" i="0" u="none" strike="noStrike" kern="1200" cap="none" spc="0" normalizeH="0" baseline="0" noProof="0" dirty="0">
                <a:ln>
                  <a:noFill/>
                </a:ln>
                <a:solidFill>
                  <a:prstClr val="black"/>
                </a:solidFill>
                <a:effectLst/>
                <a:uLnTx/>
                <a:uFillTx/>
                <a:latin typeface="Arial"/>
                <a:cs typeface="Arial"/>
              </a:rPr>
              <a:t> Forum Planning Group; Improving Direct Payment Support; H&amp;F Coproduction Implementation Group</a:t>
            </a:r>
            <a:endParaRPr lang="en-GB" sz="1200" b="0" i="0" u="none" strike="noStrike" kern="1200" cap="none" spc="0" normalizeH="0" baseline="0" noProof="0" dirty="0">
              <a:ln>
                <a:noFill/>
              </a:ln>
              <a:solidFill>
                <a:prstClr val="black"/>
              </a:solidFill>
              <a:effectLst/>
              <a:uLnTx/>
              <a:uFillTx/>
              <a:latin typeface="Arial"/>
              <a:cs typeface="Arial"/>
            </a:endParaRPr>
          </a:p>
          <a:p>
            <a:pPr marL="33020" lvl="0" indent="0">
              <a:lnSpc>
                <a:spcPct val="80000"/>
              </a:lnSpc>
              <a:spcBef>
                <a:spcPts val="0"/>
              </a:spcBef>
              <a:buClr>
                <a:schemeClr val="dk1"/>
              </a:buClr>
              <a:buSzPts val="2200"/>
              <a:buNone/>
            </a:pPr>
            <a:r>
              <a:rPr lang="en-GB" dirty="0">
                <a:solidFill>
                  <a:schemeClr val="dk1"/>
                </a:solidFill>
                <a:latin typeface="Arial"/>
                <a:ea typeface="Arial"/>
                <a:cs typeface="Arial"/>
                <a:sym typeface="Arial"/>
              </a:rPr>
              <a:t>Disabled People Commission Working definition:</a:t>
            </a:r>
          </a:p>
          <a:p>
            <a:pPr marL="33020" indent="0">
              <a:lnSpc>
                <a:spcPct val="80000"/>
              </a:lnSpc>
              <a:spcBef>
                <a:spcPts val="0"/>
              </a:spcBef>
              <a:buSzPts val="2200"/>
              <a:buNone/>
            </a:pPr>
            <a:endParaRPr lang="en-GB" dirty="0">
              <a:latin typeface="Arial"/>
              <a:ea typeface="Arial"/>
              <a:cs typeface="Arial"/>
              <a:sym typeface="Arial"/>
            </a:endParaRPr>
          </a:p>
          <a:p>
            <a:pPr marL="33020" indent="0">
              <a:lnSpc>
                <a:spcPct val="120000"/>
              </a:lnSpc>
              <a:spcBef>
                <a:spcPts val="0"/>
              </a:spcBef>
              <a:buSzPts val="2200"/>
              <a:buNone/>
            </a:pPr>
            <a:r>
              <a:rPr lang="en-GB" dirty="0">
                <a:latin typeface="Arial"/>
                <a:ea typeface="Arial"/>
                <a:cs typeface="Arial"/>
                <a:sym typeface="Arial"/>
              </a:rPr>
              <a:t>“Co-production means Disabled residents and decision makers are working together to plan, design and review policy and services to get rid of the barriers we face”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i="0" u="none" strike="noStrike" cap="none" dirty="0">
              <a:solidFill>
                <a:schemeClr val="dk1"/>
              </a:solidFill>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u="none" strike="noStrike" cap="none" dirty="0">
                <a:solidFill>
                  <a:schemeClr val="dk1"/>
                </a:solidFill>
                <a:latin typeface="Arial"/>
                <a:ea typeface="Arial"/>
                <a:cs typeface="Arial"/>
                <a:sym typeface="Arial"/>
              </a:rPr>
              <a:t>Co-production addresses barriers to equality, diversity and inclusion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202124"/>
                </a:solidFill>
                <a:effectLst/>
                <a:latin typeface="Calibri" panose="020F0502020204030204" pitchFamily="34" charset="0"/>
                <a:ea typeface="Calibri" panose="020F0502020204030204" pitchFamily="34" charset="0"/>
              </a:rPr>
              <a:t>Intersectionality is an analytical framework for understanding how aspects of a person's social and political identities combine to create different modes of discrimination and privilege. Examples of these aspects include gender, caste, sex, race, class, sexuality, religion, age, physical appearance, and height. </a:t>
            </a:r>
            <a:endParaRPr lang="en-GB" sz="1200" i="0" u="none" strike="noStrike" cap="none" dirty="0">
              <a:solidFill>
                <a:schemeClr val="dk1"/>
              </a:solidFill>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Kevin </a:t>
            </a:r>
            <a:r>
              <a:rPr lang="en-GB" sz="1200" dirty="0">
                <a:latin typeface="Arial" panose="020B0604020202020204" pitchFamily="34" charset="0"/>
                <a:cs typeface="Arial" panose="020B0604020202020204" pitchFamily="34" charset="0"/>
              </a:rPr>
              <a:t>Hammersmith &amp; Fulham Co-Production implementation group (HFCIG) drives implementation of 8 recommendations and the vision. Councillors / Residents / Officers working together.</a:t>
            </a:r>
          </a:p>
          <a:p>
            <a:endParaRPr lang="en-GB" dirty="0"/>
          </a:p>
        </p:txBody>
      </p:sp>
      <p:sp>
        <p:nvSpPr>
          <p:cNvPr id="4" name="Slide Number Placeholder 3"/>
          <p:cNvSpPr>
            <a:spLocks noGrp="1"/>
          </p:cNvSpPr>
          <p:nvPr>
            <p:ph type="sldNum" sz="quarter" idx="5"/>
          </p:nvPr>
        </p:nvSpPr>
        <p:spPr/>
        <p:txBody>
          <a:bodyPr/>
          <a:lstStyle/>
          <a:p>
            <a:fld id="{C714A3D9-25F7-4C2C-8418-FB95382B517D}" type="slidenum">
              <a:rPr lang="en-GB" smtClean="0"/>
              <a:t>11</a:t>
            </a:fld>
            <a:endParaRPr lang="en-GB"/>
          </a:p>
        </p:txBody>
      </p:sp>
    </p:spTree>
    <p:extLst>
      <p:ext uri="{BB962C8B-B14F-4D97-AF65-F5344CB8AC3E}">
        <p14:creationId xmlns:p14="http://schemas.microsoft.com/office/powerpoint/2010/main" val="3019479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0091D-D4A7-F340-31D8-605D24DBAB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B01ABEA-CBE9-FA60-5D24-EAAB8182D0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E3C3B87-E446-176A-7030-AB5D8DB0FB77}"/>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5" name="Footer Placeholder 4">
            <a:extLst>
              <a:ext uri="{FF2B5EF4-FFF2-40B4-BE49-F238E27FC236}">
                <a16:creationId xmlns:a16="http://schemas.microsoft.com/office/drawing/2014/main" id="{3F0E267E-E519-6AE8-8AAF-56F448C2B4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B9F06D-5F93-0A63-895B-2C98E26CAED4}"/>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1966623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13AB6-4316-EB45-439E-3F6DB46E03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92E4E23-CB80-9EDA-D875-1321B6C609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07DB1A-FC2C-5481-B2F1-E11968C07BFD}"/>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5" name="Footer Placeholder 4">
            <a:extLst>
              <a:ext uri="{FF2B5EF4-FFF2-40B4-BE49-F238E27FC236}">
                <a16:creationId xmlns:a16="http://schemas.microsoft.com/office/drawing/2014/main" id="{90644828-15A7-4DF9-B44E-2F3BF50E86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DD4120-7213-31B3-2F7A-7D457E8A4222}"/>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41332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506D75-7BCD-B526-0B59-1B89F8A51A7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15F02D-915D-551E-C393-2562706529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1555A1-A0BC-E314-C0AE-2748B4534AC2}"/>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5" name="Footer Placeholder 4">
            <a:extLst>
              <a:ext uri="{FF2B5EF4-FFF2-40B4-BE49-F238E27FC236}">
                <a16:creationId xmlns:a16="http://schemas.microsoft.com/office/drawing/2014/main" id="{06C6407A-F22C-3898-49AE-5604AE931D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4CA324-1D1F-D5DE-1BBF-6FF1DA1B34A4}"/>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253835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EB2B2-3944-05AF-F11A-629680BDC4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5F04B3-44D7-8BD9-4209-7A81ED5541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6C938A-1739-4B81-2D6A-6F5E42C0FA9A}"/>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5" name="Footer Placeholder 4">
            <a:extLst>
              <a:ext uri="{FF2B5EF4-FFF2-40B4-BE49-F238E27FC236}">
                <a16:creationId xmlns:a16="http://schemas.microsoft.com/office/drawing/2014/main" id="{76CFA061-5A02-E246-B234-8ABE125A18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9A2C52-67F3-96DB-EEF3-23F344A77627}"/>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2058893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57AB0-8730-5500-BE36-19CBA7DBB7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6675E8F-F249-12B1-90E6-65D1A3C948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8C4060-B310-A264-F677-90CC1D07726D}"/>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5" name="Footer Placeholder 4">
            <a:extLst>
              <a:ext uri="{FF2B5EF4-FFF2-40B4-BE49-F238E27FC236}">
                <a16:creationId xmlns:a16="http://schemas.microsoft.com/office/drawing/2014/main" id="{7C9B7884-4C1D-265E-8651-2AD5E30F43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D6EA36-7A0B-B6B7-E640-1C31AA78513E}"/>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1938934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FEBA-D4B0-E491-BA5E-6130219803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578B88-B57C-C3F7-DC11-027B8F4B35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1A8A26F-D47C-ABFC-39A1-389999CF64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F30F04B-D3D1-88D5-227A-AAB087CB0343}"/>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6" name="Footer Placeholder 5">
            <a:extLst>
              <a:ext uri="{FF2B5EF4-FFF2-40B4-BE49-F238E27FC236}">
                <a16:creationId xmlns:a16="http://schemas.microsoft.com/office/drawing/2014/main" id="{AFA650E1-08F4-BF90-C83E-7E7C20600A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77B242-1B61-E170-ED11-D4C576E4A9E8}"/>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1494974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FBE06-2A40-DE35-C2FB-2046CFA567C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E32EAD-644E-1E55-6E06-812F4FF6C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76B07E-27F8-F10D-7509-0250C18B12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1C89EA-D169-B39B-0A18-029873951C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B54182-70E1-73FC-4DD9-49B5C2A9D5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AF6DCF-DF80-6D5D-66B9-2BC09AF68973}"/>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8" name="Footer Placeholder 7">
            <a:extLst>
              <a:ext uri="{FF2B5EF4-FFF2-40B4-BE49-F238E27FC236}">
                <a16:creationId xmlns:a16="http://schemas.microsoft.com/office/drawing/2014/main" id="{5B3086B3-B24A-F3E2-D92A-265B40579E4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AF44C39-EB37-2DCC-30EC-68ABC6F8E64C}"/>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2556033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87DA5-EDC3-23A8-A257-01F3A4FB5F4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209B189-25D8-1D32-E0F2-7E6499F3AF27}"/>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4" name="Footer Placeholder 3">
            <a:extLst>
              <a:ext uri="{FF2B5EF4-FFF2-40B4-BE49-F238E27FC236}">
                <a16:creationId xmlns:a16="http://schemas.microsoft.com/office/drawing/2014/main" id="{E1B34405-5C4A-CF65-0A38-B978EB86D25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F68BEA6-3C48-662A-CD1F-C747F4E51C89}"/>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1404618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0F71F2-1F8B-8391-4045-79585449D11D}"/>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3" name="Footer Placeholder 2">
            <a:extLst>
              <a:ext uri="{FF2B5EF4-FFF2-40B4-BE49-F238E27FC236}">
                <a16:creationId xmlns:a16="http://schemas.microsoft.com/office/drawing/2014/main" id="{38EBED7F-FB70-07F5-27DA-BCF30286F3B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615B9D-88AD-C93A-AF67-4D3D455139CA}"/>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3573861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4E2C1-E697-D941-A576-5ECBACC21E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52CD3B-D552-3118-B762-E6ADDAD202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DB42D2-D884-519B-5CAD-78581E9ADA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65A68E-1CEE-5834-6716-21CF82E4A318}"/>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6" name="Footer Placeholder 5">
            <a:extLst>
              <a:ext uri="{FF2B5EF4-FFF2-40B4-BE49-F238E27FC236}">
                <a16:creationId xmlns:a16="http://schemas.microsoft.com/office/drawing/2014/main" id="{7FFB7F49-5548-CCEC-97F8-2BCEB8C19B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B79B6D-8433-BC41-56E7-6519EAF513EA}"/>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3495940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8526B-DEE2-7C41-0AE1-066106FDB6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B0A7381-AF80-23ED-6A78-98B452BE38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19F23F-FF59-1694-A9C5-92624F7010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494915-938E-BD56-566D-DFF05E066F0F}"/>
              </a:ext>
            </a:extLst>
          </p:cNvPr>
          <p:cNvSpPr>
            <a:spLocks noGrp="1"/>
          </p:cNvSpPr>
          <p:nvPr>
            <p:ph type="dt" sz="half" idx="10"/>
          </p:nvPr>
        </p:nvSpPr>
        <p:spPr/>
        <p:txBody>
          <a:bodyPr/>
          <a:lstStyle/>
          <a:p>
            <a:fld id="{BEDEC6B5-EFD5-441B-A237-01FAAE0EDE8F}" type="datetimeFigureOut">
              <a:rPr lang="en-GB" smtClean="0"/>
              <a:t>07/11/2023</a:t>
            </a:fld>
            <a:endParaRPr lang="en-GB"/>
          </a:p>
        </p:txBody>
      </p:sp>
      <p:sp>
        <p:nvSpPr>
          <p:cNvPr id="6" name="Footer Placeholder 5">
            <a:extLst>
              <a:ext uri="{FF2B5EF4-FFF2-40B4-BE49-F238E27FC236}">
                <a16:creationId xmlns:a16="http://schemas.microsoft.com/office/drawing/2014/main" id="{3A32530B-50B3-2F30-5B4A-1DC0592B99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534622-2219-6324-0C94-6878EF6BE573}"/>
              </a:ext>
            </a:extLst>
          </p:cNvPr>
          <p:cNvSpPr>
            <a:spLocks noGrp="1"/>
          </p:cNvSpPr>
          <p:nvPr>
            <p:ph type="sldNum" sz="quarter" idx="12"/>
          </p:nvPr>
        </p:nvSpPr>
        <p:spPr/>
        <p:txBody>
          <a:bodyPr/>
          <a:lstStyle/>
          <a:p>
            <a:fld id="{D8C9CDAF-E3CB-4074-AE95-552A3205B472}" type="slidenum">
              <a:rPr lang="en-GB" smtClean="0"/>
              <a:t>‹#›</a:t>
            </a:fld>
            <a:endParaRPr lang="en-GB"/>
          </a:p>
        </p:txBody>
      </p:sp>
    </p:spTree>
    <p:extLst>
      <p:ext uri="{BB962C8B-B14F-4D97-AF65-F5344CB8AC3E}">
        <p14:creationId xmlns:p14="http://schemas.microsoft.com/office/powerpoint/2010/main" val="2208527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1F5752-ABA9-014A-1912-47712B72AF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9E0522-C20F-28FF-637C-78C0A06FCE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B0AA91-40DD-E8DE-BDEA-0E0BE5659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DEC6B5-EFD5-441B-A237-01FAAE0EDE8F}" type="datetimeFigureOut">
              <a:rPr lang="en-GB" smtClean="0"/>
              <a:t>07/11/2023</a:t>
            </a:fld>
            <a:endParaRPr lang="en-GB"/>
          </a:p>
        </p:txBody>
      </p:sp>
      <p:sp>
        <p:nvSpPr>
          <p:cNvPr id="5" name="Footer Placeholder 4">
            <a:extLst>
              <a:ext uri="{FF2B5EF4-FFF2-40B4-BE49-F238E27FC236}">
                <a16:creationId xmlns:a16="http://schemas.microsoft.com/office/drawing/2014/main" id="{9B6F8EC3-9EDE-30A0-C24E-2911262D0C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4AFD724-91F5-C919-EBCE-78A181BF69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9CDAF-E3CB-4074-AE95-552A3205B472}" type="slidenum">
              <a:rPr lang="en-GB" smtClean="0"/>
              <a:t>‹#›</a:t>
            </a:fld>
            <a:endParaRPr lang="en-GB"/>
          </a:p>
        </p:txBody>
      </p:sp>
    </p:spTree>
    <p:extLst>
      <p:ext uri="{BB962C8B-B14F-4D97-AF65-F5344CB8AC3E}">
        <p14:creationId xmlns:p14="http://schemas.microsoft.com/office/powerpoint/2010/main" val="366242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lbhf.gov.uk/councillors-and-democracy/resident-led-commissions/disabled-people-s-commission/nothing-about-disabled-people-without-disabled-peopl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youtu.be/69fgXgA0gNk" TargetMode="Externa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219498-D544-41AC-98FE-8F956EF66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500DBFC-17A9-4E0A-AEE2-A49F9AEEF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16F3C8-9E5B-3D4E-0598-B45013063E85}"/>
              </a:ext>
            </a:extLst>
          </p:cNvPr>
          <p:cNvSpPr>
            <a:spLocks noGrp="1"/>
          </p:cNvSpPr>
          <p:nvPr>
            <p:ph type="ctrTitle"/>
          </p:nvPr>
        </p:nvSpPr>
        <p:spPr>
          <a:xfrm>
            <a:off x="804672" y="4267832"/>
            <a:ext cx="5750364" cy="1297115"/>
          </a:xfrm>
        </p:spPr>
        <p:txBody>
          <a:bodyPr anchor="t">
            <a:normAutofit fontScale="90000"/>
          </a:bodyPr>
          <a:lstStyle/>
          <a:p>
            <a:pPr algn="l"/>
            <a:br>
              <a:rPr lang="en-GB" sz="1600" dirty="0">
                <a:solidFill>
                  <a:schemeClr val="tx2"/>
                </a:solidFill>
                <a:latin typeface="Arial" panose="020B0604020202020204" pitchFamily="34" charset="0"/>
                <a:cs typeface="Arial" panose="020B0604020202020204" pitchFamily="34" charset="0"/>
              </a:rPr>
            </a:br>
            <a:br>
              <a:rPr lang="en-GB" sz="1600" dirty="0">
                <a:solidFill>
                  <a:schemeClr val="tx2"/>
                </a:solidFill>
                <a:latin typeface="Arial" panose="020B0604020202020204" pitchFamily="34" charset="0"/>
                <a:cs typeface="Arial" panose="020B0604020202020204" pitchFamily="34" charset="0"/>
              </a:rPr>
            </a:br>
            <a:r>
              <a:rPr lang="en-GB" sz="3200" dirty="0">
                <a:solidFill>
                  <a:schemeClr val="tx2"/>
                </a:solidFill>
                <a:latin typeface="Arial" panose="020B0604020202020204" pitchFamily="34" charset="0"/>
                <a:cs typeface="Arial" panose="020B0604020202020204" pitchFamily="34" charset="0"/>
              </a:rPr>
              <a:t>CQC and Adult Social Care</a:t>
            </a:r>
            <a:br>
              <a:rPr lang="en-GB" sz="3200" dirty="0">
                <a:solidFill>
                  <a:schemeClr val="tx2"/>
                </a:solidFill>
                <a:latin typeface="Arial" panose="020B0604020202020204" pitchFamily="34" charset="0"/>
                <a:cs typeface="Arial" panose="020B0604020202020204" pitchFamily="34" charset="0"/>
              </a:rPr>
            </a:br>
            <a:r>
              <a:rPr lang="en-GB" sz="3200" dirty="0">
                <a:solidFill>
                  <a:schemeClr val="tx2"/>
                </a:solidFill>
                <a:latin typeface="Arial" panose="020B0604020202020204" pitchFamily="34" charset="0"/>
                <a:cs typeface="Arial" panose="020B0604020202020204" pitchFamily="34" charset="0"/>
              </a:rPr>
              <a:t>Our vision for Independent Living  </a:t>
            </a:r>
            <a:br>
              <a:rPr lang="en-GB" sz="3200" dirty="0">
                <a:solidFill>
                  <a:schemeClr val="tx2"/>
                </a:solidFill>
                <a:latin typeface="Arial" panose="020B0604020202020204" pitchFamily="34" charset="0"/>
                <a:cs typeface="Arial" panose="020B0604020202020204" pitchFamily="34" charset="0"/>
              </a:rPr>
            </a:br>
            <a:endParaRPr lang="en-GB" sz="3200" dirty="0">
              <a:solidFill>
                <a:schemeClr val="tx2"/>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04B5FC79-D53E-0C4D-F987-3BBF8D76CD8E}"/>
              </a:ext>
            </a:extLst>
          </p:cNvPr>
          <p:cNvSpPr>
            <a:spLocks noGrp="1"/>
          </p:cNvSpPr>
          <p:nvPr>
            <p:ph type="subTitle" idx="1"/>
          </p:nvPr>
        </p:nvSpPr>
        <p:spPr>
          <a:xfrm>
            <a:off x="804672" y="3428999"/>
            <a:ext cx="4805691" cy="838831"/>
          </a:xfrm>
        </p:spPr>
        <p:txBody>
          <a:bodyPr anchor="b">
            <a:normAutofit/>
          </a:bodyPr>
          <a:lstStyle/>
          <a:p>
            <a:pPr algn="l">
              <a:spcBef>
                <a:spcPts val="1800"/>
              </a:spcBef>
            </a:pPr>
            <a:r>
              <a:rPr lang="en-GB" sz="2000" b="1" dirty="0">
                <a:solidFill>
                  <a:schemeClr val="accent5">
                    <a:lumMod val="50000"/>
                  </a:schemeClr>
                </a:solidFill>
                <a:latin typeface="Arial" panose="020B0604020202020204" pitchFamily="34" charset="0"/>
                <a:cs typeface="Arial" panose="020B0604020202020204" pitchFamily="34" charset="0"/>
              </a:rPr>
              <a:t>LCAS Forum on 8</a:t>
            </a:r>
            <a:r>
              <a:rPr lang="en-GB" sz="2000" b="1" baseline="30000" dirty="0">
                <a:solidFill>
                  <a:schemeClr val="accent5">
                    <a:lumMod val="50000"/>
                  </a:schemeClr>
                </a:solidFill>
                <a:latin typeface="Arial" panose="020B0604020202020204" pitchFamily="34" charset="0"/>
                <a:cs typeface="Arial" panose="020B0604020202020204" pitchFamily="34" charset="0"/>
              </a:rPr>
              <a:t>th</a:t>
            </a:r>
            <a:r>
              <a:rPr lang="en-GB" sz="2000" b="1" dirty="0">
                <a:solidFill>
                  <a:schemeClr val="accent5">
                    <a:lumMod val="50000"/>
                  </a:schemeClr>
                </a:solidFill>
                <a:latin typeface="Arial" panose="020B0604020202020204" pitchFamily="34" charset="0"/>
                <a:cs typeface="Arial" panose="020B0604020202020204" pitchFamily="34" charset="0"/>
              </a:rPr>
              <a:t> November 2023</a:t>
            </a:r>
          </a:p>
        </p:txBody>
      </p:sp>
      <p:grpSp>
        <p:nvGrpSpPr>
          <p:cNvPr id="14" name="Group 13">
            <a:extLst>
              <a:ext uri="{FF2B5EF4-FFF2-40B4-BE49-F238E27FC236}">
                <a16:creationId xmlns:a16="http://schemas.microsoft.com/office/drawing/2014/main" id="{D74613BB-817C-4C4F-8A24-4936F2F064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1023" y="52996"/>
            <a:ext cx="6093363" cy="6805005"/>
            <a:chOff x="6101023" y="52996"/>
            <a:chExt cx="6093363" cy="6805005"/>
          </a:xfrm>
        </p:grpSpPr>
        <p:sp>
          <p:nvSpPr>
            <p:cNvPr id="15" name="Freeform: Shape 14">
              <a:extLst>
                <a:ext uri="{FF2B5EF4-FFF2-40B4-BE49-F238E27FC236}">
                  <a16:creationId xmlns:a16="http://schemas.microsoft.com/office/drawing/2014/main" id="{926C820D-9A01-44F0-AE18-C2DAB089B8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4" y="52997"/>
              <a:ext cx="6093362" cy="6805004"/>
            </a:xfrm>
            <a:custGeom>
              <a:avLst/>
              <a:gdLst>
                <a:gd name="connsiteX0" fmla="*/ 3517682 w 5890490"/>
                <a:gd name="connsiteY0" fmla="*/ 0 h 6578439"/>
                <a:gd name="connsiteX1" fmla="*/ 5849513 w 5890490"/>
                <a:gd name="connsiteY1" fmla="*/ 841730 h 6578439"/>
                <a:gd name="connsiteX2" fmla="*/ 5890490 w 5890490"/>
                <a:gd name="connsiteY2" fmla="*/ 879060 h 6578439"/>
                <a:gd name="connsiteX3" fmla="*/ 5890490 w 5890490"/>
                <a:gd name="connsiteY3" fmla="*/ 1816052 h 6578439"/>
                <a:gd name="connsiteX4" fmla="*/ 5856961 w 5890490"/>
                <a:gd name="connsiteY4" fmla="*/ 1771023 h 6578439"/>
                <a:gd name="connsiteX5" fmla="*/ 5655397 w 5890490"/>
                <a:gd name="connsiteY5" fmla="*/ 1548813 h 6578439"/>
                <a:gd name="connsiteX6" fmla="*/ 3517682 w 5890490"/>
                <a:gd name="connsiteY6" fmla="*/ 658717 h 6578439"/>
                <a:gd name="connsiteX7" fmla="*/ 2395696 w 5890490"/>
                <a:gd name="connsiteY7" fmla="*/ 850721 h 6578439"/>
                <a:gd name="connsiteX8" fmla="*/ 1519955 w 5890490"/>
                <a:gd name="connsiteY8" fmla="*/ 1450441 h 6578439"/>
                <a:gd name="connsiteX9" fmla="*/ 1223630 w 5890490"/>
                <a:gd name="connsiteY9" fmla="*/ 1841430 h 6578439"/>
                <a:gd name="connsiteX10" fmla="*/ 1075857 w 5890490"/>
                <a:gd name="connsiteY10" fmla="*/ 2329343 h 6578439"/>
                <a:gd name="connsiteX11" fmla="*/ 731010 w 5890490"/>
                <a:gd name="connsiteY11" fmla="*/ 3483744 h 6578439"/>
                <a:gd name="connsiteX12" fmla="*/ 741000 w 5890490"/>
                <a:gd name="connsiteY12" fmla="*/ 4479719 h 6578439"/>
                <a:gd name="connsiteX13" fmla="*/ 1315615 w 5890490"/>
                <a:gd name="connsiteY13" fmla="*/ 5443827 h 6578439"/>
                <a:gd name="connsiteX14" fmla="*/ 2277503 w 5890490"/>
                <a:gd name="connsiteY14" fmla="*/ 6259386 h 6578439"/>
                <a:gd name="connsiteX15" fmla="*/ 3439448 w 5890490"/>
                <a:gd name="connsiteY15" fmla="*/ 6551739 h 6578439"/>
                <a:gd name="connsiteX16" fmla="*/ 4408732 w 5890490"/>
                <a:gd name="connsiteY16" fmla="*/ 6255172 h 6578439"/>
                <a:gd name="connsiteX17" fmla="*/ 5343243 w 5890490"/>
                <a:gd name="connsiteY17" fmla="*/ 5442509 h 6578439"/>
                <a:gd name="connsiteX18" fmla="*/ 5745566 w 5890490"/>
                <a:gd name="connsiteY18" fmla="*/ 5056656 h 6578439"/>
                <a:gd name="connsiteX19" fmla="*/ 5890490 w 5890490"/>
                <a:gd name="connsiteY19" fmla="*/ 4920880 h 6578439"/>
                <a:gd name="connsiteX20" fmla="*/ 5890490 w 5890490"/>
                <a:gd name="connsiteY20" fmla="*/ 5821966 h 6578439"/>
                <a:gd name="connsiteX21" fmla="*/ 5802002 w 5890490"/>
                <a:gd name="connsiteY21" fmla="*/ 5907904 h 6578439"/>
                <a:gd name="connsiteX22" fmla="*/ 5294358 w 5890490"/>
                <a:gd name="connsiteY22" fmla="*/ 6397505 h 6578439"/>
                <a:gd name="connsiteX23" fmla="*/ 5077178 w 5890490"/>
                <a:gd name="connsiteY23" fmla="*/ 6578439 h 6578439"/>
                <a:gd name="connsiteX24" fmla="*/ 1567290 w 5890490"/>
                <a:gd name="connsiteY24" fmla="*/ 6578439 h 6578439"/>
                <a:gd name="connsiteX25" fmla="*/ 1508588 w 5890490"/>
                <a:gd name="connsiteY25" fmla="*/ 6535186 h 6578439"/>
                <a:gd name="connsiteX26" fmla="*/ 826498 w 5890490"/>
                <a:gd name="connsiteY26" fmla="*/ 5876034 h 6578439"/>
                <a:gd name="connsiteX27" fmla="*/ 122403 w 5890490"/>
                <a:gd name="connsiteY27" fmla="*/ 3255655 h 6578439"/>
                <a:gd name="connsiteX28" fmla="*/ 1061197 w 5890490"/>
                <a:gd name="connsiteY28" fmla="*/ 984650 h 6578439"/>
                <a:gd name="connsiteX29" fmla="*/ 3517682 w 5890490"/>
                <a:gd name="connsiteY29"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890490" h="6578439">
                  <a:moveTo>
                    <a:pt x="3517682" y="0"/>
                  </a:moveTo>
                  <a:cubicBezTo>
                    <a:pt x="4402016" y="0"/>
                    <a:pt x="5213741" y="315483"/>
                    <a:pt x="5849513" y="841730"/>
                  </a:cubicBezTo>
                  <a:lnTo>
                    <a:pt x="5890490" y="879060"/>
                  </a:lnTo>
                  <a:lnTo>
                    <a:pt x="5890490" y="1816052"/>
                  </a:lnTo>
                  <a:lnTo>
                    <a:pt x="5856961" y="1771023"/>
                  </a:lnTo>
                  <a:cubicBezTo>
                    <a:pt x="5793650" y="1694076"/>
                    <a:pt x="5726429" y="1619959"/>
                    <a:pt x="5655397" y="1548813"/>
                  </a:cubicBezTo>
                  <a:cubicBezTo>
                    <a:pt x="5082208" y="974906"/>
                    <a:pt x="4322973" y="658717"/>
                    <a:pt x="3517682" y="658717"/>
                  </a:cubicBezTo>
                  <a:cubicBezTo>
                    <a:pt x="3085520" y="658717"/>
                    <a:pt x="2718488" y="721533"/>
                    <a:pt x="2395696" y="850721"/>
                  </a:cubicBezTo>
                  <a:cubicBezTo>
                    <a:pt x="2079132" y="977407"/>
                    <a:pt x="1792668" y="1173626"/>
                    <a:pt x="1519955" y="1450441"/>
                  </a:cubicBezTo>
                  <a:cubicBezTo>
                    <a:pt x="1330275" y="1642840"/>
                    <a:pt x="1263719" y="1756094"/>
                    <a:pt x="1223630" y="1841430"/>
                  </a:cubicBezTo>
                  <a:cubicBezTo>
                    <a:pt x="1166545" y="1962981"/>
                    <a:pt x="1128532" y="2116663"/>
                    <a:pt x="1075857" y="2329343"/>
                  </a:cubicBezTo>
                  <a:cubicBezTo>
                    <a:pt x="1008652" y="2601153"/>
                    <a:pt x="916537" y="2973574"/>
                    <a:pt x="731010" y="3483744"/>
                  </a:cubicBezTo>
                  <a:cubicBezTo>
                    <a:pt x="617488" y="3795981"/>
                    <a:pt x="620731" y="4121653"/>
                    <a:pt x="741000" y="4479719"/>
                  </a:cubicBezTo>
                  <a:cubicBezTo>
                    <a:pt x="847257" y="4796172"/>
                    <a:pt x="1045888" y="5129481"/>
                    <a:pt x="1315615" y="5443827"/>
                  </a:cubicBezTo>
                  <a:cubicBezTo>
                    <a:pt x="1630753" y="5810980"/>
                    <a:pt x="1945371" y="6077784"/>
                    <a:pt x="2277503" y="6259386"/>
                  </a:cubicBezTo>
                  <a:cubicBezTo>
                    <a:pt x="2637530" y="6456133"/>
                    <a:pt x="3017536" y="6551739"/>
                    <a:pt x="3439448" y="6551739"/>
                  </a:cubicBezTo>
                  <a:cubicBezTo>
                    <a:pt x="3781571" y="6551739"/>
                    <a:pt x="4089573" y="6457449"/>
                    <a:pt x="4408732" y="6255172"/>
                  </a:cubicBezTo>
                  <a:cubicBezTo>
                    <a:pt x="4738010" y="6046310"/>
                    <a:pt x="5050941" y="5739207"/>
                    <a:pt x="5343243" y="5442509"/>
                  </a:cubicBezTo>
                  <a:cubicBezTo>
                    <a:pt x="5479860" y="5303970"/>
                    <a:pt x="5614918" y="5178206"/>
                    <a:pt x="5745566" y="5056656"/>
                  </a:cubicBezTo>
                  <a:lnTo>
                    <a:pt x="5890490" y="4920880"/>
                  </a:lnTo>
                  <a:lnTo>
                    <a:pt x="5890490" y="5821966"/>
                  </a:lnTo>
                  <a:lnTo>
                    <a:pt x="5802002"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5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458B604F-996E-4349-B131-E04ED285D8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5"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5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27CCEAF3-651B-4605-AE58-F96E227036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3"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flip="none" rotWithShape="1">
              <a:gsLst>
                <a:gs pos="2000">
                  <a:schemeClr val="bg1"/>
                </a:gs>
                <a:gs pos="16000">
                  <a:schemeClr val="accent6">
                    <a:alpha val="10000"/>
                  </a:schemeClr>
                </a:gs>
                <a:gs pos="100000">
                  <a:schemeClr val="bg1">
                    <a:alpha val="10000"/>
                  </a:schemeClr>
                </a:gs>
                <a:gs pos="85000">
                  <a:schemeClr val="accent1">
                    <a:alpha val="1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ED519330-E5F1-4248-B58C-1AA0D9E6DA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4"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1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extLst>
              <a:ext uri="{FF2B5EF4-FFF2-40B4-BE49-F238E27FC236}">
                <a16:creationId xmlns:a16="http://schemas.microsoft.com/office/drawing/2014/main" id="{CAD0305E-2DF5-7CDA-E206-82C5F5F71BB3}"/>
              </a:ext>
            </a:extLst>
          </p:cNvPr>
          <p:cNvPicPr>
            <a:picLocks noChangeAspect="1"/>
          </p:cNvPicPr>
          <p:nvPr/>
        </p:nvPicPr>
        <p:blipFill rotWithShape="1">
          <a:blip r:embed="rId2">
            <a:extLst>
              <a:ext uri="{28A0092B-C50C-407E-A947-70E740481C1C}">
                <a14:useLocalDpi xmlns:a14="http://schemas.microsoft.com/office/drawing/2010/main" val="0"/>
              </a:ext>
            </a:extLst>
          </a:blip>
          <a:srcRect r="350" b="53020"/>
          <a:stretch/>
        </p:blipFill>
        <p:spPr>
          <a:xfrm>
            <a:off x="7569323" y="2793312"/>
            <a:ext cx="4141760" cy="1952633"/>
          </a:xfrm>
          <a:prstGeom prst="rect">
            <a:avLst/>
          </a:prstGeom>
          <a:ln>
            <a:noFill/>
          </a:ln>
        </p:spPr>
      </p:pic>
    </p:spTree>
    <p:extLst>
      <p:ext uri="{BB962C8B-B14F-4D97-AF65-F5344CB8AC3E}">
        <p14:creationId xmlns:p14="http://schemas.microsoft.com/office/powerpoint/2010/main" val="1389889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79449-6358-C549-CFC4-C583E3665BCD}"/>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A few reasons why Co-production matters….</a:t>
            </a:r>
          </a:p>
        </p:txBody>
      </p:sp>
      <p:sp>
        <p:nvSpPr>
          <p:cNvPr id="3" name="Content Placeholder 2">
            <a:extLst>
              <a:ext uri="{FF2B5EF4-FFF2-40B4-BE49-F238E27FC236}">
                <a16:creationId xmlns:a16="http://schemas.microsoft.com/office/drawing/2014/main" id="{90712043-0A5C-1D45-B4AE-28EE687036F8}"/>
              </a:ext>
            </a:extLst>
          </p:cNvPr>
          <p:cNvSpPr>
            <a:spLocks noGrp="1"/>
          </p:cNvSpPr>
          <p:nvPr>
            <p:ph idx="1"/>
          </p:nvPr>
        </p:nvSpPr>
        <p:spPr>
          <a:xfrm>
            <a:off x="838200" y="1887794"/>
            <a:ext cx="10901516" cy="4605081"/>
          </a:xfrm>
        </p:spPr>
        <p:txBody>
          <a:bodyPr>
            <a:normAutofit fontScale="92500" lnSpcReduction="10000"/>
          </a:bodyPr>
          <a:lstStyle/>
          <a:p>
            <a:pPr>
              <a:lnSpc>
                <a:spcPct val="100000"/>
              </a:lnSpc>
              <a:spcAft>
                <a:spcPts val="600"/>
              </a:spcAft>
            </a:pPr>
            <a:r>
              <a:rPr lang="en-GB" sz="2400" dirty="0">
                <a:latin typeface="Arial" panose="020B0604020202020204" pitchFamily="34" charset="0"/>
                <a:cs typeface="Arial" panose="020B0604020202020204" pitchFamily="34" charset="0"/>
              </a:rPr>
              <a:t>Change is possible – people make a difference</a:t>
            </a:r>
          </a:p>
          <a:p>
            <a:pPr>
              <a:lnSpc>
                <a:spcPct val="100000"/>
              </a:lnSpc>
              <a:spcAft>
                <a:spcPts val="600"/>
              </a:spcAft>
            </a:pPr>
            <a:r>
              <a:rPr lang="en-GB" sz="2400" dirty="0">
                <a:latin typeface="Arial" panose="020B0604020202020204" pitchFamily="34" charset="0"/>
                <a:cs typeface="Arial" panose="020B0604020202020204" pitchFamily="34" charset="0"/>
              </a:rPr>
              <a:t>People are invested in getting it right – for the right reasons</a:t>
            </a:r>
          </a:p>
          <a:p>
            <a:pPr>
              <a:lnSpc>
                <a:spcPct val="100000"/>
              </a:lnSpc>
              <a:spcAft>
                <a:spcPts val="600"/>
              </a:spcAft>
            </a:pPr>
            <a:r>
              <a:rPr lang="en-GB" sz="2400" dirty="0">
                <a:latin typeface="Arial" panose="020B0604020202020204" pitchFamily="34" charset="0"/>
                <a:cs typeface="Arial" panose="020B0604020202020204" pitchFamily="34" charset="0"/>
              </a:rPr>
              <a:t>Everyone’s voice counts – Inclusion, Equity &amp; Diversity</a:t>
            </a:r>
          </a:p>
          <a:p>
            <a:pPr>
              <a:lnSpc>
                <a:spcPct val="100000"/>
              </a:lnSpc>
              <a:spcAft>
                <a:spcPts val="600"/>
              </a:spcAft>
            </a:pPr>
            <a:r>
              <a:rPr lang="en-GB" sz="2400" dirty="0">
                <a:latin typeface="Arial" panose="020B0604020202020204" pitchFamily="34" charset="0"/>
                <a:cs typeface="Arial" panose="020B0604020202020204" pitchFamily="34" charset="0"/>
              </a:rPr>
              <a:t>It’s about strategic decisions as well as individual decisions</a:t>
            </a:r>
          </a:p>
          <a:p>
            <a:pPr>
              <a:lnSpc>
                <a:spcPct val="100000"/>
              </a:lnSpc>
              <a:spcAft>
                <a:spcPts val="600"/>
              </a:spcAft>
            </a:pPr>
            <a:r>
              <a:rPr lang="en-GB" sz="2400" dirty="0">
                <a:latin typeface="Arial" panose="020B0604020202020204" pitchFamily="34" charset="0"/>
                <a:cs typeface="Arial" panose="020B0604020202020204" pitchFamily="34" charset="0"/>
              </a:rPr>
              <a:t>Change is not imposed</a:t>
            </a:r>
          </a:p>
          <a:p>
            <a:pPr>
              <a:lnSpc>
                <a:spcPct val="100000"/>
              </a:lnSpc>
              <a:spcAft>
                <a:spcPts val="600"/>
              </a:spcAft>
            </a:pPr>
            <a:r>
              <a:rPr lang="en-GB" sz="2400" dirty="0">
                <a:latin typeface="Arial" panose="020B0604020202020204" pitchFamily="34" charset="0"/>
                <a:cs typeface="Arial" panose="020B0604020202020204" pitchFamily="34" charset="0"/>
              </a:rPr>
              <a:t>Sharing power – we all learn, we develop solutions together</a:t>
            </a:r>
          </a:p>
          <a:p>
            <a:pPr>
              <a:lnSpc>
                <a:spcPct val="100000"/>
              </a:lnSpc>
              <a:spcAft>
                <a:spcPts val="600"/>
              </a:spcAft>
            </a:pPr>
            <a:r>
              <a:rPr lang="en-GB" sz="2400" dirty="0">
                <a:latin typeface="Arial" panose="020B0604020202020204" pitchFamily="34" charset="0"/>
                <a:cs typeface="Arial" panose="020B0604020202020204" pitchFamily="34" charset="0"/>
              </a:rPr>
              <a:t>Evidence and impact – more people believe that change is possible</a:t>
            </a:r>
          </a:p>
          <a:p>
            <a:pPr>
              <a:lnSpc>
                <a:spcPct val="100000"/>
              </a:lnSpc>
              <a:spcAft>
                <a:spcPts val="600"/>
              </a:spcAft>
            </a:pPr>
            <a:r>
              <a:rPr lang="en-GB" sz="2400" dirty="0">
                <a:latin typeface="Arial" panose="020B0604020202020204" pitchFamily="34" charset="0"/>
                <a:cs typeface="Arial" panose="020B0604020202020204" pitchFamily="34" charset="0"/>
              </a:rPr>
              <a:t>Better results – we get the changes that people want and value (&amp; makes £ sense)</a:t>
            </a:r>
          </a:p>
          <a:p>
            <a:pPr>
              <a:lnSpc>
                <a:spcPct val="100000"/>
              </a:lnSpc>
              <a:spcAft>
                <a:spcPts val="600"/>
              </a:spcAft>
            </a:pPr>
            <a:r>
              <a:rPr lang="en-GB" sz="2400" dirty="0">
                <a:latin typeface="Arial" panose="020B0604020202020204" pitchFamily="34" charset="0"/>
                <a:cs typeface="Arial" panose="020B0604020202020204" pitchFamily="34" charset="0"/>
              </a:rPr>
              <a:t>Others……</a:t>
            </a:r>
          </a:p>
          <a:p>
            <a:pPr marL="0" indent="0">
              <a:buNone/>
            </a:pPr>
            <a:endParaRPr lang="en-GB" dirty="0"/>
          </a:p>
          <a:p>
            <a:endParaRPr lang="en-GB" dirty="0"/>
          </a:p>
        </p:txBody>
      </p:sp>
    </p:spTree>
    <p:extLst>
      <p:ext uri="{BB962C8B-B14F-4D97-AF65-F5344CB8AC3E}">
        <p14:creationId xmlns:p14="http://schemas.microsoft.com/office/powerpoint/2010/main" val="306491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094" y="365126"/>
            <a:ext cx="10869706" cy="764428"/>
          </a:xfrm>
        </p:spPr>
        <p:txBody>
          <a:bodyPr/>
          <a:lstStyle/>
          <a:p>
            <a:r>
              <a:rPr lang="en-GB" dirty="0">
                <a:latin typeface="Arial" panose="020B0604020202020204" pitchFamily="34" charset="0"/>
                <a:cs typeface="Arial" panose="020B0604020202020204" pitchFamily="34" charset="0"/>
              </a:rPr>
              <a:t>So Co-production is….</a:t>
            </a:r>
          </a:p>
        </p:txBody>
      </p:sp>
      <p:sp>
        <p:nvSpPr>
          <p:cNvPr id="3" name="Content Placeholder 2"/>
          <p:cNvSpPr>
            <a:spLocks noGrp="1"/>
          </p:cNvSpPr>
          <p:nvPr>
            <p:ph idx="1"/>
          </p:nvPr>
        </p:nvSpPr>
        <p:spPr>
          <a:xfrm>
            <a:off x="502023" y="1129554"/>
            <a:ext cx="11205883" cy="5486399"/>
          </a:xfrm>
        </p:spPr>
        <p:txBody>
          <a:bodyPr>
            <a:noAutofit/>
          </a:bodyPr>
          <a:lstStyle/>
          <a:p>
            <a:pPr marL="0" indent="0">
              <a:lnSpc>
                <a:spcPct val="110000"/>
              </a:lnSpc>
              <a:spcBef>
                <a:spcPts val="0"/>
              </a:spcBef>
              <a:spcAft>
                <a:spcPts val="600"/>
              </a:spcAft>
              <a:buNone/>
            </a:pPr>
            <a:r>
              <a:rPr lang="en-GB" sz="1800" dirty="0">
                <a:latin typeface="Arial" panose="020B0604020202020204" pitchFamily="34" charset="0"/>
                <a:cs typeface="Arial" panose="020B0604020202020204" pitchFamily="34" charset="0"/>
              </a:rPr>
              <a:t>A key Council priority - Doing things with residents not to residents  (better results)</a:t>
            </a:r>
          </a:p>
          <a:p>
            <a:pPr lvl="1"/>
            <a:r>
              <a:rPr lang="en-GB" sz="1400" dirty="0">
                <a:latin typeface="Arial" panose="020B0604020202020204" pitchFamily="34" charset="0"/>
                <a:cs typeface="Times New Roman" panose="02020603050405020304" pitchFamily="18" charset="0"/>
              </a:rPr>
              <a:t>The way we will work together to make things happen and bring about positive change. </a:t>
            </a:r>
          </a:p>
          <a:p>
            <a:pPr lvl="1">
              <a:spcAft>
                <a:spcPts val="1200"/>
              </a:spcAft>
            </a:pPr>
            <a:r>
              <a:rPr lang="en-GB" sz="1400" dirty="0">
                <a:latin typeface="Arial" panose="020B0604020202020204" pitchFamily="34" charset="0"/>
                <a:cs typeface="Times New Roman" panose="02020603050405020304" pitchFamily="18" charset="0"/>
              </a:rPr>
              <a:t>For ALL residents. Started with Disabled residents </a:t>
            </a:r>
            <a:r>
              <a:rPr lang="en-GB" sz="1400" dirty="0">
                <a:latin typeface="Arial" panose="020B0604020202020204" pitchFamily="34" charset="0"/>
                <a:cs typeface="Arial" panose="020B0604020202020204" pitchFamily="34" charset="0"/>
              </a:rPr>
              <a:t>as they were furthest away from decision-making</a:t>
            </a:r>
          </a:p>
          <a:p>
            <a:pPr marL="0" indent="0">
              <a:lnSpc>
                <a:spcPct val="110000"/>
              </a:lnSpc>
              <a:spcBef>
                <a:spcPts val="1200"/>
              </a:spcBef>
              <a:spcAft>
                <a:spcPts val="600"/>
              </a:spcAft>
              <a:buNone/>
            </a:pPr>
            <a:r>
              <a:rPr lang="en-GB" sz="1800" dirty="0">
                <a:latin typeface="Arial" panose="020B0604020202020204" pitchFamily="34" charset="0"/>
                <a:cs typeface="Arial" panose="020B0604020202020204" pitchFamily="34" charset="0"/>
              </a:rPr>
              <a:t>In evidence - Disabled people have fought for and achieved change – legislation, policies, direct payments</a:t>
            </a:r>
          </a:p>
          <a:p>
            <a:pPr lvl="1"/>
            <a:r>
              <a:rPr lang="en-GB" sz="1400" dirty="0">
                <a:latin typeface="Arial" panose="020B0604020202020204" pitchFamily="34" charset="0"/>
                <a:ea typeface="Arial" panose="020B0604020202020204" pitchFamily="34" charset="0"/>
                <a:cs typeface="Times New Roman" panose="02020603050405020304" pitchFamily="18" charset="0"/>
              </a:rPr>
              <a:t>Campaign to end charging for social care at home &amp; in the community</a:t>
            </a:r>
          </a:p>
          <a:p>
            <a:pPr lvl="1"/>
            <a:r>
              <a:rPr lang="en-GB" sz="1400" dirty="0">
                <a:latin typeface="Arial" panose="020B0604020202020204" pitchFamily="34" charset="0"/>
                <a:ea typeface="Arial" panose="020B0604020202020204" pitchFamily="34" charset="0"/>
                <a:cs typeface="Times New Roman" panose="02020603050405020304" pitchFamily="18" charset="0"/>
              </a:rPr>
              <a:t>Disabled People’s Commission - </a:t>
            </a:r>
            <a:r>
              <a:rPr lang="en-GB" sz="1400" dirty="0">
                <a:latin typeface="Arial" panose="020B0604020202020204" pitchFamily="34" charset="0"/>
                <a:cs typeface="Arial" panose="020B0604020202020204" pitchFamily="34" charset="0"/>
                <a:hlinkClick r:id="rId3"/>
              </a:rPr>
              <a:t>‘</a:t>
            </a:r>
            <a:r>
              <a:rPr lang="en-GB" sz="1400" u="sng" dirty="0">
                <a:latin typeface="Arial" panose="020B0604020202020204" pitchFamily="34" charset="0"/>
                <a:cs typeface="Arial" panose="020B0604020202020204" pitchFamily="34" charset="0"/>
                <a:hlinkClick r:id="rId3"/>
              </a:rPr>
              <a:t>Nothing About Disabled People Without Disabled People</a:t>
            </a:r>
            <a:r>
              <a:rPr lang="en-GB" sz="1400" u="sng" dirty="0">
                <a:solidFill>
                  <a:srgbClr val="0070C0"/>
                </a:solidFill>
                <a:latin typeface="Arial" panose="020B0604020202020204" pitchFamily="34" charset="0"/>
                <a:cs typeface="Arial" panose="020B0604020202020204" pitchFamily="34" charset="0"/>
              </a:rPr>
              <a:t>’</a:t>
            </a:r>
            <a:r>
              <a:rPr lang="en-GB" sz="1400" dirty="0">
                <a:latin typeface="Arial" panose="020B0604020202020204" pitchFamily="34" charset="0"/>
                <a:cs typeface="Arial" panose="020B0604020202020204" pitchFamily="34" charset="0"/>
              </a:rPr>
              <a:t> </a:t>
            </a:r>
            <a:r>
              <a:rPr lang="en-GB" sz="1400" dirty="0">
                <a:latin typeface="Arial" panose="020B0604020202020204" pitchFamily="34" charset="0"/>
                <a:ea typeface="Arial" panose="020B0604020202020204" pitchFamily="34" charset="0"/>
                <a:cs typeface="Times New Roman" panose="02020603050405020304" pitchFamily="18" charset="0"/>
              </a:rPr>
              <a:t>commitment to Independent Living</a:t>
            </a:r>
          </a:p>
          <a:p>
            <a:pPr lvl="1"/>
            <a:r>
              <a:rPr lang="en-GB" sz="1400" dirty="0">
                <a:latin typeface="Arial" panose="020B0604020202020204" pitchFamily="34" charset="0"/>
                <a:ea typeface="Arial" panose="020B0604020202020204" pitchFamily="34" charset="0"/>
                <a:cs typeface="Times New Roman" panose="02020603050405020304" pitchFamily="18" charset="0"/>
              </a:rPr>
              <a:t>Examples of resident-led change and strategies – e.g. on Dementia; Direct Payments, DP Housing Strategy, </a:t>
            </a:r>
          </a:p>
          <a:p>
            <a:pPr marL="0" indent="0">
              <a:lnSpc>
                <a:spcPct val="110000"/>
              </a:lnSpc>
              <a:spcBef>
                <a:spcPts val="1200"/>
              </a:spcBef>
              <a:spcAft>
                <a:spcPts val="600"/>
              </a:spcAft>
              <a:buNone/>
            </a:pPr>
            <a:r>
              <a:rPr lang="en-GB" sz="1800" dirty="0">
                <a:latin typeface="Arial" panose="020B0604020202020204" pitchFamily="34" charset="0"/>
                <a:ea typeface="Arial" panose="020B0604020202020204" pitchFamily="34" charset="0"/>
                <a:cs typeface="Times New Roman" panose="02020603050405020304" pitchFamily="18" charset="0"/>
              </a:rPr>
              <a:t>About leadership and governance</a:t>
            </a:r>
          </a:p>
          <a:p>
            <a:pPr lvl="1"/>
            <a:r>
              <a:rPr lang="en-GB" sz="1400" dirty="0">
                <a:latin typeface="Arial" panose="020B0604020202020204" pitchFamily="34" charset="0"/>
                <a:ea typeface="Arial" panose="020B0604020202020204" pitchFamily="34" charset="0"/>
                <a:cs typeface="Times New Roman" panose="02020603050405020304" pitchFamily="18" charset="0"/>
              </a:rPr>
              <a:t>Role of Disabled People’s Organisations</a:t>
            </a:r>
          </a:p>
          <a:p>
            <a:pPr lvl="1"/>
            <a:r>
              <a:rPr lang="en-GB" sz="1400" dirty="0">
                <a:latin typeface="Arial" panose="020B0604020202020204" pitchFamily="34" charset="0"/>
                <a:ea typeface="Arial" panose="020B0604020202020204" pitchFamily="34" charset="0"/>
                <a:cs typeface="Times New Roman" panose="02020603050405020304" pitchFamily="18" charset="0"/>
              </a:rPr>
              <a:t>A Co-production Structure – to ensure drive and influence – not an add on  - HFCIG plus 6 co-production Groups</a:t>
            </a:r>
          </a:p>
          <a:p>
            <a:pPr lvl="1">
              <a:lnSpc>
                <a:spcPct val="110000"/>
              </a:lnSpc>
              <a:spcAft>
                <a:spcPts val="1200"/>
              </a:spcAft>
            </a:pPr>
            <a:r>
              <a:rPr lang="en-GB" sz="1400" dirty="0">
                <a:latin typeface="Arial"/>
                <a:ea typeface="Arial"/>
                <a:cs typeface="Arial"/>
                <a:sym typeface="Arial"/>
              </a:rPr>
              <a:t>C</a:t>
            </a:r>
            <a:r>
              <a:rPr lang="en-GB" sz="1400" dirty="0">
                <a:solidFill>
                  <a:schemeClr val="dk1"/>
                </a:solidFill>
                <a:latin typeface="Arial"/>
                <a:ea typeface="Arial"/>
                <a:cs typeface="Arial"/>
                <a:sym typeface="Arial"/>
              </a:rPr>
              <a:t>o-production sees Disabled people as ‘experts by experience’ and leaders</a:t>
            </a:r>
          </a:p>
          <a:p>
            <a:pPr marL="0" indent="0">
              <a:lnSpc>
                <a:spcPct val="110000"/>
              </a:lnSpc>
              <a:spcAft>
                <a:spcPts val="1200"/>
              </a:spcAft>
              <a:buNone/>
            </a:pPr>
            <a:r>
              <a:rPr lang="en-GB" sz="1800" dirty="0">
                <a:latin typeface="Arial" panose="020B0604020202020204" pitchFamily="34" charset="0"/>
                <a:cs typeface="Arial" panose="020B0604020202020204" pitchFamily="34" charset="0"/>
              </a:rPr>
              <a:t>Inclusive and how WE work and how we will deliver change</a:t>
            </a:r>
          </a:p>
          <a:p>
            <a:pPr lvl="1">
              <a:lnSpc>
                <a:spcPct val="110000"/>
              </a:lnSpc>
              <a:spcBef>
                <a:spcPts val="0"/>
              </a:spcBef>
            </a:pPr>
            <a:r>
              <a:rPr lang="en-GB" sz="1400" dirty="0">
                <a:latin typeface="Arial" panose="020B0604020202020204" pitchFamily="34" charset="0"/>
                <a:cs typeface="Arial" panose="020B0604020202020204" pitchFamily="34" charset="0"/>
              </a:rPr>
              <a:t>Disabled people should be involved in all the decisions that affect their lives</a:t>
            </a:r>
            <a:endParaRPr lang="en-GB" sz="1400" u="sng" dirty="0">
              <a:solidFill>
                <a:srgbClr val="0070C0"/>
              </a:solidFill>
              <a:latin typeface="Arial" panose="020B0604020202020204" pitchFamily="34" charset="0"/>
              <a:cs typeface="Arial" panose="020B0604020202020204" pitchFamily="34" charset="0"/>
            </a:endParaRPr>
          </a:p>
          <a:p>
            <a:pPr lvl="1">
              <a:lnSpc>
                <a:spcPct val="110000"/>
              </a:lnSpc>
              <a:spcBef>
                <a:spcPts val="0"/>
              </a:spcBef>
            </a:pPr>
            <a:r>
              <a:rPr lang="en-GB" sz="1400" dirty="0">
                <a:latin typeface="Arial" panose="020B0604020202020204" pitchFamily="34" charset="0"/>
                <a:cs typeface="Arial" panose="020B0604020202020204" pitchFamily="34" charset="0"/>
              </a:rPr>
              <a:t>Based on Residents identifying barriers and then working together to find solutions</a:t>
            </a:r>
          </a:p>
          <a:p>
            <a:pPr lvl="1">
              <a:lnSpc>
                <a:spcPct val="110000"/>
              </a:lnSpc>
              <a:spcBef>
                <a:spcPts val="0"/>
              </a:spcBef>
            </a:pPr>
            <a:r>
              <a:rPr lang="en-GB" sz="1400" dirty="0">
                <a:latin typeface="Arial" panose="020B0604020202020204" pitchFamily="34" charset="0"/>
                <a:cs typeface="Arial" panose="020B0604020202020204" pitchFamily="34" charset="0"/>
              </a:rPr>
              <a:t>Some people face more than one type of discrimination and are further away from decision making – they must be part of co-production. Together we need to find better ways to do this</a:t>
            </a:r>
          </a:p>
        </p:txBody>
      </p:sp>
      <p:pic>
        <p:nvPicPr>
          <p:cNvPr id="4" name="Picture 3">
            <a:extLst>
              <a:ext uri="{FF2B5EF4-FFF2-40B4-BE49-F238E27FC236}">
                <a16:creationId xmlns:a16="http://schemas.microsoft.com/office/drawing/2014/main" id="{A0142FB4-64C8-4CA3-9924-49FF463A21DB}"/>
              </a:ext>
            </a:extLst>
          </p:cNvPr>
          <p:cNvPicPr>
            <a:picLocks noChangeAspect="1"/>
          </p:cNvPicPr>
          <p:nvPr/>
        </p:nvPicPr>
        <p:blipFill rotWithShape="1">
          <a:blip r:embed="rId4">
            <a:extLst>
              <a:ext uri="{28A0092B-C50C-407E-A947-70E740481C1C}">
                <a14:useLocalDpi xmlns:a14="http://schemas.microsoft.com/office/drawing/2010/main" val="0"/>
              </a:ext>
            </a:extLst>
          </a:blip>
          <a:srcRect r="350" b="53020"/>
          <a:stretch/>
        </p:blipFill>
        <p:spPr>
          <a:xfrm>
            <a:off x="9279232" y="365125"/>
            <a:ext cx="2074568" cy="978055"/>
          </a:xfrm>
          <a:prstGeom prst="rect">
            <a:avLst/>
          </a:prstGeom>
        </p:spPr>
      </p:pic>
    </p:spTree>
    <p:extLst>
      <p:ext uri="{BB962C8B-B14F-4D97-AF65-F5344CB8AC3E}">
        <p14:creationId xmlns:p14="http://schemas.microsoft.com/office/powerpoint/2010/main" val="2359893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005" y="302434"/>
            <a:ext cx="3851787" cy="3475230"/>
          </a:xfrm>
        </p:spPr>
        <p:txBody>
          <a:bodyPr>
            <a:normAutofit/>
          </a:bodyPr>
          <a:lstStyle/>
          <a:p>
            <a:r>
              <a:rPr lang="en-GB" sz="3600" dirty="0">
                <a:latin typeface="Arial" panose="020B0604020202020204" pitchFamily="34" charset="0"/>
                <a:cs typeface="Arial" panose="020B0604020202020204" pitchFamily="34" charset="0"/>
              </a:rPr>
              <a:t>Embedding Independent Living &amp; Coproduction in everything we do!</a:t>
            </a:r>
          </a:p>
        </p:txBody>
      </p:sp>
      <p:sp>
        <p:nvSpPr>
          <p:cNvPr id="3" name="Content Placeholder 2"/>
          <p:cNvSpPr>
            <a:spLocks noGrp="1"/>
          </p:cNvSpPr>
          <p:nvPr>
            <p:ph idx="1"/>
          </p:nvPr>
        </p:nvSpPr>
        <p:spPr>
          <a:xfrm>
            <a:off x="4454012" y="619432"/>
            <a:ext cx="7737987" cy="6166967"/>
          </a:xfrm>
        </p:spPr>
        <p:txBody>
          <a:bodyPr anchor="ctr">
            <a:normAutofit fontScale="70000" lnSpcReduction="20000"/>
          </a:bodyPr>
          <a:lstStyle/>
          <a:p>
            <a:pPr marL="530225" indent="-354013">
              <a:lnSpc>
                <a:spcPct val="120000"/>
              </a:lnSpc>
            </a:pPr>
            <a:endParaRPr lang="en-GB" sz="1900" dirty="0">
              <a:latin typeface="Arial" panose="020B0604020202020204" pitchFamily="34" charset="0"/>
              <a:cs typeface="Arial" panose="020B0604020202020204" pitchFamily="34" charset="0"/>
            </a:endParaRPr>
          </a:p>
          <a:p>
            <a:pPr marL="530225" indent="-354013">
              <a:lnSpc>
                <a:spcPct val="120000"/>
              </a:lnSpc>
            </a:pPr>
            <a:r>
              <a:rPr lang="en-GB" sz="1900" dirty="0">
                <a:latin typeface="Arial" panose="020B0604020202020204" pitchFamily="34" charset="0"/>
                <a:cs typeface="Arial" panose="020B0604020202020204" pitchFamily="34" charset="0"/>
              </a:rPr>
              <a:t>Co-production Matters (formerly HFCIG (– new structure with reps from the 6 Co-production groups in H&amp;F</a:t>
            </a:r>
          </a:p>
          <a:p>
            <a:pPr marL="530225" indent="-354013">
              <a:lnSpc>
                <a:spcPct val="120000"/>
              </a:lnSpc>
            </a:pPr>
            <a:r>
              <a:rPr lang="en-GB" sz="1900" dirty="0">
                <a:latin typeface="Arial" panose="020B0604020202020204" pitchFamily="34" charset="0"/>
                <a:cs typeface="Arial" panose="020B0604020202020204" pitchFamily="34" charset="0"/>
              </a:rPr>
              <a:t>New Independent Living Co-production Delivery Group - </a:t>
            </a:r>
            <a:r>
              <a:rPr lang="en-GB" sz="1800" dirty="0">
                <a:latin typeface="Arial" panose="020B0604020202020204" pitchFamily="34" charset="0"/>
                <a:cs typeface="Arial" panose="020B0604020202020204" pitchFamily="34" charset="0"/>
              </a:rPr>
              <a:t>we can’t develop Independent Living without residents</a:t>
            </a:r>
            <a:endParaRPr lang="en-GB" sz="1900" dirty="0">
              <a:effectLst/>
              <a:latin typeface="Arial" panose="020B0604020202020204" pitchFamily="34" charset="0"/>
              <a:ea typeface="Arial" panose="020B0604020202020204" pitchFamily="34" charset="0"/>
              <a:cs typeface="Arial" panose="020B0604020202020204" pitchFamily="34" charset="0"/>
            </a:endParaRPr>
          </a:p>
          <a:p>
            <a:pPr marL="530225" indent="-354013">
              <a:lnSpc>
                <a:spcPct val="120000"/>
              </a:lnSpc>
            </a:pPr>
            <a:r>
              <a:rPr lang="en-GB" sz="1900" dirty="0">
                <a:latin typeface="Arial" panose="020B0604020202020204" pitchFamily="34" charset="0"/>
                <a:cs typeface="Arial" panose="020B0604020202020204" pitchFamily="34" charset="0"/>
              </a:rPr>
              <a:t>Building capacity - Co-production </a:t>
            </a:r>
            <a:r>
              <a:rPr lang="en-GB" sz="1900" dirty="0">
                <a:latin typeface="Arial" panose="020B0604020202020204" pitchFamily="34" charset="0"/>
                <a:ea typeface="Arial" panose="020B0604020202020204" pitchFamily="34" charset="0"/>
                <a:cs typeface="Arial" panose="020B0604020202020204" pitchFamily="34" charset="0"/>
              </a:rPr>
              <a:t>training courses for Disabled residents and workers in H&amp;F – Action on Disability</a:t>
            </a:r>
          </a:p>
          <a:p>
            <a:pPr marL="530225" indent="-354013">
              <a:lnSpc>
                <a:spcPct val="120000"/>
              </a:lnSpc>
            </a:pPr>
            <a:r>
              <a:rPr lang="en-GB" sz="1900" dirty="0">
                <a:latin typeface="Arial" panose="020B0604020202020204" pitchFamily="34" charset="0"/>
                <a:cs typeface="Arial" panose="020B0604020202020204" pitchFamily="34" charset="0"/>
              </a:rPr>
              <a:t>Dementia Strategy and Good Life with Dementia</a:t>
            </a:r>
          </a:p>
          <a:p>
            <a:pPr marL="530225" indent="-354013">
              <a:lnSpc>
                <a:spcPct val="120000"/>
              </a:lnSpc>
            </a:pPr>
            <a:r>
              <a:rPr lang="en-GB" sz="1900" dirty="0">
                <a:latin typeface="Arial" panose="020B0604020202020204" pitchFamily="34" charset="0"/>
                <a:cs typeface="Arial" panose="020B0604020202020204" pitchFamily="34" charset="0"/>
              </a:rPr>
              <a:t>Disabled People’s Organisations / resident-led organisations</a:t>
            </a:r>
          </a:p>
          <a:p>
            <a:pPr marL="530225" indent="-354013">
              <a:lnSpc>
                <a:spcPct val="120000"/>
              </a:lnSpc>
            </a:pPr>
            <a:r>
              <a:rPr lang="en-GB" sz="1900" dirty="0">
                <a:latin typeface="Arial" panose="020B0604020202020204" pitchFamily="34" charset="0"/>
                <a:cs typeface="Arial" panose="020B0604020202020204" pitchFamily="34" charset="0"/>
              </a:rPr>
              <a:t>Direct Payments Support Service, Peer Support and DP Steering Group – DPs as facilitators of IL</a:t>
            </a:r>
          </a:p>
          <a:p>
            <a:pPr marL="530225" indent="-354013">
              <a:lnSpc>
                <a:spcPct val="120000"/>
              </a:lnSpc>
            </a:pPr>
            <a:r>
              <a:rPr lang="en-GB" sz="1900" dirty="0">
                <a:effectLst/>
                <a:latin typeface="Arial" panose="020B0604020202020204" pitchFamily="34" charset="0"/>
                <a:ea typeface="Arial" panose="020B0604020202020204" pitchFamily="34" charset="0"/>
                <a:cs typeface="Arial" panose="020B0604020202020204" pitchFamily="34" charset="0"/>
              </a:rPr>
              <a:t>Co-production Building Trust work – people out of borough</a:t>
            </a:r>
          </a:p>
          <a:p>
            <a:pPr marL="530225" indent="-354013">
              <a:lnSpc>
                <a:spcPct val="120000"/>
              </a:lnSpc>
            </a:pPr>
            <a:r>
              <a:rPr lang="en-GB" sz="1900" dirty="0">
                <a:latin typeface="Arial" panose="020B0604020202020204" pitchFamily="34" charset="0"/>
                <a:cs typeface="Arial" panose="020B0604020202020204" pitchFamily="34" charset="0"/>
              </a:rPr>
              <a:t>W</a:t>
            </a:r>
            <a:r>
              <a:rPr lang="en-GB" sz="1900" kern="1200" dirty="0">
                <a:effectLst/>
                <a:latin typeface="Arial" panose="020B0604020202020204" pitchFamily="34" charset="0"/>
                <a:cs typeface="Arial" panose="020B0604020202020204" pitchFamily="34" charset="0"/>
              </a:rPr>
              <a:t>orking with residents who have more than one experience of discrimination</a:t>
            </a:r>
          </a:p>
          <a:p>
            <a:pPr marL="530225" indent="-354013">
              <a:lnSpc>
                <a:spcPct val="120000"/>
              </a:lnSpc>
            </a:pPr>
            <a:r>
              <a:rPr lang="en-GB" sz="1900" kern="1200" dirty="0">
                <a:effectLst/>
                <a:latin typeface="Arial" panose="020B0604020202020204" pitchFamily="34" charset="0"/>
                <a:cs typeface="Arial" panose="020B0604020202020204" pitchFamily="34" charset="0"/>
              </a:rPr>
              <a:t>Promoting Independent Living by developing and all age support and services / new services that are co-produced and facilitate IL</a:t>
            </a:r>
            <a:r>
              <a:rPr lang="en-GB" sz="1900" dirty="0">
                <a:latin typeface="Arial" panose="020B0604020202020204" pitchFamily="34" charset="0"/>
                <a:cs typeface="Arial" panose="020B0604020202020204" pitchFamily="34" charset="0"/>
              </a:rPr>
              <a:t> </a:t>
            </a:r>
          </a:p>
          <a:p>
            <a:pPr marL="530225" indent="-354013">
              <a:lnSpc>
                <a:spcPct val="120000"/>
              </a:lnSpc>
            </a:pPr>
            <a:r>
              <a:rPr lang="en-GB" sz="1900" kern="1200" dirty="0">
                <a:effectLst/>
                <a:latin typeface="Arial" panose="020B0604020202020204" pitchFamily="34" charset="0"/>
                <a:cs typeface="Arial" panose="020B0604020202020204" pitchFamily="34" charset="0"/>
              </a:rPr>
              <a:t>By breaking down silos -  reforming how the Council works</a:t>
            </a:r>
            <a:r>
              <a:rPr lang="en-GB" sz="1900" dirty="0">
                <a:latin typeface="Arial" panose="020B0604020202020204" pitchFamily="34" charset="0"/>
                <a:cs typeface="Arial" panose="020B0604020202020204" pitchFamily="34" charset="0"/>
              </a:rPr>
              <a:t> </a:t>
            </a:r>
          </a:p>
          <a:p>
            <a:pPr marL="530225" indent="-354013">
              <a:lnSpc>
                <a:spcPct val="120000"/>
              </a:lnSpc>
            </a:pPr>
            <a:r>
              <a:rPr lang="en-GB" sz="1900" kern="1200" dirty="0">
                <a:effectLst/>
                <a:latin typeface="Arial" panose="020B0604020202020204" pitchFamily="34" charset="0"/>
                <a:cs typeface="Arial" panose="020B0604020202020204" pitchFamily="34" charset="0"/>
              </a:rPr>
              <a:t>New Rethink facilitated co-production with residents with lived experience of mental health </a:t>
            </a:r>
          </a:p>
          <a:p>
            <a:pPr marL="530225" indent="-354013">
              <a:lnSpc>
                <a:spcPct val="120000"/>
              </a:lnSpc>
            </a:pPr>
            <a:r>
              <a:rPr lang="en-GB" sz="1900" dirty="0">
                <a:latin typeface="Arial" panose="020B0604020202020204" pitchFamily="34" charset="0"/>
                <a:cs typeface="Arial" panose="020B0604020202020204" pitchFamily="34" charset="0"/>
              </a:rPr>
              <a:t>Autism Strategy</a:t>
            </a:r>
            <a:endParaRPr lang="en-GB" sz="1900" kern="1200" dirty="0">
              <a:effectLst/>
              <a:latin typeface="Arial" panose="020B0604020202020204" pitchFamily="34" charset="0"/>
              <a:cs typeface="Arial" panose="020B0604020202020204" pitchFamily="34" charset="0"/>
            </a:endParaRPr>
          </a:p>
          <a:p>
            <a:pPr marL="0" indent="0">
              <a:buNone/>
            </a:pPr>
            <a:endParaRPr lang="en-GB" sz="1900" dirty="0">
              <a:latin typeface="Segoe UI" panose="020B0502040204020203" pitchFamily="34" charset="0"/>
              <a:cs typeface="Segoe UI" panose="020B0502040204020203" pitchFamily="34" charset="0"/>
            </a:endParaRPr>
          </a:p>
          <a:p>
            <a:pPr marL="0" indent="0">
              <a:spcAft>
                <a:spcPts val="600"/>
              </a:spcAft>
              <a:buNone/>
            </a:pPr>
            <a:r>
              <a:rPr lang="en-GB" b="1" dirty="0">
                <a:latin typeface="Arial" panose="020B0604020202020204" pitchFamily="34" charset="0"/>
                <a:cs typeface="Arial" panose="020B0604020202020204" pitchFamily="34" charset="0"/>
              </a:rPr>
              <a:t>Building our confidence, our evidence and ensuring we can all explain this as the way we work…</a:t>
            </a:r>
          </a:p>
        </p:txBody>
      </p:sp>
      <p:pic>
        <p:nvPicPr>
          <p:cNvPr id="4" name="Picture 3">
            <a:extLst>
              <a:ext uri="{FF2B5EF4-FFF2-40B4-BE49-F238E27FC236}">
                <a16:creationId xmlns:a16="http://schemas.microsoft.com/office/drawing/2014/main" id="{BF90205C-48B0-43EF-888B-CDF32952740B}"/>
              </a:ext>
            </a:extLst>
          </p:cNvPr>
          <p:cNvPicPr>
            <a:picLocks noChangeAspect="1"/>
          </p:cNvPicPr>
          <p:nvPr/>
        </p:nvPicPr>
        <p:blipFill>
          <a:blip r:embed="rId3"/>
          <a:stretch>
            <a:fillRect/>
          </a:stretch>
        </p:blipFill>
        <p:spPr>
          <a:xfrm>
            <a:off x="10334182" y="230188"/>
            <a:ext cx="1544551" cy="697329"/>
          </a:xfrm>
          <a:prstGeom prst="rect">
            <a:avLst/>
          </a:prstGeom>
        </p:spPr>
      </p:pic>
      <p:sp>
        <p:nvSpPr>
          <p:cNvPr id="5" name="TextBox 4">
            <a:extLst>
              <a:ext uri="{FF2B5EF4-FFF2-40B4-BE49-F238E27FC236}">
                <a16:creationId xmlns:a16="http://schemas.microsoft.com/office/drawing/2014/main" id="{0CAB6BEF-9074-4F46-0C36-C097685F2888}"/>
              </a:ext>
            </a:extLst>
          </p:cNvPr>
          <p:cNvSpPr txBox="1"/>
          <p:nvPr/>
        </p:nvSpPr>
        <p:spPr>
          <a:xfrm>
            <a:off x="176981" y="3816355"/>
            <a:ext cx="4277031" cy="2654573"/>
          </a:xfrm>
          <a:prstGeom prst="rect">
            <a:avLst/>
          </a:prstGeom>
          <a:noFill/>
          <a:ln>
            <a:solidFill>
              <a:srgbClr val="7030A0"/>
            </a:solidFill>
          </a:ln>
        </p:spPr>
        <p:txBody>
          <a:bodyPr wrap="square" rtlCol="0">
            <a:spAutoFit/>
          </a:bodyPr>
          <a:lstStyle/>
          <a:p>
            <a:r>
              <a:rPr lang="en-GB" b="1" dirty="0">
                <a:solidFill>
                  <a:srgbClr val="7030A0"/>
                </a:solidFill>
                <a:latin typeface="Arial" panose="020B0604020202020204" pitchFamily="34" charset="0"/>
                <a:cs typeface="Arial" panose="020B0604020202020204" pitchFamily="34" charset="0"/>
              </a:rPr>
              <a:t>Supporting our approach</a:t>
            </a:r>
          </a:p>
          <a:p>
            <a:pPr marL="285750" indent="-285750">
              <a:spcBef>
                <a:spcPts val="1200"/>
              </a:spcBef>
              <a:spcAft>
                <a:spcPts val="300"/>
              </a:spcAft>
              <a:buFont typeface="Wingdings" panose="05000000000000000000" pitchFamily="2" charset="2"/>
              <a:buChar char="ü"/>
            </a:pPr>
            <a:r>
              <a:rPr lang="en-GB" dirty="0">
                <a:latin typeface="Arial" panose="020B0604020202020204" pitchFamily="34" charset="0"/>
                <a:cs typeface="Arial" panose="020B0604020202020204" pitchFamily="34" charset="0"/>
              </a:rPr>
              <a:t>Co-production Checklist &amp; Guidance</a:t>
            </a:r>
          </a:p>
          <a:p>
            <a:pPr marL="285750" indent="-285750">
              <a:spcAft>
                <a:spcPts val="300"/>
              </a:spcAft>
              <a:buFont typeface="Wingdings" panose="05000000000000000000" pitchFamily="2" charset="2"/>
              <a:buChar char="ü"/>
            </a:pPr>
            <a:r>
              <a:rPr lang="en-GB" sz="1800" dirty="0">
                <a:latin typeface="Arial" panose="020B0604020202020204" pitchFamily="34" charset="0"/>
                <a:cs typeface="Arial" panose="020B0604020202020204" pitchFamily="34" charset="0"/>
              </a:rPr>
              <a:t>Jobs landing page – JDs </a:t>
            </a:r>
          </a:p>
          <a:p>
            <a:pPr marL="285750" indent="-285750">
              <a:spcAft>
                <a:spcPts val="300"/>
              </a:spcAft>
              <a:buFont typeface="Wingdings" panose="05000000000000000000" pitchFamily="2" charset="2"/>
              <a:buChar char="ü"/>
            </a:pPr>
            <a:r>
              <a:rPr lang="en-GB" sz="1800" dirty="0">
                <a:latin typeface="Arial" panose="020B0604020202020204" pitchFamily="34" charset="0"/>
                <a:ea typeface="Arial" panose="020B0604020202020204" pitchFamily="34" charset="0"/>
                <a:cs typeface="Arial" panose="020B0604020202020204" pitchFamily="34" charset="0"/>
              </a:rPr>
              <a:t>Training and support for workers </a:t>
            </a:r>
          </a:p>
          <a:p>
            <a:pPr marL="285750" indent="-285750">
              <a:spcAft>
                <a:spcPts val="300"/>
              </a:spcAft>
              <a:buFont typeface="Wingdings" panose="05000000000000000000" pitchFamily="2" charset="2"/>
              <a:buChar char="ü"/>
            </a:pPr>
            <a:r>
              <a:rPr lang="en-GB" sz="1800" dirty="0">
                <a:latin typeface="Arial" panose="020B0604020202020204" pitchFamily="34" charset="0"/>
                <a:ea typeface="Arial" panose="020B0604020202020204" pitchFamily="34" charset="0"/>
                <a:cs typeface="Arial" panose="020B0604020202020204" pitchFamily="34" charset="0"/>
              </a:rPr>
              <a:t>Networks for workers </a:t>
            </a:r>
          </a:p>
          <a:p>
            <a:pPr marL="285750" indent="-285750">
              <a:spcAft>
                <a:spcPts val="300"/>
              </a:spcAft>
              <a:buFont typeface="Wingdings" panose="05000000000000000000" pitchFamily="2" charset="2"/>
              <a:buChar char="ü"/>
            </a:pPr>
            <a:r>
              <a:rPr lang="en-GB" dirty="0">
                <a:latin typeface="Arial" panose="020B0604020202020204" pitchFamily="34" charset="0"/>
                <a:ea typeface="Arial" panose="020B0604020202020204" pitchFamily="34" charset="0"/>
                <a:cs typeface="Arial" panose="020B0604020202020204" pitchFamily="34" charset="0"/>
              </a:rPr>
              <a:t>H&amp;F influencing national best practice</a:t>
            </a:r>
          </a:p>
          <a:p>
            <a:pPr marL="285750" indent="-285750">
              <a:spcAft>
                <a:spcPts val="300"/>
              </a:spcAft>
              <a:buFont typeface="Wingdings" panose="05000000000000000000" pitchFamily="2" charset="2"/>
              <a:buChar char="ü"/>
            </a:pPr>
            <a:r>
              <a:rPr lang="en-GB" sz="1800" b="1" dirty="0">
                <a:latin typeface="Arial" panose="020B0604020202020204" pitchFamily="34" charset="0"/>
                <a:ea typeface="Arial" panose="020B0604020202020204" pitchFamily="34" charset="0"/>
                <a:cs typeface="Arial" panose="020B0604020202020204" pitchFamily="34" charset="0"/>
              </a:rPr>
              <a:t>YOU / US / OUR TEAMS</a:t>
            </a:r>
          </a:p>
        </p:txBody>
      </p:sp>
    </p:spTree>
    <p:extLst>
      <p:ext uri="{BB962C8B-B14F-4D97-AF65-F5344CB8AC3E}">
        <p14:creationId xmlns:p14="http://schemas.microsoft.com/office/powerpoint/2010/main" val="2777377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853" y="107879"/>
            <a:ext cx="9565573" cy="1622321"/>
          </a:xfrm>
        </p:spPr>
        <p:txBody>
          <a:bodyPr>
            <a:normAutofit/>
          </a:bodyPr>
          <a:lstStyle/>
          <a:p>
            <a:r>
              <a:rPr lang="en-GB" dirty="0">
                <a:solidFill>
                  <a:schemeClr val="tx1">
                    <a:lumMod val="75000"/>
                    <a:lumOff val="25000"/>
                  </a:schemeClr>
                </a:solidFill>
                <a:latin typeface="Arial" panose="020B0604020202020204" pitchFamily="34" charset="0"/>
                <a:cs typeface="Arial" panose="020B0604020202020204" pitchFamily="34" charset="0"/>
              </a:rPr>
              <a:t>Summary - H&amp;F Commitments and priorities</a:t>
            </a:r>
          </a:p>
        </p:txBody>
      </p:sp>
      <p:sp>
        <p:nvSpPr>
          <p:cNvPr id="1042" name="Content Placeholder 2"/>
          <p:cNvSpPr>
            <a:spLocks noGrp="1"/>
          </p:cNvSpPr>
          <p:nvPr>
            <p:ph idx="1"/>
          </p:nvPr>
        </p:nvSpPr>
        <p:spPr>
          <a:xfrm>
            <a:off x="83054" y="1607574"/>
            <a:ext cx="6922430" cy="5202209"/>
          </a:xfrm>
        </p:spPr>
        <p:txBody>
          <a:bodyPr>
            <a:normAutofit fontScale="55000" lnSpcReduction="20000"/>
          </a:bodyPr>
          <a:lstStyle/>
          <a:p>
            <a:pPr>
              <a:lnSpc>
                <a:spcPct val="110000"/>
              </a:lnSpc>
              <a:spcBef>
                <a:spcPts val="600"/>
              </a:spcBef>
              <a:spcAft>
                <a:spcPts val="1200"/>
              </a:spcAft>
              <a:buFont typeface="Wingdings" panose="05000000000000000000" pitchFamily="2" charset="2"/>
              <a:buChar char="Ø"/>
            </a:pPr>
            <a:r>
              <a:rPr lang="en-GB" sz="3200" dirty="0">
                <a:solidFill>
                  <a:schemeClr val="tx1">
                    <a:lumMod val="75000"/>
                    <a:lumOff val="25000"/>
                  </a:schemeClr>
                </a:solidFill>
                <a:latin typeface="Arial" panose="020B0604020202020204" pitchFamily="34" charset="0"/>
                <a:cs typeface="Arial" panose="020B0604020202020204" pitchFamily="34" charset="0"/>
              </a:rPr>
              <a:t>Doing things with residents not to them - Co-production</a:t>
            </a:r>
          </a:p>
          <a:p>
            <a:pPr>
              <a:lnSpc>
                <a:spcPct val="110000"/>
              </a:lnSpc>
              <a:spcBef>
                <a:spcPts val="600"/>
              </a:spcBef>
              <a:spcAft>
                <a:spcPts val="1200"/>
              </a:spcAft>
              <a:buFont typeface="Wingdings" panose="05000000000000000000" pitchFamily="2" charset="2"/>
              <a:buChar char="Ø"/>
            </a:pPr>
            <a:r>
              <a:rPr lang="en-GB" sz="3200" dirty="0">
                <a:solidFill>
                  <a:schemeClr val="tx1">
                    <a:lumMod val="75000"/>
                    <a:lumOff val="25000"/>
                  </a:schemeClr>
                </a:solidFill>
                <a:latin typeface="Arial" panose="020B0604020202020204" pitchFamily="34" charset="0"/>
                <a:cs typeface="Arial" panose="020B0604020202020204" pitchFamily="34" charset="0"/>
              </a:rPr>
              <a:t>Nothing about Disabled People without Disabled People</a:t>
            </a:r>
          </a:p>
          <a:p>
            <a:pPr>
              <a:lnSpc>
                <a:spcPct val="110000"/>
              </a:lnSpc>
              <a:spcBef>
                <a:spcPts val="600"/>
              </a:spcBef>
              <a:spcAft>
                <a:spcPts val="1200"/>
              </a:spcAft>
              <a:buFont typeface="Wingdings" panose="05000000000000000000" pitchFamily="2" charset="2"/>
              <a:buChar char="Ø"/>
            </a:pPr>
            <a:r>
              <a:rPr lang="en-GB" sz="3200" dirty="0">
                <a:solidFill>
                  <a:schemeClr val="tx1">
                    <a:lumMod val="75000"/>
                    <a:lumOff val="25000"/>
                  </a:schemeClr>
                </a:solidFill>
                <a:latin typeface="Arial" panose="020B0604020202020204" pitchFamily="34" charset="0"/>
                <a:cs typeface="Arial" panose="020B0604020202020204" pitchFamily="34" charset="0"/>
              </a:rPr>
              <a:t>LBHF commitment to Independent Living – rights, inclusion, equity, choice – ground-breaking!</a:t>
            </a:r>
          </a:p>
          <a:p>
            <a:pPr>
              <a:lnSpc>
                <a:spcPct val="110000"/>
              </a:lnSpc>
              <a:spcBef>
                <a:spcPts val="600"/>
              </a:spcBef>
              <a:spcAft>
                <a:spcPts val="1200"/>
              </a:spcAft>
              <a:buFont typeface="Wingdings" panose="05000000000000000000" pitchFamily="2" charset="2"/>
              <a:buChar char="Ø"/>
            </a:pPr>
            <a:r>
              <a:rPr lang="en-GB" sz="3200" dirty="0">
                <a:solidFill>
                  <a:schemeClr val="tx1">
                    <a:lumMod val="75000"/>
                    <a:lumOff val="25000"/>
                  </a:schemeClr>
                </a:solidFill>
                <a:latin typeface="Arial" panose="020B0604020202020204" pitchFamily="34" charset="0"/>
                <a:cs typeface="Arial" panose="020B0604020202020204" pitchFamily="34" charset="0"/>
              </a:rPr>
              <a:t>Only Council in England not to charge for community based care &amp; support*</a:t>
            </a:r>
          </a:p>
          <a:p>
            <a:pPr>
              <a:lnSpc>
                <a:spcPct val="110000"/>
              </a:lnSpc>
              <a:spcBef>
                <a:spcPts val="600"/>
              </a:spcBef>
              <a:spcAft>
                <a:spcPts val="1200"/>
              </a:spcAft>
              <a:buFont typeface="Wingdings" panose="05000000000000000000" pitchFamily="2" charset="2"/>
              <a:buChar char="Ø"/>
            </a:pPr>
            <a:r>
              <a:rPr lang="en-GB" sz="3200" dirty="0">
                <a:latin typeface="Arial" panose="020B0604020202020204" pitchFamily="34" charset="0"/>
                <a:ea typeface="Calibri" panose="020F0502020204030204" pitchFamily="34" charset="0"/>
                <a:cs typeface="Arial" panose="020B0604020202020204" pitchFamily="34" charset="0"/>
              </a:rPr>
              <a:t>Aim to be the most Inclusive &amp; Accessible borough in the country</a:t>
            </a:r>
            <a:endParaRPr lang="en-GB" sz="3200" dirty="0">
              <a:solidFill>
                <a:schemeClr val="tx1">
                  <a:lumMod val="75000"/>
                  <a:lumOff val="25000"/>
                </a:schemeClr>
              </a:solidFill>
              <a:latin typeface="Arial" panose="020B0604020202020204" pitchFamily="34" charset="0"/>
              <a:cs typeface="Arial" panose="020B0604020202020204" pitchFamily="34" charset="0"/>
            </a:endParaRPr>
          </a:p>
          <a:p>
            <a:pPr>
              <a:lnSpc>
                <a:spcPct val="110000"/>
              </a:lnSpc>
              <a:spcBef>
                <a:spcPts val="600"/>
              </a:spcBef>
              <a:spcAft>
                <a:spcPts val="1200"/>
              </a:spcAft>
              <a:buFont typeface="Wingdings" panose="05000000000000000000" pitchFamily="2" charset="2"/>
              <a:buChar char="Ø"/>
            </a:pPr>
            <a:r>
              <a:rPr lang="en-GB" sz="3200" dirty="0">
                <a:solidFill>
                  <a:schemeClr val="tx1">
                    <a:lumMod val="75000"/>
                    <a:lumOff val="25000"/>
                  </a:schemeClr>
                </a:solidFill>
                <a:latin typeface="Arial" panose="020B0604020202020204" pitchFamily="34" charset="0"/>
                <a:cs typeface="Arial" panose="020B0604020202020204" pitchFamily="34" charset="0"/>
              </a:rPr>
              <a:t>All underpinned by the </a:t>
            </a:r>
            <a:r>
              <a:rPr lang="en-GB" sz="3200" b="1" dirty="0">
                <a:solidFill>
                  <a:schemeClr val="tx1">
                    <a:lumMod val="75000"/>
                    <a:lumOff val="25000"/>
                  </a:schemeClr>
                </a:solidFill>
                <a:latin typeface="Arial" panose="020B0604020202020204" pitchFamily="34" charset="0"/>
                <a:cs typeface="Arial" panose="020B0604020202020204" pitchFamily="34" charset="0"/>
              </a:rPr>
              <a:t>Social Model of Disability </a:t>
            </a:r>
            <a:r>
              <a:rPr lang="en-GB" sz="3200" dirty="0">
                <a:solidFill>
                  <a:schemeClr val="tx1">
                    <a:lumMod val="75000"/>
                    <a:lumOff val="25000"/>
                  </a:schemeClr>
                </a:solidFill>
                <a:latin typeface="Arial" panose="020B0604020202020204" pitchFamily="34" charset="0"/>
                <a:cs typeface="Arial" panose="020B0604020202020204" pitchFamily="34" charset="0"/>
              </a:rPr>
              <a:t>– remove barriers</a:t>
            </a:r>
          </a:p>
          <a:p>
            <a:pPr marL="0" indent="0">
              <a:buNone/>
            </a:pPr>
            <a:endParaRPr lang="en-GB" sz="2600" dirty="0">
              <a:solidFill>
                <a:schemeClr val="tx1">
                  <a:lumMod val="75000"/>
                  <a:lumOff val="25000"/>
                </a:schemeClr>
              </a:solidFill>
              <a:latin typeface="Arial" panose="020B0604020202020204" pitchFamily="34" charset="0"/>
              <a:cs typeface="Arial" panose="020B0604020202020204" pitchFamily="34" charset="0"/>
            </a:endParaRPr>
          </a:p>
          <a:p>
            <a:pPr marL="0" indent="0" algn="ctr">
              <a:buNone/>
            </a:pPr>
            <a:r>
              <a:rPr lang="en-GB" sz="3200" b="1" dirty="0">
                <a:solidFill>
                  <a:schemeClr val="tx1">
                    <a:lumMod val="75000"/>
                    <a:lumOff val="25000"/>
                  </a:schemeClr>
                </a:solidFill>
                <a:latin typeface="Arial" panose="020B0604020202020204" pitchFamily="34" charset="0"/>
                <a:cs typeface="Arial" panose="020B0604020202020204" pitchFamily="34" charset="0"/>
              </a:rPr>
              <a:t>It’s a Team, Service, Corporate &amp; wider stakeholders across the public, private and voluntary sector - we all </a:t>
            </a:r>
          </a:p>
          <a:p>
            <a:pPr marL="0" indent="0" algn="ctr">
              <a:buNone/>
            </a:pPr>
            <a:r>
              <a:rPr lang="en-GB" sz="3200" b="1" dirty="0">
                <a:solidFill>
                  <a:schemeClr val="tx1">
                    <a:lumMod val="75000"/>
                    <a:lumOff val="25000"/>
                  </a:schemeClr>
                </a:solidFill>
                <a:latin typeface="Arial" panose="020B0604020202020204" pitchFamily="34" charset="0"/>
                <a:cs typeface="Arial" panose="020B0604020202020204" pitchFamily="34" charset="0"/>
              </a:rPr>
              <a:t>have a role to play in making it happen!</a:t>
            </a:r>
          </a:p>
          <a:p>
            <a:endParaRPr lang="en-GB" sz="1800" dirty="0">
              <a:latin typeface="Arial" panose="020B0604020202020204" pitchFamily="34" charset="0"/>
              <a:cs typeface="Arial" panose="020B0604020202020204" pitchFamily="34" charset="0"/>
            </a:endParaRPr>
          </a:p>
          <a:p>
            <a:endParaRPr lang="en-GB" sz="1300" dirty="0">
              <a:latin typeface="Arial" panose="020B0604020202020204" pitchFamily="34" charset="0"/>
              <a:cs typeface="Arial" panose="020B0604020202020204" pitchFamily="34" charset="0"/>
            </a:endParaRPr>
          </a:p>
        </p:txBody>
      </p:sp>
      <p:pic>
        <p:nvPicPr>
          <p:cNvPr id="1026" name="Picture 2" descr="A basic interpretation of the models of Disability - Disability Arts Online">
            <a:extLst>
              <a:ext uri="{FF2B5EF4-FFF2-40B4-BE49-F238E27FC236}">
                <a16:creationId xmlns:a16="http://schemas.microsoft.com/office/drawing/2014/main" id="{711ED1D7-3735-2137-A321-92348479C6E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326143" y="1848856"/>
            <a:ext cx="4475531" cy="3848956"/>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6812F422-2399-300C-FF2B-DC1AC02CD50F}"/>
              </a:ext>
            </a:extLst>
          </p:cNvPr>
          <p:cNvPicPr>
            <a:picLocks noChangeAspect="1"/>
          </p:cNvPicPr>
          <p:nvPr/>
        </p:nvPicPr>
        <p:blipFill>
          <a:blip r:embed="rId4"/>
          <a:stretch>
            <a:fillRect/>
          </a:stretch>
        </p:blipFill>
        <p:spPr>
          <a:xfrm>
            <a:off x="10259521" y="89232"/>
            <a:ext cx="1847833" cy="814894"/>
          </a:xfrm>
          <a:prstGeom prst="rect">
            <a:avLst/>
          </a:prstGeom>
        </p:spPr>
      </p:pic>
      <p:sp>
        <p:nvSpPr>
          <p:cNvPr id="3" name="TextBox 2">
            <a:extLst>
              <a:ext uri="{FF2B5EF4-FFF2-40B4-BE49-F238E27FC236}">
                <a16:creationId xmlns:a16="http://schemas.microsoft.com/office/drawing/2014/main" id="{7DAEEABC-60C5-920D-701A-3C36AD4B1B96}"/>
              </a:ext>
            </a:extLst>
          </p:cNvPr>
          <p:cNvSpPr txBox="1"/>
          <p:nvPr/>
        </p:nvSpPr>
        <p:spPr>
          <a:xfrm>
            <a:off x="8130521" y="5980680"/>
            <a:ext cx="3052916" cy="769441"/>
          </a:xfrm>
          <a:prstGeom prst="rect">
            <a:avLst/>
          </a:prstGeom>
          <a:noFill/>
        </p:spPr>
        <p:txBody>
          <a:bodyPr wrap="square" rtlCol="0">
            <a:spAutoFit/>
          </a:bodyPr>
          <a:lstStyle/>
          <a:p>
            <a:r>
              <a:rPr lang="en-GB" sz="4400" dirty="0">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293256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EB1DE-8E11-17D5-D6EF-F0C2466B42E5}"/>
              </a:ext>
            </a:extLst>
          </p:cNvPr>
          <p:cNvSpPr>
            <a:spLocks noGrp="1"/>
          </p:cNvSpPr>
          <p:nvPr>
            <p:ph type="title"/>
          </p:nvPr>
        </p:nvSpPr>
        <p:spPr>
          <a:xfrm>
            <a:off x="454742" y="174750"/>
            <a:ext cx="10515600" cy="1325563"/>
          </a:xfrm>
        </p:spPr>
        <p:txBody>
          <a:bodyPr>
            <a:normAutofit/>
          </a:bodyPr>
          <a:lstStyle/>
          <a:p>
            <a:r>
              <a:rPr lang="en-GB" sz="4000">
                <a:latin typeface="Arial" panose="020B0604020202020204" pitchFamily="34" charset="0"/>
                <a:cs typeface="Arial" panose="020B0604020202020204" pitchFamily="34" charset="0"/>
              </a:rPr>
              <a:t>What we are covering…..</a:t>
            </a:r>
            <a:endParaRPr lang="en-GB" sz="4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8C97B02-96AB-0220-9084-F2FD6DEBDC2F}"/>
              </a:ext>
            </a:extLst>
          </p:cNvPr>
          <p:cNvSpPr>
            <a:spLocks noGrp="1"/>
          </p:cNvSpPr>
          <p:nvPr>
            <p:ph idx="1"/>
          </p:nvPr>
        </p:nvSpPr>
        <p:spPr>
          <a:xfrm>
            <a:off x="535858" y="1387702"/>
            <a:ext cx="11120284" cy="5105173"/>
          </a:xfrm>
        </p:spPr>
        <p:txBody>
          <a:bodyPr>
            <a:normAutofit fontScale="70000" lnSpcReduction="20000"/>
          </a:bodyPr>
          <a:lstStyle/>
          <a:p>
            <a:pPr marL="0" indent="0">
              <a:lnSpc>
                <a:spcPct val="100000"/>
              </a:lnSpc>
              <a:spcAft>
                <a:spcPts val="600"/>
              </a:spcAft>
              <a:buNone/>
            </a:pPr>
            <a:r>
              <a:rPr lang="en-GB" sz="3400" dirty="0">
                <a:latin typeface="Arial" panose="020B0604020202020204" pitchFamily="34" charset="0"/>
                <a:cs typeface="Arial" panose="020B0604020202020204" pitchFamily="34" charset="0"/>
              </a:rPr>
              <a:t>WHY? </a:t>
            </a:r>
          </a:p>
          <a:p>
            <a:pPr marL="0" indent="0">
              <a:lnSpc>
                <a:spcPct val="100000"/>
              </a:lnSpc>
              <a:spcAft>
                <a:spcPts val="600"/>
              </a:spcAft>
              <a:buNone/>
            </a:pPr>
            <a:r>
              <a:rPr lang="en-GB" dirty="0">
                <a:latin typeface="Arial" panose="020B0604020202020204" pitchFamily="34" charset="0"/>
                <a:cs typeface="Arial" panose="020B0604020202020204" pitchFamily="34" charset="0"/>
              </a:rPr>
              <a:t>	</a:t>
            </a:r>
            <a:r>
              <a:rPr lang="en-GB" sz="3400" dirty="0">
                <a:latin typeface="Arial" panose="020B0604020202020204" pitchFamily="34" charset="0"/>
                <a:cs typeface="Arial" panose="020B0604020202020204" pitchFamily="34" charset="0"/>
              </a:rPr>
              <a:t>- </a:t>
            </a:r>
            <a:r>
              <a:rPr lang="en-GB" sz="3100" dirty="0">
                <a:latin typeface="Arial" panose="020B0604020202020204" pitchFamily="34" charset="0"/>
                <a:cs typeface="Arial" panose="020B0604020202020204" pitchFamily="34" charset="0"/>
              </a:rPr>
              <a:t>Why Independent Living and Co-production are key to all we do in H&amp;F</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Relevance to the CQC Inspection Framework </a:t>
            </a:r>
          </a:p>
          <a:p>
            <a:pPr marL="0" indent="0">
              <a:lnSpc>
                <a:spcPct val="100000"/>
              </a:lnSpc>
              <a:spcBef>
                <a:spcPts val="1800"/>
              </a:spcBef>
              <a:spcAft>
                <a:spcPts val="600"/>
              </a:spcAft>
              <a:buNone/>
            </a:pPr>
            <a:r>
              <a:rPr lang="en-GB" sz="3400" dirty="0">
                <a:latin typeface="Arial" panose="020B0604020202020204" pitchFamily="34" charset="0"/>
                <a:cs typeface="Arial" panose="020B0604020202020204" pitchFamily="34" charset="0"/>
              </a:rPr>
              <a:t>WHAT? </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Independent Living Vision</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Pillars of Independent Living &amp; understanding barriers to inclusion</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Council’s commitment to Equity, Diversity &amp; Inclusion and Co-production</a:t>
            </a:r>
          </a:p>
          <a:p>
            <a:pPr marL="0" indent="0">
              <a:lnSpc>
                <a:spcPct val="100000"/>
              </a:lnSpc>
              <a:spcBef>
                <a:spcPts val="1800"/>
              </a:spcBef>
              <a:spcAft>
                <a:spcPts val="600"/>
              </a:spcAft>
              <a:buNone/>
            </a:pPr>
            <a:r>
              <a:rPr lang="en-GB" sz="3400" dirty="0">
                <a:latin typeface="Arial" panose="020B0604020202020204" pitchFamily="34" charset="0"/>
                <a:cs typeface="Arial" panose="020B0604020202020204" pitchFamily="34" charset="0"/>
              </a:rPr>
              <a:t>HOW? </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Our H&amp;F journey – residents driving change</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Making Independent Living a reality</a:t>
            </a:r>
          </a:p>
          <a:p>
            <a:pPr lvl="2">
              <a:lnSpc>
                <a:spcPct val="100000"/>
              </a:lnSpc>
              <a:spcAft>
                <a:spcPts val="600"/>
              </a:spcAft>
              <a:buFontTx/>
              <a:buChar char="-"/>
            </a:pPr>
            <a:r>
              <a:rPr lang="en-GB" sz="3100" dirty="0">
                <a:latin typeface="Arial" panose="020B0604020202020204" pitchFamily="34" charset="0"/>
                <a:cs typeface="Arial" panose="020B0604020202020204" pitchFamily="34" charset="0"/>
              </a:rPr>
              <a:t>Ensuring Co-production is how we achieve change – and support for this</a:t>
            </a:r>
          </a:p>
          <a:p>
            <a:pPr marL="914400" lvl="2" indent="0">
              <a:lnSpc>
                <a:spcPct val="100000"/>
              </a:lnSpc>
              <a:spcAft>
                <a:spcPts val="600"/>
              </a:spcAft>
              <a:buNone/>
            </a:pPr>
            <a:endParaRPr lang="en-GB"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C911954B-5C00-33D8-B2BD-7AEF3F3A4416}"/>
              </a:ext>
            </a:extLst>
          </p:cNvPr>
          <p:cNvPicPr>
            <a:picLocks noChangeAspect="1"/>
          </p:cNvPicPr>
          <p:nvPr/>
        </p:nvPicPr>
        <p:blipFill rotWithShape="1">
          <a:blip r:embed="rId3">
            <a:extLst>
              <a:ext uri="{28A0092B-C50C-407E-A947-70E740481C1C}">
                <a14:useLocalDpi xmlns:a14="http://schemas.microsoft.com/office/drawing/2010/main" val="0"/>
              </a:ext>
            </a:extLst>
          </a:blip>
          <a:srcRect r="350" b="53020"/>
          <a:stretch/>
        </p:blipFill>
        <p:spPr>
          <a:xfrm>
            <a:off x="9349740" y="365125"/>
            <a:ext cx="2004060" cy="944814"/>
          </a:xfrm>
          <a:prstGeom prst="rect">
            <a:avLst/>
          </a:prstGeom>
        </p:spPr>
      </p:pic>
    </p:spTree>
    <p:extLst>
      <p:ext uri="{BB962C8B-B14F-4D97-AF65-F5344CB8AC3E}">
        <p14:creationId xmlns:p14="http://schemas.microsoft.com/office/powerpoint/2010/main" val="293206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A14F5-627E-0E71-BB97-D4D25157E170}"/>
              </a:ext>
            </a:extLst>
          </p:cNvPr>
          <p:cNvSpPr>
            <a:spLocks noGrp="1"/>
          </p:cNvSpPr>
          <p:nvPr>
            <p:ph type="title"/>
          </p:nvPr>
        </p:nvSpPr>
        <p:spPr/>
        <p:txBody>
          <a:bodyPr>
            <a:normAutofit/>
          </a:bodyPr>
          <a:lstStyle/>
          <a:p>
            <a:r>
              <a:rPr lang="en-GB" dirty="0">
                <a:latin typeface="Arial" panose="020B0604020202020204" pitchFamily="34" charset="0"/>
                <a:cs typeface="Arial" panose="020B0604020202020204" pitchFamily="34" charset="0"/>
              </a:rPr>
              <a:t>CQC Inspection – context from CQC</a:t>
            </a:r>
          </a:p>
        </p:txBody>
      </p:sp>
      <p:sp>
        <p:nvSpPr>
          <p:cNvPr id="3" name="Content Placeholder 2">
            <a:extLst>
              <a:ext uri="{FF2B5EF4-FFF2-40B4-BE49-F238E27FC236}">
                <a16:creationId xmlns:a16="http://schemas.microsoft.com/office/drawing/2014/main" id="{25DA001D-D782-95A5-C051-F5619327B1C9}"/>
              </a:ext>
            </a:extLst>
          </p:cNvPr>
          <p:cNvSpPr>
            <a:spLocks noGrp="1"/>
          </p:cNvSpPr>
          <p:nvPr>
            <p:ph idx="1"/>
          </p:nvPr>
        </p:nvSpPr>
        <p:spPr>
          <a:xfrm>
            <a:off x="838200" y="1690688"/>
            <a:ext cx="10515600" cy="4486275"/>
          </a:xfrm>
        </p:spPr>
        <p:txBody>
          <a:bodyPr>
            <a:normAutofit/>
          </a:bodyPr>
          <a:lstStyle/>
          <a:p>
            <a:pPr>
              <a:spcAft>
                <a:spcPts val="1200"/>
              </a:spcAft>
            </a:pPr>
            <a:r>
              <a:rPr lang="en-GB" sz="2200" dirty="0">
                <a:latin typeface="Arial" panose="020B0604020202020204" pitchFamily="34" charset="0"/>
                <a:cs typeface="Arial" panose="020B0604020202020204" pitchFamily="34" charset="0"/>
              </a:rPr>
              <a:t>Aim is to understand how the care provided in a local area is </a:t>
            </a:r>
            <a:r>
              <a:rPr lang="en-GB" sz="2200" u="sng" dirty="0">
                <a:latin typeface="Arial" panose="020B0604020202020204" pitchFamily="34" charset="0"/>
                <a:cs typeface="Arial" panose="020B0604020202020204" pitchFamily="34" charset="0"/>
              </a:rPr>
              <a:t>improving outcomes </a:t>
            </a:r>
            <a:r>
              <a:rPr lang="en-GB" sz="2200" dirty="0">
                <a:latin typeface="Arial" panose="020B0604020202020204" pitchFamily="34" charset="0"/>
                <a:cs typeface="Arial" panose="020B0604020202020204" pitchFamily="34" charset="0"/>
              </a:rPr>
              <a:t>for people and </a:t>
            </a:r>
            <a:r>
              <a:rPr lang="en-GB" sz="2200" u="sng" dirty="0">
                <a:latin typeface="Arial" panose="020B0604020202020204" pitchFamily="34" charset="0"/>
                <a:cs typeface="Arial" panose="020B0604020202020204" pitchFamily="34" charset="0"/>
              </a:rPr>
              <a:t>reducing inequalities </a:t>
            </a:r>
            <a:r>
              <a:rPr lang="en-GB" sz="2200" dirty="0">
                <a:latin typeface="Arial" panose="020B0604020202020204" pitchFamily="34" charset="0"/>
                <a:cs typeface="Arial" panose="020B0604020202020204" pitchFamily="34" charset="0"/>
              </a:rPr>
              <a:t>in their access to care, their experiences and outcomes from care. </a:t>
            </a:r>
          </a:p>
          <a:p>
            <a:pPr>
              <a:spcAft>
                <a:spcPts val="1200"/>
              </a:spcAft>
            </a:pPr>
            <a:r>
              <a:rPr lang="en-GB" sz="2200" dirty="0">
                <a:latin typeface="Arial" panose="020B0604020202020204" pitchFamily="34" charset="0"/>
                <a:cs typeface="Arial" panose="020B0604020202020204" pitchFamily="34" charset="0"/>
              </a:rPr>
              <a:t>This means looking at how services are working together within an </a:t>
            </a:r>
            <a:r>
              <a:rPr lang="en-GB" sz="2200" u="sng" dirty="0">
                <a:latin typeface="Arial" panose="020B0604020202020204" pitchFamily="34" charset="0"/>
                <a:cs typeface="Arial" panose="020B0604020202020204" pitchFamily="34" charset="0"/>
              </a:rPr>
              <a:t>integrated</a:t>
            </a:r>
            <a:r>
              <a:rPr lang="en-GB" sz="2200" dirty="0">
                <a:latin typeface="Arial" panose="020B0604020202020204" pitchFamily="34" charset="0"/>
                <a:cs typeface="Arial" panose="020B0604020202020204" pitchFamily="34" charset="0"/>
              </a:rPr>
              <a:t> system, as well as how systems are performing overall. </a:t>
            </a:r>
          </a:p>
          <a:p>
            <a:pPr>
              <a:spcAft>
                <a:spcPts val="1200"/>
              </a:spcAft>
            </a:pPr>
            <a:r>
              <a:rPr lang="en-GB" sz="2200" dirty="0">
                <a:latin typeface="Arial" panose="020B0604020202020204" pitchFamily="34" charset="0"/>
                <a:cs typeface="Arial" panose="020B0604020202020204" pitchFamily="34" charset="0"/>
              </a:rPr>
              <a:t>CQC are also committed to protecting </a:t>
            </a:r>
            <a:r>
              <a:rPr lang="en-GB" sz="2200" u="sng" dirty="0">
                <a:latin typeface="Arial" panose="020B0604020202020204" pitchFamily="34" charset="0"/>
                <a:cs typeface="Arial" panose="020B0604020202020204" pitchFamily="34" charset="0"/>
              </a:rPr>
              <a:t>human rights </a:t>
            </a:r>
            <a:r>
              <a:rPr lang="en-GB" sz="2200" dirty="0">
                <a:latin typeface="Arial" panose="020B0604020202020204" pitchFamily="34" charset="0"/>
                <a:cs typeface="Arial" panose="020B0604020202020204" pitchFamily="34" charset="0"/>
              </a:rPr>
              <a:t>through our regulation. </a:t>
            </a:r>
          </a:p>
          <a:p>
            <a:pPr>
              <a:spcAft>
                <a:spcPts val="1200"/>
              </a:spcAft>
            </a:pPr>
            <a:r>
              <a:rPr lang="en-GB" sz="2200" dirty="0">
                <a:latin typeface="Arial" panose="020B0604020202020204" pitchFamily="34" charset="0"/>
                <a:cs typeface="Arial" panose="020B0604020202020204" pitchFamily="34" charset="0"/>
              </a:rPr>
              <a:t>Our new single assessment framework focuses on </a:t>
            </a:r>
            <a:r>
              <a:rPr lang="en-GB" sz="2200" u="sng" dirty="0">
                <a:latin typeface="Arial" panose="020B0604020202020204" pitchFamily="34" charset="0"/>
                <a:cs typeface="Arial" panose="020B0604020202020204" pitchFamily="34" charset="0"/>
              </a:rPr>
              <a:t>what matters to people </a:t>
            </a:r>
            <a:r>
              <a:rPr lang="en-GB" sz="2200" dirty="0">
                <a:latin typeface="Arial" panose="020B0604020202020204" pitchFamily="34" charset="0"/>
                <a:cs typeface="Arial" panose="020B0604020202020204" pitchFamily="34" charset="0"/>
              </a:rPr>
              <a:t>who use local health and social care services and their families</a:t>
            </a:r>
          </a:p>
          <a:p>
            <a:pPr>
              <a:spcAft>
                <a:spcPts val="1200"/>
              </a:spcAft>
            </a:pPr>
            <a:r>
              <a:rPr lang="en-GB" sz="2200" dirty="0">
                <a:latin typeface="Arial" panose="020B0604020202020204" pitchFamily="34" charset="0"/>
                <a:cs typeface="Arial" panose="020B0604020202020204" pitchFamily="34" charset="0"/>
              </a:rPr>
              <a:t>We are committed to ensuring we consider the </a:t>
            </a:r>
            <a:r>
              <a:rPr lang="en-GB" sz="2200" u="sng" dirty="0">
                <a:latin typeface="Arial" panose="020B0604020202020204" pitchFamily="34" charset="0"/>
                <a:cs typeface="Arial" panose="020B0604020202020204" pitchFamily="34" charset="0"/>
              </a:rPr>
              <a:t>experiences</a:t>
            </a:r>
            <a:r>
              <a:rPr lang="en-GB" sz="2200" dirty="0">
                <a:latin typeface="Arial" panose="020B0604020202020204" pitchFamily="34" charset="0"/>
                <a:cs typeface="Arial" panose="020B0604020202020204" pitchFamily="34" charset="0"/>
              </a:rPr>
              <a:t> of people most likely to have poor access, experiences or outcomes from care. </a:t>
            </a:r>
          </a:p>
        </p:txBody>
      </p:sp>
    </p:spTree>
    <p:extLst>
      <p:ext uri="{BB962C8B-B14F-4D97-AF65-F5344CB8AC3E}">
        <p14:creationId xmlns:p14="http://schemas.microsoft.com/office/powerpoint/2010/main" val="1423459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417DE-C5E8-21D9-2D43-6CAF03A24ABD}"/>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CQC Themes</a:t>
            </a:r>
          </a:p>
        </p:txBody>
      </p:sp>
      <p:sp>
        <p:nvSpPr>
          <p:cNvPr id="3" name="Content Placeholder 2">
            <a:extLst>
              <a:ext uri="{FF2B5EF4-FFF2-40B4-BE49-F238E27FC236}">
                <a16:creationId xmlns:a16="http://schemas.microsoft.com/office/drawing/2014/main" id="{41D591F5-684E-B4AB-C662-2D75C0A30B22}"/>
              </a:ext>
            </a:extLst>
          </p:cNvPr>
          <p:cNvSpPr>
            <a:spLocks noGrp="1"/>
          </p:cNvSpPr>
          <p:nvPr>
            <p:ph idx="1"/>
          </p:nvPr>
        </p:nvSpPr>
        <p:spPr>
          <a:xfrm>
            <a:off x="545691" y="1799304"/>
            <a:ext cx="4274572" cy="4218039"/>
          </a:xfrm>
          <a:solidFill>
            <a:schemeClr val="accent2">
              <a:lumMod val="20000"/>
              <a:lumOff val="80000"/>
            </a:schemeClr>
          </a:solidFill>
        </p:spPr>
        <p:txBody>
          <a:bodyPr>
            <a:normAutofit lnSpcReduction="10000"/>
          </a:bodyPr>
          <a:lstStyle/>
          <a:p>
            <a:pPr marL="514350" indent="-514350">
              <a:buFont typeface="+mj-lt"/>
              <a:buAutoNum type="arabicPeriod"/>
            </a:pPr>
            <a:r>
              <a:rPr lang="en-GB" sz="2400" dirty="0">
                <a:latin typeface="Arial" panose="020B0604020202020204" pitchFamily="34" charset="0"/>
                <a:cs typeface="Arial" panose="020B0604020202020204" pitchFamily="34" charset="0"/>
              </a:rPr>
              <a:t>How local authorities work with people</a:t>
            </a:r>
          </a:p>
          <a:p>
            <a:pPr marL="514350" indent="-514350">
              <a:buFont typeface="+mj-lt"/>
              <a:buAutoNum type="arabicPeriod"/>
            </a:pPr>
            <a:endParaRPr lang="en-GB" sz="2400" dirty="0">
              <a:latin typeface="Arial" panose="020B0604020202020204" pitchFamily="34" charset="0"/>
              <a:cs typeface="Arial" panose="020B0604020202020204" pitchFamily="34" charset="0"/>
            </a:endParaRPr>
          </a:p>
          <a:p>
            <a:pPr marL="514350" indent="-514350">
              <a:buFont typeface="+mj-lt"/>
              <a:buAutoNum type="arabicPeriod"/>
            </a:pPr>
            <a:r>
              <a:rPr lang="en-GB" sz="2400" dirty="0">
                <a:latin typeface="Arial" panose="020B0604020202020204" pitchFamily="34" charset="0"/>
                <a:cs typeface="Arial" panose="020B0604020202020204" pitchFamily="34" charset="0"/>
              </a:rPr>
              <a:t>How local authorities provide support</a:t>
            </a:r>
          </a:p>
          <a:p>
            <a:pPr marL="514350" indent="-514350">
              <a:buFont typeface="+mj-lt"/>
              <a:buAutoNum type="arabicPeriod"/>
            </a:pPr>
            <a:endParaRPr lang="en-GB" sz="2400" dirty="0">
              <a:latin typeface="Arial" panose="020B0604020202020204" pitchFamily="34" charset="0"/>
              <a:cs typeface="Arial" panose="020B0604020202020204" pitchFamily="34" charset="0"/>
            </a:endParaRPr>
          </a:p>
          <a:p>
            <a:pPr marL="514350" indent="-514350">
              <a:buFont typeface="+mj-lt"/>
              <a:buAutoNum type="arabicPeriod"/>
            </a:pPr>
            <a:r>
              <a:rPr lang="en-GB" sz="2400" dirty="0">
                <a:latin typeface="Arial" panose="020B0604020202020204" pitchFamily="34" charset="0"/>
                <a:cs typeface="Arial" panose="020B0604020202020204" pitchFamily="34" charset="0"/>
              </a:rPr>
              <a:t>How local authorities ensure safety within the system </a:t>
            </a:r>
          </a:p>
          <a:p>
            <a:pPr marL="514350" indent="-514350">
              <a:buFont typeface="+mj-lt"/>
              <a:buAutoNum type="arabicPeriod"/>
            </a:pPr>
            <a:endParaRPr lang="en-GB" sz="2400" dirty="0">
              <a:latin typeface="Arial" panose="020B0604020202020204" pitchFamily="34" charset="0"/>
              <a:cs typeface="Arial" panose="020B0604020202020204" pitchFamily="34" charset="0"/>
            </a:endParaRPr>
          </a:p>
          <a:p>
            <a:pPr marL="514350" indent="-514350">
              <a:buFont typeface="+mj-lt"/>
              <a:buAutoNum type="arabicPeriod"/>
            </a:pPr>
            <a:r>
              <a:rPr lang="en-GB" sz="2400" dirty="0">
                <a:latin typeface="Arial" panose="020B0604020202020204" pitchFamily="34" charset="0"/>
                <a:cs typeface="Arial" panose="020B0604020202020204" pitchFamily="34" charset="0"/>
              </a:rPr>
              <a:t>Leadership</a:t>
            </a:r>
          </a:p>
          <a:p>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
        <p:nvSpPr>
          <p:cNvPr id="4" name="Callout: Left Arrow 3">
            <a:extLst>
              <a:ext uri="{FF2B5EF4-FFF2-40B4-BE49-F238E27FC236}">
                <a16:creationId xmlns:a16="http://schemas.microsoft.com/office/drawing/2014/main" id="{5AF22020-879D-0747-B550-4891C3F3E220}"/>
              </a:ext>
            </a:extLst>
          </p:cNvPr>
          <p:cNvSpPr/>
          <p:nvPr/>
        </p:nvSpPr>
        <p:spPr>
          <a:xfrm>
            <a:off x="4970206" y="147484"/>
            <a:ext cx="6533537" cy="6563031"/>
          </a:xfrm>
          <a:prstGeom prst="leftArrowCallout">
            <a:avLst>
              <a:gd name="adj1" fmla="val 21109"/>
              <a:gd name="adj2" fmla="val 19728"/>
              <a:gd name="adj3" fmla="val 9904"/>
              <a:gd name="adj4" fmla="val 86562"/>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latin typeface="Arial" panose="020B0604020202020204" pitchFamily="34" charset="0"/>
                <a:cs typeface="Arial" panose="020B0604020202020204" pitchFamily="34" charset="0"/>
              </a:rPr>
              <a:t>H&amp;F Commitments</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Independent Living</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Rights, Choice, Control</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Pillars - Cross-council commitment / partners</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Not charging</a:t>
            </a:r>
          </a:p>
          <a:p>
            <a:pPr marL="285750" indent="-285750">
              <a:buFontTx/>
              <a:buChar char="-"/>
            </a:pPr>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Equity &amp; Diversity</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Understanding and addressing barriers together</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Tackling and eliminating discrimination</a:t>
            </a:r>
          </a:p>
          <a:p>
            <a:pPr marL="285750" indent="-285750">
              <a:buFontTx/>
              <a:buChar char="-"/>
            </a:pPr>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Inclusion</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Aim to be the most accessible borough</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Leaving no one behind</a:t>
            </a:r>
          </a:p>
          <a:p>
            <a:pPr marL="285750" indent="-285750">
              <a:buFontTx/>
              <a:buChar char="-"/>
            </a:pPr>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Co-production</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Doing things with residents not to residents</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Strategic and individual decision making</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Resident led &amp; peer support</a:t>
            </a:r>
          </a:p>
          <a:p>
            <a:pPr marL="285750" indent="-285750">
              <a:buFontTx/>
              <a:buChar char="-"/>
            </a:pPr>
            <a:r>
              <a:rPr lang="en-GB" sz="2000" dirty="0">
                <a:solidFill>
                  <a:schemeClr val="tx1"/>
                </a:solidFill>
                <a:latin typeface="Arial" panose="020B0604020202020204" pitchFamily="34" charset="0"/>
                <a:cs typeface="Arial" panose="020B0604020202020204" pitchFamily="34" charset="0"/>
              </a:rPr>
              <a:t>Results in better outcomes (&amp; safer)</a:t>
            </a:r>
          </a:p>
        </p:txBody>
      </p:sp>
    </p:spTree>
    <p:extLst>
      <p:ext uri="{BB962C8B-B14F-4D97-AF65-F5344CB8AC3E}">
        <p14:creationId xmlns:p14="http://schemas.microsoft.com/office/powerpoint/2010/main" val="1974058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a:latin typeface="Arial" panose="020B0604020202020204" pitchFamily="34" charset="0"/>
                <a:cs typeface="Arial" panose="020B0604020202020204" pitchFamily="34" charset="0"/>
              </a:rPr>
              <a:t>H&amp;F Vision for Independent Living </a:t>
            </a:r>
            <a:br>
              <a:rPr lang="en-GB" dirty="0">
                <a:latin typeface="Arial" panose="020B0604020202020204" pitchFamily="34" charset="0"/>
                <a:cs typeface="Arial" panose="020B0604020202020204" pitchFamily="34" charset="0"/>
              </a:rPr>
            </a:br>
            <a:endParaRPr lang="en-GB" dirty="0"/>
          </a:p>
        </p:txBody>
      </p:sp>
      <p:pic>
        <p:nvPicPr>
          <p:cNvPr id="4" name="Content Placeholder 3"/>
          <p:cNvPicPr>
            <a:picLocks noGrp="1"/>
          </p:cNvPicPr>
          <p:nvPr>
            <p:ph idx="1"/>
          </p:nvPr>
        </p:nvPicPr>
        <p:blipFill rotWithShape="1">
          <a:blip r:embed="rId3"/>
          <a:srcRect l="36877" t="15353" r="36966" b="21389"/>
          <a:stretch/>
        </p:blipFill>
        <p:spPr bwMode="auto">
          <a:xfrm>
            <a:off x="758191" y="1417077"/>
            <a:ext cx="2871533" cy="4023846"/>
          </a:xfrm>
          <a:prstGeom prst="rect">
            <a:avLst/>
          </a:prstGeom>
          <a:ln>
            <a:solidFill>
              <a:schemeClr val="accent1">
                <a:lumMod val="75000"/>
              </a:schemeClr>
            </a:solidFill>
          </a:ln>
          <a:extLst>
            <a:ext uri="{53640926-AAD7-44D8-BBD7-CCE9431645EC}">
              <a14:shadowObscured xmlns:a14="http://schemas.microsoft.com/office/drawing/2010/main"/>
            </a:ext>
          </a:extLst>
        </p:spPr>
      </p:pic>
      <p:sp>
        <p:nvSpPr>
          <p:cNvPr id="5" name="Rectangle 4"/>
          <p:cNvSpPr/>
          <p:nvPr/>
        </p:nvSpPr>
        <p:spPr>
          <a:xfrm>
            <a:off x="4137660" y="1326248"/>
            <a:ext cx="7486651" cy="5466048"/>
          </a:xfrm>
          <a:prstGeom prst="rect">
            <a:avLst/>
          </a:prstGeom>
        </p:spPr>
        <p:txBody>
          <a:bodyPr wrap="square">
            <a:spAutoFit/>
          </a:bodyPr>
          <a:lstStyle/>
          <a:p>
            <a:pPr marL="342900" indent="-342900">
              <a:lnSpc>
                <a:spcPct val="108000"/>
              </a:lnSpc>
              <a:spcAft>
                <a:spcPts val="1200"/>
              </a:spcAft>
              <a:buFont typeface="Wingdings" panose="05000000000000000000" pitchFamily="2" charset="2"/>
              <a:buChar char="ü"/>
            </a:pPr>
            <a:r>
              <a:rPr lang="en-GB" sz="2000" dirty="0">
                <a:effectLst/>
                <a:latin typeface="Arial" panose="020B0604020202020204" pitchFamily="34" charset="0"/>
                <a:ea typeface="Calibri" panose="020F0502020204030204" pitchFamily="34" charset="0"/>
                <a:cs typeface="Times New Roman" panose="02020603050405020304" pitchFamily="18" charset="0"/>
              </a:rPr>
              <a:t>The right of all Disabled people to live in the community with the same choices and opportunities as anyone else</a:t>
            </a: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ea typeface="Calibri" panose="020F0502020204030204" pitchFamily="34" charset="0"/>
                <a:cs typeface="Times New Roman" panose="02020603050405020304" pitchFamily="18" charset="0"/>
              </a:rPr>
              <a:t>About choice and control in All aspect of our lives – not about doing everything by yourself</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cs typeface="Arial" panose="020B0604020202020204" pitchFamily="34" charset="0"/>
              </a:rPr>
              <a:t>All Disabled people, all ages – inclusive definition</a:t>
            </a: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cs typeface="Arial" panose="020B0604020202020204" pitchFamily="34" charset="0"/>
              </a:rPr>
              <a:t>Intersectionality – people facing multiple barriers and discrimination – promoting equality and inclusion</a:t>
            </a: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cs typeface="Arial" panose="020B0604020202020204" pitchFamily="34" charset="0"/>
              </a:rPr>
              <a:t>Based on UN Convention on the Rights of Persons with Disabilities, Article 19</a:t>
            </a: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cs typeface="Arial" panose="020B0604020202020204" pitchFamily="34" charset="0"/>
              </a:rPr>
              <a:t>12 Pillars of Independent Living </a:t>
            </a: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cs typeface="Arial" panose="020B0604020202020204" pitchFamily="34" charset="0"/>
              </a:rPr>
              <a:t>Social Model of Disability – remove the barriers to inclusion</a:t>
            </a:r>
          </a:p>
          <a:p>
            <a:pPr marL="342900" indent="-342900">
              <a:lnSpc>
                <a:spcPct val="108000"/>
              </a:lnSpc>
              <a:spcAft>
                <a:spcPts val="1200"/>
              </a:spcAft>
              <a:buFont typeface="Wingdings" panose="05000000000000000000" pitchFamily="2" charset="2"/>
              <a:buChar char="ü"/>
            </a:pPr>
            <a:r>
              <a:rPr lang="en-GB" sz="2000" dirty="0">
                <a:latin typeface="Arial" panose="020B0604020202020204" pitchFamily="34" charset="0"/>
                <a:cs typeface="Arial" panose="020B0604020202020204" pitchFamily="34" charset="0"/>
              </a:rPr>
              <a:t>Developed by Disabled People a</a:t>
            </a:r>
            <a:r>
              <a:rPr lang="en-GB" sz="2000" dirty="0">
                <a:solidFill>
                  <a:schemeClr val="tx1"/>
                </a:solidFill>
                <a:latin typeface="Arial" panose="020B0604020202020204" pitchFamily="34" charset="0"/>
                <a:cs typeface="Arial" panose="020B0604020202020204" pitchFamily="34" charset="0"/>
              </a:rPr>
              <a:t>s a challenge to institutionalisation - A shift in power to the individual</a:t>
            </a:r>
          </a:p>
        </p:txBody>
      </p:sp>
      <p:sp>
        <p:nvSpPr>
          <p:cNvPr id="6" name="Rectangle 5"/>
          <p:cNvSpPr/>
          <p:nvPr/>
        </p:nvSpPr>
        <p:spPr>
          <a:xfrm>
            <a:off x="417821" y="5868966"/>
            <a:ext cx="3465871" cy="923330"/>
          </a:xfrm>
          <a:prstGeom prst="rect">
            <a:avLst/>
          </a:prstGeom>
        </p:spPr>
        <p:txBody>
          <a:bodyPr wrap="square">
            <a:spAutoFit/>
          </a:bodyPr>
          <a:lstStyle/>
          <a:p>
            <a:pPr algn="ctr"/>
            <a:r>
              <a:rPr lang="en-GB" dirty="0">
                <a:latin typeface="Arial" panose="020B0604020202020204" pitchFamily="34" charset="0"/>
                <a:cs typeface="Arial" panose="020B0604020202020204" pitchFamily="34" charset="0"/>
              </a:rPr>
              <a:t>See H&amp;F website and IL Video</a:t>
            </a:r>
          </a:p>
          <a:p>
            <a:pPr algn="ctr"/>
            <a:r>
              <a:rPr lang="en-GB" dirty="0">
                <a:hlinkClick r:id="rId4"/>
              </a:rPr>
              <a:t>https://youtu.be/69fgXgA0gNk</a:t>
            </a:r>
            <a:endParaRPr lang="en-GB" dirty="0"/>
          </a:p>
          <a:p>
            <a:pPr algn="ct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3943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pPr algn="ctr"/>
            <a:r>
              <a:rPr lang="en-GB" dirty="0">
                <a:latin typeface="Segoe UI" panose="020B0502040204020203" pitchFamily="34" charset="0"/>
                <a:cs typeface="Segoe UI" panose="020B0502040204020203" pitchFamily="34" charset="0"/>
              </a:rPr>
              <a:t>Independent Living </a:t>
            </a:r>
            <a:br>
              <a:rPr lang="en-GB" dirty="0">
                <a:latin typeface="Segoe UI" panose="020B0502040204020203" pitchFamily="34" charset="0"/>
                <a:cs typeface="Segoe UI" panose="020B0502040204020203" pitchFamily="34" charset="0"/>
              </a:rPr>
            </a:br>
            <a:r>
              <a:rPr lang="en-GB" dirty="0">
                <a:latin typeface="Segoe UI" panose="020B0502040204020203" pitchFamily="34" charset="0"/>
                <a:cs typeface="Segoe UI" panose="020B0502040204020203" pitchFamily="34" charset="0"/>
              </a:rPr>
              <a:t>– a Council-wide Priority</a:t>
            </a:r>
          </a:p>
        </p:txBody>
      </p:sp>
      <p:pic>
        <p:nvPicPr>
          <p:cNvPr id="5" name="Picture 4">
            <a:extLst>
              <a:ext uri="{FF2B5EF4-FFF2-40B4-BE49-F238E27FC236}">
                <a16:creationId xmlns:a16="http://schemas.microsoft.com/office/drawing/2014/main" id="{3AD7D8B0-E73F-ED71-61A4-34350A95475B}"/>
              </a:ext>
            </a:extLst>
          </p:cNvPr>
          <p:cNvPicPr>
            <a:picLocks noChangeAspect="1"/>
          </p:cNvPicPr>
          <p:nvPr/>
        </p:nvPicPr>
        <p:blipFill>
          <a:blip r:embed="rId3"/>
          <a:stretch>
            <a:fillRect/>
          </a:stretch>
        </p:blipFill>
        <p:spPr>
          <a:xfrm>
            <a:off x="10259521" y="89232"/>
            <a:ext cx="1847833" cy="814894"/>
          </a:xfrm>
          <a:prstGeom prst="rect">
            <a:avLst/>
          </a:prstGeom>
        </p:spPr>
      </p:pic>
      <p:graphicFrame>
        <p:nvGraphicFramePr>
          <p:cNvPr id="14" name="Content Placeholder 2">
            <a:extLst>
              <a:ext uri="{FF2B5EF4-FFF2-40B4-BE49-F238E27FC236}">
                <a16:creationId xmlns:a16="http://schemas.microsoft.com/office/drawing/2014/main" id="{1D508BB8-9A90-A5CB-C696-632203D33CA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5669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B10FC-5FD8-48F5-A8FD-127F884200DE}"/>
              </a:ext>
            </a:extLst>
          </p:cNvPr>
          <p:cNvSpPr>
            <a:spLocks noGrp="1"/>
          </p:cNvSpPr>
          <p:nvPr>
            <p:ph type="ctrTitle"/>
          </p:nvPr>
        </p:nvSpPr>
        <p:spPr>
          <a:xfrm>
            <a:off x="590586" y="89232"/>
            <a:ext cx="10590415" cy="897087"/>
          </a:xfrm>
        </p:spPr>
        <p:txBody>
          <a:bodyPr>
            <a:normAutofit/>
          </a:bodyPr>
          <a:lstStyle/>
          <a:p>
            <a:pPr algn="l"/>
            <a:r>
              <a:rPr lang="en-GB" sz="4000" dirty="0">
                <a:latin typeface="Arial" panose="020B0604020202020204" pitchFamily="34" charset="0"/>
                <a:cs typeface="Arial" panose="020B0604020202020204" pitchFamily="34" charset="0"/>
              </a:rPr>
              <a:t>12 Pillars of Independent Living</a:t>
            </a:r>
          </a:p>
        </p:txBody>
      </p:sp>
      <p:pic>
        <p:nvPicPr>
          <p:cNvPr id="5" name="Picture 4">
            <a:extLst>
              <a:ext uri="{FF2B5EF4-FFF2-40B4-BE49-F238E27FC236}">
                <a16:creationId xmlns:a16="http://schemas.microsoft.com/office/drawing/2014/main" id="{86B56530-319E-0FCD-C3AA-4092745F39FB}"/>
              </a:ext>
            </a:extLst>
          </p:cNvPr>
          <p:cNvPicPr>
            <a:picLocks noChangeAspect="1"/>
          </p:cNvPicPr>
          <p:nvPr/>
        </p:nvPicPr>
        <p:blipFill>
          <a:blip r:embed="rId3"/>
          <a:stretch>
            <a:fillRect/>
          </a:stretch>
        </p:blipFill>
        <p:spPr>
          <a:xfrm>
            <a:off x="10259521" y="89232"/>
            <a:ext cx="1847833" cy="814894"/>
          </a:xfrm>
          <a:prstGeom prst="rect">
            <a:avLst/>
          </a:prstGeom>
        </p:spPr>
      </p:pic>
      <p:graphicFrame>
        <p:nvGraphicFramePr>
          <p:cNvPr id="7" name="Diagram 6">
            <a:extLst>
              <a:ext uri="{FF2B5EF4-FFF2-40B4-BE49-F238E27FC236}">
                <a16:creationId xmlns:a16="http://schemas.microsoft.com/office/drawing/2014/main" id="{28AA64AB-B409-CBAC-7E7F-C4DCC71807FA}"/>
              </a:ext>
            </a:extLst>
          </p:cNvPr>
          <p:cNvGraphicFramePr/>
          <p:nvPr>
            <p:extLst>
              <p:ext uri="{D42A27DB-BD31-4B8C-83A1-F6EECF244321}">
                <p14:modId xmlns:p14="http://schemas.microsoft.com/office/powerpoint/2010/main" val="2384245281"/>
              </p:ext>
            </p:extLst>
          </p:nvPr>
        </p:nvGraphicFramePr>
        <p:xfrm>
          <a:off x="188460" y="1350101"/>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TextBox 3">
            <a:extLst>
              <a:ext uri="{FF2B5EF4-FFF2-40B4-BE49-F238E27FC236}">
                <a16:creationId xmlns:a16="http://schemas.microsoft.com/office/drawing/2014/main" id="{2FCD4417-78A4-E196-0731-7268D567726F}"/>
              </a:ext>
            </a:extLst>
          </p:cNvPr>
          <p:cNvSpPr txBox="1"/>
          <p:nvPr/>
        </p:nvSpPr>
        <p:spPr>
          <a:xfrm>
            <a:off x="8052620" y="1147572"/>
            <a:ext cx="3370658" cy="5677708"/>
          </a:xfrm>
          <a:prstGeom prst="rect">
            <a:avLst/>
          </a:prstGeom>
          <a:noFill/>
        </p:spPr>
        <p:txBody>
          <a:bodyPr wrap="square">
            <a:spAutoFit/>
          </a:bodyPr>
          <a:lstStyle/>
          <a:p>
            <a:pPr>
              <a:lnSpc>
                <a:spcPct val="120000"/>
              </a:lnSpc>
              <a:spcAft>
                <a:spcPts val="1200"/>
              </a:spcAft>
            </a:pPr>
            <a:r>
              <a:rPr lang="en-GB" sz="2400" dirty="0">
                <a:effectLst/>
                <a:latin typeface="Arial" panose="020B0604020202020204" pitchFamily="34" charset="0"/>
                <a:ea typeface="Calibri" panose="020F0502020204030204" pitchFamily="34" charset="0"/>
                <a:cs typeface="Times New Roman" panose="02020603050405020304" pitchFamily="18" charset="0"/>
              </a:rPr>
              <a:t>Disabled people set out these pillars 50 years to show what needs to be in place for a good quality of life. </a:t>
            </a:r>
            <a:endParaRPr lang="en-GB" sz="2400" dirty="0">
              <a:latin typeface="Arial" panose="020B0604020202020204" pitchFamily="34" charset="0"/>
              <a:ea typeface="Calibri" panose="020F0502020204030204" pitchFamily="34" charset="0"/>
              <a:cs typeface="Times New Roman" panose="02020603050405020304" pitchFamily="18" charset="0"/>
            </a:endParaRPr>
          </a:p>
          <a:p>
            <a:pPr>
              <a:lnSpc>
                <a:spcPct val="120000"/>
              </a:lnSpc>
              <a:spcBef>
                <a:spcPts val="1200"/>
              </a:spcBef>
              <a:spcAft>
                <a:spcPts val="600"/>
              </a:spcAft>
            </a:pPr>
            <a:r>
              <a:rPr lang="en-GB" sz="2400" dirty="0">
                <a:latin typeface="Arial" panose="020B0604020202020204" pitchFamily="34" charset="0"/>
                <a:ea typeface="Calibri" panose="020F0502020204030204" pitchFamily="34" charset="0"/>
                <a:cs typeface="Times New Roman" panose="02020603050405020304" pitchFamily="18" charset="0"/>
              </a:rPr>
              <a:t>This is why we need to join up our approaches and not work in silos – all these pillars are important. We need to understand &amp; remove the barriers to this</a:t>
            </a:r>
          </a:p>
        </p:txBody>
      </p:sp>
    </p:spTree>
    <p:extLst>
      <p:ext uri="{BB962C8B-B14F-4D97-AF65-F5344CB8AC3E}">
        <p14:creationId xmlns:p14="http://schemas.microsoft.com/office/powerpoint/2010/main" val="2387381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FB60C4-F81A-6C45-86E0-C69F80584627}"/>
              </a:ext>
            </a:extLst>
          </p:cNvPr>
          <p:cNvSpPr>
            <a:spLocks noGrp="1"/>
          </p:cNvSpPr>
          <p:nvPr>
            <p:ph idx="1"/>
          </p:nvPr>
        </p:nvSpPr>
        <p:spPr>
          <a:xfrm>
            <a:off x="838200" y="1297858"/>
            <a:ext cx="10515600" cy="4879105"/>
          </a:xfrm>
        </p:spPr>
        <p:txBody>
          <a:bodyPr>
            <a:normAutofit/>
          </a:bodyPr>
          <a:lstStyle/>
          <a:p>
            <a:pPr marL="0" indent="0">
              <a:lnSpc>
                <a:spcPct val="120000"/>
              </a:lnSpc>
              <a:spcAft>
                <a:spcPts val="600"/>
              </a:spcAft>
              <a:buNone/>
            </a:pPr>
            <a:r>
              <a:rPr lang="en-GB" sz="2800" u="sng" dirty="0">
                <a:latin typeface="Arial" panose="020B0604020202020204" pitchFamily="34" charset="0"/>
                <a:ea typeface="Calibri" panose="020F0502020204030204" pitchFamily="34" charset="0"/>
                <a:cs typeface="Arial" panose="020B0604020202020204" pitchFamily="34" charset="0"/>
              </a:rPr>
              <a:t>Independent Living </a:t>
            </a:r>
            <a:r>
              <a:rPr lang="en-GB" sz="2800" dirty="0">
                <a:latin typeface="Arial" panose="020B0604020202020204" pitchFamily="34" charset="0"/>
                <a:ea typeface="Calibri" panose="020F0502020204030204" pitchFamily="34" charset="0"/>
                <a:cs typeface="Arial" panose="020B0604020202020204" pitchFamily="34" charset="0"/>
              </a:rPr>
              <a:t>- I</a:t>
            </a:r>
            <a:r>
              <a:rPr lang="en-GB" sz="2800" dirty="0">
                <a:effectLst/>
                <a:latin typeface="Arial" panose="020B0604020202020204" pitchFamily="34" charset="0"/>
                <a:ea typeface="Calibri" panose="020F0502020204030204" pitchFamily="34" charset="0"/>
                <a:cs typeface="Arial" panose="020B0604020202020204" pitchFamily="34" charset="0"/>
              </a:rPr>
              <a:t>t’s not an option…it’s how we work</a:t>
            </a:r>
          </a:p>
          <a:p>
            <a:pPr marL="0" indent="0">
              <a:lnSpc>
                <a:spcPct val="120000"/>
              </a:lnSpc>
              <a:spcAft>
                <a:spcPts val="600"/>
              </a:spcAft>
              <a:buNone/>
            </a:pPr>
            <a:r>
              <a:rPr lang="en-GB" sz="2800" dirty="0">
                <a:effectLst/>
                <a:latin typeface="Arial" panose="020B0604020202020204" pitchFamily="34" charset="0"/>
                <a:ea typeface="Calibri" panose="020F0502020204030204" pitchFamily="34" charset="0"/>
                <a:cs typeface="Times New Roman" panose="02020603050405020304" pitchFamily="18" charset="0"/>
              </a:rPr>
              <a:t>“We’ve done lots already but need to do more as barriers remain, even more so for Disabled refugees and asylum seekers or people in institutions, for example. </a:t>
            </a:r>
          </a:p>
          <a:p>
            <a:pPr marL="0" indent="0">
              <a:lnSpc>
                <a:spcPct val="120000"/>
              </a:lnSpc>
              <a:spcAft>
                <a:spcPts val="600"/>
              </a:spcAft>
              <a:buNone/>
            </a:pPr>
            <a:r>
              <a:rPr lang="en-GB" dirty="0">
                <a:latin typeface="Arial" panose="020B0604020202020204" pitchFamily="34" charset="0"/>
                <a:ea typeface="Calibri" panose="020F0502020204030204" pitchFamily="34" charset="0"/>
                <a:cs typeface="Times New Roman" panose="02020603050405020304" pitchFamily="18" charset="0"/>
              </a:rPr>
              <a:t>“</a:t>
            </a:r>
            <a:r>
              <a:rPr lang="en-GB" sz="2800" dirty="0">
                <a:effectLst/>
                <a:latin typeface="Arial" panose="020B0604020202020204" pitchFamily="34" charset="0"/>
                <a:ea typeface="Calibri" panose="020F0502020204030204" pitchFamily="34" charset="0"/>
                <a:cs typeface="Times New Roman" panose="02020603050405020304" pitchFamily="18" charset="0"/>
              </a:rPr>
              <a:t>Social Care should facilitate Independent Living. We are learning a huge amount as residents are more connected and as a result, we are changing how we work.” </a:t>
            </a:r>
          </a:p>
          <a:p>
            <a:pPr marL="0" indent="0">
              <a:lnSpc>
                <a:spcPct val="120000"/>
              </a:lnSpc>
              <a:spcAft>
                <a:spcPts val="600"/>
              </a:spcAft>
              <a:buNone/>
            </a:pPr>
            <a:r>
              <a:rPr lang="en-GB" sz="1900" dirty="0">
                <a:solidFill>
                  <a:srgbClr val="0070C0"/>
                </a:solidFill>
                <a:latin typeface="Arial" panose="020B0604020202020204" pitchFamily="34" charset="0"/>
                <a:ea typeface="Calibri" panose="020F0502020204030204" pitchFamily="34" charset="0"/>
                <a:cs typeface="Times New Roman" panose="02020603050405020304" pitchFamily="18" charset="0"/>
              </a:rPr>
              <a:t>Linda Jackson Strategic Director for Independent Living (DASS) Hammersmith and Fulham</a:t>
            </a:r>
            <a:endParaRPr lang="en-GB" sz="19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87031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3969C-41D3-1439-C1A0-DF3D9A9EA53A}"/>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What’s Co-production?</a:t>
            </a:r>
          </a:p>
        </p:txBody>
      </p:sp>
      <p:sp>
        <p:nvSpPr>
          <p:cNvPr id="3" name="Content Placeholder 2">
            <a:extLst>
              <a:ext uri="{FF2B5EF4-FFF2-40B4-BE49-F238E27FC236}">
                <a16:creationId xmlns:a16="http://schemas.microsoft.com/office/drawing/2014/main" id="{DCBEBF42-8373-FBBC-0DEE-4E2D03262773}"/>
              </a:ext>
            </a:extLst>
          </p:cNvPr>
          <p:cNvSpPr>
            <a:spLocks noGrp="1"/>
          </p:cNvSpPr>
          <p:nvPr>
            <p:ph idx="1"/>
          </p:nvPr>
        </p:nvSpPr>
        <p:spPr>
          <a:xfrm>
            <a:off x="838199" y="1515909"/>
            <a:ext cx="10621297" cy="4976966"/>
          </a:xfrm>
        </p:spPr>
        <p:txBody>
          <a:bodyPr>
            <a:normAutofit/>
          </a:bodyPr>
          <a:lstStyle/>
          <a:p>
            <a:pPr marL="0" indent="0">
              <a:buNone/>
            </a:pPr>
            <a:endParaRPr lang="en-GB" b="0" i="1" dirty="0">
              <a:solidFill>
                <a:srgbClr val="647582"/>
              </a:solidFill>
              <a:effectLst/>
              <a:latin typeface="Helvetica Neue"/>
            </a:endParaRPr>
          </a:p>
          <a:p>
            <a:pPr marL="0" indent="0">
              <a:lnSpc>
                <a:spcPct val="100000"/>
              </a:lnSpc>
              <a:buNone/>
            </a:pPr>
            <a:r>
              <a:rPr lang="en-GB" b="0" dirty="0">
                <a:solidFill>
                  <a:srgbClr val="002060"/>
                </a:solidFill>
                <a:effectLst/>
                <a:latin typeface="Helvetica Neue"/>
              </a:rPr>
              <a:t>Co-production means local Disabled residents are working together with decision makers; to actively identify, design, and evaluate policy decisions and service delivery that affect our lives and remove the barriers we face.</a:t>
            </a:r>
          </a:p>
          <a:p>
            <a:pPr marL="0" indent="0">
              <a:lnSpc>
                <a:spcPct val="100000"/>
              </a:lnSpc>
              <a:buNone/>
            </a:pPr>
            <a:endParaRPr lang="en-GB" dirty="0">
              <a:solidFill>
                <a:srgbClr val="002060"/>
              </a:solidFill>
              <a:latin typeface="Helvetica Neue"/>
            </a:endParaRPr>
          </a:p>
          <a:p>
            <a:pPr marL="0" indent="0">
              <a:lnSpc>
                <a:spcPct val="100000"/>
              </a:lnSpc>
              <a:buNone/>
            </a:pPr>
            <a:r>
              <a:rPr lang="en-GB" dirty="0">
                <a:solidFill>
                  <a:srgbClr val="002060"/>
                </a:solidFill>
                <a:latin typeface="Helvetica Neue"/>
              </a:rPr>
              <a:t>From “Nothing About Disabled People without Disabled People” report</a:t>
            </a:r>
          </a:p>
          <a:p>
            <a:pPr marL="0" indent="0">
              <a:lnSpc>
                <a:spcPct val="100000"/>
              </a:lnSpc>
              <a:buNone/>
            </a:pPr>
            <a:endParaRPr lang="en-GB" dirty="0">
              <a:solidFill>
                <a:srgbClr val="002060"/>
              </a:solidFill>
              <a:latin typeface="Helvetica Neue"/>
            </a:endParaRPr>
          </a:p>
          <a:p>
            <a:pPr marL="0" indent="0" algn="r">
              <a:lnSpc>
                <a:spcPct val="100000"/>
              </a:lnSpc>
              <a:buNone/>
            </a:pPr>
            <a:r>
              <a:rPr lang="en-GB" dirty="0">
                <a:latin typeface="Helvetica Neue"/>
              </a:rPr>
              <a:t>It’s how we achieve change</a:t>
            </a:r>
          </a:p>
        </p:txBody>
      </p:sp>
    </p:spTree>
    <p:extLst>
      <p:ext uri="{BB962C8B-B14F-4D97-AF65-F5344CB8AC3E}">
        <p14:creationId xmlns:p14="http://schemas.microsoft.com/office/powerpoint/2010/main" val="4187124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1503</TotalTime>
  <Words>1981</Words>
  <Application>Microsoft Office PowerPoint</Application>
  <PresentationFormat>Widescreen</PresentationFormat>
  <Paragraphs>210</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Helvetica Neue</vt:lpstr>
      <vt:lpstr>Arial</vt:lpstr>
      <vt:lpstr>Calibri</vt:lpstr>
      <vt:lpstr>Calibri Light</vt:lpstr>
      <vt:lpstr>Segoe UI</vt:lpstr>
      <vt:lpstr>Wingdings</vt:lpstr>
      <vt:lpstr>Office Theme</vt:lpstr>
      <vt:lpstr>  CQC and Adult Social Care Our vision for Independent Living   </vt:lpstr>
      <vt:lpstr>What we are covering…..</vt:lpstr>
      <vt:lpstr>CQC Inspection – context from CQC</vt:lpstr>
      <vt:lpstr>CQC Themes</vt:lpstr>
      <vt:lpstr>H&amp;F Vision for Independent Living  </vt:lpstr>
      <vt:lpstr>Independent Living  – a Council-wide Priority</vt:lpstr>
      <vt:lpstr>12 Pillars of Independent Living</vt:lpstr>
      <vt:lpstr>PowerPoint Presentation</vt:lpstr>
      <vt:lpstr>What’s Co-production?</vt:lpstr>
      <vt:lpstr>A few reasons why Co-production matters….</vt:lpstr>
      <vt:lpstr>So Co-production is….</vt:lpstr>
      <vt:lpstr>Embedding Independent Living &amp; Coproduction in everything we do!</vt:lpstr>
      <vt:lpstr>Summary - H&amp;F Commitments and priorities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Lloyd</dc:creator>
  <cp:lastModifiedBy>Baty Jo: H&amp;F</cp:lastModifiedBy>
  <cp:revision>121</cp:revision>
  <dcterms:created xsi:type="dcterms:W3CDTF">2023-02-03T08:22:45Z</dcterms:created>
  <dcterms:modified xsi:type="dcterms:W3CDTF">2023-11-07T22:28:17Z</dcterms:modified>
</cp:coreProperties>
</file>