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73" r:id="rId5"/>
    <p:sldMasterId id="2147483778" r:id="rId6"/>
    <p:sldMasterId id="2147483785" r:id="rId7"/>
  </p:sldMasterIdLst>
  <p:notesMasterIdLst>
    <p:notesMasterId r:id="rId48"/>
  </p:notesMasterIdLst>
  <p:sldIdLst>
    <p:sldId id="256" r:id="rId8"/>
    <p:sldId id="1170" r:id="rId9"/>
    <p:sldId id="2145706670" r:id="rId10"/>
    <p:sldId id="2171" r:id="rId11"/>
    <p:sldId id="2167" r:id="rId12"/>
    <p:sldId id="2145706628" r:id="rId13"/>
    <p:sldId id="2159" r:id="rId14"/>
    <p:sldId id="2145706621" r:id="rId15"/>
    <p:sldId id="2168" r:id="rId16"/>
    <p:sldId id="2174" r:id="rId17"/>
    <p:sldId id="2187" r:id="rId18"/>
    <p:sldId id="2145706631" r:id="rId19"/>
    <p:sldId id="2145706586" r:id="rId20"/>
    <p:sldId id="2145706709" r:id="rId21"/>
    <p:sldId id="2173" r:id="rId22"/>
    <p:sldId id="2145706582" r:id="rId23"/>
    <p:sldId id="2145706659" r:id="rId24"/>
    <p:sldId id="2145706662" r:id="rId25"/>
    <p:sldId id="2145706684" r:id="rId26"/>
    <p:sldId id="2145706685" r:id="rId27"/>
    <p:sldId id="2145706686" r:id="rId28"/>
    <p:sldId id="2145706687" r:id="rId29"/>
    <p:sldId id="2145706688" r:id="rId30"/>
    <p:sldId id="2145706689" r:id="rId31"/>
    <p:sldId id="2145706690" r:id="rId32"/>
    <p:sldId id="2145706693" r:id="rId33"/>
    <p:sldId id="2145706677" r:id="rId34"/>
    <p:sldId id="2145706654" r:id="rId35"/>
    <p:sldId id="2145706583" r:id="rId36"/>
    <p:sldId id="2145706708" r:id="rId37"/>
    <p:sldId id="2145706601" r:id="rId38"/>
    <p:sldId id="2145706636" r:id="rId39"/>
    <p:sldId id="2145706710" r:id="rId40"/>
    <p:sldId id="2145706408" r:id="rId41"/>
    <p:sldId id="2145706651" r:id="rId42"/>
    <p:sldId id="2145706650" r:id="rId43"/>
    <p:sldId id="2145706652" r:id="rId44"/>
    <p:sldId id="2145706653" r:id="rId45"/>
    <p:sldId id="265" r:id="rId46"/>
    <p:sldId id="266" r:id="rId47"/>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FED44A0-3675-41E9-B3D5-EFFAC23EBB0F}">
          <p14:sldIdLst/>
        </p14:section>
        <p14:section name="Cover slide" id="{09CBCE0B-6F7B-45C7-9BB4-3C8BA5EBC68A}">
          <p14:sldIdLst>
            <p14:sldId id="256"/>
          </p14:sldIdLst>
        </p14:section>
        <p14:section name="SETTING THE SCENE FOR YOUR AUDIENCE" id="{5012A411-3CDC-4523-8420-3EDDF6728F36}">
          <p14:sldIdLst>
            <p14:sldId id="1170"/>
            <p14:sldId id="2145706670"/>
          </p14:sldIdLst>
        </p14:section>
        <p14:section name="WHY DO WE NEED TO CHANGE?" id="{20DFF7B3-D4E8-4658-826E-779B4D2963AC}">
          <p14:sldIdLst>
            <p14:sldId id="2171"/>
            <p14:sldId id="2167"/>
          </p14:sldIdLst>
        </p14:section>
        <p14:section name="OUR STRATEGY" id="{AACFFF28-2214-4792-9F43-911D083AA0ED}">
          <p14:sldIdLst>
            <p14:sldId id="2145706628"/>
            <p14:sldId id="2159"/>
            <p14:sldId id="2145706621"/>
          </p14:sldIdLst>
        </p14:section>
        <p14:section name="WHAT WILL CHANGE THROUGH TRANSFORMATION?" id="{7A7781CA-7F97-4C81-8672-7430A5E75A93}">
          <p14:sldIdLst>
            <p14:sldId id="2168"/>
          </p14:sldIdLst>
        </p14:section>
        <p14:section name="NEW TECHNOLOGY" id="{74BF8BB2-2FF8-4F27-A987-5CBEE1817F0C}">
          <p14:sldIdLst>
            <p14:sldId id="2174"/>
            <p14:sldId id="2187"/>
          </p14:sldIdLst>
        </p14:section>
        <p14:section name="SMARTER REGULATION" id="{9EED15CB-B866-490B-AA7F-9925DB3845BB}">
          <p14:sldIdLst>
            <p14:sldId id="2145706631"/>
          </p14:sldIdLst>
        </p14:section>
        <p14:section name="DIGITISATION IN SOCIAL CARE" id="{67E12664-F249-4E5F-A219-2ADA866E9CF3}">
          <p14:sldIdLst/>
        </p14:section>
        <p14:section name="WHAT WILL BE DIFFERENT IN THE NEW MODEL?" id="{7081859D-C349-4DC0-8F0C-61151936A7BD}">
          <p14:sldIdLst>
            <p14:sldId id="2145706586"/>
            <p14:sldId id="2145706709"/>
          </p14:sldIdLst>
        </p14:section>
        <p14:section name="NEW POLICY - SAF" id="{40F7316F-F290-4833-AED9-BA3C424A156B}">
          <p14:sldIdLst>
            <p14:sldId id="2173"/>
            <p14:sldId id="2145706582"/>
          </p14:sldIdLst>
        </p14:section>
        <p14:section name="QUALITY STATEMENTS OVERVIEW" id="{718B4473-1871-4EF0-AB64-464AE188CEB1}">
          <p14:sldIdLst>
            <p14:sldId id="2145706659"/>
          </p14:sldIdLst>
        </p14:section>
        <p14:section name="Quality statements - SAFE" id="{857031B9-9B26-4CCE-9C1E-E8AA8E154310}">
          <p14:sldIdLst/>
        </p14:section>
        <p14:section name="Quality statements - EFFECTIVE" id="{D816C5D7-D878-4947-98AA-34EE15FC668C}">
          <p14:sldIdLst/>
        </p14:section>
        <p14:section name="Quality statement - CARING" id="{0B1166C6-684D-4DDC-8376-EADDD8F4E9E2}">
          <p14:sldIdLst>
            <p14:sldId id="2145706662"/>
          </p14:sldIdLst>
        </p14:section>
        <p14:section name="Quality statement - RESPONSIVE" id="{FC20CE5C-1DC5-48C0-96C4-FFA820601376}">
          <p14:sldIdLst/>
        </p14:section>
        <p14:section name="Quality statements - WELL LED" id="{3EFED62E-D67B-4223-B461-31DAD452D2CE}">
          <p14:sldIdLst/>
        </p14:section>
        <p14:section name="EVIDENCE CATEGORIES" id="{F8EDC5F0-CB6B-4FD1-B1A7-6AA9A07546BA}">
          <p14:sldIdLst>
            <p14:sldId id="2145706684"/>
            <p14:sldId id="2145706685"/>
            <p14:sldId id="2145706686"/>
            <p14:sldId id="2145706687"/>
            <p14:sldId id="2145706688"/>
            <p14:sldId id="2145706689"/>
            <p14:sldId id="2145706690"/>
          </p14:sldIdLst>
        </p14:section>
        <p14:section name="Evidence category requirements" id="{DE52B9AA-B0D7-499C-9900-8129E4800303}">
          <p14:sldIdLst>
            <p14:sldId id="2145706693"/>
          </p14:sldIdLst>
        </p14:section>
        <p14:section name="CQC STRUCTURE - OVERVIEW" id="{10DCDF30-CEC1-4CD4-A9D0-49238475AAC3}">
          <p14:sldIdLst/>
        </p14:section>
        <p14:section name="CQC STRUCTURE DETAIL" id="{DB22F24E-5B46-4CE3-9B99-F79EB58F460F}">
          <p14:sldIdLst>
            <p14:sldId id="2145706677"/>
          </p14:sldIdLst>
        </p14:section>
        <p14:section name="NEW RESPONSIBILITIES - ICS AND LAA" id="{1C868957-DAF9-4224-848D-0E664C73399A}">
          <p14:sldIdLst>
            <p14:sldId id="2145706654"/>
          </p14:sldIdLst>
        </p14:section>
        <p14:section name="ICS ONLY" id="{7E8C6992-5D63-4A70-B901-116E7262BB1E}">
          <p14:sldIdLst/>
        </p14:section>
        <p14:section name="LAA ONLY" id="{60C607ED-BD98-4435-8C37-C9F8C1DC8A5A}">
          <p14:sldIdLst>
            <p14:sldId id="2145706583"/>
            <p14:sldId id="2145706708"/>
          </p14:sldIdLst>
        </p14:section>
        <p14:section name="JOINT ICS AND LAA MESSAGING" id="{12A293B1-4123-47E8-B821-309371F96A69}">
          <p14:sldIdLst>
            <p14:sldId id="2145706601"/>
            <p14:sldId id="2145706636"/>
            <p14:sldId id="2145706710"/>
          </p14:sldIdLst>
        </p14:section>
        <p14:section name="LAA interim guidance" id="{F35CEAFD-EA66-4680-A22C-D65C7AF2EF7C}">
          <p14:sldIdLst/>
        </p14:section>
        <p14:section name="PROVIDER ONLY TIMELINE" id="{37992DCA-BD86-4C51-8043-7D680EFBA58F}">
          <p14:sldIdLst>
            <p14:sldId id="2145706408"/>
            <p14:sldId id="2145706651"/>
            <p14:sldId id="2145706650"/>
            <p14:sldId id="2145706652"/>
            <p14:sldId id="2145706653"/>
          </p14:sldIdLst>
        </p14:section>
        <p14:section name="END" id="{6F9EA10E-DA5B-408D-BF17-FC9FF4AA4119}">
          <p14:sldIdLst>
            <p14:sldId id="265"/>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861"/>
    <a:srgbClr val="666E75"/>
    <a:srgbClr val="005255"/>
    <a:srgbClr val="D52866"/>
    <a:srgbClr val="FDE5C5"/>
    <a:srgbClr val="C93BBF"/>
    <a:srgbClr val="31518C"/>
    <a:srgbClr val="EA5621"/>
    <a:srgbClr val="539F69"/>
    <a:srgbClr val="7436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9C6C1-0DFF-47F6-98EE-FA98B30943B5}" v="268" dt="2023-11-06T11:41:53.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1786" autoAdjust="0"/>
  </p:normalViewPr>
  <p:slideViewPr>
    <p:cSldViewPr snapToGrid="0">
      <p:cViewPr varScale="1">
        <p:scale>
          <a:sx n="79" d="100"/>
          <a:sy n="79" d="100"/>
        </p:scale>
        <p:origin x="102" y="17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51708"/>
    </p:cViewPr>
  </p:sorterViewPr>
  <p:notesViewPr>
    <p:cSldViewPr snapToGrid="0">
      <p:cViewPr>
        <p:scale>
          <a:sx n="82" d="100"/>
          <a:sy n="82" d="100"/>
        </p:scale>
        <p:origin x="2286"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41A8B-DBA8-46A2-9165-5EE03040858C}"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GB"/>
        </a:p>
      </dgm:t>
    </dgm:pt>
    <dgm:pt modelId="{A2CCC7BC-E5F7-4C7E-B1EE-AE5B177C6BF8}">
      <dgm:prSet phldrT="[Text]" custT="1"/>
      <dgm:spPr>
        <a:xfrm>
          <a:off x="4158"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1: Working with people</a:t>
          </a:r>
        </a:p>
      </dgm:t>
    </dgm:pt>
    <dgm:pt modelId="{D73D298D-D59D-41CC-AF03-0B64E3195C08}" type="parTrans" cxnId="{B9597DFE-02BF-423F-9286-37E3098C343E}">
      <dgm:prSet/>
      <dgm:spPr/>
      <dgm:t>
        <a:bodyPr/>
        <a:lstStyle/>
        <a:p>
          <a:endParaRPr lang="en-GB"/>
        </a:p>
      </dgm:t>
    </dgm:pt>
    <dgm:pt modelId="{13FEC9D6-35D8-4DCF-AD26-A69A189554B3}" type="sibTrans" cxnId="{B9597DFE-02BF-423F-9286-37E3098C343E}">
      <dgm:prSet/>
      <dgm:spPr/>
      <dgm:t>
        <a:bodyPr/>
        <a:lstStyle/>
        <a:p>
          <a:endParaRPr lang="en-GB"/>
        </a:p>
      </dgm:t>
    </dgm:pt>
    <dgm:pt modelId="{D337FD4E-66B4-4333-A75D-9A5912BCE82D}">
      <dgm:prSet phldrT="[Text]"/>
      <dgm:spPr>
        <a:xfrm>
          <a:off x="4158"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Assessing needs</a:t>
          </a:r>
        </a:p>
      </dgm:t>
    </dgm:pt>
    <dgm:pt modelId="{B6ADB699-66BF-4A35-A75F-80ABF9C58AB7}" type="parTrans" cxnId="{1F40274C-2277-44B8-B753-4C9BCF87535E}">
      <dgm:prSet/>
      <dgm:spPr/>
      <dgm:t>
        <a:bodyPr/>
        <a:lstStyle/>
        <a:p>
          <a:endParaRPr lang="en-GB"/>
        </a:p>
      </dgm:t>
    </dgm:pt>
    <dgm:pt modelId="{A823C0AC-F551-472C-BAE0-85206464215C}" type="sibTrans" cxnId="{1F40274C-2277-44B8-B753-4C9BCF87535E}">
      <dgm:prSet/>
      <dgm:spPr/>
      <dgm:t>
        <a:bodyPr/>
        <a:lstStyle/>
        <a:p>
          <a:endParaRPr lang="en-GB"/>
        </a:p>
      </dgm:t>
    </dgm:pt>
    <dgm:pt modelId="{157A8EFF-CF57-456B-9456-AD9072876AD8}">
      <dgm:prSet phldrT="[Text]"/>
      <dgm:spPr>
        <a:xfrm>
          <a:off x="4158"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dirty="0">
              <a:solidFill>
                <a:srgbClr val="000000">
                  <a:hueOff val="0"/>
                  <a:satOff val="0"/>
                  <a:lumOff val="0"/>
                  <a:alphaOff val="0"/>
                </a:srgbClr>
              </a:solidFill>
              <a:latin typeface="Arial" panose="020B0604020202020204"/>
              <a:ea typeface="ＭＳ Ｐゴシック"/>
              <a:cs typeface="+mn-cs"/>
            </a:rPr>
            <a:t>Supporting people to live healthier lives</a:t>
          </a:r>
        </a:p>
      </dgm:t>
    </dgm:pt>
    <dgm:pt modelId="{C876DA79-E386-4758-A290-0CE8A766D186}" type="parTrans" cxnId="{AAF3F108-9B9D-4EB0-83F3-E70CE34EBFAF}">
      <dgm:prSet/>
      <dgm:spPr/>
      <dgm:t>
        <a:bodyPr/>
        <a:lstStyle/>
        <a:p>
          <a:endParaRPr lang="en-GB"/>
        </a:p>
      </dgm:t>
    </dgm:pt>
    <dgm:pt modelId="{7FF9EBAB-CF14-4849-809E-7C81246076DB}" type="sibTrans" cxnId="{AAF3F108-9B9D-4EB0-83F3-E70CE34EBFAF}">
      <dgm:prSet/>
      <dgm:spPr/>
      <dgm:t>
        <a:bodyPr/>
        <a:lstStyle/>
        <a:p>
          <a:endParaRPr lang="en-GB"/>
        </a:p>
      </dgm:t>
    </dgm:pt>
    <dgm:pt modelId="{BE8D3C8D-4631-4707-BF94-131ABB8EEB99}">
      <dgm:prSet phldrT="[Text]" custT="1"/>
      <dgm:spPr>
        <a:xfrm>
          <a:off x="2855031"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2: Providing support</a:t>
          </a:r>
        </a:p>
      </dgm:t>
    </dgm:pt>
    <dgm:pt modelId="{CECF72F2-2E04-42A1-83F5-5629B555C993}" type="parTrans" cxnId="{DB6D1292-8FA3-4544-A404-28D9399AB965}">
      <dgm:prSet/>
      <dgm:spPr/>
      <dgm:t>
        <a:bodyPr/>
        <a:lstStyle/>
        <a:p>
          <a:endParaRPr lang="en-GB"/>
        </a:p>
      </dgm:t>
    </dgm:pt>
    <dgm:pt modelId="{78FF212C-B8E7-4C08-9E38-F142B8922E56}" type="sibTrans" cxnId="{DB6D1292-8FA3-4544-A404-28D9399AB965}">
      <dgm:prSet/>
      <dgm:spPr/>
      <dgm:t>
        <a:bodyPr/>
        <a:lstStyle/>
        <a:p>
          <a:endParaRPr lang="en-GB"/>
        </a:p>
      </dgm:t>
    </dgm:pt>
    <dgm:pt modelId="{FA5F6713-9E8F-4536-BA66-9C4D11CAFC4E}">
      <dgm:prSet phldrT="[Text]"/>
      <dgm:spPr>
        <a:xfrm>
          <a:off x="2855031"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Care provision, integration and continuity</a:t>
          </a:r>
        </a:p>
      </dgm:t>
    </dgm:pt>
    <dgm:pt modelId="{DABE76B2-5133-4481-B74A-E20792BF9C04}" type="parTrans" cxnId="{7D906251-5FB1-4FBE-952C-7A3EF26E630D}">
      <dgm:prSet/>
      <dgm:spPr/>
      <dgm:t>
        <a:bodyPr/>
        <a:lstStyle/>
        <a:p>
          <a:endParaRPr lang="en-GB"/>
        </a:p>
      </dgm:t>
    </dgm:pt>
    <dgm:pt modelId="{3F5AEB13-4339-4A81-8F0E-1D7314DFC8DD}" type="sibTrans" cxnId="{7D906251-5FB1-4FBE-952C-7A3EF26E630D}">
      <dgm:prSet/>
      <dgm:spPr/>
      <dgm:t>
        <a:bodyPr/>
        <a:lstStyle/>
        <a:p>
          <a:endParaRPr lang="en-GB"/>
        </a:p>
      </dgm:t>
    </dgm:pt>
    <dgm:pt modelId="{B92EED3E-5473-49FF-A5B8-A5CEA59B384E}">
      <dgm:prSet phldrT="[Text]"/>
      <dgm:spPr>
        <a:xfrm>
          <a:off x="2855031"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Partnerships and communities</a:t>
          </a:r>
        </a:p>
      </dgm:t>
    </dgm:pt>
    <dgm:pt modelId="{9A1DD529-4512-4ED7-BF45-B4746B2998EE}" type="parTrans" cxnId="{6490DAEA-FADB-4425-9CCA-ECA2206282E3}">
      <dgm:prSet/>
      <dgm:spPr/>
      <dgm:t>
        <a:bodyPr/>
        <a:lstStyle/>
        <a:p>
          <a:endParaRPr lang="en-GB"/>
        </a:p>
      </dgm:t>
    </dgm:pt>
    <dgm:pt modelId="{00A02CF2-D827-4AFA-BD15-8FF6CBE61E9D}" type="sibTrans" cxnId="{6490DAEA-FADB-4425-9CCA-ECA2206282E3}">
      <dgm:prSet/>
      <dgm:spPr/>
      <dgm:t>
        <a:bodyPr/>
        <a:lstStyle/>
        <a:p>
          <a:endParaRPr lang="en-GB"/>
        </a:p>
      </dgm:t>
    </dgm:pt>
    <dgm:pt modelId="{48F50E5F-984E-458D-9A81-BBDAE65F617B}">
      <dgm:prSet phldrT="[Text]" custT="1"/>
      <dgm:spPr>
        <a:xfrm>
          <a:off x="5705903"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3: Ensuring safety</a:t>
          </a:r>
        </a:p>
      </dgm:t>
    </dgm:pt>
    <dgm:pt modelId="{68CB8D48-10BB-4369-9D3E-5B15DEE4629D}" type="parTrans" cxnId="{FE4884C0-B13A-42AE-9ED9-A666FE488AA9}">
      <dgm:prSet/>
      <dgm:spPr/>
      <dgm:t>
        <a:bodyPr/>
        <a:lstStyle/>
        <a:p>
          <a:endParaRPr lang="en-GB"/>
        </a:p>
      </dgm:t>
    </dgm:pt>
    <dgm:pt modelId="{8C1D76D3-8B10-4C1D-996C-8B919B0AC27A}" type="sibTrans" cxnId="{FE4884C0-B13A-42AE-9ED9-A666FE488AA9}">
      <dgm:prSet/>
      <dgm:spPr/>
      <dgm:t>
        <a:bodyPr/>
        <a:lstStyle/>
        <a:p>
          <a:endParaRPr lang="en-GB"/>
        </a:p>
      </dgm:t>
    </dgm:pt>
    <dgm:pt modelId="{6C7EB504-337B-4B2D-B560-35061AC1C8BE}">
      <dgm:prSet phldrT="[Text]"/>
      <dgm:spPr>
        <a:xfrm>
          <a:off x="5705903"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Safe systems, pathways and transitions</a:t>
          </a:r>
        </a:p>
      </dgm:t>
    </dgm:pt>
    <dgm:pt modelId="{2BC00684-A3F1-4A5A-8EB1-6218F616B497}" type="parTrans" cxnId="{DA6974D0-FEA9-453B-9317-D27C9B64A332}">
      <dgm:prSet/>
      <dgm:spPr/>
      <dgm:t>
        <a:bodyPr/>
        <a:lstStyle/>
        <a:p>
          <a:endParaRPr lang="en-GB"/>
        </a:p>
      </dgm:t>
    </dgm:pt>
    <dgm:pt modelId="{4C87EA01-FC55-481A-8432-55FD68814E37}" type="sibTrans" cxnId="{DA6974D0-FEA9-453B-9317-D27C9B64A332}">
      <dgm:prSet/>
      <dgm:spPr/>
      <dgm:t>
        <a:bodyPr/>
        <a:lstStyle/>
        <a:p>
          <a:endParaRPr lang="en-GB"/>
        </a:p>
      </dgm:t>
    </dgm:pt>
    <dgm:pt modelId="{2B6860E3-D06B-4C38-877A-DF2185878A3A}">
      <dgm:prSet phldrT="[Text]"/>
      <dgm:spPr>
        <a:xfrm>
          <a:off x="5705903"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Safeguarding</a:t>
          </a:r>
        </a:p>
      </dgm:t>
    </dgm:pt>
    <dgm:pt modelId="{760FE862-F935-47B9-879F-894CA58B316B}" type="parTrans" cxnId="{309514BD-8C6F-407F-B263-2FF84053A974}">
      <dgm:prSet/>
      <dgm:spPr/>
      <dgm:t>
        <a:bodyPr/>
        <a:lstStyle/>
        <a:p>
          <a:endParaRPr lang="en-GB"/>
        </a:p>
      </dgm:t>
    </dgm:pt>
    <dgm:pt modelId="{352BADC0-5A0B-4ADB-AC2F-0EBFD9D0819B}" type="sibTrans" cxnId="{309514BD-8C6F-407F-B263-2FF84053A974}">
      <dgm:prSet/>
      <dgm:spPr/>
      <dgm:t>
        <a:bodyPr/>
        <a:lstStyle/>
        <a:p>
          <a:endParaRPr lang="en-GB"/>
        </a:p>
      </dgm:t>
    </dgm:pt>
    <dgm:pt modelId="{3E24E5B1-97DE-4FB5-9835-400D6FF6ED9E}">
      <dgm:prSet custT="1"/>
      <dgm:spPr>
        <a:xfrm>
          <a:off x="8556775"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dirty="0">
              <a:solidFill>
                <a:srgbClr val="FFFFFF"/>
              </a:solidFill>
              <a:latin typeface="Arial" panose="020B0604020202020204"/>
              <a:ea typeface="ＭＳ Ｐゴシック"/>
              <a:cs typeface="+mn-cs"/>
            </a:rPr>
            <a:t>Theme 4: Leadership</a:t>
          </a:r>
        </a:p>
      </dgm:t>
    </dgm:pt>
    <dgm:pt modelId="{8785394D-4DF1-4ECD-9C0C-DD990A908918}" type="parTrans" cxnId="{601934E6-E17E-4C5F-9BC2-05AEF597245A}">
      <dgm:prSet/>
      <dgm:spPr/>
      <dgm:t>
        <a:bodyPr/>
        <a:lstStyle/>
        <a:p>
          <a:endParaRPr lang="en-GB"/>
        </a:p>
      </dgm:t>
    </dgm:pt>
    <dgm:pt modelId="{E02E995A-5FD5-44A3-9204-68571DDF9735}" type="sibTrans" cxnId="{601934E6-E17E-4C5F-9BC2-05AEF597245A}">
      <dgm:prSet/>
      <dgm:spPr/>
      <dgm:t>
        <a:bodyPr/>
        <a:lstStyle/>
        <a:p>
          <a:endParaRPr lang="en-GB"/>
        </a:p>
      </dgm:t>
    </dgm:pt>
    <dgm:pt modelId="{7EA9661D-DD52-432B-92EA-17E3B908B153}">
      <dgm:prSet/>
      <dgm:spPr>
        <a:xfrm>
          <a:off x="8556775"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Learning, improvement and innovation</a:t>
          </a:r>
        </a:p>
      </dgm:t>
    </dgm:pt>
    <dgm:pt modelId="{143E44BC-961C-4907-8E58-E25428AE6E1F}" type="parTrans" cxnId="{8EE96831-04E1-43E7-913E-1B989C4B91F7}">
      <dgm:prSet/>
      <dgm:spPr/>
      <dgm:t>
        <a:bodyPr/>
        <a:lstStyle/>
        <a:p>
          <a:endParaRPr lang="en-GB"/>
        </a:p>
      </dgm:t>
    </dgm:pt>
    <dgm:pt modelId="{C925D831-AD92-470F-9663-B2634B79C03F}" type="sibTrans" cxnId="{8EE96831-04E1-43E7-913E-1B989C4B91F7}">
      <dgm:prSet/>
      <dgm:spPr/>
      <dgm:t>
        <a:bodyPr/>
        <a:lstStyle/>
        <a:p>
          <a:endParaRPr lang="en-GB"/>
        </a:p>
      </dgm:t>
    </dgm:pt>
    <dgm:pt modelId="{CDB52CDD-66B6-4DB0-9943-59F25CD9D9D2}">
      <dgm:prSet phldr="0"/>
      <dgm:spPr>
        <a:xfrm>
          <a:off x="8556775"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rtl="0">
            <a:buChar char="•"/>
          </a:pPr>
          <a:r>
            <a:rPr lang="en-GB">
              <a:solidFill>
                <a:srgbClr val="000000">
                  <a:hueOff val="0"/>
                  <a:satOff val="0"/>
                  <a:lumOff val="0"/>
                  <a:alphaOff val="0"/>
                </a:srgbClr>
              </a:solidFill>
              <a:latin typeface="Arial" panose="020B0604020202020204"/>
              <a:ea typeface="ＭＳ Ｐゴシック"/>
              <a:cs typeface="+mn-cs"/>
            </a:rPr>
            <a:t>Governance, management and sustainability</a:t>
          </a:r>
        </a:p>
      </dgm:t>
    </dgm:pt>
    <dgm:pt modelId="{FE1ACF17-E46F-421F-A6C0-A217A81A4844}" type="parTrans" cxnId="{F2CE3A15-2777-4368-A41F-04AFB5996416}">
      <dgm:prSet/>
      <dgm:spPr/>
      <dgm:t>
        <a:bodyPr/>
        <a:lstStyle/>
        <a:p>
          <a:endParaRPr lang="en-GB"/>
        </a:p>
      </dgm:t>
    </dgm:pt>
    <dgm:pt modelId="{EF76CD7F-A18F-4148-8D79-140D0C516D98}" type="sibTrans" cxnId="{F2CE3A15-2777-4368-A41F-04AFB5996416}">
      <dgm:prSet/>
      <dgm:spPr/>
      <dgm:t>
        <a:bodyPr/>
        <a:lstStyle/>
        <a:p>
          <a:endParaRPr lang="en-GB"/>
        </a:p>
      </dgm:t>
    </dgm:pt>
    <dgm:pt modelId="{4D1F7A23-2459-4F69-BA58-4BA7406EF98D}">
      <dgm:prSet phldrT="[Text]"/>
      <dgm:spPr>
        <a:xfrm>
          <a:off x="4158" y="2053490"/>
          <a:ext cx="2500765" cy="2311992"/>
        </a:xfr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dirty="0">
              <a:solidFill>
                <a:srgbClr val="000000">
                  <a:hueOff val="0"/>
                  <a:satOff val="0"/>
                  <a:lumOff val="0"/>
                  <a:alphaOff val="0"/>
                </a:srgbClr>
              </a:solidFill>
              <a:latin typeface="Arial" panose="020B0604020202020204"/>
              <a:ea typeface="ＭＳ Ｐゴシック"/>
              <a:cs typeface="+mn-cs"/>
            </a:rPr>
            <a:t>Equity in experience and outcomes</a:t>
          </a:r>
        </a:p>
      </dgm:t>
    </dgm:pt>
    <dgm:pt modelId="{8B7EF401-DBF2-4653-AD0C-C41695C82636}" type="parTrans" cxnId="{816F768B-2A14-421C-AAB6-C735C96EC426}">
      <dgm:prSet/>
      <dgm:spPr/>
    </dgm:pt>
    <dgm:pt modelId="{C8BF250E-869C-4A2E-B5AD-E106D0B974E0}" type="sibTrans" cxnId="{816F768B-2A14-421C-AAB6-C735C96EC426}">
      <dgm:prSet/>
      <dgm:spPr/>
    </dgm:pt>
    <dgm:pt modelId="{9443C78C-2F86-4686-B461-488249E0B9E9}" type="pres">
      <dgm:prSet presAssocID="{8A041A8B-DBA8-46A2-9165-5EE03040858C}" presName="Name0" presStyleCnt="0">
        <dgm:presLayoutVars>
          <dgm:dir/>
          <dgm:animLvl val="lvl"/>
          <dgm:resizeHandles val="exact"/>
        </dgm:presLayoutVars>
      </dgm:prSet>
      <dgm:spPr/>
    </dgm:pt>
    <dgm:pt modelId="{378C14CD-A36C-4913-AA8D-803111A74B1B}" type="pres">
      <dgm:prSet presAssocID="{A2CCC7BC-E5F7-4C7E-B1EE-AE5B177C6BF8}" presName="composite" presStyleCnt="0"/>
      <dgm:spPr/>
    </dgm:pt>
    <dgm:pt modelId="{D2A4E6D3-81CC-41AB-8C33-4BC870BC60CC}" type="pres">
      <dgm:prSet presAssocID="{A2CCC7BC-E5F7-4C7E-B1EE-AE5B177C6BF8}" presName="parTx" presStyleLbl="alignNode1" presStyleIdx="0" presStyleCnt="4">
        <dgm:presLayoutVars>
          <dgm:chMax val="0"/>
          <dgm:chPref val="0"/>
          <dgm:bulletEnabled val="1"/>
        </dgm:presLayoutVars>
      </dgm:prSet>
      <dgm:spPr/>
    </dgm:pt>
    <dgm:pt modelId="{AD3E12E7-412D-4879-98C4-DA5DB2C8367F}" type="pres">
      <dgm:prSet presAssocID="{A2CCC7BC-E5F7-4C7E-B1EE-AE5B177C6BF8}" presName="desTx" presStyleLbl="alignAccFollowNode1" presStyleIdx="0" presStyleCnt="4">
        <dgm:presLayoutVars>
          <dgm:bulletEnabled val="1"/>
        </dgm:presLayoutVars>
      </dgm:prSet>
      <dgm:spPr>
        <a:prstGeom prst="rect">
          <a:avLst/>
        </a:prstGeom>
      </dgm:spPr>
    </dgm:pt>
    <dgm:pt modelId="{CDBEA6B8-C550-4C86-933B-2A729021E308}" type="pres">
      <dgm:prSet presAssocID="{13FEC9D6-35D8-4DCF-AD26-A69A189554B3}" presName="space" presStyleCnt="0"/>
      <dgm:spPr/>
    </dgm:pt>
    <dgm:pt modelId="{7BB99C2A-2617-4AAA-83EE-7D237C8FBEC0}" type="pres">
      <dgm:prSet presAssocID="{BE8D3C8D-4631-4707-BF94-131ABB8EEB99}" presName="composite" presStyleCnt="0"/>
      <dgm:spPr/>
    </dgm:pt>
    <dgm:pt modelId="{87198DE5-BB5F-43FB-B46B-D04718753421}" type="pres">
      <dgm:prSet presAssocID="{BE8D3C8D-4631-4707-BF94-131ABB8EEB99}" presName="parTx" presStyleLbl="alignNode1" presStyleIdx="1" presStyleCnt="4">
        <dgm:presLayoutVars>
          <dgm:chMax val="0"/>
          <dgm:chPref val="0"/>
          <dgm:bulletEnabled val="1"/>
        </dgm:presLayoutVars>
      </dgm:prSet>
      <dgm:spPr/>
    </dgm:pt>
    <dgm:pt modelId="{3AF31378-E413-4659-806E-5880078BD923}" type="pres">
      <dgm:prSet presAssocID="{BE8D3C8D-4631-4707-BF94-131ABB8EEB99}" presName="desTx" presStyleLbl="alignAccFollowNode1" presStyleIdx="1" presStyleCnt="4">
        <dgm:presLayoutVars>
          <dgm:bulletEnabled val="1"/>
        </dgm:presLayoutVars>
      </dgm:prSet>
      <dgm:spPr/>
    </dgm:pt>
    <dgm:pt modelId="{40687B44-ED66-4F50-A85D-3E1CD3586E61}" type="pres">
      <dgm:prSet presAssocID="{78FF212C-B8E7-4C08-9E38-F142B8922E56}" presName="space" presStyleCnt="0"/>
      <dgm:spPr/>
    </dgm:pt>
    <dgm:pt modelId="{5847FAEB-5B68-4032-8FBB-CD5019DA5731}" type="pres">
      <dgm:prSet presAssocID="{48F50E5F-984E-458D-9A81-BBDAE65F617B}" presName="composite" presStyleCnt="0"/>
      <dgm:spPr/>
    </dgm:pt>
    <dgm:pt modelId="{45557372-2113-4D37-8850-139E44752884}" type="pres">
      <dgm:prSet presAssocID="{48F50E5F-984E-458D-9A81-BBDAE65F617B}" presName="parTx" presStyleLbl="alignNode1" presStyleIdx="2" presStyleCnt="4">
        <dgm:presLayoutVars>
          <dgm:chMax val="0"/>
          <dgm:chPref val="0"/>
          <dgm:bulletEnabled val="1"/>
        </dgm:presLayoutVars>
      </dgm:prSet>
      <dgm:spPr/>
    </dgm:pt>
    <dgm:pt modelId="{21D0DA07-27FC-4690-A776-885D4A830456}" type="pres">
      <dgm:prSet presAssocID="{48F50E5F-984E-458D-9A81-BBDAE65F617B}" presName="desTx" presStyleLbl="alignAccFollowNode1" presStyleIdx="2" presStyleCnt="4">
        <dgm:presLayoutVars>
          <dgm:bulletEnabled val="1"/>
        </dgm:presLayoutVars>
      </dgm:prSet>
      <dgm:spPr/>
    </dgm:pt>
    <dgm:pt modelId="{CB8101E2-179B-4D7D-9D2B-E5A15AE5F414}" type="pres">
      <dgm:prSet presAssocID="{8C1D76D3-8B10-4C1D-996C-8B919B0AC27A}" presName="space" presStyleCnt="0"/>
      <dgm:spPr/>
    </dgm:pt>
    <dgm:pt modelId="{EF460991-AE38-4B50-BA97-C7BD5FD30667}" type="pres">
      <dgm:prSet presAssocID="{3E24E5B1-97DE-4FB5-9835-400D6FF6ED9E}" presName="composite" presStyleCnt="0"/>
      <dgm:spPr/>
    </dgm:pt>
    <dgm:pt modelId="{BE697C87-4AED-4CF8-BF50-21FDF412717E}" type="pres">
      <dgm:prSet presAssocID="{3E24E5B1-97DE-4FB5-9835-400D6FF6ED9E}" presName="parTx" presStyleLbl="alignNode1" presStyleIdx="3" presStyleCnt="4">
        <dgm:presLayoutVars>
          <dgm:chMax val="0"/>
          <dgm:chPref val="0"/>
          <dgm:bulletEnabled val="1"/>
        </dgm:presLayoutVars>
      </dgm:prSet>
      <dgm:spPr/>
    </dgm:pt>
    <dgm:pt modelId="{6516F61C-497E-491C-AAB1-DFF84A3E53BE}" type="pres">
      <dgm:prSet presAssocID="{3E24E5B1-97DE-4FB5-9835-400D6FF6ED9E}" presName="desTx" presStyleLbl="alignAccFollowNode1" presStyleIdx="3" presStyleCnt="4">
        <dgm:presLayoutVars>
          <dgm:bulletEnabled val="1"/>
        </dgm:presLayoutVars>
      </dgm:prSet>
      <dgm:spPr/>
    </dgm:pt>
  </dgm:ptLst>
  <dgm:cxnLst>
    <dgm:cxn modelId="{AAF3F108-9B9D-4EB0-83F3-E70CE34EBFAF}" srcId="{A2CCC7BC-E5F7-4C7E-B1EE-AE5B177C6BF8}" destId="{157A8EFF-CF57-456B-9456-AD9072876AD8}" srcOrd="1" destOrd="0" parTransId="{C876DA79-E386-4758-A290-0CE8A766D186}" sibTransId="{7FF9EBAB-CF14-4849-809E-7C81246076DB}"/>
    <dgm:cxn modelId="{75EA2B0B-2886-445E-842B-4F3527659416}" type="presOf" srcId="{2B6860E3-D06B-4C38-877A-DF2185878A3A}" destId="{21D0DA07-27FC-4690-A776-885D4A830456}" srcOrd="0" destOrd="1" presId="urn:microsoft.com/office/officeart/2005/8/layout/hList1"/>
    <dgm:cxn modelId="{F2CE3A15-2777-4368-A41F-04AFB5996416}" srcId="{3E24E5B1-97DE-4FB5-9835-400D6FF6ED9E}" destId="{CDB52CDD-66B6-4DB0-9943-59F25CD9D9D2}" srcOrd="0" destOrd="0" parTransId="{FE1ACF17-E46F-421F-A6C0-A217A81A4844}" sibTransId="{EF76CD7F-A18F-4148-8D79-140D0C516D98}"/>
    <dgm:cxn modelId="{646F8322-F477-4672-8717-D6CED428218D}" type="presOf" srcId="{A2CCC7BC-E5F7-4C7E-B1EE-AE5B177C6BF8}" destId="{D2A4E6D3-81CC-41AB-8C33-4BC870BC60CC}" srcOrd="0" destOrd="0" presId="urn:microsoft.com/office/officeart/2005/8/layout/hList1"/>
    <dgm:cxn modelId="{8EE96831-04E1-43E7-913E-1B989C4B91F7}" srcId="{3E24E5B1-97DE-4FB5-9835-400D6FF6ED9E}" destId="{7EA9661D-DD52-432B-92EA-17E3B908B153}" srcOrd="1" destOrd="0" parTransId="{143E44BC-961C-4907-8E58-E25428AE6E1F}" sibTransId="{C925D831-AD92-470F-9663-B2634B79C03F}"/>
    <dgm:cxn modelId="{3298F03C-541B-47FA-B88A-0FA6DC6B63A4}" type="presOf" srcId="{CDB52CDD-66B6-4DB0-9943-59F25CD9D9D2}" destId="{6516F61C-497E-491C-AAB1-DFF84A3E53BE}" srcOrd="0" destOrd="0" presId="urn:microsoft.com/office/officeart/2005/8/layout/hList1"/>
    <dgm:cxn modelId="{6E6FDC3E-8042-4C79-A292-D0D928BA619E}" type="presOf" srcId="{D337FD4E-66B4-4333-A75D-9A5912BCE82D}" destId="{AD3E12E7-412D-4879-98C4-DA5DB2C8367F}" srcOrd="0" destOrd="0" presId="urn:microsoft.com/office/officeart/2005/8/layout/hList1"/>
    <dgm:cxn modelId="{E1AA6863-9871-4A37-87AB-1E4A0C07048D}" type="presOf" srcId="{B92EED3E-5473-49FF-A5B8-A5CEA59B384E}" destId="{3AF31378-E413-4659-806E-5880078BD923}" srcOrd="0" destOrd="1" presId="urn:microsoft.com/office/officeart/2005/8/layout/hList1"/>
    <dgm:cxn modelId="{319E934A-39FB-46BB-950A-BE35AB050AD7}" type="presOf" srcId="{6C7EB504-337B-4B2D-B560-35061AC1C8BE}" destId="{21D0DA07-27FC-4690-A776-885D4A830456}" srcOrd="0" destOrd="0" presId="urn:microsoft.com/office/officeart/2005/8/layout/hList1"/>
    <dgm:cxn modelId="{1F40274C-2277-44B8-B753-4C9BCF87535E}" srcId="{A2CCC7BC-E5F7-4C7E-B1EE-AE5B177C6BF8}" destId="{D337FD4E-66B4-4333-A75D-9A5912BCE82D}" srcOrd="0" destOrd="0" parTransId="{B6ADB699-66BF-4A35-A75F-80ABF9C58AB7}" sibTransId="{A823C0AC-F551-472C-BAE0-85206464215C}"/>
    <dgm:cxn modelId="{7D906251-5FB1-4FBE-952C-7A3EF26E630D}" srcId="{BE8D3C8D-4631-4707-BF94-131ABB8EEB99}" destId="{FA5F6713-9E8F-4536-BA66-9C4D11CAFC4E}" srcOrd="0" destOrd="0" parTransId="{DABE76B2-5133-4481-B74A-E20792BF9C04}" sibTransId="{3F5AEB13-4339-4A81-8F0E-1D7314DFC8DD}"/>
    <dgm:cxn modelId="{11DF9784-72ED-4D24-8F90-AFE03A2983A9}" type="presOf" srcId="{157A8EFF-CF57-456B-9456-AD9072876AD8}" destId="{AD3E12E7-412D-4879-98C4-DA5DB2C8367F}" srcOrd="0" destOrd="1" presId="urn:microsoft.com/office/officeart/2005/8/layout/hList1"/>
    <dgm:cxn modelId="{816F768B-2A14-421C-AAB6-C735C96EC426}" srcId="{A2CCC7BC-E5F7-4C7E-B1EE-AE5B177C6BF8}" destId="{4D1F7A23-2459-4F69-BA58-4BA7406EF98D}" srcOrd="2" destOrd="0" parTransId="{8B7EF401-DBF2-4653-AD0C-C41695C82636}" sibTransId="{C8BF250E-869C-4A2E-B5AD-E106D0B974E0}"/>
    <dgm:cxn modelId="{2AE8B18D-181F-45DC-BE64-48D0B298D991}" type="presOf" srcId="{48F50E5F-984E-458D-9A81-BBDAE65F617B}" destId="{45557372-2113-4D37-8850-139E44752884}" srcOrd="0" destOrd="0" presId="urn:microsoft.com/office/officeart/2005/8/layout/hList1"/>
    <dgm:cxn modelId="{D320CB8F-6842-44F0-AF20-9871ABF9B9B0}" type="presOf" srcId="{8A041A8B-DBA8-46A2-9165-5EE03040858C}" destId="{9443C78C-2F86-4686-B461-488249E0B9E9}" srcOrd="0" destOrd="0" presId="urn:microsoft.com/office/officeart/2005/8/layout/hList1"/>
    <dgm:cxn modelId="{DB6D1292-8FA3-4544-A404-28D9399AB965}" srcId="{8A041A8B-DBA8-46A2-9165-5EE03040858C}" destId="{BE8D3C8D-4631-4707-BF94-131ABB8EEB99}" srcOrd="1" destOrd="0" parTransId="{CECF72F2-2E04-42A1-83F5-5629B555C993}" sibTransId="{78FF212C-B8E7-4C08-9E38-F142B8922E56}"/>
    <dgm:cxn modelId="{3EB26DB1-CEFA-4A52-8DC5-E0712E0F7DDA}" type="presOf" srcId="{3E24E5B1-97DE-4FB5-9835-400D6FF6ED9E}" destId="{BE697C87-4AED-4CF8-BF50-21FDF412717E}" srcOrd="0" destOrd="0" presId="urn:microsoft.com/office/officeart/2005/8/layout/hList1"/>
    <dgm:cxn modelId="{45380AB5-8DF2-41E8-8506-AC9EDCD404DF}" type="presOf" srcId="{BE8D3C8D-4631-4707-BF94-131ABB8EEB99}" destId="{87198DE5-BB5F-43FB-B46B-D04718753421}" srcOrd="0" destOrd="0" presId="urn:microsoft.com/office/officeart/2005/8/layout/hList1"/>
    <dgm:cxn modelId="{309514BD-8C6F-407F-B263-2FF84053A974}" srcId="{48F50E5F-984E-458D-9A81-BBDAE65F617B}" destId="{2B6860E3-D06B-4C38-877A-DF2185878A3A}" srcOrd="1" destOrd="0" parTransId="{760FE862-F935-47B9-879F-894CA58B316B}" sibTransId="{352BADC0-5A0B-4ADB-AC2F-0EBFD9D0819B}"/>
    <dgm:cxn modelId="{FE4884C0-B13A-42AE-9ED9-A666FE488AA9}" srcId="{8A041A8B-DBA8-46A2-9165-5EE03040858C}" destId="{48F50E5F-984E-458D-9A81-BBDAE65F617B}" srcOrd="2" destOrd="0" parTransId="{68CB8D48-10BB-4369-9D3E-5B15DEE4629D}" sibTransId="{8C1D76D3-8B10-4C1D-996C-8B919B0AC27A}"/>
    <dgm:cxn modelId="{3A7255C6-FCEC-4284-B5CF-3A9C72D8298C}" type="presOf" srcId="{FA5F6713-9E8F-4536-BA66-9C4D11CAFC4E}" destId="{3AF31378-E413-4659-806E-5880078BD923}" srcOrd="0" destOrd="0" presId="urn:microsoft.com/office/officeart/2005/8/layout/hList1"/>
    <dgm:cxn modelId="{DA6974D0-FEA9-453B-9317-D27C9B64A332}" srcId="{48F50E5F-984E-458D-9A81-BBDAE65F617B}" destId="{6C7EB504-337B-4B2D-B560-35061AC1C8BE}" srcOrd="0" destOrd="0" parTransId="{2BC00684-A3F1-4A5A-8EB1-6218F616B497}" sibTransId="{4C87EA01-FC55-481A-8432-55FD68814E37}"/>
    <dgm:cxn modelId="{8639A5D2-FA38-4ACA-BCF5-242E6B573E60}" type="presOf" srcId="{7EA9661D-DD52-432B-92EA-17E3B908B153}" destId="{6516F61C-497E-491C-AAB1-DFF84A3E53BE}" srcOrd="0" destOrd="1" presId="urn:microsoft.com/office/officeart/2005/8/layout/hList1"/>
    <dgm:cxn modelId="{601934E6-E17E-4C5F-9BC2-05AEF597245A}" srcId="{8A041A8B-DBA8-46A2-9165-5EE03040858C}" destId="{3E24E5B1-97DE-4FB5-9835-400D6FF6ED9E}" srcOrd="3" destOrd="0" parTransId="{8785394D-4DF1-4ECD-9C0C-DD990A908918}" sibTransId="{E02E995A-5FD5-44A3-9204-68571DDF9735}"/>
    <dgm:cxn modelId="{6490DAEA-FADB-4425-9CCA-ECA2206282E3}" srcId="{BE8D3C8D-4631-4707-BF94-131ABB8EEB99}" destId="{B92EED3E-5473-49FF-A5B8-A5CEA59B384E}" srcOrd="1" destOrd="0" parTransId="{9A1DD529-4512-4ED7-BF45-B4746B2998EE}" sibTransId="{00A02CF2-D827-4AFA-BD15-8FF6CBE61E9D}"/>
    <dgm:cxn modelId="{CDDD23F4-D04E-4B1B-91F2-826F1E7ED5D7}" type="presOf" srcId="{4D1F7A23-2459-4F69-BA58-4BA7406EF98D}" destId="{AD3E12E7-412D-4879-98C4-DA5DB2C8367F}" srcOrd="0" destOrd="2" presId="urn:microsoft.com/office/officeart/2005/8/layout/hList1"/>
    <dgm:cxn modelId="{B9597DFE-02BF-423F-9286-37E3098C343E}" srcId="{8A041A8B-DBA8-46A2-9165-5EE03040858C}" destId="{A2CCC7BC-E5F7-4C7E-B1EE-AE5B177C6BF8}" srcOrd="0" destOrd="0" parTransId="{D73D298D-D59D-41CC-AF03-0B64E3195C08}" sibTransId="{13FEC9D6-35D8-4DCF-AD26-A69A189554B3}"/>
    <dgm:cxn modelId="{2B279DBA-D4C7-4B77-8CBE-4C2077E46402}" type="presParOf" srcId="{9443C78C-2F86-4686-B461-488249E0B9E9}" destId="{378C14CD-A36C-4913-AA8D-803111A74B1B}" srcOrd="0" destOrd="0" presId="urn:microsoft.com/office/officeart/2005/8/layout/hList1"/>
    <dgm:cxn modelId="{A4F4651E-1485-4090-943B-B1A3C5140339}" type="presParOf" srcId="{378C14CD-A36C-4913-AA8D-803111A74B1B}" destId="{D2A4E6D3-81CC-41AB-8C33-4BC870BC60CC}" srcOrd="0" destOrd="0" presId="urn:microsoft.com/office/officeart/2005/8/layout/hList1"/>
    <dgm:cxn modelId="{830B4836-C997-4540-8DE0-9AB5F9028D6D}" type="presParOf" srcId="{378C14CD-A36C-4913-AA8D-803111A74B1B}" destId="{AD3E12E7-412D-4879-98C4-DA5DB2C8367F}" srcOrd="1" destOrd="0" presId="urn:microsoft.com/office/officeart/2005/8/layout/hList1"/>
    <dgm:cxn modelId="{328E1431-E41A-4BD2-A839-BB5CF5751623}" type="presParOf" srcId="{9443C78C-2F86-4686-B461-488249E0B9E9}" destId="{CDBEA6B8-C550-4C86-933B-2A729021E308}" srcOrd="1" destOrd="0" presId="urn:microsoft.com/office/officeart/2005/8/layout/hList1"/>
    <dgm:cxn modelId="{5251CE3F-2041-4A4F-9F25-FFD06F9DD7C2}" type="presParOf" srcId="{9443C78C-2F86-4686-B461-488249E0B9E9}" destId="{7BB99C2A-2617-4AAA-83EE-7D237C8FBEC0}" srcOrd="2" destOrd="0" presId="urn:microsoft.com/office/officeart/2005/8/layout/hList1"/>
    <dgm:cxn modelId="{54157E4B-4FC5-46BE-B2C3-99EDBD21EB5D}" type="presParOf" srcId="{7BB99C2A-2617-4AAA-83EE-7D237C8FBEC0}" destId="{87198DE5-BB5F-43FB-B46B-D04718753421}" srcOrd="0" destOrd="0" presId="urn:microsoft.com/office/officeart/2005/8/layout/hList1"/>
    <dgm:cxn modelId="{5B9D62CB-8240-461D-9EF0-77703DCE847E}" type="presParOf" srcId="{7BB99C2A-2617-4AAA-83EE-7D237C8FBEC0}" destId="{3AF31378-E413-4659-806E-5880078BD923}" srcOrd="1" destOrd="0" presId="urn:microsoft.com/office/officeart/2005/8/layout/hList1"/>
    <dgm:cxn modelId="{FAEA1445-0ECF-4B13-A9A8-D5316C7FED3D}" type="presParOf" srcId="{9443C78C-2F86-4686-B461-488249E0B9E9}" destId="{40687B44-ED66-4F50-A85D-3E1CD3586E61}" srcOrd="3" destOrd="0" presId="urn:microsoft.com/office/officeart/2005/8/layout/hList1"/>
    <dgm:cxn modelId="{7CD1C753-7492-47FD-8CC0-BDCE4B04ECA7}" type="presParOf" srcId="{9443C78C-2F86-4686-B461-488249E0B9E9}" destId="{5847FAEB-5B68-4032-8FBB-CD5019DA5731}" srcOrd="4" destOrd="0" presId="urn:microsoft.com/office/officeart/2005/8/layout/hList1"/>
    <dgm:cxn modelId="{3F2DA7B4-4813-46A1-896A-976F2B4CA743}" type="presParOf" srcId="{5847FAEB-5B68-4032-8FBB-CD5019DA5731}" destId="{45557372-2113-4D37-8850-139E44752884}" srcOrd="0" destOrd="0" presId="urn:microsoft.com/office/officeart/2005/8/layout/hList1"/>
    <dgm:cxn modelId="{ED33F949-6EAA-4244-BDDC-94698E04CB2D}" type="presParOf" srcId="{5847FAEB-5B68-4032-8FBB-CD5019DA5731}" destId="{21D0DA07-27FC-4690-A776-885D4A830456}" srcOrd="1" destOrd="0" presId="urn:microsoft.com/office/officeart/2005/8/layout/hList1"/>
    <dgm:cxn modelId="{3030C32F-9494-489A-9E8F-1D418466A839}" type="presParOf" srcId="{9443C78C-2F86-4686-B461-488249E0B9E9}" destId="{CB8101E2-179B-4D7D-9D2B-E5A15AE5F414}" srcOrd="5" destOrd="0" presId="urn:microsoft.com/office/officeart/2005/8/layout/hList1"/>
    <dgm:cxn modelId="{5A99DA4F-476D-470D-A527-F2E6E8548E36}" type="presParOf" srcId="{9443C78C-2F86-4686-B461-488249E0B9E9}" destId="{EF460991-AE38-4B50-BA97-C7BD5FD30667}" srcOrd="6" destOrd="0" presId="urn:microsoft.com/office/officeart/2005/8/layout/hList1"/>
    <dgm:cxn modelId="{A0C48EFE-0372-46D7-B799-3B3ECC8BC076}" type="presParOf" srcId="{EF460991-AE38-4B50-BA97-C7BD5FD30667}" destId="{BE697C87-4AED-4CF8-BF50-21FDF412717E}" srcOrd="0" destOrd="0" presId="urn:microsoft.com/office/officeart/2005/8/layout/hList1"/>
    <dgm:cxn modelId="{644E2524-C468-4494-9F14-B5CFED2F4747}" type="presParOf" srcId="{EF460991-AE38-4B50-BA97-C7BD5FD30667}" destId="{6516F61C-497E-491C-AAB1-DFF84A3E53B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B6093-C824-4489-BF81-36CF5A20D1C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2917712A-D69F-4910-B949-553213998DDA}">
      <dgm:prSet phldrT="[Text]" custT="1"/>
      <dgm:spPr>
        <a:solidFill>
          <a:srgbClr val="8064A2">
            <a:lumMod val="40000"/>
            <a:lumOff val="60000"/>
          </a:srgbClr>
        </a:solidFill>
        <a:ln w="25400" cap="flat" cmpd="sng" algn="ctr">
          <a:noFill/>
          <a:prstDash val="solid"/>
        </a:ln>
        <a:effectLst/>
      </dgm:spPr>
      <dgm:t>
        <a:bodyPr spcFirstLastPara="0" vert="horz" wrap="square" lIns="521197" tIns="50800" rIns="50800" bIns="50800" numCol="1" spcCol="1270" anchor="ctr" anchorCtr="0"/>
        <a:lstStyle/>
        <a:p>
          <a:pPr rtl="0">
            <a:buClrTx/>
            <a:buSzTx/>
            <a:buFont typeface="Arial" panose="020B0604020202020204" pitchFamily="34" charset="0"/>
            <a:buChar char="•"/>
          </a:pPr>
          <a:r>
            <a:rPr lang="en-GB" sz="2000" kern="1200" dirty="0">
              <a:solidFill>
                <a:schemeClr val="tx1"/>
              </a:solidFill>
              <a:latin typeface="+mj-lt"/>
              <a:ea typeface="MS PGothic"/>
            </a:rPr>
            <a:t>provide a report and </a:t>
          </a:r>
          <a:r>
            <a:rPr kumimoji="0" lang="en-GB" sz="2000" b="0" i="0" u="none" strike="noStrike" kern="1200" cap="none" spc="0" normalizeH="0" baseline="0" dirty="0">
              <a:ln>
                <a:noFill/>
              </a:ln>
              <a:solidFill>
                <a:schemeClr val="tx1"/>
              </a:solidFill>
              <a:effectLst/>
              <a:uLnTx/>
              <a:uFillTx/>
              <a:latin typeface="+mj-lt"/>
              <a:ea typeface="MS PGothic"/>
              <a:cs typeface="Calibri"/>
            </a:rPr>
            <a:t>indicative</a:t>
          </a:r>
          <a:r>
            <a:rPr lang="en-GB" sz="2000" kern="1200" dirty="0">
              <a:solidFill>
                <a:schemeClr val="tx1"/>
              </a:solidFill>
              <a:latin typeface="+mj-lt"/>
              <a:ea typeface="MS PGothic"/>
            </a:rPr>
            <a:t> scores for all quality statements as well as an overall indicative rating </a:t>
          </a:r>
        </a:p>
      </dgm:t>
    </dgm:pt>
    <dgm:pt modelId="{66F49868-D72F-4D23-A9FF-CC1AABECFA31}" type="parTrans" cxnId="{8A79AF42-B4C5-4E64-B789-8C97F58E13CB}">
      <dgm:prSet/>
      <dgm:spPr/>
      <dgm:t>
        <a:bodyPr/>
        <a:lstStyle/>
        <a:p>
          <a:endParaRPr lang="en-GB"/>
        </a:p>
      </dgm:t>
    </dgm:pt>
    <dgm:pt modelId="{245F4C52-2339-460C-946E-D4AA551680FA}" type="sibTrans" cxnId="{8A79AF42-B4C5-4E64-B789-8C97F58E13CB}">
      <dgm:prSet/>
      <dgm:spPr/>
      <dgm:t>
        <a:bodyPr/>
        <a:lstStyle/>
        <a:p>
          <a:endParaRPr lang="en-GB"/>
        </a:p>
      </dgm:t>
    </dgm:pt>
    <dgm:pt modelId="{A876CF9E-03F3-4B06-AC84-E4ACEF220DD1}">
      <dgm:prSet phldrT="[Text]" custT="1"/>
      <dgm:spPr>
        <a:solidFill>
          <a:srgbClr val="8064A2">
            <a:lumMod val="40000"/>
            <a:lumOff val="60000"/>
          </a:srgbClr>
        </a:solidFill>
        <a:ln w="25400" cap="flat" cmpd="sng" algn="ctr">
          <a:noFill/>
          <a:prstDash val="solid"/>
        </a:ln>
        <a:effectLst/>
      </dgm:spPr>
      <dgm:t>
        <a:bodyPr spcFirstLastPara="0" vert="horz" wrap="square" lIns="521197" tIns="50800" rIns="50800" bIns="50800" numCol="1" spcCol="1270" anchor="ctr" anchorCtr="0"/>
        <a:lstStyle/>
        <a:p>
          <a:pPr rtl="0">
            <a:buClrTx/>
            <a:buSzTx/>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mj-lt"/>
              <a:ea typeface="MS PGothic"/>
              <a:cs typeface="Calibri"/>
              <a:sym typeface="Arial"/>
            </a:rPr>
            <a:t>start formal assessments later this year</a:t>
          </a:r>
          <a:endParaRPr kumimoji="0" lang="en-US" sz="2000" b="0" i="0" u="none" strike="noStrike" kern="1200" cap="none" spc="0" normalizeH="0" baseline="0" noProof="0" dirty="0">
            <a:ln>
              <a:noFill/>
            </a:ln>
            <a:effectLst/>
            <a:uLnTx/>
            <a:uFillTx/>
            <a:latin typeface="+mj-lt"/>
            <a:ea typeface="MS PGothic"/>
            <a:cs typeface="Calibri"/>
            <a:sym typeface="Arial"/>
          </a:endParaRPr>
        </a:p>
      </dgm:t>
    </dgm:pt>
    <dgm:pt modelId="{A07E061F-DD86-4D69-909B-8D48CF0FFED9}" type="parTrans" cxnId="{B3BCE36E-F9AF-4CD8-A0B5-8227C067BFE4}">
      <dgm:prSet/>
      <dgm:spPr/>
      <dgm:t>
        <a:bodyPr/>
        <a:lstStyle/>
        <a:p>
          <a:endParaRPr lang="en-GB"/>
        </a:p>
      </dgm:t>
    </dgm:pt>
    <dgm:pt modelId="{2A87F852-8BDE-4A56-9502-B585CE25B4F6}" type="sibTrans" cxnId="{B3BCE36E-F9AF-4CD8-A0B5-8227C067BFE4}">
      <dgm:prSet/>
      <dgm:spPr/>
      <dgm:t>
        <a:bodyPr/>
        <a:lstStyle/>
        <a:p>
          <a:endParaRPr lang="en-GB"/>
        </a:p>
      </dgm:t>
    </dgm:pt>
    <dgm:pt modelId="{39A5B464-A73F-43B0-8A07-3472568A8885}">
      <dgm:prSet phldrT="[Text]" custT="1"/>
      <dgm:spPr>
        <a:solidFill>
          <a:srgbClr val="8064A2">
            <a:lumMod val="40000"/>
            <a:lumOff val="60000"/>
          </a:srgbClr>
        </a:solidFill>
        <a:ln w="25400" cap="flat" cmpd="sng" algn="ctr">
          <a:noFill/>
          <a:prstDash val="solid"/>
        </a:ln>
        <a:effectLst/>
      </dgm:spPr>
      <dgm:t>
        <a:bodyPr spcFirstLastPara="0" vert="horz" wrap="square" lIns="521197" tIns="50800" rIns="50800" bIns="50800" numCol="1" spcCol="1270" anchor="ctr" anchorCtr="0"/>
        <a:lstStyle/>
        <a:p>
          <a:pPr>
            <a:buClrTx/>
            <a:buSzTx/>
            <a:buFont typeface="Arial" panose="020B0604020202020204" pitchFamily="34" charset="0"/>
            <a:buChar char="•"/>
          </a:pPr>
          <a:r>
            <a:rPr lang="en-GB" sz="2000" dirty="0">
              <a:solidFill>
                <a:schemeClr val="tx1"/>
              </a:solidFill>
              <a:latin typeface="+mj-lt"/>
            </a:rPr>
            <a:t>evaluate our approach throughout all pilots and incorporate learning into our formal assessments </a:t>
          </a:r>
        </a:p>
      </dgm:t>
    </dgm:pt>
    <dgm:pt modelId="{B8673615-CCAB-4213-AB0B-753E85D5C4F0}" type="sibTrans" cxnId="{82917FEA-6449-4EED-83CF-C830A2983DBE}">
      <dgm:prSet/>
      <dgm:spPr/>
      <dgm:t>
        <a:bodyPr/>
        <a:lstStyle/>
        <a:p>
          <a:endParaRPr lang="en-GB"/>
        </a:p>
      </dgm:t>
    </dgm:pt>
    <dgm:pt modelId="{F9838922-B4E3-4055-A532-3620D7117338}" type="parTrans" cxnId="{82917FEA-6449-4EED-83CF-C830A2983DBE}">
      <dgm:prSet/>
      <dgm:spPr/>
      <dgm:t>
        <a:bodyPr/>
        <a:lstStyle/>
        <a:p>
          <a:endParaRPr lang="en-GB"/>
        </a:p>
      </dgm:t>
    </dgm:pt>
    <dgm:pt modelId="{06C599F2-3623-4F12-8D68-5D99AB611FAB}" type="pres">
      <dgm:prSet presAssocID="{5CAB6093-C824-4489-BF81-36CF5A20D1CF}" presName="Name0" presStyleCnt="0">
        <dgm:presLayoutVars>
          <dgm:chMax val="7"/>
          <dgm:chPref val="7"/>
          <dgm:dir/>
        </dgm:presLayoutVars>
      </dgm:prSet>
      <dgm:spPr/>
    </dgm:pt>
    <dgm:pt modelId="{CBD085BB-AF76-49E1-91F3-86C2DB408442}" type="pres">
      <dgm:prSet presAssocID="{5CAB6093-C824-4489-BF81-36CF5A20D1CF}" presName="Name1" presStyleCnt="0"/>
      <dgm:spPr/>
    </dgm:pt>
    <dgm:pt modelId="{0CCA2012-E93E-4341-96E8-E17DB67CBFBF}" type="pres">
      <dgm:prSet presAssocID="{5CAB6093-C824-4489-BF81-36CF5A20D1CF}" presName="cycle" presStyleCnt="0"/>
      <dgm:spPr/>
    </dgm:pt>
    <dgm:pt modelId="{CF0B37DF-64FC-4EA0-A2B7-E7C862F19C6C}" type="pres">
      <dgm:prSet presAssocID="{5CAB6093-C824-4489-BF81-36CF5A20D1CF}" presName="srcNode" presStyleLbl="node1" presStyleIdx="0" presStyleCnt="3"/>
      <dgm:spPr/>
    </dgm:pt>
    <dgm:pt modelId="{A8579B3A-54A9-450B-B082-8702DDDAFA5F}" type="pres">
      <dgm:prSet presAssocID="{5CAB6093-C824-4489-BF81-36CF5A20D1CF}" presName="conn" presStyleLbl="parChTrans1D2" presStyleIdx="0" presStyleCnt="1" custScaleX="83120" custScaleY="90176" custLinFactNeighborX="8239" custLinFactNeighborY="-1106"/>
      <dgm:spPr/>
    </dgm:pt>
    <dgm:pt modelId="{0A95D2A1-A5D1-40F9-9A16-EB62CC2234FE}" type="pres">
      <dgm:prSet presAssocID="{5CAB6093-C824-4489-BF81-36CF5A20D1CF}" presName="extraNode" presStyleLbl="node1" presStyleIdx="0" presStyleCnt="3"/>
      <dgm:spPr/>
    </dgm:pt>
    <dgm:pt modelId="{9C0FC59A-1CCA-4E42-9D63-6486BE65D554}" type="pres">
      <dgm:prSet presAssocID="{5CAB6093-C824-4489-BF81-36CF5A20D1CF}" presName="dstNode" presStyleLbl="node1" presStyleIdx="0" presStyleCnt="3"/>
      <dgm:spPr/>
    </dgm:pt>
    <dgm:pt modelId="{6E5B6FA4-699D-4637-BA60-E7F3FCC2D408}" type="pres">
      <dgm:prSet presAssocID="{2917712A-D69F-4910-B949-553213998DDA}" presName="text_1" presStyleLbl="node1" presStyleIdx="0" presStyleCnt="3" custLinFactNeighborX="2746">
        <dgm:presLayoutVars>
          <dgm:bulletEnabled val="1"/>
        </dgm:presLayoutVars>
      </dgm:prSet>
      <dgm:spPr>
        <a:xfrm>
          <a:off x="482800" y="328142"/>
          <a:ext cx="10094711" cy="656626"/>
        </a:xfrm>
        <a:prstGeom prst="rect">
          <a:avLst/>
        </a:prstGeom>
      </dgm:spPr>
    </dgm:pt>
    <dgm:pt modelId="{F46A6B8E-A329-44CF-BE2D-EA9F4F335D64}" type="pres">
      <dgm:prSet presAssocID="{2917712A-D69F-4910-B949-553213998DDA}" presName="accent_1" presStyleCnt="0"/>
      <dgm:spPr/>
    </dgm:pt>
    <dgm:pt modelId="{335AD0B6-86BB-472C-AAC8-ED69F8AEC5D9}" type="pres">
      <dgm:prSet presAssocID="{2917712A-D69F-4910-B949-553213998DDA}" presName="accentRepeatNode" presStyleLbl="solidFgAcc1" presStyleIdx="0" presStyleCnt="3"/>
      <dgm:spPr>
        <a:solidFill>
          <a:schemeClr val="bg1"/>
        </a:solidFill>
        <a:ln>
          <a:solidFill>
            <a:schemeClr val="accent4">
              <a:lumMod val="50000"/>
            </a:schemeClr>
          </a:solidFill>
        </a:ln>
      </dgm:spPr>
    </dgm:pt>
    <dgm:pt modelId="{39B36533-7C94-4844-9EB3-F092806F227C}" type="pres">
      <dgm:prSet presAssocID="{39A5B464-A73F-43B0-8A07-3472568A8885}" presName="text_2" presStyleLbl="node1" presStyleIdx="1" presStyleCnt="3" custScaleX="98967" custLinFactNeighborX="1120" custLinFactNeighborY="439">
        <dgm:presLayoutVars>
          <dgm:bulletEnabled val="1"/>
        </dgm:presLayoutVars>
      </dgm:prSet>
      <dgm:spPr>
        <a:xfrm>
          <a:off x="859259" y="1313253"/>
          <a:ext cx="9718252" cy="656626"/>
        </a:xfrm>
        <a:prstGeom prst="rect">
          <a:avLst/>
        </a:prstGeom>
      </dgm:spPr>
    </dgm:pt>
    <dgm:pt modelId="{3267C694-4808-43AC-9F29-C2FCC4743A2C}" type="pres">
      <dgm:prSet presAssocID="{39A5B464-A73F-43B0-8A07-3472568A8885}" presName="accent_2" presStyleCnt="0"/>
      <dgm:spPr/>
    </dgm:pt>
    <dgm:pt modelId="{F2417DE2-D19D-4F52-BA64-5E879059073D}" type="pres">
      <dgm:prSet presAssocID="{39A5B464-A73F-43B0-8A07-3472568A8885}" presName="accentRepeatNode" presStyleLbl="solidFgAcc1" presStyleIdx="1" presStyleCnt="3"/>
      <dgm:spPr>
        <a:solidFill>
          <a:schemeClr val="bg1"/>
        </a:solidFill>
        <a:ln>
          <a:solidFill>
            <a:schemeClr val="accent4">
              <a:lumMod val="50000"/>
            </a:schemeClr>
          </a:solidFill>
        </a:ln>
      </dgm:spPr>
    </dgm:pt>
    <dgm:pt modelId="{143A4EA3-E78F-404E-87EB-708E42F510C8}" type="pres">
      <dgm:prSet presAssocID="{A876CF9E-03F3-4B06-AC84-E4ACEF220DD1}" presName="text_3" presStyleLbl="node1" presStyleIdx="2" presStyleCnt="3" custLinFactNeighborX="701">
        <dgm:presLayoutVars>
          <dgm:bulletEnabled val="1"/>
        </dgm:presLayoutVars>
      </dgm:prSet>
      <dgm:spPr>
        <a:xfrm>
          <a:off x="859259" y="2298363"/>
          <a:ext cx="9718252" cy="656626"/>
        </a:xfrm>
        <a:prstGeom prst="rect">
          <a:avLst/>
        </a:prstGeom>
      </dgm:spPr>
    </dgm:pt>
    <dgm:pt modelId="{DDFE9C63-D5CA-4C62-81FA-5B9E23209945}" type="pres">
      <dgm:prSet presAssocID="{A876CF9E-03F3-4B06-AC84-E4ACEF220DD1}" presName="accent_3" presStyleCnt="0"/>
      <dgm:spPr/>
    </dgm:pt>
    <dgm:pt modelId="{DA800574-4F50-472F-85FA-80C84A85DF67}" type="pres">
      <dgm:prSet presAssocID="{A876CF9E-03F3-4B06-AC84-E4ACEF220DD1}" presName="accentRepeatNode" presStyleLbl="solidFgAcc1" presStyleIdx="2" presStyleCnt="3"/>
      <dgm:spPr>
        <a:solidFill>
          <a:schemeClr val="bg1"/>
        </a:solidFill>
        <a:ln>
          <a:solidFill>
            <a:schemeClr val="accent4">
              <a:lumMod val="50000"/>
            </a:schemeClr>
          </a:solidFill>
        </a:ln>
      </dgm:spPr>
    </dgm:pt>
  </dgm:ptLst>
  <dgm:cxnLst>
    <dgm:cxn modelId="{CF97C216-6A7A-4422-9554-5D33727839A7}" type="presOf" srcId="{2917712A-D69F-4910-B949-553213998DDA}" destId="{6E5B6FA4-699D-4637-BA60-E7F3FCC2D408}" srcOrd="0" destOrd="0" presId="urn:microsoft.com/office/officeart/2008/layout/VerticalCurvedList"/>
    <dgm:cxn modelId="{FC971C1D-C187-4075-AAC6-90E325B1CF99}" type="presOf" srcId="{39A5B464-A73F-43B0-8A07-3472568A8885}" destId="{39B36533-7C94-4844-9EB3-F092806F227C}" srcOrd="0" destOrd="0" presId="urn:microsoft.com/office/officeart/2008/layout/VerticalCurvedList"/>
    <dgm:cxn modelId="{8A79AF42-B4C5-4E64-B789-8C97F58E13CB}" srcId="{5CAB6093-C824-4489-BF81-36CF5A20D1CF}" destId="{2917712A-D69F-4910-B949-553213998DDA}" srcOrd="0" destOrd="0" parTransId="{66F49868-D72F-4D23-A9FF-CC1AABECFA31}" sibTransId="{245F4C52-2339-460C-946E-D4AA551680FA}"/>
    <dgm:cxn modelId="{B3BCE36E-F9AF-4CD8-A0B5-8227C067BFE4}" srcId="{5CAB6093-C824-4489-BF81-36CF5A20D1CF}" destId="{A876CF9E-03F3-4B06-AC84-E4ACEF220DD1}" srcOrd="2" destOrd="0" parTransId="{A07E061F-DD86-4D69-909B-8D48CF0FFED9}" sibTransId="{2A87F852-8BDE-4A56-9502-B585CE25B4F6}"/>
    <dgm:cxn modelId="{1CE1E292-3D31-4D3C-9A37-D903C6708EF9}" type="presOf" srcId="{245F4C52-2339-460C-946E-D4AA551680FA}" destId="{A8579B3A-54A9-450B-B082-8702DDDAFA5F}" srcOrd="0" destOrd="0" presId="urn:microsoft.com/office/officeart/2008/layout/VerticalCurvedList"/>
    <dgm:cxn modelId="{018C25CD-9608-441C-996C-2B8D70F5C5F4}" type="presOf" srcId="{5CAB6093-C824-4489-BF81-36CF5A20D1CF}" destId="{06C599F2-3623-4F12-8D68-5D99AB611FAB}" srcOrd="0" destOrd="0" presId="urn:microsoft.com/office/officeart/2008/layout/VerticalCurvedList"/>
    <dgm:cxn modelId="{C9E5CCE4-E998-49F3-AB2D-3B6402971F11}" type="presOf" srcId="{A876CF9E-03F3-4B06-AC84-E4ACEF220DD1}" destId="{143A4EA3-E78F-404E-87EB-708E42F510C8}" srcOrd="0" destOrd="0" presId="urn:microsoft.com/office/officeart/2008/layout/VerticalCurvedList"/>
    <dgm:cxn modelId="{82917FEA-6449-4EED-83CF-C830A2983DBE}" srcId="{5CAB6093-C824-4489-BF81-36CF5A20D1CF}" destId="{39A5B464-A73F-43B0-8A07-3472568A8885}" srcOrd="1" destOrd="0" parTransId="{F9838922-B4E3-4055-A532-3620D7117338}" sibTransId="{B8673615-CCAB-4213-AB0B-753E85D5C4F0}"/>
    <dgm:cxn modelId="{0F083FAD-C527-4072-B739-5484E8CB3FAB}" type="presParOf" srcId="{06C599F2-3623-4F12-8D68-5D99AB611FAB}" destId="{CBD085BB-AF76-49E1-91F3-86C2DB408442}" srcOrd="0" destOrd="0" presId="urn:microsoft.com/office/officeart/2008/layout/VerticalCurvedList"/>
    <dgm:cxn modelId="{463F3889-D3BE-4D5C-8D48-085E0EFB13F4}" type="presParOf" srcId="{CBD085BB-AF76-49E1-91F3-86C2DB408442}" destId="{0CCA2012-E93E-4341-96E8-E17DB67CBFBF}" srcOrd="0" destOrd="0" presId="urn:microsoft.com/office/officeart/2008/layout/VerticalCurvedList"/>
    <dgm:cxn modelId="{42D616C5-F74E-4BD2-95C5-3461AB584875}" type="presParOf" srcId="{0CCA2012-E93E-4341-96E8-E17DB67CBFBF}" destId="{CF0B37DF-64FC-4EA0-A2B7-E7C862F19C6C}" srcOrd="0" destOrd="0" presId="urn:microsoft.com/office/officeart/2008/layout/VerticalCurvedList"/>
    <dgm:cxn modelId="{E8CCEF3D-2938-41BF-B583-4A9CEF1189E6}" type="presParOf" srcId="{0CCA2012-E93E-4341-96E8-E17DB67CBFBF}" destId="{A8579B3A-54A9-450B-B082-8702DDDAFA5F}" srcOrd="1" destOrd="0" presId="urn:microsoft.com/office/officeart/2008/layout/VerticalCurvedList"/>
    <dgm:cxn modelId="{9F66F85F-21F6-4E15-9F4D-2218F147D3CC}" type="presParOf" srcId="{0CCA2012-E93E-4341-96E8-E17DB67CBFBF}" destId="{0A95D2A1-A5D1-40F9-9A16-EB62CC2234FE}" srcOrd="2" destOrd="0" presId="urn:microsoft.com/office/officeart/2008/layout/VerticalCurvedList"/>
    <dgm:cxn modelId="{1D7D4809-9785-43F3-ABDB-A935927F6A44}" type="presParOf" srcId="{0CCA2012-E93E-4341-96E8-E17DB67CBFBF}" destId="{9C0FC59A-1CCA-4E42-9D63-6486BE65D554}" srcOrd="3" destOrd="0" presId="urn:microsoft.com/office/officeart/2008/layout/VerticalCurvedList"/>
    <dgm:cxn modelId="{B061B949-21EF-4FB3-81EE-7E4D4BF34E1D}" type="presParOf" srcId="{CBD085BB-AF76-49E1-91F3-86C2DB408442}" destId="{6E5B6FA4-699D-4637-BA60-E7F3FCC2D408}" srcOrd="1" destOrd="0" presId="urn:microsoft.com/office/officeart/2008/layout/VerticalCurvedList"/>
    <dgm:cxn modelId="{17F7DFA2-5F26-4125-9994-984C09CB7CF9}" type="presParOf" srcId="{CBD085BB-AF76-49E1-91F3-86C2DB408442}" destId="{F46A6B8E-A329-44CF-BE2D-EA9F4F335D64}" srcOrd="2" destOrd="0" presId="urn:microsoft.com/office/officeart/2008/layout/VerticalCurvedList"/>
    <dgm:cxn modelId="{41B56598-A000-446F-935C-E6805053CB27}" type="presParOf" srcId="{F46A6B8E-A329-44CF-BE2D-EA9F4F335D64}" destId="{335AD0B6-86BB-472C-AAC8-ED69F8AEC5D9}" srcOrd="0" destOrd="0" presId="urn:microsoft.com/office/officeart/2008/layout/VerticalCurvedList"/>
    <dgm:cxn modelId="{39B7A4DA-3EBC-48F4-9514-A3B65C0AFFFD}" type="presParOf" srcId="{CBD085BB-AF76-49E1-91F3-86C2DB408442}" destId="{39B36533-7C94-4844-9EB3-F092806F227C}" srcOrd="3" destOrd="0" presId="urn:microsoft.com/office/officeart/2008/layout/VerticalCurvedList"/>
    <dgm:cxn modelId="{242ABB82-D3D0-4625-8EA1-FFC13370F94E}" type="presParOf" srcId="{CBD085BB-AF76-49E1-91F3-86C2DB408442}" destId="{3267C694-4808-43AC-9F29-C2FCC4743A2C}" srcOrd="4" destOrd="0" presId="urn:microsoft.com/office/officeart/2008/layout/VerticalCurvedList"/>
    <dgm:cxn modelId="{A68F6AD8-ADDC-4370-812E-6929BCA0F8EE}" type="presParOf" srcId="{3267C694-4808-43AC-9F29-C2FCC4743A2C}" destId="{F2417DE2-D19D-4F52-BA64-5E879059073D}" srcOrd="0" destOrd="0" presId="urn:microsoft.com/office/officeart/2008/layout/VerticalCurvedList"/>
    <dgm:cxn modelId="{E154BF28-570A-48F6-AD77-47160D517F63}" type="presParOf" srcId="{CBD085BB-AF76-49E1-91F3-86C2DB408442}" destId="{143A4EA3-E78F-404E-87EB-708E42F510C8}" srcOrd="5" destOrd="0" presId="urn:microsoft.com/office/officeart/2008/layout/VerticalCurvedList"/>
    <dgm:cxn modelId="{5BF2BF35-E7EC-4272-AFFF-665C40CC4037}" type="presParOf" srcId="{CBD085BB-AF76-49E1-91F3-86C2DB408442}" destId="{DDFE9C63-D5CA-4C62-81FA-5B9E23209945}" srcOrd="6" destOrd="0" presId="urn:microsoft.com/office/officeart/2008/layout/VerticalCurvedList"/>
    <dgm:cxn modelId="{AC5EBCF4-B119-4C22-825D-930F8F61F360}" type="presParOf" srcId="{DDFE9C63-D5CA-4C62-81FA-5B9E23209945}" destId="{DA800574-4F50-472F-85FA-80C84A85DF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4E6D3-81CC-41AB-8C33-4BC870BC60CC}">
      <dsp:nvSpPr>
        <dsp:cNvPr id="0" name=""/>
        <dsp:cNvSpPr/>
      </dsp:nvSpPr>
      <dsp:spPr>
        <a:xfrm>
          <a:off x="424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1: Working with people</a:t>
          </a:r>
        </a:p>
      </dsp:txBody>
      <dsp:txXfrm>
        <a:off x="4249" y="243624"/>
        <a:ext cx="2555315" cy="720000"/>
      </dsp:txXfrm>
    </dsp:sp>
    <dsp:sp modelId="{AD3E12E7-412D-4879-98C4-DA5DB2C8367F}">
      <dsp:nvSpPr>
        <dsp:cNvPr id="0" name=""/>
        <dsp:cNvSpPr/>
      </dsp:nvSpPr>
      <dsp:spPr>
        <a:xfrm>
          <a:off x="424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Assessing needs</a:t>
          </a:r>
        </a:p>
        <a:p>
          <a:pPr marL="228600" lvl="1" indent="-228600" algn="l" defTabSz="1111250">
            <a:lnSpc>
              <a:spcPct val="90000"/>
            </a:lnSpc>
            <a:spcBef>
              <a:spcPct val="0"/>
            </a:spcBef>
            <a:spcAft>
              <a:spcPct val="15000"/>
            </a:spcAft>
            <a:buChar char="•"/>
          </a:pPr>
          <a:r>
            <a:rPr lang="en-GB" sz="2500" kern="1200" dirty="0">
              <a:solidFill>
                <a:srgbClr val="000000">
                  <a:hueOff val="0"/>
                  <a:satOff val="0"/>
                  <a:lumOff val="0"/>
                  <a:alphaOff val="0"/>
                </a:srgbClr>
              </a:solidFill>
              <a:latin typeface="Arial" panose="020B0604020202020204"/>
              <a:ea typeface="ＭＳ Ｐゴシック"/>
              <a:cs typeface="+mn-cs"/>
            </a:rPr>
            <a:t>Supporting people to live healthier lives</a:t>
          </a:r>
        </a:p>
        <a:p>
          <a:pPr marL="228600" lvl="1" indent="-228600" algn="l" defTabSz="1111250">
            <a:lnSpc>
              <a:spcPct val="90000"/>
            </a:lnSpc>
            <a:spcBef>
              <a:spcPct val="0"/>
            </a:spcBef>
            <a:spcAft>
              <a:spcPct val="15000"/>
            </a:spcAft>
            <a:buChar char="•"/>
          </a:pPr>
          <a:r>
            <a:rPr lang="en-GB" sz="2500" kern="1200" dirty="0">
              <a:solidFill>
                <a:srgbClr val="000000">
                  <a:hueOff val="0"/>
                  <a:satOff val="0"/>
                  <a:lumOff val="0"/>
                  <a:alphaOff val="0"/>
                </a:srgbClr>
              </a:solidFill>
              <a:latin typeface="Arial" panose="020B0604020202020204"/>
              <a:ea typeface="ＭＳ Ｐゴシック"/>
              <a:cs typeface="+mn-cs"/>
            </a:rPr>
            <a:t>Equity in experience and outcomes</a:t>
          </a:r>
        </a:p>
      </dsp:txBody>
      <dsp:txXfrm>
        <a:off x="4249" y="963624"/>
        <a:ext cx="2555315" cy="3088125"/>
      </dsp:txXfrm>
    </dsp:sp>
    <dsp:sp modelId="{87198DE5-BB5F-43FB-B46B-D04718753421}">
      <dsp:nvSpPr>
        <dsp:cNvPr id="0" name=""/>
        <dsp:cNvSpPr/>
      </dsp:nvSpPr>
      <dsp:spPr>
        <a:xfrm>
          <a:off x="291730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2: Providing support</a:t>
          </a:r>
        </a:p>
      </dsp:txBody>
      <dsp:txXfrm>
        <a:off x="2917309" y="243624"/>
        <a:ext cx="2555315" cy="720000"/>
      </dsp:txXfrm>
    </dsp:sp>
    <dsp:sp modelId="{3AF31378-E413-4659-806E-5880078BD923}">
      <dsp:nvSpPr>
        <dsp:cNvPr id="0" name=""/>
        <dsp:cNvSpPr/>
      </dsp:nvSpPr>
      <dsp:spPr>
        <a:xfrm>
          <a:off x="291730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Care provision, integration and continuity</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Partnerships and communities</a:t>
          </a:r>
        </a:p>
      </dsp:txBody>
      <dsp:txXfrm>
        <a:off x="2917309" y="963624"/>
        <a:ext cx="2555315" cy="3088125"/>
      </dsp:txXfrm>
    </dsp:sp>
    <dsp:sp modelId="{45557372-2113-4D37-8850-139E44752884}">
      <dsp:nvSpPr>
        <dsp:cNvPr id="0" name=""/>
        <dsp:cNvSpPr/>
      </dsp:nvSpPr>
      <dsp:spPr>
        <a:xfrm>
          <a:off x="583036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3: Ensuring safety</a:t>
          </a:r>
        </a:p>
      </dsp:txBody>
      <dsp:txXfrm>
        <a:off x="5830369" y="243624"/>
        <a:ext cx="2555315" cy="720000"/>
      </dsp:txXfrm>
    </dsp:sp>
    <dsp:sp modelId="{21D0DA07-27FC-4690-A776-885D4A830456}">
      <dsp:nvSpPr>
        <dsp:cNvPr id="0" name=""/>
        <dsp:cNvSpPr/>
      </dsp:nvSpPr>
      <dsp:spPr>
        <a:xfrm>
          <a:off x="583036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Safe systems, pathways and transitions</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Safeguarding</a:t>
          </a:r>
        </a:p>
      </dsp:txBody>
      <dsp:txXfrm>
        <a:off x="5830369" y="963624"/>
        <a:ext cx="2555315" cy="3088125"/>
      </dsp:txXfrm>
    </dsp:sp>
    <dsp:sp modelId="{BE697C87-4AED-4CF8-BF50-21FDF412717E}">
      <dsp:nvSpPr>
        <dsp:cNvPr id="0" name=""/>
        <dsp:cNvSpPr/>
      </dsp:nvSpPr>
      <dsp:spPr>
        <a:xfrm>
          <a:off x="874342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rial" panose="020B0604020202020204"/>
              <a:ea typeface="ＭＳ Ｐゴシック"/>
              <a:cs typeface="+mn-cs"/>
            </a:rPr>
            <a:t>Theme 4: Leadership</a:t>
          </a:r>
        </a:p>
      </dsp:txBody>
      <dsp:txXfrm>
        <a:off x="8743429" y="243624"/>
        <a:ext cx="2555315" cy="720000"/>
      </dsp:txXfrm>
    </dsp:sp>
    <dsp:sp modelId="{6516F61C-497E-491C-AAB1-DFF84A3E53BE}">
      <dsp:nvSpPr>
        <dsp:cNvPr id="0" name=""/>
        <dsp:cNvSpPr/>
      </dsp:nvSpPr>
      <dsp:spPr>
        <a:xfrm>
          <a:off x="874342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Governance, management and sustainability</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Learning, improvement and innovation</a:t>
          </a:r>
        </a:p>
      </dsp:txBody>
      <dsp:txXfrm>
        <a:off x="8743429" y="963624"/>
        <a:ext cx="2555315" cy="3088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79B3A-54A9-450B-B082-8702DDDAFA5F}">
      <dsp:nvSpPr>
        <dsp:cNvPr id="0" name=""/>
        <dsp:cNvSpPr/>
      </dsp:nvSpPr>
      <dsp:spPr>
        <a:xfrm>
          <a:off x="-3866817" y="-520794"/>
          <a:ext cx="4777171" cy="5182702"/>
        </a:xfrm>
        <a:prstGeom prst="blockArc">
          <a:avLst>
            <a:gd name="adj1" fmla="val 18900000"/>
            <a:gd name="adj2" fmla="val 2700000"/>
            <a:gd name="adj3" fmla="val 37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5B6FA4-699D-4637-BA60-E7F3FCC2D408}">
      <dsp:nvSpPr>
        <dsp:cNvPr id="0" name=""/>
        <dsp:cNvSpPr/>
      </dsp:nvSpPr>
      <dsp:spPr>
        <a:xfrm>
          <a:off x="651333" y="426824"/>
          <a:ext cx="9984591" cy="853648"/>
        </a:xfrm>
        <a:prstGeom prst="rect">
          <a:avLst/>
        </a:prstGeom>
        <a:solidFill>
          <a:srgbClr val="8064A2">
            <a:lumMod val="40000"/>
            <a:lumOff val="6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197" tIns="50800" rIns="50800" bIns="50800" numCol="1" spcCol="1270" anchor="ctr" anchorCtr="0">
          <a:noAutofit/>
        </a:bodyPr>
        <a:lstStyle/>
        <a:p>
          <a:pPr marL="0" lvl="0" indent="0" algn="l" defTabSz="889000" rtl="0">
            <a:lnSpc>
              <a:spcPct val="90000"/>
            </a:lnSpc>
            <a:spcBef>
              <a:spcPct val="0"/>
            </a:spcBef>
            <a:spcAft>
              <a:spcPct val="35000"/>
            </a:spcAft>
            <a:buClrTx/>
            <a:buSzTx/>
            <a:buFont typeface="Arial" panose="020B0604020202020204" pitchFamily="34" charset="0"/>
            <a:buNone/>
          </a:pPr>
          <a:r>
            <a:rPr lang="en-GB" sz="2000" kern="1200" dirty="0">
              <a:solidFill>
                <a:schemeClr val="tx1"/>
              </a:solidFill>
              <a:latin typeface="+mj-lt"/>
              <a:ea typeface="MS PGothic"/>
            </a:rPr>
            <a:t>provide a report and </a:t>
          </a:r>
          <a:r>
            <a:rPr kumimoji="0" lang="en-GB" sz="2000" b="0" i="0" u="none" strike="noStrike" kern="1200" cap="none" spc="0" normalizeH="0" baseline="0" dirty="0">
              <a:ln>
                <a:noFill/>
              </a:ln>
              <a:solidFill>
                <a:schemeClr val="tx1"/>
              </a:solidFill>
              <a:effectLst/>
              <a:uLnTx/>
              <a:uFillTx/>
              <a:latin typeface="+mj-lt"/>
              <a:ea typeface="MS PGothic"/>
              <a:cs typeface="Calibri"/>
            </a:rPr>
            <a:t>indicative</a:t>
          </a:r>
          <a:r>
            <a:rPr lang="en-GB" sz="2000" kern="1200" dirty="0">
              <a:solidFill>
                <a:schemeClr val="tx1"/>
              </a:solidFill>
              <a:latin typeface="+mj-lt"/>
              <a:ea typeface="MS PGothic"/>
            </a:rPr>
            <a:t> scores for all quality statements as well as an overall indicative rating </a:t>
          </a:r>
        </a:p>
      </dsp:txBody>
      <dsp:txXfrm>
        <a:off x="651333" y="426824"/>
        <a:ext cx="9984591" cy="853648"/>
      </dsp:txXfrm>
    </dsp:sp>
    <dsp:sp modelId="{335AD0B6-86BB-472C-AAC8-ED69F8AEC5D9}">
      <dsp:nvSpPr>
        <dsp:cNvPr id="0" name=""/>
        <dsp:cNvSpPr/>
      </dsp:nvSpPr>
      <dsp:spPr>
        <a:xfrm>
          <a:off x="59391" y="320118"/>
          <a:ext cx="1067060" cy="1067060"/>
        </a:xfrm>
        <a:prstGeom prst="ellipse">
          <a:avLst/>
        </a:prstGeom>
        <a:solidFill>
          <a:schemeClr val="bg1"/>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sp>
    <dsp:sp modelId="{39B36533-7C94-4844-9EB3-F092806F227C}">
      <dsp:nvSpPr>
        <dsp:cNvPr id="0" name=""/>
        <dsp:cNvSpPr/>
      </dsp:nvSpPr>
      <dsp:spPr>
        <a:xfrm>
          <a:off x="1061542" y="1711044"/>
          <a:ext cx="9574354" cy="853648"/>
        </a:xfrm>
        <a:prstGeom prst="rect">
          <a:avLst/>
        </a:prstGeom>
        <a:solidFill>
          <a:srgbClr val="8064A2">
            <a:lumMod val="40000"/>
            <a:lumOff val="6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197" tIns="50800" rIns="50800" bIns="50800" numCol="1" spcCol="1270" anchor="ctr" anchorCtr="0">
          <a:noAutofit/>
        </a:bodyPr>
        <a:lstStyle/>
        <a:p>
          <a:pPr marL="0" lvl="0" indent="0" algn="l" defTabSz="889000">
            <a:lnSpc>
              <a:spcPct val="90000"/>
            </a:lnSpc>
            <a:spcBef>
              <a:spcPct val="0"/>
            </a:spcBef>
            <a:spcAft>
              <a:spcPct val="35000"/>
            </a:spcAft>
            <a:buClrTx/>
            <a:buSzTx/>
            <a:buFont typeface="Arial" panose="020B0604020202020204" pitchFamily="34" charset="0"/>
            <a:buNone/>
          </a:pPr>
          <a:r>
            <a:rPr lang="en-GB" sz="2000" kern="1200" dirty="0">
              <a:solidFill>
                <a:schemeClr val="tx1"/>
              </a:solidFill>
              <a:latin typeface="+mj-lt"/>
            </a:rPr>
            <a:t>evaluate our approach throughout all pilots and incorporate learning into our formal assessments </a:t>
          </a:r>
        </a:p>
      </dsp:txBody>
      <dsp:txXfrm>
        <a:off x="1061542" y="1711044"/>
        <a:ext cx="9574354" cy="853648"/>
      </dsp:txXfrm>
    </dsp:sp>
    <dsp:sp modelId="{F2417DE2-D19D-4F52-BA64-5E879059073D}">
      <dsp:nvSpPr>
        <dsp:cNvPr id="0" name=""/>
        <dsp:cNvSpPr/>
      </dsp:nvSpPr>
      <dsp:spPr>
        <a:xfrm>
          <a:off x="369692" y="1600591"/>
          <a:ext cx="1067060" cy="1067060"/>
        </a:xfrm>
        <a:prstGeom prst="ellipse">
          <a:avLst/>
        </a:prstGeom>
        <a:solidFill>
          <a:schemeClr val="bg1"/>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sp>
    <dsp:sp modelId="{143A4EA3-E78F-404E-87EB-708E42F510C8}">
      <dsp:nvSpPr>
        <dsp:cNvPr id="0" name=""/>
        <dsp:cNvSpPr/>
      </dsp:nvSpPr>
      <dsp:spPr>
        <a:xfrm>
          <a:off x="651333" y="2987770"/>
          <a:ext cx="9984591" cy="853648"/>
        </a:xfrm>
        <a:prstGeom prst="rect">
          <a:avLst/>
        </a:prstGeom>
        <a:solidFill>
          <a:srgbClr val="8064A2">
            <a:lumMod val="40000"/>
            <a:lumOff val="6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197" tIns="50800" rIns="50800" bIns="50800" numCol="1" spcCol="1270" anchor="ctr" anchorCtr="0">
          <a:noAutofit/>
        </a:bodyPr>
        <a:lstStyle/>
        <a:p>
          <a:pPr marL="0" lvl="0" indent="0" algn="l" defTabSz="889000" rtl="0">
            <a:lnSpc>
              <a:spcPct val="90000"/>
            </a:lnSpc>
            <a:spcBef>
              <a:spcPct val="0"/>
            </a:spcBef>
            <a:spcAft>
              <a:spcPct val="35000"/>
            </a:spcAft>
            <a:buClrTx/>
            <a:buSzTx/>
            <a:buFont typeface="Arial" panose="020B0604020202020204" pitchFamily="34" charset="0"/>
            <a:buNone/>
          </a:pPr>
          <a:r>
            <a:rPr kumimoji="0" lang="en-US" sz="2000" b="0" i="0" u="none" strike="noStrike" kern="1200" cap="none" spc="0" normalizeH="0" baseline="0" noProof="0" dirty="0">
              <a:ln>
                <a:noFill/>
              </a:ln>
              <a:solidFill>
                <a:srgbClr val="000000"/>
              </a:solidFill>
              <a:effectLst/>
              <a:uLnTx/>
              <a:uFillTx/>
              <a:latin typeface="+mj-lt"/>
              <a:ea typeface="MS PGothic"/>
              <a:cs typeface="Calibri"/>
              <a:sym typeface="Arial"/>
            </a:rPr>
            <a:t>start formal assessments later this year</a:t>
          </a:r>
          <a:endParaRPr kumimoji="0" lang="en-US" sz="2000" b="0" i="0" u="none" strike="noStrike" kern="1200" cap="none" spc="0" normalizeH="0" baseline="0" noProof="0" dirty="0">
            <a:ln>
              <a:noFill/>
            </a:ln>
            <a:effectLst/>
            <a:uLnTx/>
            <a:uFillTx/>
            <a:latin typeface="+mj-lt"/>
            <a:ea typeface="MS PGothic"/>
            <a:cs typeface="Calibri"/>
            <a:sym typeface="Arial"/>
          </a:endParaRPr>
        </a:p>
      </dsp:txBody>
      <dsp:txXfrm>
        <a:off x="651333" y="2987770"/>
        <a:ext cx="9984591" cy="853648"/>
      </dsp:txXfrm>
    </dsp:sp>
    <dsp:sp modelId="{DA800574-4F50-472F-85FA-80C84A85DF67}">
      <dsp:nvSpPr>
        <dsp:cNvPr id="0" name=""/>
        <dsp:cNvSpPr/>
      </dsp:nvSpPr>
      <dsp:spPr>
        <a:xfrm>
          <a:off x="59391" y="2881064"/>
          <a:ext cx="1067060" cy="1067060"/>
        </a:xfrm>
        <a:prstGeom prst="ellipse">
          <a:avLst/>
        </a:prstGeom>
        <a:solidFill>
          <a:schemeClr val="bg1"/>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9" y="1"/>
            <a:ext cx="2984871" cy="502676"/>
          </a:xfrm>
          <a:prstGeom prst="rect">
            <a:avLst/>
          </a:prstGeom>
        </p:spPr>
        <p:txBody>
          <a:bodyPr vert="horz" lIns="96606" tIns="48303" rIns="96606" bIns="48303" rtlCol="0"/>
          <a:lstStyle>
            <a:lvl1pPr algn="r">
              <a:defRPr sz="1300"/>
            </a:lvl1pPr>
          </a:lstStyle>
          <a:p>
            <a:fld id="{AF2A78A6-0F42-4FAA-BF65-C899F899D3F2}" type="datetimeFigureOut">
              <a:rPr lang="en-GB" smtClean="0"/>
              <a:t>07/11/2023</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40"/>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9" y="9516040"/>
            <a:ext cx="2984871" cy="502674"/>
          </a:xfrm>
          <a:prstGeom prst="rect">
            <a:avLst/>
          </a:prstGeom>
        </p:spPr>
        <p:txBody>
          <a:bodyPr vert="horz" lIns="96606" tIns="48303" rIns="96606" bIns="48303" rtlCol="0" anchor="b"/>
          <a:lstStyle>
            <a:lvl1pPr algn="r">
              <a:defRPr sz="1300"/>
            </a:lvl1pPr>
          </a:lstStyle>
          <a:p>
            <a:fld id="{3620D7BD-B251-4C81-A935-08EF5C6C800F}" type="slidenum">
              <a:rPr lang="en-GB" smtClean="0"/>
              <a:t>‹#›</a:t>
            </a:fld>
            <a:endParaRPr lang="en-GB"/>
          </a:p>
        </p:txBody>
      </p:sp>
    </p:spTree>
    <p:extLst>
      <p:ext uri="{BB962C8B-B14F-4D97-AF65-F5344CB8AC3E}">
        <p14:creationId xmlns:p14="http://schemas.microsoft.com/office/powerpoint/2010/main" val="260260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qc.org.uk/node/1755" TargetMode="External"/><Relationship Id="rId3" Type="http://schemas.openxmlformats.org/officeDocument/2006/relationships/hyperlink" Target="https://www.cqc.org.uk/node/1752" TargetMode="External"/><Relationship Id="rId7" Type="http://schemas.openxmlformats.org/officeDocument/2006/relationships/hyperlink" Target="https://www.cqc.org.uk/node/1758" TargetMode="External"/><Relationship Id="rId12" Type="http://schemas.openxmlformats.org/officeDocument/2006/relationships/hyperlink" Target="https://www.cqc.org.uk/node/176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cqc.org.uk/node/1757" TargetMode="External"/><Relationship Id="rId11" Type="http://schemas.openxmlformats.org/officeDocument/2006/relationships/hyperlink" Target="https://www.cqc.org.uk/node/1760" TargetMode="External"/><Relationship Id="rId5" Type="http://schemas.openxmlformats.org/officeDocument/2006/relationships/hyperlink" Target="https://www.cqc.org.uk/guidance-providers/regulations/regulation-12-safe-care-treatment" TargetMode="External"/><Relationship Id="rId10" Type="http://schemas.openxmlformats.org/officeDocument/2006/relationships/hyperlink" Target="https://www.cqc.org.uk/node/1759" TargetMode="External"/><Relationship Id="rId4" Type="http://schemas.openxmlformats.org/officeDocument/2006/relationships/hyperlink" Target="https://www.cqc.org.uk/node/1753" TargetMode="External"/><Relationship Id="rId9" Type="http://schemas.openxmlformats.org/officeDocument/2006/relationships/hyperlink" Target="https://www.cqc.org.uk/node/175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qc.org.uk/give-feedback-on-ca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qc.org.uk/about-us/our-strategy-plans/new-strategy-changing-world-health-social-care-cqcs-strategy-20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a:t>
            </a:fld>
            <a:endParaRPr lang="en-GB"/>
          </a:p>
        </p:txBody>
      </p:sp>
    </p:spTree>
    <p:extLst>
      <p:ext uri="{BB962C8B-B14F-4D97-AF65-F5344CB8AC3E}">
        <p14:creationId xmlns:p14="http://schemas.microsoft.com/office/powerpoint/2010/main" val="105860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New </a:t>
            </a:r>
            <a:r>
              <a:rPr lang="en-GB" sz="1300" b="1" u="sng" dirty="0"/>
              <a:t>technology</a:t>
            </a:r>
            <a:r>
              <a:rPr lang="en-GB" sz="1000" dirty="0"/>
              <a:t>   </a:t>
            </a:r>
            <a:r>
              <a:rPr lang="en-GB" sz="1300" b="1" dirty="0"/>
              <a:t> </a:t>
            </a:r>
            <a:r>
              <a:rPr lang="en-GB" sz="1300" dirty="0"/>
              <a:t>– </a:t>
            </a:r>
          </a:p>
          <a:p>
            <a:endParaRPr lang="en-GB" sz="1300" dirty="0"/>
          </a:p>
          <a:p>
            <a:pPr lvl="1"/>
            <a:r>
              <a:rPr lang="en-GB" sz="1300" dirty="0"/>
              <a:t>We’ve built on the technology we developed during the pandemic to create the early stages of our new regulatory platform. Using a strong base of user research and other engagement work, we’re now planning how we will roll it out in a limited and controlled way over the coming months. </a:t>
            </a:r>
          </a:p>
          <a:p>
            <a:pPr lvl="1"/>
            <a:r>
              <a:rPr lang="en-GB" sz="1300" dirty="0"/>
              <a:t>We’ve already improved how our notifications work, making providers’ lives easier, as well as ensuring that the information we receive comes to us in a structured way so that we can analyse it quickly. </a:t>
            </a:r>
          </a:p>
          <a:p>
            <a:pPr lvl="1"/>
            <a:r>
              <a:rPr lang="en-GB" sz="1300" dirty="0"/>
              <a:t>Alongside this, we’re also making it easier to interact with us through the portal, allowing people to do simple things they couldn’t previously. </a:t>
            </a:r>
          </a:p>
          <a:p>
            <a:pPr lvl="1"/>
            <a:r>
              <a:rPr lang="en-GB" sz="1300" dirty="0"/>
              <a:t>We’ve made progress towards delivering a seamless registration service. This is a vital part of our regulatory model and a crucial first step in ensuring services deliver safe, effective, compassionate and high-quality care. </a:t>
            </a:r>
          </a:p>
          <a:p>
            <a:pPr lvl="1"/>
            <a:r>
              <a:rPr lang="en-GB" sz="1300" dirty="0"/>
              <a:t>This technology will be transformative to how we work. We’ve taken a few important steps and over the coming months we want to start sharing these with stakeholders. </a:t>
            </a:r>
          </a:p>
        </p:txBody>
      </p:sp>
      <p:sp>
        <p:nvSpPr>
          <p:cNvPr id="4" name="Slide Number Placeholder 3"/>
          <p:cNvSpPr>
            <a:spLocks noGrp="1"/>
          </p:cNvSpPr>
          <p:nvPr>
            <p:ph type="sldNum" sz="quarter" idx="5"/>
          </p:nvPr>
        </p:nvSpPr>
        <p:spPr/>
        <p:txBody>
          <a:bodyPr/>
          <a:lstStyle/>
          <a:p>
            <a:fld id="{09997180-E097-48CE-802B-A662322B1D87}" type="slidenum">
              <a:rPr lang="en-GB" smtClean="0"/>
              <a:t>10</a:t>
            </a:fld>
            <a:endParaRPr lang="en-GB"/>
          </a:p>
        </p:txBody>
      </p:sp>
    </p:spTree>
    <p:extLst>
      <p:ext uri="{BB962C8B-B14F-4D97-AF65-F5344CB8AC3E}">
        <p14:creationId xmlns:p14="http://schemas.microsoft.com/office/powerpoint/2010/main" val="88742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We’ve created a new online portal that will be simple and intuitive to enable providers to submit information to us. We want to make it easier for providers to work with us, so we’ll collect data in a more structured format. We will ask you to validate the information we hold and ask for the information we cannot get elsewhere and in a way that makes it easy to get right the first time – both for registration and assessment use.</a:t>
            </a:r>
          </a:p>
          <a:p>
            <a:pPr defTabSz="966064">
              <a:defRPr/>
            </a:pPr>
            <a:endParaRPr lang="en-GB" sz="1300" dirty="0"/>
          </a:p>
          <a:p>
            <a:r>
              <a:rPr lang="en-GB" sz="1300" dirty="0"/>
              <a:t>Once fully launched, all providers will be able to:</a:t>
            </a:r>
          </a:p>
          <a:p>
            <a:pPr marL="181137" indent="-181137">
              <a:buFont typeface="Arial" panose="020B0604020202020204" pitchFamily="34" charset="0"/>
              <a:buChar char="•"/>
            </a:pPr>
            <a:r>
              <a:rPr lang="en-GB" sz="1300" dirty="0"/>
              <a:t>register with CQC for the first time</a:t>
            </a:r>
          </a:p>
          <a:p>
            <a:pPr marL="181137" indent="-181137">
              <a:buFont typeface="Arial" panose="020B0604020202020204" pitchFamily="34" charset="0"/>
              <a:buChar char="•"/>
            </a:pPr>
            <a:r>
              <a:rPr lang="en-GB" sz="1300" dirty="0"/>
              <a:t>submit notifications and share information</a:t>
            </a:r>
          </a:p>
          <a:p>
            <a:pPr marL="181137" indent="-181137">
              <a:buFont typeface="Arial" panose="020B0604020202020204" pitchFamily="34" charset="0"/>
              <a:buChar char="•"/>
            </a:pPr>
            <a:r>
              <a:rPr lang="en-GB" sz="1300" dirty="0"/>
              <a:t>apply to make changes to their registration</a:t>
            </a:r>
          </a:p>
          <a:p>
            <a:pPr marL="181137" indent="-181137">
              <a:buFont typeface="Arial" panose="020B0604020202020204" pitchFamily="34" charset="0"/>
              <a:buChar char="•"/>
            </a:pPr>
            <a:r>
              <a:rPr lang="en-GB" sz="1300" dirty="0"/>
              <a:t>manage their user accounts and contact preferences online access the registration data CQC holds about them and update this as required, in time, we’ll also provide benchmarking information too</a:t>
            </a:r>
          </a:p>
        </p:txBody>
      </p:sp>
      <p:sp>
        <p:nvSpPr>
          <p:cNvPr id="4" name="Slide Number Placeholder 3"/>
          <p:cNvSpPr>
            <a:spLocks noGrp="1"/>
          </p:cNvSpPr>
          <p:nvPr>
            <p:ph type="sldNum" sz="quarter" idx="5"/>
          </p:nvPr>
        </p:nvSpPr>
        <p:spPr/>
        <p:txBody>
          <a:bodyPr/>
          <a:lstStyle/>
          <a:p>
            <a:fld id="{09997180-E097-48CE-802B-A662322B1D87}" type="slidenum">
              <a:rPr lang="en-GB" smtClean="0"/>
              <a:t>11</a:t>
            </a:fld>
            <a:endParaRPr lang="en-GB"/>
          </a:p>
        </p:txBody>
      </p:sp>
    </p:spTree>
    <p:extLst>
      <p:ext uri="{BB962C8B-B14F-4D97-AF65-F5344CB8AC3E}">
        <p14:creationId xmlns:p14="http://schemas.microsoft.com/office/powerpoint/2010/main" val="26026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1413" y="946150"/>
            <a:ext cx="1608137" cy="904875"/>
          </a:xfrm>
        </p:spPr>
      </p:sp>
      <p:sp>
        <p:nvSpPr>
          <p:cNvPr id="3" name="Notes Placeholder 2"/>
          <p:cNvSpPr>
            <a:spLocks noGrp="1"/>
          </p:cNvSpPr>
          <p:nvPr>
            <p:ph type="body" idx="1"/>
          </p:nvPr>
        </p:nvSpPr>
        <p:spPr>
          <a:xfrm>
            <a:off x="462102" y="1824808"/>
            <a:ext cx="6020276" cy="3944868"/>
          </a:xfrm>
        </p:spPr>
        <p:txBody>
          <a:bodyPr/>
          <a:lstStyle/>
          <a:p>
            <a:pPr defTabSz="1020647">
              <a:defRPr/>
            </a:pPr>
            <a:r>
              <a:rPr lang="en-US" sz="1300" dirty="0"/>
              <a:t>Our new and now consistent approach, powered by the technology and data will enable us to reach our strategic aims. </a:t>
            </a:r>
          </a:p>
          <a:p>
            <a:pPr defTabSz="1020647">
              <a:defRPr/>
            </a:pPr>
            <a:endParaRPr lang="en-US" sz="1300" dirty="0"/>
          </a:p>
          <a:p>
            <a:pPr defTabSz="1020647">
              <a:defRPr/>
            </a:pPr>
            <a:r>
              <a:rPr lang="en-US" sz="1300" dirty="0"/>
              <a:t>We’ll use the information that the public and providers give to us in a smarter way. Our regulatory activity will be driven people’s needs particularly taking into account feedback on how they move between services. </a:t>
            </a:r>
          </a:p>
          <a:p>
            <a:pPr defTabSz="1020647">
              <a:defRPr/>
            </a:pPr>
            <a:endParaRPr lang="en-US" sz="1300" dirty="0">
              <a:solidFill>
                <a:srgbClr val="1B2D70"/>
              </a:solidFill>
              <a:latin typeface="Arial"/>
              <a:ea typeface="ＭＳ Ｐゴシック"/>
              <a:cs typeface="Arial"/>
            </a:endParaRPr>
          </a:p>
          <a:p>
            <a:pPr defTabSz="1020647">
              <a:defRPr/>
            </a:pPr>
            <a:r>
              <a:rPr lang="en-US" sz="1300" dirty="0">
                <a:solidFill>
                  <a:srgbClr val="1B2D70"/>
                </a:solidFill>
                <a:latin typeface="Arial"/>
                <a:ea typeface="ＭＳ Ｐゴシック"/>
                <a:cs typeface="Arial"/>
              </a:rPr>
              <a:t>We’ll be smarter and more dynamic, using technology to be able to give providers and the public more up-to-date view of quality and high- quality information. </a:t>
            </a:r>
          </a:p>
          <a:p>
            <a:pPr defTabSz="1020647">
              <a:defRPr/>
            </a:pPr>
            <a:endParaRPr lang="en-US" sz="1300" dirty="0"/>
          </a:p>
          <a:p>
            <a:pPr defTabSz="1020647">
              <a:defRPr/>
            </a:pPr>
            <a:r>
              <a:rPr lang="en-US" sz="1300" dirty="0"/>
              <a:t>As we move towards a more consistent approach, supported by better data, we’ll be able to foster a culture of learning and improvement – for stronger safety cultures across health and care. </a:t>
            </a:r>
          </a:p>
          <a:p>
            <a:pPr defTabSz="1020647">
              <a:defRPr/>
            </a:pPr>
            <a:endParaRPr lang="en-US" sz="1300" dirty="0">
              <a:solidFill>
                <a:srgbClr val="1B2D70"/>
              </a:solidFill>
              <a:latin typeface="Arial"/>
              <a:ea typeface="ＭＳ Ｐゴシック"/>
              <a:cs typeface="Arial"/>
            </a:endParaRPr>
          </a:p>
          <a:p>
            <a:pPr defTabSz="1020647">
              <a:defRPr/>
            </a:pPr>
            <a:r>
              <a:rPr lang="en-GB" sz="1300" dirty="0">
                <a:solidFill>
                  <a:srgbClr val="1B2D70"/>
                </a:solidFill>
                <a:latin typeface="Arial"/>
                <a:ea typeface="ＭＳ Ｐゴシック"/>
                <a:cs typeface="Arial"/>
              </a:rPr>
              <a:t>We’ll be accelerating </a:t>
            </a:r>
            <a:r>
              <a:rPr lang="en-US" sz="1300" dirty="0"/>
              <a:t>improvement by </a:t>
            </a:r>
            <a:r>
              <a:rPr lang="en-US" sz="1300" dirty="0">
                <a:solidFill>
                  <a:srgbClr val="1B2D70"/>
                </a:solidFill>
                <a:latin typeface="Arial"/>
                <a:ea typeface="ＭＳ Ｐゴシック"/>
                <a:cs typeface="Arial"/>
              </a:rPr>
              <a:t>enabling health and care services and local systems to access  support to help improve the quality of care where it’s needed most.</a:t>
            </a:r>
            <a:endParaRPr lang="en-GB" sz="1300" dirty="0">
              <a:solidFill>
                <a:srgbClr val="1B2D70"/>
              </a:solidFill>
              <a:latin typeface="Arial"/>
              <a:ea typeface="ＭＳ Ｐゴシック"/>
              <a:cs typeface="Arial"/>
            </a:endParaRPr>
          </a:p>
          <a:p>
            <a:pPr algn="l" rtl="0" fontAlgn="base"/>
            <a:r>
              <a:rPr lang="en-GB" sz="1300" dirty="0">
                <a:solidFill>
                  <a:srgbClr val="000000"/>
                </a:solidFill>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300" dirty="0">
                <a:solidFill>
                  <a:srgbClr val="000000"/>
                </a:solidFill>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a:p>
            <a:pPr marL="181137" indent="-181137">
              <a:buFontTx/>
              <a:buChar char="-"/>
            </a:pPr>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240881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animated.  Each click of your mouse or clicker, should give you a new line. </a:t>
            </a:r>
            <a:endParaRPr lang="en-GB" sz="1300" dirty="0"/>
          </a:p>
          <a:p>
            <a:endParaRPr lang="en-GB" sz="1300" dirty="0"/>
          </a:p>
          <a:p>
            <a:r>
              <a:rPr lang="en-GB" sz="1300" dirty="0"/>
              <a:t>We know that it’s helpful to see how our future model relates to what we’ve been doing over the last 8+ years – here are some examples of what could feel different. On the left hand side of the screen you have how things are now, on the right is how it will work in future. </a:t>
            </a:r>
          </a:p>
          <a:p>
            <a:r>
              <a:rPr lang="en-GB" sz="1300" dirty="0"/>
              <a:t> </a:t>
            </a:r>
          </a:p>
          <a:p>
            <a:r>
              <a:rPr lang="en-GB" sz="1300" b="1" dirty="0"/>
              <a:t>Our assessment framework</a:t>
            </a:r>
          </a:p>
          <a:p>
            <a:pPr lvl="1"/>
            <a:r>
              <a:rPr lang="en-GB" sz="1300" b="1" dirty="0"/>
              <a:t>Now</a:t>
            </a:r>
            <a:r>
              <a:rPr lang="en-GB" sz="1300" dirty="0"/>
              <a:t>: we have three different frameworks (registration, health, ASC) covering our five key questions – they are duplicative (</a:t>
            </a:r>
            <a:r>
              <a:rPr lang="en-GB" sz="1300" dirty="0" err="1"/>
              <a:t>eg</a:t>
            </a:r>
            <a:r>
              <a:rPr lang="en-GB" sz="1300" dirty="0"/>
              <a:t> across the KLOEs) and are not fully relevant to health and care today.</a:t>
            </a:r>
          </a:p>
          <a:p>
            <a:pPr lvl="1"/>
            <a:r>
              <a:rPr lang="en-GB" sz="1300" b="1" dirty="0"/>
              <a:t>Future: </a:t>
            </a:r>
            <a:r>
              <a:rPr lang="en-GB" sz="1300" dirty="0"/>
              <a:t>we’ll have a single assessment framework that cover all sectors, services, levels – this will simplify things greatly for providers and ourselves. </a:t>
            </a:r>
            <a:r>
              <a:rPr lang="en-GB" sz="1300" u="sng" dirty="0"/>
              <a:t>What</a:t>
            </a:r>
            <a:r>
              <a:rPr lang="en-GB" sz="1300" dirty="0"/>
              <a:t> we look at won’t change significantly, but </a:t>
            </a:r>
            <a:r>
              <a:rPr lang="en-GB" sz="1300" u="sng" dirty="0"/>
              <a:t>how</a:t>
            </a:r>
            <a:r>
              <a:rPr lang="en-GB" sz="1300" dirty="0"/>
              <a:t> we do it will feel very different.</a:t>
            </a:r>
          </a:p>
          <a:p>
            <a:r>
              <a:rPr lang="en-GB" sz="1300" dirty="0"/>
              <a:t> </a:t>
            </a:r>
          </a:p>
          <a:p>
            <a:r>
              <a:rPr lang="en-GB" sz="1300" b="1" dirty="0"/>
              <a:t>Our assessment approach</a:t>
            </a:r>
          </a:p>
          <a:p>
            <a:pPr lvl="1"/>
            <a:r>
              <a:rPr lang="en-GB" sz="1300" b="1" dirty="0"/>
              <a:t>Now:</a:t>
            </a:r>
            <a:r>
              <a:rPr lang="en-GB" sz="1300" dirty="0"/>
              <a:t> We have separate ‘monitor’, ‘inspect’ and ‘rate’ steps and we inspect at a set point in time, based mainly on the previous rating.</a:t>
            </a:r>
          </a:p>
          <a:p>
            <a:pPr lvl="1"/>
            <a:r>
              <a:rPr lang="en-GB" sz="1300" b="1" dirty="0"/>
              <a:t>Future: </a:t>
            </a:r>
            <a:r>
              <a:rPr lang="en-GB" sz="1300" dirty="0"/>
              <a:t>We’re moving away from separate ‘monitor’, ‘inspect’ and ‘rate’ steps in our model and will instead use the information we receive, collect and analyse to assess providers more frequently, without being tied to set dates. </a:t>
            </a:r>
          </a:p>
          <a:p>
            <a:pPr lvl="1"/>
            <a:r>
              <a:rPr lang="en-GB" sz="1300" dirty="0"/>
              <a:t>The information will come from multiple sources and gathered in a variety of ways. Our operational colleagues will have a key role in increasing the flow of information into the regulatory platform. This will be a dynamic process and presented to colleagues in a clear and accessible dashboard through the regulatory platform, helping us make better decisions. </a:t>
            </a:r>
          </a:p>
          <a:p>
            <a:pPr lvl="1"/>
            <a:r>
              <a:rPr lang="en-GB" sz="1300" dirty="0"/>
              <a:t>This does also not mean fewer inspections for high risk services. Our colleagues will have a greater ability to identify the best course of action - this could be that they work in the local area to find out more information, or schedule a site visit to the service to observe care or speak to staff. It is important to note that in settings where there is a higher likelihood of a closed culture developing we would prioritise these services for site visits for these services. More flexibility and improved prioritisation across all services means we can focus our activity where it’s most needed.</a:t>
            </a:r>
          </a:p>
          <a:p>
            <a:r>
              <a:rPr lang="en-GB" sz="1300" dirty="0"/>
              <a:t> </a:t>
            </a:r>
          </a:p>
          <a:p>
            <a:r>
              <a:rPr lang="en-GB" sz="1300" b="1" dirty="0"/>
              <a:t>Categorising and scoring evidence</a:t>
            </a:r>
          </a:p>
          <a:p>
            <a:pPr lvl="1"/>
            <a:r>
              <a:rPr lang="en-GB" sz="1300" b="1" dirty="0"/>
              <a:t>Now:</a:t>
            </a:r>
            <a:r>
              <a:rPr lang="en-GB" sz="1300" dirty="0"/>
              <a:t> make judgements against the ratings characteristics and the key question ratings aggregate to give us an overall rating.</a:t>
            </a:r>
          </a:p>
          <a:p>
            <a:pPr lvl="1"/>
            <a:r>
              <a:rPr lang="en-GB" sz="1300" b="1" dirty="0"/>
              <a:t>Future:</a:t>
            </a:r>
            <a:r>
              <a:rPr lang="en-GB" sz="1300" dirty="0"/>
              <a:t> We want to be more consistent and transparent in our approach and how we make judgments on quality. We want our ratings to better reflect the care people are receiving and be clearer about where a provider or service sits within a rating. To address this, we’re developing a way to categorise and score evidence as part of our assessments. </a:t>
            </a:r>
          </a:p>
          <a:p>
            <a:r>
              <a:rPr lang="en-GB" sz="1300" dirty="0"/>
              <a:t> </a:t>
            </a:r>
          </a:p>
          <a:p>
            <a:r>
              <a:rPr lang="en-GB" sz="1300" b="1" dirty="0"/>
              <a:t>Reporting and outputs from our assessments</a:t>
            </a:r>
          </a:p>
          <a:p>
            <a:pPr lvl="1"/>
            <a:r>
              <a:rPr lang="en-GB" sz="1300" b="1" dirty="0"/>
              <a:t>Now:</a:t>
            </a:r>
            <a:r>
              <a:rPr lang="en-GB" sz="1300" dirty="0"/>
              <a:t> we publish long pdf reports that are not very accessible and take time for us to write and for the public to read.</a:t>
            </a:r>
          </a:p>
          <a:p>
            <a:pPr lvl="1"/>
            <a:r>
              <a:rPr lang="en-GB" sz="1300" dirty="0"/>
              <a:t>Future: We are moving away from long pdf reports – we know that they don’t work for the public or for providers. They are inaccessible and not fit for what people expect from us. We also know that they take up much of our inspectors valuable time to produce them in the first place. </a:t>
            </a:r>
          </a:p>
          <a:p>
            <a:pPr lvl="1"/>
            <a:r>
              <a:rPr lang="en-GB" sz="1300" dirty="0"/>
              <a:t>We will be able to give a much more up to date view of quality. We can’t do that unless we streamline the processes around publishing reports. We want to make them shorter, and more tailored to the audiences that use and read them. People will be able to make better choices about their care as information will be presented more clearly and detailed benchmarking information to help the provider improve will use the provider portal, rather than be published online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13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26503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animated.  Each click of your mouse or clicker, should give you a new line. </a:t>
            </a:r>
            <a:endParaRPr lang="en-GB" sz="1300" dirty="0"/>
          </a:p>
          <a:p>
            <a:endParaRPr lang="en-GB" sz="1300" dirty="0"/>
          </a:p>
          <a:p>
            <a:r>
              <a:rPr lang="en-GB" sz="1300" dirty="0"/>
              <a:t>We know that it’s helpful to see how our future model relates to what we’ve been doing over the last 8+ years – here are some examples of what could feel different. On the left hand side of the screen you have how things are now, on the right is how it will work in future. </a:t>
            </a:r>
          </a:p>
          <a:p>
            <a:r>
              <a:rPr lang="en-GB" sz="1300" dirty="0"/>
              <a:t> </a:t>
            </a:r>
          </a:p>
          <a:p>
            <a:r>
              <a:rPr lang="en-GB" sz="1300" b="1" dirty="0"/>
              <a:t>Our assessment framework</a:t>
            </a:r>
          </a:p>
          <a:p>
            <a:pPr lvl="1"/>
            <a:r>
              <a:rPr lang="en-GB" sz="1300" b="1" dirty="0"/>
              <a:t>Now</a:t>
            </a:r>
            <a:r>
              <a:rPr lang="en-GB" sz="1300" dirty="0"/>
              <a:t>: we have three different frameworks (registration, health, ASC) covering our five key questions – they are duplicative (</a:t>
            </a:r>
            <a:r>
              <a:rPr lang="en-GB" sz="1300" dirty="0" err="1"/>
              <a:t>eg</a:t>
            </a:r>
            <a:r>
              <a:rPr lang="en-GB" sz="1300" dirty="0"/>
              <a:t> across the KLOEs) and are not fully relevant to health and care today.</a:t>
            </a:r>
          </a:p>
          <a:p>
            <a:pPr lvl="1"/>
            <a:r>
              <a:rPr lang="en-GB" sz="1300" b="1" dirty="0"/>
              <a:t>Future: </a:t>
            </a:r>
            <a:r>
              <a:rPr lang="en-GB" sz="1300" dirty="0"/>
              <a:t>we’ll have a single assessment framework that cover all sectors, services, levels – this will simplify things greatly for providers and ourselves. </a:t>
            </a:r>
            <a:r>
              <a:rPr lang="en-GB" sz="1300" u="sng" dirty="0"/>
              <a:t>What</a:t>
            </a:r>
            <a:r>
              <a:rPr lang="en-GB" sz="1300" dirty="0"/>
              <a:t> we look at won’t change significantly, but </a:t>
            </a:r>
            <a:r>
              <a:rPr lang="en-GB" sz="1300" u="sng" dirty="0"/>
              <a:t>how</a:t>
            </a:r>
            <a:r>
              <a:rPr lang="en-GB" sz="1300" dirty="0"/>
              <a:t> we do it will feel very different.</a:t>
            </a:r>
          </a:p>
          <a:p>
            <a:r>
              <a:rPr lang="en-GB" sz="1300" dirty="0"/>
              <a:t> </a:t>
            </a:r>
          </a:p>
          <a:p>
            <a:r>
              <a:rPr lang="en-GB" sz="1300" b="1" dirty="0"/>
              <a:t>Our assessment approach</a:t>
            </a:r>
          </a:p>
          <a:p>
            <a:pPr lvl="1"/>
            <a:r>
              <a:rPr lang="en-GB" sz="1300" b="1" dirty="0"/>
              <a:t>Now:</a:t>
            </a:r>
            <a:r>
              <a:rPr lang="en-GB" sz="1300" dirty="0"/>
              <a:t> We have separate ‘monitor’, ‘inspect’ and ‘rate’ steps and we inspect at a set point in time, based mainly on the previous rating.</a:t>
            </a:r>
          </a:p>
          <a:p>
            <a:pPr lvl="1"/>
            <a:r>
              <a:rPr lang="en-GB" sz="1300" b="1" dirty="0"/>
              <a:t>Future: </a:t>
            </a:r>
            <a:r>
              <a:rPr lang="en-GB" sz="1300" dirty="0"/>
              <a:t>We’re moving away from separate ‘monitor’, ‘inspect’ and ‘rate’ steps in our model and will instead use the information we receive, collect and analyse to assess providers more frequently, without being tied to set dates. </a:t>
            </a:r>
          </a:p>
          <a:p>
            <a:pPr lvl="1"/>
            <a:r>
              <a:rPr lang="en-GB" sz="1300" dirty="0"/>
              <a:t>The information will come from multiple sources and gathered in a variety of ways. Our operational colleagues will have a key role in increasing the flow of information into the regulatory platform. This will be a dynamic process and presented to colleagues in a clear and accessible dashboard through the regulatory platform, helping us make better decisions. </a:t>
            </a:r>
          </a:p>
          <a:p>
            <a:pPr lvl="1"/>
            <a:r>
              <a:rPr lang="en-GB" sz="1300" dirty="0"/>
              <a:t>This does also not mean fewer inspections for high risk services. Our colleagues will have a greater ability to identify the best course of action - this could be that they work in the local area to find out more information, or schedule a site visit to the service to observe care or speak to staff. It is important to note that in settings where there is a higher likelihood of a closed culture developing we would prioritise these services for site visits for these services. More flexibility and improved prioritisation across all services means we can focus our activity where it’s most needed.</a:t>
            </a:r>
          </a:p>
          <a:p>
            <a:r>
              <a:rPr lang="en-GB" sz="1300" dirty="0"/>
              <a:t> </a:t>
            </a:r>
          </a:p>
          <a:p>
            <a:r>
              <a:rPr lang="en-GB" sz="1300" b="1" dirty="0"/>
              <a:t>Categorising and scoring evidence</a:t>
            </a:r>
          </a:p>
          <a:p>
            <a:pPr lvl="1"/>
            <a:r>
              <a:rPr lang="en-GB" sz="1300" b="1" dirty="0"/>
              <a:t>Now:</a:t>
            </a:r>
            <a:r>
              <a:rPr lang="en-GB" sz="1300" dirty="0"/>
              <a:t> make judgements against the ratings characteristics and the key question ratings aggregate to give us an overall rating.</a:t>
            </a:r>
          </a:p>
          <a:p>
            <a:pPr lvl="1"/>
            <a:r>
              <a:rPr lang="en-GB" sz="1300" b="1" dirty="0"/>
              <a:t>Future:</a:t>
            </a:r>
            <a:r>
              <a:rPr lang="en-GB" sz="1300" dirty="0"/>
              <a:t> We want to be more consistent and transparent in our approach and how we make judgments on quality. We want our ratings to better reflect the care people are receiving and be clearer about where a provider or service sits within a rating. To address this, we’re developing a way to categorise and score evidence as part of our assessments. </a:t>
            </a:r>
          </a:p>
          <a:p>
            <a:r>
              <a:rPr lang="en-GB" sz="1300" dirty="0"/>
              <a:t> </a:t>
            </a:r>
          </a:p>
          <a:p>
            <a:r>
              <a:rPr lang="en-GB" sz="1300" b="1" dirty="0"/>
              <a:t>Reporting and outputs from our assessments</a:t>
            </a:r>
          </a:p>
          <a:p>
            <a:pPr lvl="1"/>
            <a:r>
              <a:rPr lang="en-GB" sz="1300" b="1" dirty="0"/>
              <a:t>Now:</a:t>
            </a:r>
            <a:r>
              <a:rPr lang="en-GB" sz="1300" dirty="0"/>
              <a:t> we publish long pdf reports that are not very accessible and take time for us to write and for the public to read.</a:t>
            </a:r>
          </a:p>
          <a:p>
            <a:pPr lvl="1"/>
            <a:r>
              <a:rPr lang="en-GB" sz="1300" dirty="0"/>
              <a:t>Future: We are moving away from long pdf reports – we know that they don’t work for the public or for providers. They are inaccessible and not fit for what people expect from us. We also know that they take up much of our inspectors valuable time to produce them in the first place. </a:t>
            </a:r>
          </a:p>
          <a:p>
            <a:pPr lvl="1"/>
            <a:r>
              <a:rPr lang="en-GB" sz="1300" dirty="0"/>
              <a:t>We will be able to give a much more up to date view of quality. We can’t do that unless we streamline the processes around publishing reports. We want to make them shorter, and more tailored to the audiences that use and read them. People will be able to make better choices about their care as information will be presented more clearly and detailed benchmarking information to help the provider improve will use the provider portal, rather than be published online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14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99886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New policy</a:t>
            </a:r>
            <a:r>
              <a:rPr lang="en-GB" sz="1300" dirty="0"/>
              <a:t> – </a:t>
            </a:r>
          </a:p>
          <a:p>
            <a:pPr lvl="1"/>
            <a:r>
              <a:rPr lang="en-GB" sz="1300" dirty="0"/>
              <a:t>On the back of strong engagement across all our external audiences we’ve developed a single assessment framework. We’ll use this to assess quality in all service types, and at all levels as well as for local authorities and integrated care systems. This will replace the current four separate frameworks for registering and assessing healthcare and adult social care services.</a:t>
            </a:r>
          </a:p>
          <a:p>
            <a:pPr lvl="1"/>
            <a:r>
              <a:rPr lang="en-GB" sz="1300" dirty="0"/>
              <a:t>We confirmed that our ratings and five key questions will stay central to our approach, but we’re replacing our existing key lines of enquiry and prompts with ‘quality statements’. These will reduce the duplication that’s in our current assessment frameworks and will allow us to focus on key topic areas under each key question. We call the quality statements ‘we statements’ as they’re written from a provider, local authority or ICS perspective to help them understand what we expect of them.</a:t>
            </a:r>
          </a:p>
          <a:p>
            <a:pPr lvl="1"/>
            <a:r>
              <a:rPr lang="en-GB" sz="1300" u="sng" dirty="0"/>
              <a:t>Our new assessment approach means we’re moving away from separate ‘monitor’, ‘inspect’ and ‘rate’ steps.</a:t>
            </a:r>
            <a:r>
              <a:rPr lang="en-GB" sz="1000" dirty="0"/>
              <a:t>  </a:t>
            </a:r>
            <a:r>
              <a:rPr lang="en-GB" sz="1300" dirty="0"/>
              <a:t> Instead, we will use information from a range of sources to assess providers more frequently and in a more flexible way, without being driven by a previous rating. This is key to us achieving our strategic ambition of providing an up-to-date view of quality.</a:t>
            </a:r>
          </a:p>
        </p:txBody>
      </p:sp>
      <p:sp>
        <p:nvSpPr>
          <p:cNvPr id="4" name="Slide Number Placeholder 3"/>
          <p:cNvSpPr>
            <a:spLocks noGrp="1"/>
          </p:cNvSpPr>
          <p:nvPr>
            <p:ph type="sldNum" sz="quarter" idx="5"/>
          </p:nvPr>
        </p:nvSpPr>
        <p:spPr/>
        <p:txBody>
          <a:bodyPr/>
          <a:lstStyle/>
          <a:p>
            <a:fld id="{09997180-E097-48CE-802B-A662322B1D87}" type="slidenum">
              <a:rPr lang="en-GB" smtClean="0"/>
              <a:t>15</a:t>
            </a:fld>
            <a:endParaRPr lang="en-GB"/>
          </a:p>
        </p:txBody>
      </p:sp>
    </p:spTree>
    <p:extLst>
      <p:ext uri="{BB962C8B-B14F-4D97-AF65-F5344CB8AC3E}">
        <p14:creationId xmlns:p14="http://schemas.microsoft.com/office/powerpoint/2010/main" val="138011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dirty="0">
                <a:solidFill>
                  <a:srgbClr val="242424"/>
                </a:solidFill>
                <a:latin typeface="-apple-system"/>
              </a:rPr>
              <a:t>I is the person using the service, and the we is the provider, ICS or LA - it is a commitment on their part</a:t>
            </a:r>
          </a:p>
          <a:p>
            <a:pPr lvl="1"/>
            <a:endParaRPr lang="en-US" sz="2200" dirty="0">
              <a:solidFill>
                <a:srgbClr val="242424"/>
              </a:solidFill>
              <a:latin typeface="-apple-system"/>
            </a:endParaRPr>
          </a:p>
          <a:p>
            <a:pPr lvl="1"/>
            <a:r>
              <a:rPr lang="en-US" sz="2200" dirty="0">
                <a:solidFill>
                  <a:srgbClr val="242424"/>
                </a:solidFill>
                <a:latin typeface="-apple-system"/>
              </a:rPr>
              <a:t>The following quality statements are ‘we’ statements </a:t>
            </a:r>
            <a:endParaRPr lang="en-GB" dirty="0"/>
          </a:p>
        </p:txBody>
      </p:sp>
      <p:sp>
        <p:nvSpPr>
          <p:cNvPr id="4" name="Slide Number Placeholder 3"/>
          <p:cNvSpPr>
            <a:spLocks noGrp="1"/>
          </p:cNvSpPr>
          <p:nvPr>
            <p:ph type="sldNum" sz="quarter" idx="5"/>
          </p:nvPr>
        </p:nvSpPr>
        <p:spPr/>
        <p:txBody>
          <a:bodyPr/>
          <a:lstStyle/>
          <a:p>
            <a:pPr defTabSz="539156">
              <a:defRPr/>
            </a:pPr>
            <a:fld id="{2BDC54F9-E11A-4634-8FAE-3E7D095BE325}" type="slidenum">
              <a:rPr lang="en-GB" sz="1600">
                <a:solidFill>
                  <a:prstClr val="black"/>
                </a:solidFill>
                <a:latin typeface="Calibri" panose="020F0502020204030204"/>
              </a:rPr>
              <a:pPr defTabSz="539156">
                <a:defRPr/>
              </a:pPr>
              <a:t>16</a:t>
            </a:fld>
            <a:endParaRPr lang="en-GB" sz="1600">
              <a:solidFill>
                <a:prstClr val="black"/>
              </a:solidFill>
              <a:latin typeface="Calibri" panose="020F0502020204030204"/>
            </a:endParaRPr>
          </a:p>
        </p:txBody>
      </p:sp>
    </p:spTree>
    <p:extLst>
      <p:ext uri="{BB962C8B-B14F-4D97-AF65-F5344CB8AC3E}">
        <p14:creationId xmlns:p14="http://schemas.microsoft.com/office/powerpoint/2010/main" val="318340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C276A"/>
                </a:solidFill>
                <a:effectLst/>
                <a:latin typeface="Open Sans" panose="020B0606030504020204" pitchFamily="34" charset="0"/>
              </a:rPr>
              <a:t>Kindness, compassion and dignity </a:t>
            </a:r>
          </a:p>
          <a:p>
            <a:pPr defTabSz="966064">
              <a:defRPr/>
            </a:pPr>
            <a:r>
              <a:rPr lang="en-US" dirty="0"/>
              <a:t>We always treat people with kindness, empathy and compassion and we respect their privacy and dignity. We treat colleagues from other </a:t>
            </a:r>
            <a:r>
              <a:rPr lang="en-US" dirty="0" err="1"/>
              <a:t>organisations</a:t>
            </a:r>
            <a:r>
              <a:rPr lang="en-US" dirty="0"/>
              <a:t> with kindness and respect.</a:t>
            </a:r>
            <a:endParaRPr lang="en-GB" dirty="0"/>
          </a:p>
          <a:p>
            <a:pPr algn="l"/>
            <a:endParaRPr lang="en-US" b="0" i="0" dirty="0">
              <a:solidFill>
                <a:srgbClr val="6C276A"/>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12: Safe care and treatment</a:t>
            </a:r>
            <a:endParaRPr lang="en-US" b="0" i="0" dirty="0">
              <a:solidFill>
                <a:srgbClr val="212121"/>
              </a:solidFill>
              <a:effectLst/>
              <a:latin typeface="Open Sans" panose="020B0606030504020204" pitchFamily="34" charset="0"/>
            </a:endParaRPr>
          </a:p>
          <a:p>
            <a:endParaRPr lang="en-GB" dirty="0"/>
          </a:p>
          <a:p>
            <a:pPr algn="l"/>
            <a:r>
              <a:rPr lang="en-US" b="0" i="0" dirty="0">
                <a:solidFill>
                  <a:srgbClr val="212121"/>
                </a:solidFill>
                <a:effectLst/>
                <a:latin typeface="Open Sans" panose="020B0606030504020204" pitchFamily="34" charset="0"/>
              </a:rPr>
              <a:t>Treating people as individuals</a:t>
            </a:r>
          </a:p>
          <a:p>
            <a:pPr algn="l"/>
            <a:r>
              <a:rPr lang="en-US" b="0" i="0" dirty="0">
                <a:solidFill>
                  <a:srgbClr val="212121"/>
                </a:solidFill>
                <a:effectLst/>
                <a:latin typeface="Open Sans" panose="020B0606030504020204" pitchFamily="34" charset="0"/>
              </a:rPr>
              <a:t>We treat people as individuals and make sure their care, support and treatment meets their needs and preferences. We take account of their strengths, abilities, aspirations, culture and unique backgrounds and protected characteristics.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14: Meeting nutritional and hydration needs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15: Premises and equipment</a:t>
            </a:r>
            <a:endParaRPr lang="en-US" b="0" i="0" dirty="0">
              <a:solidFill>
                <a:srgbClr val="212121"/>
              </a:solidFill>
              <a:effectLst/>
              <a:latin typeface="Open Sans" panose="020B0606030504020204" pitchFamily="34" charset="0"/>
            </a:endParaRPr>
          </a:p>
          <a:p>
            <a:endParaRPr lang="en-GB" dirty="0"/>
          </a:p>
          <a:p>
            <a:pPr algn="l"/>
            <a:r>
              <a:rPr lang="en-US" b="0" i="0" dirty="0">
                <a:solidFill>
                  <a:srgbClr val="212121"/>
                </a:solidFill>
                <a:effectLst/>
                <a:latin typeface="Open Sans" panose="020B0606030504020204" pitchFamily="34" charset="0"/>
              </a:rPr>
              <a:t>Independence, choice and control</a:t>
            </a:r>
          </a:p>
          <a:p>
            <a:pPr algn="l"/>
            <a:r>
              <a:rPr lang="en-US" b="0" i="0" dirty="0">
                <a:solidFill>
                  <a:srgbClr val="212121"/>
                </a:solidFill>
                <a:effectLst/>
                <a:latin typeface="Open Sans" panose="020B0606030504020204" pitchFamily="34" charset="0"/>
              </a:rPr>
              <a:t>We promote people’s independence, so they know their rights and have choice and control over their own care, treatment and wellbeing.</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endParaRPr lang="en-GB" dirty="0"/>
          </a:p>
          <a:p>
            <a:endParaRPr lang="en-GB" dirty="0"/>
          </a:p>
          <a:p>
            <a:pPr algn="l"/>
            <a:r>
              <a:rPr lang="en-US" b="0" i="0" dirty="0">
                <a:solidFill>
                  <a:srgbClr val="212121"/>
                </a:solidFill>
                <a:effectLst/>
                <a:latin typeface="Open Sans" panose="020B0606030504020204" pitchFamily="34" charset="0"/>
              </a:rPr>
              <a:t>Responding to people's immediate needs</a:t>
            </a:r>
          </a:p>
          <a:p>
            <a:pPr algn="l"/>
            <a:r>
              <a:rPr lang="en-US" b="0" i="0" dirty="0">
                <a:solidFill>
                  <a:srgbClr val="212121"/>
                </a:solidFill>
                <a:effectLst/>
                <a:latin typeface="Open Sans" panose="020B0606030504020204" pitchFamily="34" charset="0"/>
              </a:rPr>
              <a:t>We listen to and understand people’s needs, views and wishes. We respond to these in that moment and will act to </a:t>
            </a:r>
            <a:r>
              <a:rPr lang="en-US" b="0" i="0" dirty="0" err="1">
                <a:solidFill>
                  <a:srgbClr val="212121"/>
                </a:solidFill>
                <a:effectLst/>
                <a:latin typeface="Open Sans" panose="020B0606030504020204" pitchFamily="34" charset="0"/>
              </a:rPr>
              <a:t>minimise</a:t>
            </a:r>
            <a:r>
              <a:rPr lang="en-US" b="0" i="0" dirty="0">
                <a:solidFill>
                  <a:srgbClr val="212121"/>
                </a:solidFill>
                <a:effectLst/>
                <a:latin typeface="Open Sans" panose="020B0606030504020204" pitchFamily="34" charset="0"/>
              </a:rPr>
              <a:t> any discomfort, concern or distress.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9"/>
              </a:rPr>
              <a:t>Regulation 11: Need for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16: Receiving and acting on complaints</a:t>
            </a:r>
            <a:endParaRPr lang="en-US" b="0" i="0" dirty="0">
              <a:solidFill>
                <a:srgbClr val="212121"/>
              </a:solidFill>
              <a:effectLst/>
              <a:latin typeface="Open Sans" panose="020B0606030504020204" pitchFamily="34" charset="0"/>
            </a:endParaRPr>
          </a:p>
          <a:p>
            <a:endParaRPr lang="en-GB" dirty="0"/>
          </a:p>
          <a:p>
            <a:endParaRPr lang="en-GB" dirty="0"/>
          </a:p>
          <a:p>
            <a:pPr algn="l"/>
            <a:r>
              <a:rPr lang="en-US" b="0" i="0" dirty="0">
                <a:solidFill>
                  <a:srgbClr val="212121"/>
                </a:solidFill>
                <a:effectLst/>
                <a:latin typeface="Open Sans" panose="020B0606030504020204" pitchFamily="34" charset="0"/>
              </a:rPr>
              <a:t>Workforce wellbeing and enablement</a:t>
            </a:r>
          </a:p>
          <a:p>
            <a:pPr algn="l"/>
            <a:r>
              <a:rPr lang="en-US" b="0" i="0" dirty="0">
                <a:solidFill>
                  <a:srgbClr val="212121"/>
                </a:solidFill>
                <a:effectLst/>
                <a:latin typeface="Open Sans" panose="020B0606030504020204" pitchFamily="34" charset="0"/>
              </a:rPr>
              <a:t>We care about and promote the wellbeing of our staff, and we support and enable them to always deliver person </a:t>
            </a:r>
            <a:r>
              <a:rPr lang="en-US" b="0" i="0" dirty="0" err="1">
                <a:solidFill>
                  <a:srgbClr val="212121"/>
                </a:solidFill>
                <a:effectLst/>
                <a:latin typeface="Open Sans" panose="020B0606030504020204" pitchFamily="34" charset="0"/>
              </a:rPr>
              <a:t>centred</a:t>
            </a:r>
            <a:r>
              <a:rPr lang="en-US" b="0" i="0" dirty="0">
                <a:solidFill>
                  <a:srgbClr val="212121"/>
                </a:solidFill>
                <a:effectLst/>
                <a:latin typeface="Open Sans" panose="020B0606030504020204" pitchFamily="34" charset="0"/>
              </a:rPr>
              <a:t> care.</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18: Staffing</a:t>
            </a:r>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18</a:t>
            </a:fld>
            <a:endParaRPr lang="en-GB"/>
          </a:p>
        </p:txBody>
      </p:sp>
    </p:spTree>
    <p:extLst>
      <p:ext uri="{BB962C8B-B14F-4D97-AF65-F5344CB8AC3E}">
        <p14:creationId xmlns:p14="http://schemas.microsoft.com/office/powerpoint/2010/main" val="194888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Open Sans" panose="020B0606030504020204" pitchFamily="34" charset="0"/>
              </a:rPr>
              <a:t>Evidence from people’s experience of care includes:</a:t>
            </a:r>
          </a:p>
          <a:p>
            <a:pPr algn="l">
              <a:buFont typeface="Arial" panose="020B0604020202020204" pitchFamily="34" charset="0"/>
              <a:buChar char="•"/>
            </a:pPr>
            <a:r>
              <a:rPr lang="en-US" b="0" i="0" dirty="0">
                <a:solidFill>
                  <a:srgbClr val="212121"/>
                </a:solidFill>
                <a:effectLst/>
                <a:latin typeface="Open Sans" panose="020B0606030504020204" pitchFamily="34" charset="0"/>
              </a:rPr>
              <a:t>phone calls, emails and </a:t>
            </a:r>
            <a:r>
              <a:rPr lang="en-US" b="0" i="0" u="sng" dirty="0">
                <a:solidFill>
                  <a:srgbClr val="004D90"/>
                </a:solidFill>
                <a:effectLst/>
                <a:latin typeface="Open Sans" panose="020B0606030504020204" pitchFamily="34" charset="0"/>
                <a:hlinkClick r:id="rId3"/>
              </a:rPr>
              <a:t>Give feedback on care</a:t>
            </a:r>
            <a:r>
              <a:rPr lang="en-US" b="0" i="0" dirty="0">
                <a:solidFill>
                  <a:srgbClr val="212121"/>
                </a:solidFill>
                <a:effectLst/>
                <a:latin typeface="Open Sans" panose="020B0606030504020204" pitchFamily="34" charset="0"/>
              </a:rPr>
              <a:t> forms received by CQC</a:t>
            </a:r>
          </a:p>
          <a:p>
            <a:pPr algn="l">
              <a:buFont typeface="Arial" panose="020B0604020202020204" pitchFamily="34" charset="0"/>
              <a:buChar char="•"/>
            </a:pPr>
            <a:r>
              <a:rPr lang="en-US" b="0" i="0" dirty="0">
                <a:solidFill>
                  <a:srgbClr val="212121"/>
                </a:solidFill>
                <a:effectLst/>
                <a:latin typeface="Open Sans" panose="020B0606030504020204" pitchFamily="34" charset="0"/>
              </a:rPr>
              <a:t>interviews with people and local </a:t>
            </a:r>
            <a:r>
              <a:rPr lang="en-US" b="0" i="0" dirty="0" err="1">
                <a:solidFill>
                  <a:srgbClr val="212121"/>
                </a:solidFill>
                <a:effectLst/>
                <a:latin typeface="Open Sans" panose="020B0606030504020204" pitchFamily="34" charset="0"/>
              </a:rPr>
              <a:t>organisations</a:t>
            </a:r>
            <a:r>
              <a:rPr lang="en-US" b="0" i="0" dirty="0">
                <a:solidFill>
                  <a:srgbClr val="212121"/>
                </a:solidFill>
                <a:effectLst/>
                <a:latin typeface="Open Sans" panose="020B0606030504020204" pitchFamily="34" charset="0"/>
              </a:rPr>
              <a:t> who represent them or act on their behalf</a:t>
            </a:r>
          </a:p>
          <a:p>
            <a:pPr algn="l">
              <a:buFont typeface="Arial" panose="020B0604020202020204" pitchFamily="34" charset="0"/>
              <a:buChar char="•"/>
            </a:pPr>
            <a:r>
              <a:rPr lang="en-US" b="0" i="0" dirty="0">
                <a:solidFill>
                  <a:srgbClr val="212121"/>
                </a:solidFill>
                <a:effectLst/>
                <a:latin typeface="Open Sans" panose="020B0606030504020204" pitchFamily="34" charset="0"/>
              </a:rPr>
              <a:t>survey results.</a:t>
            </a:r>
          </a:p>
          <a:p>
            <a:pPr algn="l">
              <a:buFont typeface="Arial" panose="020B0604020202020204" pitchFamily="34" charset="0"/>
              <a:buChar char="•"/>
            </a:pPr>
            <a:r>
              <a:rPr lang="en-US" b="0" i="0" dirty="0">
                <a:solidFill>
                  <a:srgbClr val="212121"/>
                </a:solidFill>
                <a:effectLst/>
                <a:latin typeface="Open Sans" panose="020B0606030504020204" pitchFamily="34" charset="0"/>
              </a:rPr>
              <a:t>feedback from the public and people who use services obtained by:</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community and voluntary groups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health and care providers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local authorities</a:t>
            </a:r>
          </a:p>
          <a:p>
            <a:pPr algn="l">
              <a:buFont typeface="Arial" panose="020B0604020202020204" pitchFamily="34" charset="0"/>
              <a:buChar char="•"/>
            </a:pPr>
            <a:r>
              <a:rPr lang="en-US" b="0" i="0" dirty="0">
                <a:solidFill>
                  <a:srgbClr val="212121"/>
                </a:solidFill>
                <a:effectLst/>
                <a:latin typeface="Open Sans" panose="020B0606030504020204" pitchFamily="34" charset="0"/>
              </a:rPr>
              <a:t>groups representing:</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who are more likely to have a poorer experience of care and poorer outcomes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with protected equality characteristics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unpaid carers</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20</a:t>
            </a:fld>
            <a:endParaRPr lang="en-GB"/>
          </a:p>
        </p:txBody>
      </p:sp>
    </p:spTree>
    <p:extLst>
      <p:ext uri="{BB962C8B-B14F-4D97-AF65-F5344CB8AC3E}">
        <p14:creationId xmlns:p14="http://schemas.microsoft.com/office/powerpoint/2010/main" val="408727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21</a:t>
            </a:fld>
            <a:endParaRPr lang="en-GB"/>
          </a:p>
        </p:txBody>
      </p:sp>
    </p:spTree>
    <p:extLst>
      <p:ext uri="{BB962C8B-B14F-4D97-AF65-F5344CB8AC3E}">
        <p14:creationId xmlns:p14="http://schemas.microsoft.com/office/powerpoint/2010/main" val="30688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D2AD3E-D472-4316-B3E6-D491A475E252}" type="slidenum">
              <a:rPr lang="en-GB" smtClean="0"/>
              <a:t>2</a:t>
            </a:fld>
            <a:endParaRPr lang="en-GB"/>
          </a:p>
        </p:txBody>
      </p:sp>
    </p:spTree>
    <p:extLst>
      <p:ext uri="{BB962C8B-B14F-4D97-AF65-F5344CB8AC3E}">
        <p14:creationId xmlns:p14="http://schemas.microsoft.com/office/powerpoint/2010/main" val="232318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22</a:t>
            </a:fld>
            <a:endParaRPr lang="en-GB"/>
          </a:p>
        </p:txBody>
      </p:sp>
    </p:spTree>
    <p:extLst>
      <p:ext uri="{BB962C8B-B14F-4D97-AF65-F5344CB8AC3E}">
        <p14:creationId xmlns:p14="http://schemas.microsoft.com/office/powerpoint/2010/main" val="1944154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23</a:t>
            </a:fld>
            <a:endParaRPr lang="en-GB"/>
          </a:p>
        </p:txBody>
      </p:sp>
    </p:spTree>
    <p:extLst>
      <p:ext uri="{BB962C8B-B14F-4D97-AF65-F5344CB8AC3E}">
        <p14:creationId xmlns:p14="http://schemas.microsoft.com/office/powerpoint/2010/main" val="178414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24</a:t>
            </a:fld>
            <a:endParaRPr lang="en-GB"/>
          </a:p>
        </p:txBody>
      </p:sp>
    </p:spTree>
    <p:extLst>
      <p:ext uri="{BB962C8B-B14F-4D97-AF65-F5344CB8AC3E}">
        <p14:creationId xmlns:p14="http://schemas.microsoft.com/office/powerpoint/2010/main" val="419041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We also </a:t>
            </a:r>
            <a:r>
              <a:rPr lang="en-US" sz="1200" b="0" i="0" dirty="0">
                <a:solidFill>
                  <a:srgbClr val="212121"/>
                </a:solidFill>
                <a:effectLst/>
                <a:latin typeface="+mj-lt"/>
              </a:rPr>
              <a:t>source the information from:</a:t>
            </a:r>
          </a:p>
          <a:p>
            <a:pPr algn="l"/>
            <a:endParaRPr lang="en-US" sz="1200" b="0" i="0" dirty="0">
              <a:solidFill>
                <a:srgbClr val="212121"/>
              </a:solidFill>
              <a:effectLst/>
              <a:latin typeface="+mj-lt"/>
            </a:endParaRPr>
          </a:p>
          <a:p>
            <a:pPr marL="171450" indent="-171450" algn="l">
              <a:buFont typeface="Arial" panose="020B0604020202020204" pitchFamily="34" charset="0"/>
              <a:buChar char="•"/>
            </a:pPr>
            <a:r>
              <a:rPr lang="en-US" sz="1200" b="0" i="0" dirty="0">
                <a:solidFill>
                  <a:srgbClr val="212121"/>
                </a:solidFill>
                <a:effectLst/>
                <a:latin typeface="+mj-lt"/>
              </a:rPr>
              <a:t>patient level data sets</a:t>
            </a:r>
          </a:p>
          <a:p>
            <a:pPr marL="171450" indent="-171450" algn="l">
              <a:buFont typeface="Arial" panose="020B0604020202020204" pitchFamily="34" charset="0"/>
              <a:buChar char="•"/>
            </a:pPr>
            <a:r>
              <a:rPr lang="en-US" sz="1200" b="0" i="0" dirty="0">
                <a:solidFill>
                  <a:srgbClr val="212121"/>
                </a:solidFill>
                <a:effectLst/>
                <a:latin typeface="+mj-lt"/>
              </a:rPr>
              <a:t>national clinical audits</a:t>
            </a:r>
          </a:p>
          <a:p>
            <a:pPr marL="171450" indent="-171450" algn="l">
              <a:buFont typeface="Arial" panose="020B0604020202020204" pitchFamily="34" charset="0"/>
              <a:buChar char="•"/>
            </a:pPr>
            <a:r>
              <a:rPr lang="en-US" sz="1200" b="0" i="0" dirty="0">
                <a:solidFill>
                  <a:srgbClr val="212121"/>
                </a:solidFill>
                <a:effectLst/>
                <a:latin typeface="+mj-lt"/>
              </a:rPr>
              <a:t>initiatives such as the patient reported outcome measures (PROMs) </a:t>
            </a:r>
            <a:r>
              <a:rPr lang="en-US" sz="1200" b="0" i="0" dirty="0" err="1">
                <a:solidFill>
                  <a:srgbClr val="212121"/>
                </a:solidFill>
                <a:effectLst/>
                <a:latin typeface="+mj-lt"/>
              </a:rPr>
              <a:t>programme</a:t>
            </a:r>
            <a:r>
              <a:rPr lang="en-US" sz="1200" b="0" i="0" dirty="0">
                <a:solidFill>
                  <a:srgbClr val="212121"/>
                </a:solidFill>
                <a:effectLst/>
                <a:latin typeface="+mj-lt"/>
              </a:rPr>
              <a:t>.</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25</a:t>
            </a:fld>
            <a:endParaRPr lang="en-GB"/>
          </a:p>
        </p:txBody>
      </p:sp>
    </p:spTree>
    <p:extLst>
      <p:ext uri="{BB962C8B-B14F-4D97-AF65-F5344CB8AC3E}">
        <p14:creationId xmlns:p14="http://schemas.microsoft.com/office/powerpoint/2010/main" val="2157473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Arial" panose="020B0604020202020204" pitchFamily="34" charset="0"/>
                <a:ea typeface="Calibri" panose="020F0502020204030204" pitchFamily="34" charset="0"/>
              </a:rPr>
              <a:t>We want to be clear with providers about the evidence we will be looking for as part of our assessments. This will vary depending on a number of things, for example the type or model of service or whether it’s at registration. It’s vital that we tailor our single assessment framework so it works for everyone.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To do this we have set out the key evidence categories we’ll collect evidence in to assess each quality statement in your sector.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In this example, we’re looking at the Assessing needs for Supported living services. You can see that there are two of key categories noted: </a:t>
            </a:r>
          </a:p>
          <a:p>
            <a:endParaRPr lang="en-GB" sz="1200" i="0" dirty="0">
              <a:effectLst/>
              <a:latin typeface="Arial" panose="020B0604020202020204" pitchFamily="34" charset="0"/>
              <a:ea typeface="Calibri" panose="020F0502020204030204" pitchFamily="34" charset="0"/>
            </a:endParaRPr>
          </a:p>
          <a:p>
            <a:pPr marL="285750" indent="-285750">
              <a:buFontTx/>
              <a:buChar char="-"/>
            </a:pPr>
            <a:r>
              <a:rPr lang="en-GB" sz="1200" i="0" dirty="0">
                <a:effectLst/>
                <a:latin typeface="Arial" panose="020B0604020202020204" pitchFamily="34" charset="0"/>
                <a:ea typeface="Calibri" panose="020F0502020204030204" pitchFamily="34" charset="0"/>
              </a:rPr>
              <a:t>People’s experiences in health and social care </a:t>
            </a:r>
          </a:p>
          <a:p>
            <a:pPr marL="285750" indent="-285750">
              <a:buFontTx/>
              <a:buChar char="-"/>
            </a:pPr>
            <a:r>
              <a:rPr lang="en-GB" sz="1200" i="0" dirty="0">
                <a:effectLst/>
                <a:latin typeface="Arial" panose="020B0604020202020204" pitchFamily="34" charset="0"/>
                <a:ea typeface="Calibri" panose="020F0502020204030204" pitchFamily="34" charset="0"/>
              </a:rPr>
              <a:t>Processes </a:t>
            </a:r>
          </a:p>
          <a:p>
            <a:endParaRPr lang="en-GB" sz="1200" i="0" dirty="0">
              <a:effectLst/>
              <a:latin typeface="Arial" panose="020B060402020202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This means that each time we come to assess this quality statement, we’ll have used evidence in each of these categories to come to a judgement.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It will only be the first assessment under our new approach, and for services newly registering with us, that we’ll look at every key evidence category though. Future assessments could include a blend of new and existing evidence.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A further way of tailoring our assessment framework is by setting out some example types, these you can see along the bottom row. These should be viewed as examples only, and not a checklist that providers should be using.  </a:t>
            </a:r>
            <a:endParaRPr lang="en-GB" sz="1200" i="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620D7BD-B251-4C81-A935-08EF5C6C800F}" type="slidenum">
              <a:rPr lang="en-GB" smtClean="0"/>
              <a:t>26</a:t>
            </a:fld>
            <a:endParaRPr lang="en-GB"/>
          </a:p>
        </p:txBody>
      </p:sp>
    </p:spTree>
    <p:extLst>
      <p:ext uri="{BB962C8B-B14F-4D97-AF65-F5344CB8AC3E}">
        <p14:creationId xmlns:p14="http://schemas.microsoft.com/office/powerpoint/2010/main" val="14772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Created and updated by Ayse Sema – 14 August 2023 </a:t>
            </a:r>
          </a:p>
          <a:p>
            <a:endParaRPr lang="en-GB" sz="1200" dirty="0">
              <a:latin typeface="Arial" panose="020B0604020202020204" pitchFamily="34" charset="0"/>
              <a:cs typeface="Arial" panose="020B0604020202020204" pitchFamily="34" charset="0"/>
            </a:endParaRPr>
          </a:p>
          <a:p>
            <a:r>
              <a:rPr lang="en-GB" sz="1200" b="1" u="sng" dirty="0">
                <a:latin typeface="Arial" panose="020B0604020202020204" pitchFamily="34" charset="0"/>
                <a:cs typeface="Arial" panose="020B0604020202020204" pitchFamily="34" charset="0"/>
              </a:rPr>
              <a:t>THIS SLIDE IS ANIMATED.  ONE CLICK AND IT’LL START TO APPEAR.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Webinars: </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2 August – Timeline to introducing our new regulatory approach and provider portal - can now be accessed on YouTube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End of August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Introducing quality statements and evidence categories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September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Introducing how we'll collect and score evidence to produce ratings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October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Frequency of assessment in the new regulatory approach and national risk profiles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November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New provider portal - an update on how we're rolling this out and new functionality available from November</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620D7BD-B251-4C81-A935-08EF5C6C800F}" type="slidenum">
              <a:rPr lang="en-GB" smtClean="0"/>
              <a:t>27</a:t>
            </a:fld>
            <a:endParaRPr lang="en-GB"/>
          </a:p>
        </p:txBody>
      </p:sp>
    </p:spTree>
    <p:extLst>
      <p:ext uri="{BB962C8B-B14F-4D97-AF65-F5344CB8AC3E}">
        <p14:creationId xmlns:p14="http://schemas.microsoft.com/office/powerpoint/2010/main" val="2816223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The final version of the Act:</a:t>
            </a:r>
          </a:p>
          <a:p>
            <a:pPr lvl="0"/>
            <a:endParaRPr lang="en-GB" sz="1300" dirty="0"/>
          </a:p>
          <a:p>
            <a:pPr marL="181137" indent="-181137">
              <a:buFont typeface="Arial" panose="020B0604020202020204" pitchFamily="34" charset="0"/>
              <a:buChar char="•"/>
            </a:pPr>
            <a:r>
              <a:rPr lang="en-GB" sz="1300" dirty="0"/>
              <a:t>Gives CQC a duty to independently review and assess how Local Authorities are delivering their Care Act functions under Part 1.</a:t>
            </a:r>
          </a:p>
          <a:p>
            <a:pPr marL="181137" indent="-181137">
              <a:buFont typeface="Arial" panose="020B0604020202020204" pitchFamily="34" charset="0"/>
              <a:buChar char="•"/>
            </a:pPr>
            <a:r>
              <a:rPr lang="en-GB" sz="1300" dirty="0"/>
              <a:t>Creates new powers for CQC to have oversight of Integrated Care Systems (ICSs), putting three key themes for assessment on the face of the Bill – Leadership, integration and quality and safety.</a:t>
            </a:r>
          </a:p>
          <a:p>
            <a:pPr marL="181137" indent="-181137">
              <a:buFont typeface="Arial" panose="020B0604020202020204" pitchFamily="34" charset="0"/>
              <a:buChar char="•"/>
            </a:pPr>
            <a:r>
              <a:rPr lang="en-GB" sz="1300" dirty="0"/>
              <a:t>Introduces a requirement for all health and social care providers who carry out regulated activities to ensure that their staff receive specific training appropriate to their role on learning disabilities and autism. The Secretary of State (</a:t>
            </a:r>
            <a:r>
              <a:rPr lang="en-GB" sz="1300" dirty="0" err="1"/>
              <a:t>SofS</a:t>
            </a:r>
            <a:r>
              <a:rPr lang="en-GB" sz="1300" dirty="0"/>
              <a:t>) is also required to produce a Code of Practice with regards to training on learning disability and autism.  </a:t>
            </a:r>
          </a:p>
          <a:p>
            <a:pPr marL="181137" indent="-181137">
              <a:buFont typeface="Arial" panose="020B0604020202020204" pitchFamily="34" charset="0"/>
              <a:buChar char="•"/>
            </a:pPr>
            <a:r>
              <a:rPr lang="en-GB" sz="1300" dirty="0"/>
              <a:t>Creates a duty for CQC to enforce the NHS food and drink standards. The Bill imposes requirements on NHS hospitals in connection with food or drink provided or made available to any person on hospital premises in England that are used in connection with the carrying on of a regulated activity. Further regulations will be made which will specify the nutritional standards or requirements which are to be complied with.</a:t>
            </a:r>
          </a:p>
          <a:p>
            <a:endParaRPr lang="en-GB" sz="1300" b="1" u="sng" dirty="0"/>
          </a:p>
          <a:p>
            <a:r>
              <a:rPr lang="en-GB" sz="1300" b="1" u="sng" dirty="0"/>
              <a:t>New responsibilities </a:t>
            </a:r>
            <a:r>
              <a:rPr lang="en-GB" sz="1300" dirty="0"/>
              <a:t>–</a:t>
            </a:r>
            <a:r>
              <a:rPr lang="en-GB" sz="1000" dirty="0"/>
              <a:t> </a:t>
            </a:r>
            <a:r>
              <a:rPr lang="en-GB" sz="1300" dirty="0"/>
              <a:t> </a:t>
            </a:r>
          </a:p>
          <a:p>
            <a:pPr lvl="1"/>
            <a:r>
              <a:rPr lang="en-GB" sz="1300" dirty="0"/>
              <a:t>We now have new powers to oversee local authorities and integrated care systems under the Health and Care Bill. </a:t>
            </a:r>
          </a:p>
          <a:p>
            <a:pPr lvl="1"/>
            <a:r>
              <a:rPr lang="en-GB" sz="1300" dirty="0"/>
              <a:t>These will support us to deliver the objectives in our strategy by allowing us to look more effectively at how the care provided in a local system is improving outcomes for people and reducing inequalities in their care.</a:t>
            </a:r>
          </a:p>
          <a:p>
            <a:pPr lvl="1"/>
            <a:r>
              <a:rPr lang="en-GB" sz="1300" dirty="0"/>
              <a:t>We’ve engaged extensively over the last year on how we’ll do this, including two large workshops with around 400 representatives from across the country and establishing an expert advisory group to provide dedicated input. </a:t>
            </a:r>
          </a:p>
          <a:p>
            <a:pPr lvl="1"/>
            <a:r>
              <a:rPr lang="en-GB" sz="1300" dirty="0"/>
              <a:t>This will be transformative in how we bring together a view of quality across a local area, put people at the centre and help drive improvement in care. </a:t>
            </a:r>
          </a:p>
        </p:txBody>
      </p:sp>
      <p:sp>
        <p:nvSpPr>
          <p:cNvPr id="4" name="Slide Number Placeholder 3"/>
          <p:cNvSpPr>
            <a:spLocks noGrp="1"/>
          </p:cNvSpPr>
          <p:nvPr>
            <p:ph type="sldNum" sz="quarter" idx="5"/>
          </p:nvPr>
        </p:nvSpPr>
        <p:spPr/>
        <p:txBody>
          <a:bodyPr/>
          <a:lstStyle/>
          <a:p>
            <a:fld id="{09997180-E097-48CE-802B-A662322B1D87}" type="slidenum">
              <a:rPr lang="en-GB" smtClean="0"/>
              <a:t>28</a:t>
            </a:fld>
            <a:endParaRPr lang="en-GB"/>
          </a:p>
        </p:txBody>
      </p:sp>
    </p:spTree>
    <p:extLst>
      <p:ext uri="{BB962C8B-B14F-4D97-AF65-F5344CB8AC3E}">
        <p14:creationId xmlns:p14="http://schemas.microsoft.com/office/powerpoint/2010/main" val="3322830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Most recent update: 15 February </a:t>
            </a:r>
          </a:p>
          <a:p>
            <a:endParaRPr lang="en-GB" dirty="0">
              <a:cs typeface="Calibri"/>
            </a:endParaRPr>
          </a:p>
          <a:p>
            <a:r>
              <a:rPr lang="en-GB" dirty="0">
                <a:cs typeface="Calibri"/>
              </a:rPr>
              <a:t>The initial focus of our local authority assessments will be across four themes:</a:t>
            </a:r>
          </a:p>
          <a:p>
            <a:pPr marL="191371" indent="-191371">
              <a:buFont typeface="Arial"/>
              <a:buChar char="•"/>
            </a:pPr>
            <a:r>
              <a:rPr lang="en-GB" b="1" dirty="0">
                <a:cs typeface="Calibri"/>
              </a:rPr>
              <a:t>Working with people – </a:t>
            </a:r>
            <a:r>
              <a:rPr lang="en-GB" b="0" dirty="0">
                <a:cs typeface="Calibri"/>
              </a:rPr>
              <a:t>more detail on next slide</a:t>
            </a:r>
          </a:p>
          <a:p>
            <a:pPr marL="191371" indent="-191371">
              <a:buFont typeface="Arial"/>
              <a:buChar char="•"/>
            </a:pPr>
            <a:r>
              <a:rPr lang="en-GB" b="1" dirty="0">
                <a:cs typeface="Calibri"/>
              </a:rPr>
              <a:t>Providing support </a:t>
            </a:r>
            <a:r>
              <a:rPr lang="en-GB" dirty="0">
                <a:cs typeface="Calibri"/>
              </a:rPr>
              <a:t>- </a:t>
            </a:r>
            <a:r>
              <a:rPr lang="en-US" dirty="0"/>
              <a:t>market shaping, commissioning, workforce capacity and capability, integration and partnership working</a:t>
            </a:r>
            <a:endParaRPr lang="en-GB" dirty="0">
              <a:cs typeface="Calibri"/>
            </a:endParaRPr>
          </a:p>
          <a:p>
            <a:pPr marL="191371" indent="-191371">
              <a:buFont typeface="Arial"/>
              <a:buChar char="•"/>
            </a:pPr>
            <a:r>
              <a:rPr lang="en-GB" b="1" dirty="0">
                <a:cs typeface="Calibri"/>
              </a:rPr>
              <a:t>Ensuring safety </a:t>
            </a:r>
            <a:r>
              <a:rPr lang="en-GB" dirty="0">
                <a:cs typeface="Calibri"/>
              </a:rPr>
              <a:t>- </a:t>
            </a:r>
            <a:r>
              <a:rPr lang="en-US" dirty="0"/>
              <a:t>safeguarding enquiries, reviews, Safeguarding Adults Board, safe systems, pathways and continuity of care</a:t>
            </a:r>
            <a:endParaRPr lang="en-GB" dirty="0">
              <a:cs typeface="Calibri"/>
            </a:endParaRPr>
          </a:p>
          <a:p>
            <a:pPr marL="191371" indent="-191371">
              <a:buFont typeface="Arial"/>
              <a:buChar char="•"/>
            </a:pPr>
            <a:r>
              <a:rPr lang="en-GB" b="1" dirty="0">
                <a:cs typeface="Calibri"/>
              </a:rPr>
              <a:t>Leadership and workforce </a:t>
            </a:r>
            <a:r>
              <a:rPr lang="en-GB" dirty="0">
                <a:cs typeface="Calibri"/>
              </a:rPr>
              <a:t>- </a:t>
            </a:r>
            <a:r>
              <a:rPr lang="en-US" dirty="0"/>
              <a:t>culture, strategic planning, learning, improvement, innovation, governance, management and sustainability</a:t>
            </a:r>
            <a:endParaRPr lang="en-GB" dirty="0">
              <a:cs typeface="Calibri"/>
            </a:endParaRPr>
          </a:p>
          <a:p>
            <a:pPr marL="191371" indent="-191371">
              <a:buFont typeface="Arial"/>
              <a:buChar char="•"/>
            </a:pPr>
            <a:endParaRPr lang="en-GB" dirty="0">
              <a:cs typeface="Calibri"/>
            </a:endParaRPr>
          </a:p>
          <a:p>
            <a:r>
              <a:rPr lang="en-GB" dirty="0">
                <a:cs typeface="Calibri"/>
              </a:rPr>
              <a:t>a subset of quality statements from the single assessment framework will sit under each theme</a:t>
            </a:r>
          </a:p>
          <a:p>
            <a:endParaRPr lang="en-GB" dirty="0"/>
          </a:p>
        </p:txBody>
      </p:sp>
      <p:sp>
        <p:nvSpPr>
          <p:cNvPr id="4" name="Slide Number Placeholder 3"/>
          <p:cNvSpPr>
            <a:spLocks noGrp="1"/>
          </p:cNvSpPr>
          <p:nvPr>
            <p:ph type="sldNum" sz="quarter" idx="5"/>
          </p:nvPr>
        </p:nvSpPr>
        <p:spPr/>
        <p:txBody>
          <a:bodyPr/>
          <a:lstStyle/>
          <a:p>
            <a:fld id="{1517B74A-BFA2-4B64-A9D6-57BA479503F5}" type="slidenum">
              <a:rPr lang="en-GB" smtClean="0"/>
              <a:t>29</a:t>
            </a:fld>
            <a:endParaRPr lang="en-GB"/>
          </a:p>
        </p:txBody>
      </p:sp>
    </p:spTree>
    <p:extLst>
      <p:ext uri="{BB962C8B-B14F-4D97-AF65-F5344CB8AC3E}">
        <p14:creationId xmlns:p14="http://schemas.microsoft.com/office/powerpoint/2010/main" val="1970669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44E7106C-3B58-4631-9C02-7C0DF9994771}"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707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500" u="sng">
                <a:solidFill>
                  <a:schemeClr val="accent1">
                    <a:lumMod val="50000"/>
                  </a:schemeClr>
                </a:solidFill>
                <a:cs typeface="Arial"/>
              </a:rPr>
              <a:t>For context</a:t>
            </a:r>
          </a:p>
          <a:p>
            <a:pPr defTabSz="966064">
              <a:defRPr/>
            </a:pPr>
            <a:endParaRPr lang="en-GB" sz="1500">
              <a:solidFill>
                <a:schemeClr val="accent1">
                  <a:lumMod val="50000"/>
                </a:schemeClr>
              </a:solidFill>
              <a:cs typeface="Arial"/>
            </a:endParaRPr>
          </a:p>
          <a:p>
            <a:pPr defTabSz="966064">
              <a:defRPr/>
            </a:pPr>
            <a:r>
              <a:rPr lang="en-GB" sz="1500">
                <a:solidFill>
                  <a:schemeClr val="accent1">
                    <a:lumMod val="50000"/>
                  </a:schemeClr>
                </a:solidFill>
                <a:cs typeface="Arial"/>
              </a:rPr>
              <a:t>DHSC are progressing several n</a:t>
            </a:r>
            <a:r>
              <a:rPr lang="en-GB" sz="1500" err="1">
                <a:solidFill>
                  <a:prstClr val="black"/>
                </a:solidFill>
                <a:latin typeface="Arial" panose="020B0604020202020204"/>
              </a:rPr>
              <a:t>ew</a:t>
            </a:r>
            <a:r>
              <a:rPr lang="en-GB" sz="1500">
                <a:solidFill>
                  <a:prstClr val="black"/>
                </a:solidFill>
                <a:latin typeface="Arial" panose="020B0604020202020204"/>
              </a:rPr>
              <a:t> assurance, data and support measures which will help to inform DHSC what is working well in the sector and what is not and to help drive progress. This is </a:t>
            </a:r>
            <a:r>
              <a:rPr lang="en-GB" sz="1500">
                <a:solidFill>
                  <a:schemeClr val="accent1">
                    <a:lumMod val="50000"/>
                  </a:schemeClr>
                </a:solidFill>
                <a:cs typeface="Arial"/>
              </a:rPr>
              <a:t>part of the overall strategy and actions to deliver the Gov’ts vision for adult social care.</a:t>
            </a:r>
            <a:endParaRPr lang="en-GB" sz="1500">
              <a:solidFill>
                <a:prstClr val="black"/>
              </a:solidFill>
              <a:latin typeface="Arial" panose="020B0604020202020204"/>
            </a:endParaRPr>
          </a:p>
          <a:p>
            <a:pPr defTabSz="966064">
              <a:defRPr/>
            </a:pPr>
            <a:endParaRPr lang="en-GB" sz="1500">
              <a:solidFill>
                <a:schemeClr val="accent1">
                  <a:lumMod val="50000"/>
                </a:schemeClr>
              </a:solidFill>
              <a:cs typeface="Arial"/>
            </a:endParaRPr>
          </a:p>
          <a:p>
            <a:pPr defTabSz="966064">
              <a:defRPr/>
            </a:pPr>
            <a:r>
              <a:rPr lang="en-GB" sz="1500" u="sng">
                <a:solidFill>
                  <a:prstClr val="black"/>
                </a:solidFill>
                <a:latin typeface="Arial" panose="020B0604020202020204"/>
              </a:rPr>
              <a:t>These measures include:</a:t>
            </a:r>
          </a:p>
          <a:p>
            <a:pPr marL="483032" lvl="1" defTabSz="966064">
              <a:defRPr/>
            </a:pPr>
            <a:endParaRPr lang="en-GB" sz="1500">
              <a:solidFill>
                <a:srgbClr val="00A188"/>
              </a:solidFill>
              <a:latin typeface="Arial" panose="020B0604020202020204"/>
            </a:endParaRPr>
          </a:p>
          <a:p>
            <a:pPr marL="181137" indent="-181137" defTabSz="966064">
              <a:spcAft>
                <a:spcPts val="1268"/>
              </a:spcAft>
              <a:buFont typeface="Arial" panose="020B0604020202020204" pitchFamily="34" charset="0"/>
              <a:buChar char="•"/>
              <a:defRPr/>
            </a:pPr>
            <a:r>
              <a:rPr lang="en-GB" sz="1500">
                <a:solidFill>
                  <a:prstClr val="black"/>
                </a:solidFill>
                <a:highlight>
                  <a:srgbClr val="FFFF00"/>
                </a:highlight>
                <a:latin typeface="Arial" panose="020B0604020202020204"/>
              </a:rPr>
              <a:t>A</a:t>
            </a:r>
            <a:r>
              <a:rPr lang="en-GB" sz="1500" b="1">
                <a:solidFill>
                  <a:prstClr val="black"/>
                </a:solidFill>
                <a:highlight>
                  <a:srgbClr val="FFFF00"/>
                </a:highlight>
                <a:latin typeface="Arial" panose="020B0604020202020204"/>
              </a:rPr>
              <a:t> </a:t>
            </a:r>
            <a:r>
              <a:rPr lang="en-GB" sz="1500" b="1">
                <a:solidFill>
                  <a:srgbClr val="01A188">
                    <a:lumMod val="50000"/>
                  </a:srgbClr>
                </a:solidFill>
                <a:highlight>
                  <a:srgbClr val="FFFF00"/>
                </a:highlight>
                <a:latin typeface="Arial" panose="020B0604020202020204"/>
              </a:rPr>
              <a:t>duty for the Care Quality Commission (CQC) to independently review and assess local authority performance </a:t>
            </a:r>
            <a:r>
              <a:rPr lang="en-GB" sz="1500">
                <a:solidFill>
                  <a:prstClr val="black"/>
                </a:solidFill>
                <a:highlight>
                  <a:srgbClr val="FFFF00"/>
                </a:highlight>
                <a:latin typeface="Arial" panose="020B0604020202020204"/>
              </a:rPr>
              <a:t>in delivering their adult social care duties.</a:t>
            </a:r>
          </a:p>
          <a:p>
            <a:pPr marL="181137" indent="-181137" defTabSz="966064">
              <a:spcAft>
                <a:spcPts val="1268"/>
              </a:spcAft>
              <a:buFont typeface="Arial" panose="020B0604020202020204" pitchFamily="34" charset="0"/>
              <a:buChar char="•"/>
              <a:defRPr/>
            </a:pPr>
            <a:r>
              <a:rPr lang="en-GB" sz="1500">
                <a:solidFill>
                  <a:prstClr val="black"/>
                </a:solidFill>
                <a:latin typeface="Arial" panose="020B0604020202020204"/>
              </a:rPr>
              <a:t>New legal powers for the </a:t>
            </a:r>
            <a:r>
              <a:rPr lang="en-GB" sz="1500" b="1">
                <a:solidFill>
                  <a:srgbClr val="01A188">
                    <a:lumMod val="50000"/>
                  </a:srgbClr>
                </a:solidFill>
                <a:latin typeface="Arial" panose="020B0604020202020204"/>
              </a:rPr>
              <a:t>Secretary of State to intervene in local authorities to secure improvement</a:t>
            </a:r>
            <a:r>
              <a:rPr lang="en-GB" sz="1500">
                <a:solidFill>
                  <a:srgbClr val="01A188">
                    <a:lumMod val="50000"/>
                  </a:srgbClr>
                </a:solidFill>
                <a:latin typeface="Arial" panose="020B0604020202020204"/>
              </a:rPr>
              <a:t>.</a:t>
            </a:r>
            <a:endParaRPr lang="en-GB" sz="1500">
              <a:solidFill>
                <a:srgbClr val="01A188">
                  <a:lumMod val="50000"/>
                </a:srgbClr>
              </a:solidFill>
              <a:latin typeface="Arial" panose="020B0604020202020204"/>
              <a:cs typeface="Arial"/>
            </a:endParaRPr>
          </a:p>
          <a:p>
            <a:pPr marL="181137" indent="-181137" defTabSz="966064">
              <a:spcAft>
                <a:spcPts val="1268"/>
              </a:spcAft>
              <a:buFont typeface="Arial" panose="020B0604020202020204" pitchFamily="34" charset="0"/>
              <a:buChar char="•"/>
              <a:defRPr/>
            </a:pPr>
            <a:r>
              <a:rPr lang="en-GB" sz="1500">
                <a:solidFill>
                  <a:prstClr val="black"/>
                </a:solidFill>
                <a:latin typeface="Arial" panose="020B0604020202020204"/>
              </a:rPr>
              <a:t>An </a:t>
            </a:r>
            <a:r>
              <a:rPr lang="en-GB" sz="1500" b="1">
                <a:solidFill>
                  <a:srgbClr val="01A188">
                    <a:lumMod val="50000"/>
                  </a:srgbClr>
                </a:solidFill>
                <a:latin typeface="Arial" panose="020B0604020202020204"/>
              </a:rPr>
              <a:t>adult social care data framework </a:t>
            </a:r>
            <a:r>
              <a:rPr lang="en-GB" sz="1500">
                <a:solidFill>
                  <a:prstClr val="black"/>
                </a:solidFill>
                <a:latin typeface="Arial" panose="020B0604020202020204"/>
              </a:rPr>
              <a:t>to improve the quality and availability of data nationally, regionally and locally.</a:t>
            </a:r>
            <a:endParaRPr lang="en-GB" sz="1500">
              <a:solidFill>
                <a:prstClr val="black"/>
              </a:solidFill>
              <a:latin typeface="Arial" panose="020B0604020202020204"/>
              <a:cs typeface="Arial"/>
            </a:endParaRPr>
          </a:p>
          <a:p>
            <a:pPr marL="181137" indent="-181137" defTabSz="966064">
              <a:spcAft>
                <a:spcPts val="1268"/>
              </a:spcAft>
              <a:buFont typeface="Arial" panose="020B0604020202020204" pitchFamily="34" charset="0"/>
              <a:buChar char="•"/>
              <a:defRPr/>
            </a:pPr>
            <a:r>
              <a:rPr lang="en-GB" sz="1500">
                <a:solidFill>
                  <a:prstClr val="black"/>
                </a:solidFill>
                <a:latin typeface="Arial" panose="020B0604020202020204"/>
              </a:rPr>
              <a:t>An </a:t>
            </a:r>
            <a:r>
              <a:rPr lang="en-GB" sz="1500" b="1">
                <a:solidFill>
                  <a:srgbClr val="01A188">
                    <a:lumMod val="50000"/>
                  </a:srgbClr>
                </a:solidFill>
                <a:latin typeface="Arial" panose="020B0604020202020204"/>
              </a:rPr>
              <a:t>increase in improvement funding </a:t>
            </a:r>
            <a:r>
              <a:rPr lang="en-GB" sz="1500">
                <a:solidFill>
                  <a:prstClr val="black"/>
                </a:solidFill>
                <a:latin typeface="Arial" panose="020B0604020202020204"/>
              </a:rPr>
              <a:t>to</a:t>
            </a:r>
            <a:r>
              <a:rPr lang="en-GB" sz="1500" b="1">
                <a:solidFill>
                  <a:prstClr val="black"/>
                </a:solidFill>
                <a:latin typeface="Arial" panose="020B0604020202020204"/>
              </a:rPr>
              <a:t> </a:t>
            </a:r>
            <a:r>
              <a:rPr lang="en-GB" sz="1500">
                <a:solidFill>
                  <a:prstClr val="black"/>
                </a:solidFill>
                <a:latin typeface="Arial" panose="020B0604020202020204"/>
              </a:rPr>
              <a:t>support local authorities to strengthen their market shaping and commissioning capabilities. </a:t>
            </a:r>
          </a:p>
          <a:p>
            <a:pPr marL="181137" indent="-181137" defTabSz="966064">
              <a:spcAft>
                <a:spcPts val="1268"/>
              </a:spcAft>
              <a:buFont typeface="Arial" panose="020B0604020202020204" pitchFamily="34" charset="0"/>
              <a:buChar char="•"/>
              <a:defRPr/>
            </a:pPr>
            <a:endParaRPr lang="en-GB" sz="1500">
              <a:solidFill>
                <a:prstClr val="black"/>
              </a:solidFill>
              <a:latin typeface="Arial" panose="020B0604020202020204"/>
            </a:endParaRPr>
          </a:p>
          <a:p>
            <a:pPr defTabSz="966064">
              <a:spcAft>
                <a:spcPts val="1268"/>
              </a:spcAft>
              <a:defRPr/>
            </a:pPr>
            <a:r>
              <a:rPr lang="en-GB" sz="1500">
                <a:solidFill>
                  <a:prstClr val="black"/>
                </a:solidFill>
                <a:latin typeface="Arial" panose="020B0604020202020204"/>
              </a:rPr>
              <a:t>So in essence, the LAA work is part of a wider set of measures that will contribute to system reform.</a:t>
            </a:r>
          </a:p>
          <a:p>
            <a:pPr defTabSz="966064">
              <a:spcAft>
                <a:spcPts val="1268"/>
              </a:spcAft>
              <a:defRPr/>
            </a:pPr>
            <a:endParaRPr lang="en-GB" sz="1500">
              <a:solidFill>
                <a:prstClr val="black"/>
              </a:solidFill>
              <a:latin typeface="Arial" panose="020B0604020202020204"/>
            </a:endParaRPr>
          </a:p>
          <a:p>
            <a:pPr defTabSz="966064">
              <a:spcAft>
                <a:spcPts val="1268"/>
              </a:spcAft>
              <a:defRPr/>
            </a:pPr>
            <a:r>
              <a:rPr lang="en-GB" sz="1500">
                <a:solidFill>
                  <a:prstClr val="black"/>
                </a:solidFill>
                <a:latin typeface="Arial" panose="020B0604020202020204"/>
              </a:rPr>
              <a:t>The bullet points on the slide set out some of the ways the CQC LAA work will contribute to this.</a:t>
            </a:r>
          </a:p>
          <a:p>
            <a:pPr>
              <a:spcBef>
                <a:spcPts val="48"/>
              </a:spcBef>
            </a:pPr>
            <a:endParaRPr lang="en-US" b="1">
              <a:solidFill>
                <a:srgbClr val="212121"/>
              </a:solidFill>
              <a:latin typeface="Open Sans"/>
              <a:ea typeface="Open Sans"/>
              <a:cs typeface="Open Sans"/>
            </a:endParaRPr>
          </a:p>
          <a:p>
            <a:endParaRPr lang="en-US">
              <a:cs typeface="Calibri"/>
            </a:endParaRPr>
          </a:p>
        </p:txBody>
      </p:sp>
      <p:sp>
        <p:nvSpPr>
          <p:cNvPr id="4" name="Slide Number Placeholder 3"/>
          <p:cNvSpPr>
            <a:spLocks noGrp="1"/>
          </p:cNvSpPr>
          <p:nvPr>
            <p:ph type="sldNum" sz="quarter" idx="5"/>
          </p:nvPr>
        </p:nvSpPr>
        <p:spPr/>
        <p:txBody>
          <a:bodyPr/>
          <a:lstStyle/>
          <a:p>
            <a:pPr defTabSz="1020647">
              <a:defRPr/>
            </a:pPr>
            <a:fld id="{5249A9A5-456B-4A94-BA18-A75DFF91ABEE}" type="slidenum">
              <a:rPr lang="en-GB" sz="1400">
                <a:solidFill>
                  <a:prstClr val="black"/>
                </a:solidFill>
                <a:latin typeface="Calibri" panose="020F0502020204030204"/>
              </a:rPr>
              <a:pPr defTabSz="1020647">
                <a:defRPr/>
              </a:pPr>
              <a:t>31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00819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June 2023 by Ayse Sema</a:t>
            </a:r>
          </a:p>
          <a:p>
            <a:endParaRPr lang="en-GB" dirty="0"/>
          </a:p>
          <a:p>
            <a:r>
              <a:rPr lang="en-GB" dirty="0"/>
              <a:t>Numbers produced </a:t>
            </a:r>
            <a:r>
              <a:rPr lang="en-GB"/>
              <a:t>by Performance team. </a:t>
            </a:r>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30710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895" indent="-301895" defTabSz="966064">
              <a:spcBef>
                <a:spcPts val="634"/>
              </a:spcBef>
              <a:buFont typeface="Arial" panose="020B0604020202020204" pitchFamily="34" charset="0"/>
              <a:buChar char="•"/>
              <a:defRPr/>
            </a:pPr>
            <a:r>
              <a:rPr lang="en-US" kern="0" dirty="0">
                <a:solidFill>
                  <a:srgbClr val="000000"/>
                </a:solidFill>
              </a:rPr>
              <a:t>Not all partners feel they are equal or have appropriate levels of influence within the system, this is particularly the case for independent health, social care providers and local authorities. </a:t>
            </a:r>
          </a:p>
          <a:p>
            <a:pPr marL="301895" indent="-301895" defTabSz="966064">
              <a:spcBef>
                <a:spcPts val="634"/>
              </a:spcBef>
              <a:buFont typeface="Arial" panose="020B0604020202020204" pitchFamily="34" charset="0"/>
              <a:buChar char="•"/>
              <a:defRPr/>
            </a:pPr>
            <a:r>
              <a:rPr lang="en-US" kern="0" dirty="0">
                <a:solidFill>
                  <a:srgbClr val="000000"/>
                </a:solidFill>
              </a:rPr>
              <a:t>Data interoperability between system partners continues to be a barrier </a:t>
            </a:r>
          </a:p>
          <a:p>
            <a:pPr marL="301895" indent="-301895" defTabSz="966064">
              <a:spcBef>
                <a:spcPts val="634"/>
              </a:spcBef>
              <a:buFont typeface="Arial" panose="020B0604020202020204" pitchFamily="34" charset="0"/>
              <a:buChar char="•"/>
              <a:defRPr/>
            </a:pPr>
            <a:r>
              <a:rPr lang="en-US" kern="0" dirty="0">
                <a:solidFill>
                  <a:srgbClr val="000000"/>
                </a:solidFill>
              </a:rPr>
              <a:t>Workforce shortages and sharing workforce between health and social care continues to be an issue.</a:t>
            </a:r>
          </a:p>
          <a:p>
            <a:pPr marL="301895" indent="-301895" defTabSz="966064">
              <a:spcBef>
                <a:spcPts val="634"/>
              </a:spcBef>
              <a:buFont typeface="Arial" panose="020B0604020202020204" pitchFamily="34" charset="0"/>
              <a:buChar char="•"/>
              <a:defRPr/>
            </a:pPr>
            <a:r>
              <a:rPr lang="en-US" kern="0" dirty="0">
                <a:solidFill>
                  <a:srgbClr val="000000"/>
                </a:solidFill>
              </a:rPr>
              <a:t>System leaders consistently </a:t>
            </a:r>
            <a:r>
              <a:rPr lang="en-US" kern="0" dirty="0" err="1">
                <a:solidFill>
                  <a:srgbClr val="000000"/>
                </a:solidFill>
              </a:rPr>
              <a:t>recognise</a:t>
            </a:r>
            <a:r>
              <a:rPr lang="en-US" kern="0" dirty="0">
                <a:solidFill>
                  <a:srgbClr val="000000"/>
                </a:solidFill>
              </a:rPr>
              <a:t> and </a:t>
            </a:r>
            <a:r>
              <a:rPr lang="en-US" kern="0" dirty="0" err="1">
                <a:solidFill>
                  <a:srgbClr val="000000"/>
                </a:solidFill>
              </a:rPr>
              <a:t>prioritise</a:t>
            </a:r>
            <a:r>
              <a:rPr lang="en-US" kern="0" dirty="0">
                <a:solidFill>
                  <a:srgbClr val="000000"/>
                </a:solidFill>
              </a:rPr>
              <a:t> the need to develop a fuller understanding of the diverse health and care needs of their populations and address inequalities of access and outcomes </a:t>
            </a:r>
          </a:p>
          <a:p>
            <a:pPr marL="301895" indent="-301895" defTabSz="966064">
              <a:spcBef>
                <a:spcPts val="634"/>
              </a:spcBef>
              <a:buFont typeface="Arial" panose="020B0604020202020204" pitchFamily="34" charset="0"/>
              <a:buChar char="•"/>
              <a:defRPr/>
            </a:pPr>
            <a:r>
              <a:rPr lang="en-US" kern="0" dirty="0">
                <a:solidFill>
                  <a:srgbClr val="000000"/>
                </a:solidFill>
              </a:rPr>
              <a:t>More broadly, the potential of adult social care is not always well understood and respected by health partners who tend to view things through the narrow lens of discharge rather than the whole pathway. We can shine a light on these issues because of our unique and independent oversight of health and social care. </a:t>
            </a:r>
            <a:endParaRPr lang="en-US" dirty="0">
              <a:solidFill>
                <a:srgbClr val="000000"/>
              </a:solidFill>
              <a:latin typeface="Arial" panose="020B0604020202020204"/>
            </a:endParaRPr>
          </a:p>
          <a:p>
            <a:endParaRPr lang="en-GB" dirty="0"/>
          </a:p>
        </p:txBody>
      </p:sp>
      <p:sp>
        <p:nvSpPr>
          <p:cNvPr id="4" name="Slide Number Placeholder 3"/>
          <p:cNvSpPr>
            <a:spLocks noGrp="1"/>
          </p:cNvSpPr>
          <p:nvPr>
            <p:ph type="sldNum" sz="quarter" idx="5"/>
          </p:nvPr>
        </p:nvSpPr>
        <p:spPr/>
        <p:txBody>
          <a:bodyPr/>
          <a:lstStyle/>
          <a:p>
            <a:fld id="{44E7106C-3B58-4631-9C02-7C0DF9994771}" type="slidenum">
              <a:rPr lang="en-GB" smtClean="0"/>
              <a:t>32</a:t>
            </a:fld>
            <a:endParaRPr lang="en-GB"/>
          </a:p>
        </p:txBody>
      </p:sp>
    </p:spTree>
    <p:extLst>
      <p:ext uri="{BB962C8B-B14F-4D97-AF65-F5344CB8AC3E}">
        <p14:creationId xmlns:p14="http://schemas.microsoft.com/office/powerpoint/2010/main" val="3923040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1250950"/>
            <a:ext cx="4286250" cy="2411413"/>
          </a:xfrm>
        </p:spPr>
      </p:sp>
      <p:sp>
        <p:nvSpPr>
          <p:cNvPr id="3" name="Notes Placeholder 2"/>
          <p:cNvSpPr>
            <a:spLocks noGrp="1"/>
          </p:cNvSpPr>
          <p:nvPr>
            <p:ph type="body" idx="1"/>
          </p:nvPr>
        </p:nvSpPr>
        <p:spPr>
          <a:xfrm>
            <a:off x="644872" y="3958651"/>
            <a:ext cx="5510530" cy="3944868"/>
          </a:xfrm>
        </p:spPr>
        <p:txBody>
          <a:bodyPr/>
          <a:lstStyle/>
          <a:p>
            <a:pPr marL="181137" indent="-181137">
              <a:buFont typeface="Arial,Sans-Serif"/>
              <a:buChar char="•"/>
              <a:defRPr/>
            </a:pPr>
            <a:r>
              <a:rPr lang="en-US" dirty="0"/>
              <a:t>So the other aspect I’m keen to touch on is digitization in social care and to make it really clear that </a:t>
            </a:r>
            <a:r>
              <a:rPr lang="en-US" u="sng" dirty="0"/>
              <a:t>CQC </a:t>
            </a:r>
            <a:r>
              <a:rPr lang="en-US" dirty="0"/>
              <a:t>fully supports the adoption of digital social care records</a:t>
            </a:r>
          </a:p>
          <a:p>
            <a:pPr>
              <a:defRPr/>
            </a:pPr>
            <a:endParaRPr lang="en-US" dirty="0"/>
          </a:p>
          <a:p>
            <a:pPr marL="181137" indent="-181137">
              <a:buFont typeface="Arial,Sans-Serif"/>
              <a:buChar char="•"/>
              <a:defRPr/>
            </a:pPr>
            <a:r>
              <a:rPr lang="en-US" dirty="0"/>
              <a:t>And Why ? CQC know that good quality records underpin safe, effective, compassionate, high-quality care. They ensure that accurate information gets to the right people, when they need it.</a:t>
            </a:r>
          </a:p>
          <a:p>
            <a:pPr marL="181137" indent="-181137">
              <a:buFont typeface="Arial,Sans-Serif"/>
              <a:buChar char="•"/>
              <a:defRPr/>
            </a:pPr>
            <a:endParaRPr lang="en-US" dirty="0"/>
          </a:p>
          <a:p>
            <a:pPr marL="181137" indent="-181137">
              <a:buFont typeface="Arial,Sans-Serif"/>
              <a:buChar char="•"/>
              <a:defRPr/>
            </a:pPr>
            <a:r>
              <a:rPr lang="en-US" dirty="0"/>
              <a:t>and digital record systems far</a:t>
            </a:r>
            <a:r>
              <a:rPr lang="en-US" u="sng" dirty="0"/>
              <a:t> exceed the capabilities and benefits of paper-based records.  </a:t>
            </a:r>
            <a:endParaRPr lang="en-US" dirty="0">
              <a:cs typeface="Calibri"/>
            </a:endParaRPr>
          </a:p>
          <a:p>
            <a:pPr marL="664169" lvl="1" indent="-181137">
              <a:buFont typeface="Arial,Sans-Serif"/>
              <a:buChar char="•"/>
              <a:defRPr/>
            </a:pPr>
            <a:r>
              <a:rPr lang="en-US" dirty="0"/>
              <a:t>Because they help providers to </a:t>
            </a:r>
            <a:r>
              <a:rPr lang="en-US" dirty="0" err="1"/>
              <a:t>minimise</a:t>
            </a:r>
            <a:r>
              <a:rPr lang="en-US" dirty="0"/>
              <a:t> the risks to peoples’ safety</a:t>
            </a:r>
          </a:p>
          <a:p>
            <a:pPr marL="664169" lvl="1" indent="-181137">
              <a:buFont typeface="Arial,Sans-Serif"/>
              <a:buChar char="•"/>
              <a:defRPr/>
            </a:pPr>
            <a:r>
              <a:rPr lang="en-US" dirty="0"/>
              <a:t>They support their staff to respond more quickly to peoples’ needs</a:t>
            </a:r>
          </a:p>
          <a:p>
            <a:pPr marL="664169" lvl="1" indent="-181137">
              <a:buFont typeface="Arial,Sans-Serif"/>
              <a:buChar char="•"/>
              <a:defRPr/>
            </a:pPr>
            <a:r>
              <a:rPr lang="en-US" dirty="0"/>
              <a:t>and share important information quickly and safely</a:t>
            </a:r>
          </a:p>
          <a:p>
            <a:pPr marL="181137" indent="-181137">
              <a:buFont typeface="Arial,Sans-Serif"/>
              <a:buChar char="•"/>
              <a:defRPr/>
            </a:pPr>
            <a:r>
              <a:rPr lang="en-US" dirty="0"/>
              <a:t>And for providers they don’t just help underpin good quality care, they</a:t>
            </a:r>
          </a:p>
          <a:p>
            <a:pPr marL="664169" lvl="1" indent="-181137">
              <a:buFont typeface="Arial,Sans-Serif"/>
              <a:buChar char="•"/>
              <a:defRPr/>
            </a:pPr>
            <a:r>
              <a:rPr lang="en-US" dirty="0"/>
              <a:t>Help you operate more efficiently</a:t>
            </a:r>
          </a:p>
          <a:p>
            <a:pPr marL="664169" lvl="1" indent="-181137">
              <a:buFont typeface="Arial,Sans-Serif"/>
              <a:buChar char="•"/>
              <a:defRPr/>
            </a:pPr>
            <a:r>
              <a:rPr lang="en-US" dirty="0"/>
              <a:t>They give management information and insight not possible with paper records.</a:t>
            </a:r>
          </a:p>
          <a:p>
            <a:pPr marL="664169" lvl="1" indent="-181137">
              <a:buFont typeface="Arial,Sans-Serif"/>
              <a:buChar char="•"/>
              <a:defRPr/>
            </a:pPr>
            <a:r>
              <a:rPr lang="en-US" dirty="0"/>
              <a:t>And that's just the start, when you look at the systems available, you'll see they are innovating with other digital features that help improve the quality of care for service users and their families.</a:t>
            </a:r>
          </a:p>
          <a:p>
            <a:pPr marL="664169" lvl="1" indent="-181137">
              <a:buFont typeface="Arial,Sans-Serif"/>
              <a:buChar char="•"/>
              <a:defRPr/>
            </a:pPr>
            <a:endParaRPr lang="en-US" dirty="0">
              <a:cs typeface="Calibri"/>
            </a:endParaRPr>
          </a:p>
          <a:p>
            <a:pPr marL="664169" lvl="1" indent="-181137">
              <a:buFont typeface="Arial,Sans-Serif"/>
              <a:buChar char="•"/>
              <a:defRPr/>
            </a:pPr>
            <a:r>
              <a:rPr lang="en-US" dirty="0">
                <a:cs typeface="Calibri"/>
              </a:rPr>
              <a:t>But there’s another benefit that’s even more important than all of this:</a:t>
            </a:r>
          </a:p>
          <a:p>
            <a:pPr marL="181137" indent="-181137">
              <a:buFont typeface="Arial,Sans-Serif"/>
              <a:buChar char="•"/>
              <a:defRPr/>
            </a:pPr>
            <a:r>
              <a:rPr lang="en-US" dirty="0"/>
              <a:t>In CQC’s State of Care report last year we said - </a:t>
            </a:r>
            <a:r>
              <a:rPr lang="en-US" b="1" dirty="0"/>
              <a:t>Better data and data sharing are the critical components</a:t>
            </a:r>
            <a:r>
              <a:rPr lang="en-US" dirty="0"/>
              <a:t> before providers can begin to address system-wide issues in a meaningful way</a:t>
            </a:r>
          </a:p>
          <a:p>
            <a:pPr marL="181137" indent="-181137">
              <a:buFont typeface="Arial,Sans-Serif"/>
              <a:buChar char="•"/>
              <a:defRPr/>
            </a:pPr>
            <a:endParaRPr lang="en-US" dirty="0">
              <a:cs typeface="Calibri"/>
            </a:endParaRPr>
          </a:p>
          <a:p>
            <a:pPr marL="181137" indent="-181137">
              <a:buFont typeface="Arial,Sans-Serif"/>
              <a:buChar char="•"/>
              <a:defRPr/>
            </a:pPr>
            <a:r>
              <a:rPr lang="en-US" dirty="0">
                <a:cs typeface="Calibri"/>
              </a:rPr>
              <a:t>We know that the integrated nature of health and care demands that we have a full picture of the people’s experience, so we can understand and address these issues</a:t>
            </a:r>
          </a:p>
          <a:p>
            <a:pPr marL="181137" indent="-181137">
              <a:buFont typeface="Arial,Sans-Serif"/>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756405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0" i="0" dirty="0">
                <a:solidFill>
                  <a:srgbClr val="212121"/>
                </a:solidFill>
                <a:effectLst/>
                <a:latin typeface="Open Sans" panose="020B0606030504020204" pitchFamily="34" charset="0"/>
              </a:rPr>
              <a:t>What do good digital social care records look like?</a:t>
            </a:r>
          </a:p>
          <a:p>
            <a:endParaRPr lang="en-GB" dirty="0"/>
          </a:p>
          <a:p>
            <a:pPr defTabSz="966064">
              <a:defRPr/>
            </a:pPr>
            <a:r>
              <a:rPr lang="en-GB" b="1" i="0" dirty="0">
                <a:solidFill>
                  <a:srgbClr val="212121"/>
                </a:solidFill>
                <a:effectLst/>
                <a:latin typeface="Open Sans" panose="020B0606030504020204" pitchFamily="34" charset="0"/>
              </a:rPr>
              <a:t>Assessing and inspecting</a:t>
            </a:r>
            <a:endParaRPr lang="en-GB" b="1" dirty="0"/>
          </a:p>
          <a:p>
            <a:pPr algn="l"/>
            <a:r>
              <a:rPr lang="en-US" b="0" i="0" dirty="0">
                <a:solidFill>
                  <a:srgbClr val="212121"/>
                </a:solidFill>
                <a:effectLst/>
                <a:latin typeface="Open Sans" panose="020B0606030504020204" pitchFamily="34" charset="0"/>
              </a:rPr>
              <a:t>As with all aspects of care, we will assess records against our current key lines of enquiry. Later in the year, we will implement our new regulatory approach and continue to assess records using our new single assessment framework. We will update this guidance as appropriate to reflect any changes.</a:t>
            </a:r>
          </a:p>
          <a:p>
            <a:pPr algn="l"/>
            <a:r>
              <a:rPr lang="en-US" b="0" i="0" dirty="0">
                <a:solidFill>
                  <a:srgbClr val="212121"/>
                </a:solidFill>
                <a:effectLst/>
                <a:latin typeface="Open Sans" panose="020B0606030504020204" pitchFamily="34" charset="0"/>
              </a:rPr>
              <a:t>We do not assess the standard or technical functioning, or capabilities of the digital record systems themselves.</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2031183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12121"/>
                </a:solidFill>
                <a:effectLst/>
                <a:latin typeface="Open Sans" panose="020B0606030504020204" pitchFamily="34" charset="0"/>
              </a:rPr>
              <a:t>We are aware that you need to meet your own data governance requirements, particularly around preventing accidental changes or loss of data. Read-only access to records means you can be confident that you can prevent accidental data changes or loss.</a:t>
            </a:r>
          </a:p>
          <a:p>
            <a:pPr algn="l">
              <a:buFont typeface="Arial" panose="020B0604020202020204" pitchFamily="34" charset="0"/>
              <a:buChar char="•"/>
            </a:pPr>
            <a:r>
              <a:rPr lang="en-US" b="0" i="0" dirty="0">
                <a:solidFill>
                  <a:srgbClr val="212121"/>
                </a:solidFill>
                <a:effectLst/>
                <a:latin typeface="Open Sans" panose="020B0606030504020204" pitchFamily="34" charset="0"/>
              </a:rPr>
              <a:t>If you have guest log-in details for the system, you should provide these where you and the inspection team member are confident that they can independently access the records they need to see. Where available, this should be read-only access. You should not use the log-in details (including smart cards) of anyone who is not present.</a:t>
            </a:r>
          </a:p>
          <a:p>
            <a:pPr algn="l">
              <a:buFont typeface="Arial" panose="020B0604020202020204" pitchFamily="34" charset="0"/>
              <a:buChar char="•"/>
            </a:pPr>
            <a:r>
              <a:rPr lang="en-US" b="0" i="0" dirty="0">
                <a:solidFill>
                  <a:srgbClr val="212121"/>
                </a:solidFill>
                <a:effectLst/>
                <a:latin typeface="Open Sans" panose="020B0606030504020204" pitchFamily="34" charset="0"/>
              </a:rPr>
              <a:t>If read-only access is not available or the inspection team member needs support to use the system, you should help them to access the records they ask to see. For example, you could have a staff member available.</a:t>
            </a:r>
          </a:p>
          <a:p>
            <a:pPr algn="l">
              <a:buFont typeface="Arial" panose="020B0604020202020204" pitchFamily="34" charset="0"/>
              <a:buChar char="•"/>
            </a:pPr>
            <a:r>
              <a:rPr lang="en-US" b="0" i="0" dirty="0">
                <a:solidFill>
                  <a:srgbClr val="212121"/>
                </a:solidFill>
                <a:effectLst/>
                <a:latin typeface="Open Sans" panose="020B0606030504020204" pitchFamily="34" charset="0"/>
              </a:rPr>
              <a:t>Generally, where an inspection team member can access the digital records they need, they will not ask for paper copies. However, there are circumstances where you should provide hard copies, for example if waiting for a member of staff to assist would prevent them from carrying out their inspection activity. We may request specific formats where it is necessary for regulatory decision making or taking enforcement action. We will explain this request clearly.</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33684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0" i="0" dirty="0">
                <a:solidFill>
                  <a:srgbClr val="212121"/>
                </a:solidFill>
                <a:effectLst/>
                <a:latin typeface="Open Sans" panose="020B0606030504020204" pitchFamily="34" charset="0"/>
              </a:rPr>
              <a:t>Sources of best practice and guidance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333630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CQC is changing playlist </a:t>
            </a:r>
          </a:p>
          <a:p>
            <a:pPr marL="171450" indent="-171450">
              <a:buFontTx/>
              <a:buChar char="-"/>
            </a:pPr>
            <a:r>
              <a:rPr lang="en-GB" dirty="0"/>
              <a:t>This will have a playlist of all of the webinars that we have conducted in this period of time on the transformation </a:t>
            </a:r>
          </a:p>
          <a:p>
            <a:pPr marL="171450" indent="-171450">
              <a:buFontTx/>
              <a:buChar char="-"/>
            </a:pPr>
            <a:r>
              <a:rPr lang="en-GB" dirty="0"/>
              <a:t>The last webinar, on the 2 August, will be here too </a:t>
            </a:r>
          </a:p>
        </p:txBody>
      </p:sp>
      <p:sp>
        <p:nvSpPr>
          <p:cNvPr id="4" name="Slide Number Placeholder 3"/>
          <p:cNvSpPr>
            <a:spLocks noGrp="1"/>
          </p:cNvSpPr>
          <p:nvPr>
            <p:ph type="sldNum" sz="quarter" idx="5"/>
          </p:nvPr>
        </p:nvSpPr>
        <p:spPr/>
        <p:txBody>
          <a:bodyPr/>
          <a:lstStyle/>
          <a:p>
            <a:fld id="{3620D7BD-B251-4C81-A935-08EF5C6C800F}" type="slidenum">
              <a:rPr lang="en-GB" smtClean="0"/>
              <a:t>39</a:t>
            </a:fld>
            <a:endParaRPr lang="en-GB"/>
          </a:p>
        </p:txBody>
      </p:sp>
    </p:spTree>
    <p:extLst>
      <p:ext uri="{BB962C8B-B14F-4D97-AF65-F5344CB8AC3E}">
        <p14:creationId xmlns:p14="http://schemas.microsoft.com/office/powerpoint/2010/main" val="3932696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40</a:t>
            </a:fld>
            <a:endParaRPr lang="en-GB"/>
          </a:p>
        </p:txBody>
      </p:sp>
    </p:spTree>
    <p:extLst>
      <p:ext uri="{BB962C8B-B14F-4D97-AF65-F5344CB8AC3E}">
        <p14:creationId xmlns:p14="http://schemas.microsoft.com/office/powerpoint/2010/main" val="363758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Our</a:t>
            </a:r>
            <a:r>
              <a:rPr lang="en-GB" sz="1300" u="sng" dirty="0">
                <a:hlinkClick r:id="rId3"/>
              </a:rPr>
              <a:t> strategy</a:t>
            </a:r>
            <a:r>
              <a:rPr lang="en-GB" sz="1300" dirty="0"/>
              <a:t> sets out an ambitious future that will ensure we keep delivering our purpose. To deliver that strategy effectively, we need to change how we work.</a:t>
            </a:r>
          </a:p>
          <a:p>
            <a:endParaRPr lang="en-GB" sz="1300" dirty="0"/>
          </a:p>
          <a:p>
            <a:pPr marL="181137" indent="-181137">
              <a:buFont typeface="Arial" panose="020B0604020202020204" pitchFamily="34" charset="0"/>
              <a:buChar char="•"/>
            </a:pPr>
            <a:r>
              <a:rPr lang="en-GB" sz="1300" dirty="0"/>
              <a:t>We know that it’s important to understand the quality of care in a local area or system in order to improve it and keep people safe. It’s often when people move between care services that they fall through the cracks and have a poorer experience. </a:t>
            </a:r>
          </a:p>
          <a:p>
            <a:pPr marL="181137" indent="-181137">
              <a:buFont typeface="Arial" panose="020B0604020202020204" pitchFamily="34" charset="0"/>
              <a:buChar char="•"/>
            </a:pPr>
            <a:r>
              <a:rPr lang="en-GB" sz="1300" dirty="0"/>
              <a:t>We now have new regulatory powers that allow us to offer the public and Parliament a meaningful and independent view on care at a system and local authority level. We need to make sure that we use our new and existing powers effectively to improve people’s care and deliver our strategy, so we’re changing how we work and how we regulate to do this.</a:t>
            </a:r>
          </a:p>
          <a:p>
            <a:pPr marL="181137" indent="-181137">
              <a:buFont typeface="Arial" panose="020B0604020202020204" pitchFamily="34" charset="0"/>
              <a:buChar char="•"/>
            </a:pPr>
            <a:r>
              <a:rPr lang="en-GB" sz="1300" dirty="0"/>
              <a:t>Before the pandemic, we were clear that we needed a way to look at the quality of care across health and care systems. We knew our regulation needed to be less complex and more efficient. We wanted to regulate in a smarter way – being able to adapt and respond to risk, uncertainty and demand, with data and information at our fingertips. The pandemic has highlighted the areas that we already knew needed to change.</a:t>
            </a:r>
          </a:p>
          <a:p>
            <a:pPr marL="181137" indent="-181137">
              <a:buFont typeface="Arial" panose="020B0604020202020204" pitchFamily="34" charset="0"/>
              <a:buChar char="•"/>
            </a:pPr>
            <a:r>
              <a:rPr lang="en-GB" sz="1300" dirty="0"/>
              <a:t>Now, as we emerge from the pandemic, the health and care sector itself has changed and is struggling to recover along with new challenges and risks. We want to work with the sector, as an effective partner. We simply can’t stand still – we must transform to adapt to the changing nature of health and care provision and the changing needs of people who use services.</a:t>
            </a:r>
          </a:p>
        </p:txBody>
      </p:sp>
      <p:sp>
        <p:nvSpPr>
          <p:cNvPr id="4" name="Slide Number Placeholder 3"/>
          <p:cNvSpPr>
            <a:spLocks noGrp="1"/>
          </p:cNvSpPr>
          <p:nvPr>
            <p:ph type="sldNum" sz="quarter" idx="5"/>
          </p:nvPr>
        </p:nvSpPr>
        <p:spPr/>
        <p:txBody>
          <a:bodyPr/>
          <a:lstStyle/>
          <a:p>
            <a:fld id="{09997180-E097-48CE-802B-A662322B1D87}" type="slidenum">
              <a:rPr lang="en-GB" smtClean="0"/>
              <a:t>4</a:t>
            </a:fld>
            <a:endParaRPr lang="en-GB"/>
          </a:p>
        </p:txBody>
      </p:sp>
    </p:spTree>
    <p:extLst>
      <p:ext uri="{BB962C8B-B14F-4D97-AF65-F5344CB8AC3E}">
        <p14:creationId xmlns:p14="http://schemas.microsoft.com/office/powerpoint/2010/main" val="165196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997180-E097-48CE-802B-A662322B1D87}" type="slidenum">
              <a:rPr lang="en-GB" smtClean="0"/>
              <a:t>5</a:t>
            </a:fld>
            <a:endParaRPr lang="en-GB"/>
          </a:p>
        </p:txBody>
      </p:sp>
    </p:spTree>
    <p:extLst>
      <p:ext uri="{BB962C8B-B14F-4D97-AF65-F5344CB8AC3E}">
        <p14:creationId xmlns:p14="http://schemas.microsoft.com/office/powerpoint/2010/main" val="358140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400" dirty="0"/>
              <a:t>Our strategy published in May 2021 is a strategy for the changing world of health and social care.  We are being ambitious.</a:t>
            </a:r>
          </a:p>
          <a:p>
            <a:pPr lvl="0" fontAlgn="base"/>
            <a:endParaRPr lang="en-US" sz="1400" dirty="0"/>
          </a:p>
          <a:p>
            <a:pPr lvl="0" fontAlgn="base"/>
            <a:r>
              <a:rPr lang="en-US" sz="1400" dirty="0"/>
              <a:t>The health and social care landscape has changed drastically since 2016, when our previous strategy was published. Changes in the health and social care sector have been accelerated by the pandemic, increasing the needs of those who access health and social care services and placing additional challenges on service providers to meet them.</a:t>
            </a:r>
            <a:r>
              <a:rPr lang="en-GB" sz="1400" dirty="0"/>
              <a:t> </a:t>
            </a:r>
          </a:p>
          <a:p>
            <a:pPr lvl="0" fontAlgn="base"/>
            <a:endParaRPr lang="en-GB" sz="1400" dirty="0"/>
          </a:p>
          <a:p>
            <a:pPr lvl="0" fontAlgn="base"/>
            <a:r>
              <a:rPr lang="en-US" sz="1400" dirty="0"/>
              <a:t>Our role as the regulator of health and social care in England has also been impacted greatly by the pandemic, affecting our ability to inspect all services and provide the necessary assurance to the public of their safety.    </a:t>
            </a:r>
          </a:p>
          <a:p>
            <a:pPr lvl="0" fontAlgn="base"/>
            <a:endParaRPr lang="en-US" sz="1400" dirty="0"/>
          </a:p>
          <a:p>
            <a:pPr fontAlgn="base"/>
            <a:r>
              <a:rPr lang="en-GB" sz="1400" dirty="0"/>
              <a:t>We’re on a journey to change how we regulate to improve care for everyone. </a:t>
            </a:r>
          </a:p>
          <a:p>
            <a:pPr fontAlgn="base"/>
            <a:r>
              <a:rPr lang="en-GB" sz="1400" dirty="0"/>
              <a:t>  </a:t>
            </a:r>
          </a:p>
          <a:p>
            <a:pPr fontAlgn="base"/>
            <a:r>
              <a:rPr lang="en-GB" sz="1400" dirty="0"/>
              <a:t>Our strategy strengthens our commitment to deliver our purpose: to ensure health and care services provide people with safe, effective, compassionate, high-quality care and to encourage those services to improve. Our strategy is purposefully ambitious, and to implement it we will need to work closely with others to make it a reality. We’ll review this strategy regularly so we can adapt to changes and be prepared for what the future holds.</a:t>
            </a:r>
          </a:p>
          <a:p>
            <a:endParaRPr lang="en-GB" dirty="0"/>
          </a:p>
          <a:p>
            <a:r>
              <a:rPr lang="en-GB" sz="1400" b="1" dirty="0"/>
              <a:t>Our strategic themes: </a:t>
            </a:r>
          </a:p>
          <a:p>
            <a:endParaRPr lang="en-GB" sz="1400" b="1" dirty="0"/>
          </a:p>
          <a:p>
            <a:r>
              <a:rPr lang="en-US" sz="1400" dirty="0"/>
              <a:t>We’ll continue building the underpinning systems and structures, and making changes, to enable our strategy over the next two to three years, but full </a:t>
            </a:r>
            <a:r>
              <a:rPr lang="en-US" sz="1400" dirty="0" err="1"/>
              <a:t>realisation</a:t>
            </a:r>
            <a:r>
              <a:rPr lang="en-US" sz="1400" dirty="0"/>
              <a:t> of the strategy will take longer as we continuously learn and evolve, responding to changes in the world around us. </a:t>
            </a:r>
          </a:p>
          <a:p>
            <a:endParaRPr lang="en-US" sz="1400" dirty="0"/>
          </a:p>
          <a:p>
            <a:r>
              <a:rPr lang="en-US" sz="1400" dirty="0"/>
              <a:t>the four interlinked themes that will determine the changes we will make; </a:t>
            </a:r>
          </a:p>
          <a:p>
            <a:endParaRPr lang="en-US" sz="1400" dirty="0"/>
          </a:p>
          <a:p>
            <a:pPr marL="191371" indent="-191371" defTabSz="1020647">
              <a:buFontTx/>
              <a:buChar char="-"/>
              <a:defRPr/>
            </a:pPr>
            <a:r>
              <a:rPr lang="en-US" sz="1400" b="1" dirty="0"/>
              <a:t>People and communities </a:t>
            </a:r>
            <a:endParaRPr lang="en-US" sz="1400" dirty="0"/>
          </a:p>
          <a:p>
            <a:pPr marL="191371" indent="-191371" defTabSz="1020647">
              <a:buFontTx/>
              <a:buChar char="-"/>
              <a:defRPr/>
            </a:pPr>
            <a:r>
              <a:rPr lang="en-US" sz="1400" b="1" dirty="0"/>
              <a:t>Smarter regulation </a:t>
            </a:r>
          </a:p>
          <a:p>
            <a:pPr marL="191371" indent="-191371" defTabSz="1020647">
              <a:buFontTx/>
              <a:buChar char="-"/>
              <a:defRPr/>
            </a:pPr>
            <a:r>
              <a:rPr lang="en-US" sz="1400" b="1" dirty="0"/>
              <a:t>Safety through learning </a:t>
            </a:r>
          </a:p>
          <a:p>
            <a:pPr marL="191371" indent="-191371" defTabSz="1020647">
              <a:buFontTx/>
              <a:buChar char="-"/>
              <a:defRPr/>
            </a:pPr>
            <a:r>
              <a:rPr lang="en-US" sz="1400" b="1" dirty="0"/>
              <a:t>Accelerating improvement</a:t>
            </a:r>
          </a:p>
          <a:p>
            <a:pPr marL="191371" indent="-191371" defTabSz="1020647">
              <a:buFontTx/>
              <a:buChar char="-"/>
              <a:defRPr/>
            </a:pPr>
            <a:endParaRPr lang="en-US" sz="1400" b="1" dirty="0">
              <a:solidFill>
                <a:srgbClr val="1B2D70"/>
              </a:solidFill>
              <a:latin typeface="Arial"/>
              <a:ea typeface="ＭＳ Ｐゴシック"/>
              <a:cs typeface="Arial"/>
            </a:endParaRPr>
          </a:p>
          <a:p>
            <a:pPr defTabSz="483032">
              <a:defRPr/>
            </a:pPr>
            <a:r>
              <a:rPr lang="en-US" sz="1500" dirty="0">
                <a:solidFill>
                  <a:srgbClr val="000000"/>
                </a:solidFill>
                <a:latin typeface="Arial" panose="020B0604020202020204"/>
              </a:rPr>
              <a:t>All of this comes back to our core ambition of tackling inequalities. </a:t>
            </a:r>
            <a:r>
              <a:rPr lang="en-GB" sz="1500" dirty="0">
                <a:solidFill>
                  <a:srgbClr val="000000"/>
                </a:solidFill>
                <a:latin typeface="Arial" panose="020B0604020202020204" pitchFamily="34" charset="0"/>
                <a:cs typeface="Arial" panose="020B0604020202020204" pitchFamily="34" charset="0"/>
              </a:rPr>
              <a:t>We’re pushing for equality of access, experiences and outcomes from health and </a:t>
            </a:r>
            <a:br>
              <a:rPr lang="en-GB" sz="1500" dirty="0">
                <a:solidFill>
                  <a:srgbClr val="000000"/>
                </a:solidFill>
                <a:latin typeface="Arial" panose="020B0604020202020204" pitchFamily="34" charset="0"/>
                <a:cs typeface="Arial" panose="020B0604020202020204" pitchFamily="34" charset="0"/>
              </a:rPr>
            </a:br>
            <a:r>
              <a:rPr lang="en-GB" sz="1500" dirty="0">
                <a:solidFill>
                  <a:srgbClr val="000000"/>
                </a:solidFill>
                <a:latin typeface="Arial" panose="020B0604020202020204" pitchFamily="34" charset="0"/>
                <a:cs typeface="Arial" panose="020B0604020202020204" pitchFamily="34" charset="0"/>
              </a:rPr>
              <a:t>social care services</a:t>
            </a:r>
            <a:endParaRPr lang="en-US" sz="1500" dirty="0">
              <a:solidFill>
                <a:srgbClr val="000000"/>
              </a:solidFill>
              <a:latin typeface="Arial" panose="020B0604020202020204"/>
            </a:endParaRPr>
          </a:p>
          <a:p>
            <a:pPr marL="191371" indent="-191371" defTabSz="1020647">
              <a:buFontTx/>
              <a:buChar char="-"/>
              <a:defRPr/>
            </a:pPr>
            <a:endParaRPr lang="en-GB" sz="1400" dirty="0">
              <a:solidFill>
                <a:srgbClr val="1B2D70"/>
              </a:solidFill>
              <a:latin typeface="Arial"/>
              <a:ea typeface="ＭＳ Ｐゴシック"/>
              <a:cs typeface="Arial"/>
            </a:endParaRPr>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35553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83032">
              <a:defRPr/>
            </a:pPr>
            <a:fld id="{09997180-E097-48CE-802B-A662322B1D87}" type="slidenum">
              <a:rPr lang="en-GB">
                <a:solidFill>
                  <a:prstClr val="black"/>
                </a:solidFill>
                <a:latin typeface="Calibri" panose="020F0502020204030204"/>
              </a:rPr>
              <a:pPr defTabSz="48303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78369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The final version of the Act:</a:t>
            </a:r>
          </a:p>
          <a:p>
            <a:pPr lvl="0"/>
            <a:endParaRPr lang="en-GB" sz="1400" dirty="0"/>
          </a:p>
          <a:p>
            <a:pPr marL="191371" indent="-191371">
              <a:buFont typeface="Arial" panose="020B0604020202020204" pitchFamily="34" charset="0"/>
              <a:buChar char="•"/>
            </a:pPr>
            <a:r>
              <a:rPr lang="en-GB" sz="1400" dirty="0"/>
              <a:t>Gives CQC a duty to independently review and assess how Local Authorities are delivering their Care Act functions under Part 1.</a:t>
            </a:r>
          </a:p>
          <a:p>
            <a:pPr marL="191371" indent="-191371">
              <a:buFont typeface="Arial" panose="020B0604020202020204" pitchFamily="34" charset="0"/>
              <a:buChar char="•"/>
            </a:pPr>
            <a:r>
              <a:rPr lang="en-GB" sz="1400" dirty="0"/>
              <a:t>Creates new powers for CQC to have oversight of Integrated Care Systems (ICSs), putting three key themes for assessment on the face of the Bill – Leadership, integration and quality and safety.</a:t>
            </a:r>
          </a:p>
          <a:p>
            <a:pPr marL="191371" indent="-191371">
              <a:buFont typeface="Arial" panose="020B0604020202020204" pitchFamily="34" charset="0"/>
              <a:buChar char="•"/>
            </a:pPr>
            <a:r>
              <a:rPr lang="en-GB" sz="1400" dirty="0"/>
              <a:t>Introduces a requirement for all health and social care providers who carry out regulated activities to ensure that their staff receive specific training appropriate to their role on learning disabilities and autism. The Secretary of State (</a:t>
            </a:r>
            <a:r>
              <a:rPr lang="en-GB" sz="1400" dirty="0" err="1"/>
              <a:t>SofS</a:t>
            </a:r>
            <a:r>
              <a:rPr lang="en-GB" sz="1400" dirty="0"/>
              <a:t>) is also required to produce a Code of Practice with regards to training on learning disability and autism.  </a:t>
            </a:r>
          </a:p>
          <a:p>
            <a:pPr marL="191371" indent="-191371">
              <a:buFont typeface="Arial" panose="020B0604020202020204" pitchFamily="34" charset="0"/>
              <a:buChar char="•"/>
            </a:pPr>
            <a:r>
              <a:rPr lang="en-GB" sz="1400" dirty="0"/>
              <a:t>Creates a duty for CQC to enforce the NHS food and drink standards. The Bill imposes requirements on NHS hospitals in connection with food or drink provided or made available to any person on hospital premises in England that are used in connection with the carrying on of a regulated activity. Further regulations will be made which will specify the nutritional standards or requirements which are to be complied with.</a:t>
            </a:r>
          </a:p>
          <a:p>
            <a:endParaRPr lang="en-GB" sz="1400" b="1" u="sng" dirty="0"/>
          </a:p>
          <a:p>
            <a:r>
              <a:rPr lang="en-GB" sz="1400" b="1" u="sng" dirty="0"/>
              <a:t>New powers </a:t>
            </a:r>
            <a:r>
              <a:rPr lang="en-GB" sz="1400" dirty="0"/>
              <a:t>–</a:t>
            </a:r>
            <a:r>
              <a:rPr lang="en-GB" sz="1100" dirty="0"/>
              <a:t> </a:t>
            </a:r>
            <a:r>
              <a:rPr lang="en-GB" sz="1400" dirty="0"/>
              <a:t> </a:t>
            </a:r>
          </a:p>
          <a:p>
            <a:pPr lvl="1"/>
            <a:r>
              <a:rPr lang="en-GB" sz="1400" dirty="0"/>
              <a:t>We now have new powers to oversee local authorities and integrated care systems under the Health and Care Bill. </a:t>
            </a:r>
          </a:p>
          <a:p>
            <a:pPr lvl="1"/>
            <a:r>
              <a:rPr lang="en-GB" sz="1400" dirty="0"/>
              <a:t>These will support us to deliver the objectives in our strategy by allowing us to look more effectively at how the care provided in a local system is improving outcomes for people and reducing inequalities in their care.</a:t>
            </a:r>
          </a:p>
          <a:p>
            <a:pPr lvl="1"/>
            <a:r>
              <a:rPr lang="en-GB" sz="1400" dirty="0"/>
              <a:t>We’ve engaged extensively over the last year on how we’ll do this, including two large workshops with around 400 representatives from across the country and establishing an expert advisory group to provide dedicated input. </a:t>
            </a:r>
          </a:p>
          <a:p>
            <a:pPr lvl="1"/>
            <a:r>
              <a:rPr lang="en-GB" sz="1400" dirty="0"/>
              <a:t>This will be transformative in how we bring together a view of quality across a local area, put people at the centre and help drive improvement in care. </a:t>
            </a:r>
          </a:p>
        </p:txBody>
      </p:sp>
      <p:sp>
        <p:nvSpPr>
          <p:cNvPr id="4" name="Slide Number Placeholder 3"/>
          <p:cNvSpPr>
            <a:spLocks noGrp="1"/>
          </p:cNvSpPr>
          <p:nvPr>
            <p:ph type="sldNum" sz="quarter" idx="5"/>
          </p:nvPr>
        </p:nvSpPr>
        <p:spPr/>
        <p:txBody>
          <a:bodyPr/>
          <a:lstStyle/>
          <a:p>
            <a:pPr defTabSz="966064">
              <a:defRPr/>
            </a:pPr>
            <a:fld id="{09997180-E097-48CE-802B-A662322B1D87}" type="slidenum">
              <a:rPr lang="en-GB" sz="1400">
                <a:solidFill>
                  <a:prstClr val="black"/>
                </a:solidFill>
                <a:latin typeface="Calibri" panose="020F0502020204030204"/>
              </a:rPr>
              <a:pPr defTabSz="966064">
                <a:defRPr/>
              </a:pPr>
              <a:t>8</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70230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b="1" dirty="0"/>
              <a:t>New technology </a:t>
            </a:r>
            <a:r>
              <a:rPr lang="en-GB" sz="1300" dirty="0"/>
              <a:t>– we’ll be able to harness what we hear from people using services through new skills and technology for data and insight, supporting our colleagues to make decisions. This is coupled with a better experience for providers through our new online portal, to reduce burden and increase the quality of data we collect from them.</a:t>
            </a:r>
          </a:p>
          <a:p>
            <a:pPr lvl="0"/>
            <a:r>
              <a:rPr lang="en-GB" sz="1300" b="1" dirty="0"/>
              <a:t>New policy</a:t>
            </a:r>
            <a:r>
              <a:rPr lang="en-GB" sz="1300" dirty="0"/>
              <a:t> – we’ll use a single quality assessment framework for all service types and at all levels, from registration through to provider assessments and assessments of integrated care systems (ICSs) and local authorities. This will be the basis for our judgements about quality.</a:t>
            </a:r>
          </a:p>
          <a:p>
            <a:pPr lvl="0"/>
            <a:r>
              <a:rPr lang="en-GB" sz="1300" b="1" dirty="0"/>
              <a:t>New ways of working </a:t>
            </a:r>
            <a:r>
              <a:rPr lang="en-GB" sz="1300" dirty="0"/>
              <a:t>– we’ll be working in teams with a mix of expertise and experience of different health and social care sectors to make sure we can share specialist skills and knowledge about all sectors. This means bringing people together who have different perspectives to give us the best view of services across a local area.</a:t>
            </a:r>
          </a:p>
          <a:p>
            <a:pPr lvl="0"/>
            <a:r>
              <a:rPr lang="en-GB" sz="1300" b="1" dirty="0"/>
              <a:t>New powers </a:t>
            </a:r>
            <a:r>
              <a:rPr lang="en-GB" sz="1300" dirty="0"/>
              <a:t>– we’ll build on our previous activity looking at how services work together across a local area with new powers to look at ICSs and local authorities, which will help to hold them to account and encourage improvement. </a:t>
            </a:r>
          </a:p>
          <a:p>
            <a:r>
              <a:rPr lang="en-GB" sz="1300" dirty="0"/>
              <a:t>All of this will enable us to present a better view of the quality of care being delivered in health and care services and in local areas. It will be built on how people experience care and what matters to them. We will be able to better spot health inequalities and disparities between areas, so we can provide better information to partners to help improve care for everyone.  </a:t>
            </a:r>
          </a:p>
        </p:txBody>
      </p:sp>
      <p:sp>
        <p:nvSpPr>
          <p:cNvPr id="4" name="Slide Number Placeholder 3"/>
          <p:cNvSpPr>
            <a:spLocks noGrp="1"/>
          </p:cNvSpPr>
          <p:nvPr>
            <p:ph type="sldNum" sz="quarter" idx="5"/>
          </p:nvPr>
        </p:nvSpPr>
        <p:spPr/>
        <p:txBody>
          <a:bodyPr/>
          <a:lstStyle/>
          <a:p>
            <a:fld id="{09997180-E097-48CE-802B-A662322B1D87}" type="slidenum">
              <a:rPr lang="en-GB" smtClean="0"/>
              <a:t>9</a:t>
            </a:fld>
            <a:endParaRPr lang="en-GB"/>
          </a:p>
        </p:txBody>
      </p:sp>
    </p:spTree>
    <p:extLst>
      <p:ext uri="{BB962C8B-B14F-4D97-AF65-F5344CB8AC3E}">
        <p14:creationId xmlns:p14="http://schemas.microsoft.com/office/powerpoint/2010/main" val="23394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5.tif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5.tif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4201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6839-3AEA-6849-A127-DB27476648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EA149E-A871-014F-96BC-ADBD5C39AA3D}"/>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C242AF-0259-EF4C-B980-48B1F1DA69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158CD6-9CFF-CD42-9201-AFD2C662B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38C2C-0F3C-5747-B83C-C4001455156F}"/>
              </a:ext>
            </a:extLst>
          </p:cNvPr>
          <p:cNvSpPr>
            <a:spLocks noGrp="1"/>
          </p:cNvSpPr>
          <p:nvPr>
            <p:ph type="sldNum" sz="quarter" idx="12"/>
          </p:nvPr>
        </p:nvSpPr>
        <p:spPr/>
        <p:txBody>
          <a:bodyPr/>
          <a:lstStyle/>
          <a:p>
            <a:fld id="{A5EED89F-A0ED-EF44-B19D-7944EFEAD87B}" type="slidenum">
              <a:rPr lang="en-US" smtClean="0"/>
              <a:t>‹#›</a:t>
            </a:fld>
            <a:endParaRPr lang="en-US"/>
          </a:p>
        </p:txBody>
      </p:sp>
    </p:spTree>
    <p:extLst>
      <p:ext uri="{BB962C8B-B14F-4D97-AF65-F5344CB8AC3E}">
        <p14:creationId xmlns:p14="http://schemas.microsoft.com/office/powerpoint/2010/main" val="225467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606" y="485792"/>
            <a:ext cx="7437967" cy="906463"/>
          </a:xfrm>
          <a:prstGeom prst="rect">
            <a:avLst/>
          </a:prstGeom>
        </p:spPr>
        <p:txBody>
          <a:bodyPr/>
          <a:lstStyle/>
          <a:p>
            <a:r>
              <a:rPr lang="en-GB"/>
              <a:t>Click to edit Master title style</a:t>
            </a:r>
            <a:endParaRPr lang="en-US"/>
          </a:p>
        </p:txBody>
      </p:sp>
      <p:sp>
        <p:nvSpPr>
          <p:cNvPr id="4" name="Text Placeholder 3"/>
          <p:cNvSpPr>
            <a:spLocks noGrp="1"/>
          </p:cNvSpPr>
          <p:nvPr>
            <p:ph type="body" sz="quarter" idx="10"/>
          </p:nvPr>
        </p:nvSpPr>
        <p:spPr>
          <a:xfrm>
            <a:off x="527316" y="1268763"/>
            <a:ext cx="10945283" cy="4391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415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210623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Tree>
    <p:extLst>
      <p:ext uri="{BB962C8B-B14F-4D97-AF65-F5344CB8AC3E}">
        <p14:creationId xmlns:p14="http://schemas.microsoft.com/office/powerpoint/2010/main" val="947015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262FBB-9138-BE40-9E4B-BE53C0DBDBBB}"/>
              </a:ext>
            </a:extLst>
          </p:cNvPr>
          <p:cNvSpPr>
            <a:spLocks noGrp="1"/>
          </p:cNvSpPr>
          <p:nvPr>
            <p:ph type="pic" sz="quarter" idx="12"/>
          </p:nvPr>
        </p:nvSpPr>
        <p:spPr>
          <a:xfrm>
            <a:off x="0" y="0"/>
            <a:ext cx="12192000" cy="6858000"/>
          </a:xfrm>
        </p:spPr>
        <p:txBody>
          <a:bodyPr/>
          <a:lstStyle/>
          <a:p>
            <a:endParaRPr lang="en-GB"/>
          </a:p>
        </p:txBody>
      </p:sp>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2832100"/>
            <a:ext cx="8402991" cy="1940568"/>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pic>
        <p:nvPicPr>
          <p:cNvPr id="12" name="Picture 11" descr="A close-up of a logo&#10;&#10;Description automatically generated with medium confidence">
            <a:extLst>
              <a:ext uri="{FF2B5EF4-FFF2-40B4-BE49-F238E27FC236}">
                <a16:creationId xmlns:a16="http://schemas.microsoft.com/office/drawing/2014/main" id="{77C3A546-3DAF-BF45-B8EA-3A5976653E63}"/>
              </a:ext>
            </a:extLst>
          </p:cNvPr>
          <p:cNvPicPr>
            <a:picLocks noChangeAspect="1"/>
          </p:cNvPicPr>
          <p:nvPr userDrawn="1"/>
        </p:nvPicPr>
        <p:blipFill>
          <a:blip r:embed="rId2"/>
          <a:stretch>
            <a:fillRect/>
          </a:stretch>
        </p:blipFill>
        <p:spPr>
          <a:xfrm>
            <a:off x="9541565" y="5869380"/>
            <a:ext cx="2203278" cy="682431"/>
          </a:xfrm>
          <a:prstGeom prst="rect">
            <a:avLst/>
          </a:prstGeom>
        </p:spPr>
      </p:pic>
    </p:spTree>
    <p:extLst>
      <p:ext uri="{BB962C8B-B14F-4D97-AF65-F5344CB8AC3E}">
        <p14:creationId xmlns:p14="http://schemas.microsoft.com/office/powerpoint/2010/main" val="1967970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921902"/>
            <a:ext cx="8402991" cy="2507099"/>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429000"/>
            <a:ext cx="8402991"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4389801"/>
            <a:ext cx="8402991" cy="767655"/>
          </a:xfrm>
        </p:spPr>
        <p:txBody>
          <a:bodyPr>
            <a:normAutofit/>
          </a:bodyPr>
          <a:lstStyle>
            <a:lvl1pPr>
              <a:defRPr sz="1400" b="0" spc="300">
                <a:solidFill>
                  <a:schemeClr val="tx2"/>
                </a:solidFill>
                <a:latin typeface="+mn-lt"/>
                <a:cs typeface="Calibri" panose="020F0502020204030204" pitchFamily="34" charset="0"/>
              </a:defRPr>
            </a:lvl1pPr>
          </a:lstStyle>
          <a:p>
            <a:pPr lvl="0"/>
            <a:r>
              <a:rPr lang="en-US"/>
              <a:t>MONTH, YEAR</a:t>
            </a:r>
          </a:p>
        </p:txBody>
      </p:sp>
      <p:pic>
        <p:nvPicPr>
          <p:cNvPr id="4" name="Picture 3" descr="A close-up of a logo&#10;&#10;Description automatically generated with medium confidence">
            <a:extLst>
              <a:ext uri="{FF2B5EF4-FFF2-40B4-BE49-F238E27FC236}">
                <a16:creationId xmlns:a16="http://schemas.microsoft.com/office/drawing/2014/main" id="{33476BD9-155B-B947-95B8-B14BD9BABD41}"/>
              </a:ext>
            </a:extLst>
          </p:cNvPr>
          <p:cNvPicPr>
            <a:picLocks noChangeAspect="1"/>
          </p:cNvPicPr>
          <p:nvPr userDrawn="1"/>
        </p:nvPicPr>
        <p:blipFill>
          <a:blip r:embed="rId2"/>
          <a:stretch>
            <a:fillRect/>
          </a:stretch>
        </p:blipFill>
        <p:spPr>
          <a:xfrm>
            <a:off x="9541565" y="5869380"/>
            <a:ext cx="2203278" cy="682431"/>
          </a:xfrm>
          <a:prstGeom prst="rect">
            <a:avLst/>
          </a:prstGeom>
        </p:spPr>
      </p:pic>
      <p:pic>
        <p:nvPicPr>
          <p:cNvPr id="7" name="Picture 6">
            <a:extLst>
              <a:ext uri="{FF2B5EF4-FFF2-40B4-BE49-F238E27FC236}">
                <a16:creationId xmlns:a16="http://schemas.microsoft.com/office/drawing/2014/main" id="{64497E6A-514D-954C-B945-7787EAB418FB}"/>
              </a:ext>
            </a:extLst>
          </p:cNvPr>
          <p:cNvPicPr>
            <a:picLocks noChangeAspect="1"/>
          </p:cNvPicPr>
          <p:nvPr userDrawn="1"/>
        </p:nvPicPr>
        <p:blipFill>
          <a:blip r:embed="rId3"/>
          <a:stretch>
            <a:fillRect/>
          </a:stretch>
        </p:blipFill>
        <p:spPr>
          <a:xfrm>
            <a:off x="0" y="4039100"/>
            <a:ext cx="2832100" cy="2832100"/>
          </a:xfrm>
          <a:prstGeom prst="rect">
            <a:avLst/>
          </a:prstGeom>
        </p:spPr>
      </p:pic>
      <p:pic>
        <p:nvPicPr>
          <p:cNvPr id="9" name="Picture 8">
            <a:extLst>
              <a:ext uri="{FF2B5EF4-FFF2-40B4-BE49-F238E27FC236}">
                <a16:creationId xmlns:a16="http://schemas.microsoft.com/office/drawing/2014/main" id="{609A8B1B-7016-C948-AAD4-5C66CB47A792}"/>
              </a:ext>
            </a:extLst>
          </p:cNvPr>
          <p:cNvPicPr>
            <a:picLocks noChangeAspect="1"/>
          </p:cNvPicPr>
          <p:nvPr userDrawn="1"/>
        </p:nvPicPr>
        <p:blipFill>
          <a:blip r:embed="rId4"/>
          <a:stretch>
            <a:fillRect/>
          </a:stretch>
        </p:blipFill>
        <p:spPr>
          <a:xfrm rot="5400000">
            <a:off x="9359900" y="0"/>
            <a:ext cx="2832100" cy="2832100"/>
          </a:xfrm>
          <a:prstGeom prst="rect">
            <a:avLst/>
          </a:prstGeom>
        </p:spPr>
      </p:pic>
    </p:spTree>
    <p:extLst>
      <p:ext uri="{BB962C8B-B14F-4D97-AF65-F5344CB8AC3E}">
        <p14:creationId xmlns:p14="http://schemas.microsoft.com/office/powerpoint/2010/main" val="1863215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857292"/>
            <a:ext cx="5382868" cy="4154487"/>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857292"/>
            <a:ext cx="5382869" cy="4154487"/>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5351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NO-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371600"/>
            <a:ext cx="5382868" cy="4640179"/>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371600"/>
            <a:ext cx="5382869" cy="4640179"/>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2153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0"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6361457"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73606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6100762"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48502"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Tree>
    <p:extLst>
      <p:ext uri="{BB962C8B-B14F-4D97-AF65-F5344CB8AC3E}">
        <p14:creationId xmlns:p14="http://schemas.microsoft.com/office/powerpoint/2010/main" val="418062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698047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651002"/>
            <a:ext cx="3259207" cy="2584311"/>
          </a:xfrm>
        </p:spPr>
        <p:txBody>
          <a:bodyPr/>
          <a:lstStyle>
            <a:lvl1pPr>
              <a:lnSpc>
                <a:spcPct val="100000"/>
              </a:lnSpc>
              <a:defRPr>
                <a:solidFill>
                  <a:schemeClr val="tx2"/>
                </a:solidFill>
              </a:defRPr>
            </a:lvl1pPr>
          </a:lstStyle>
          <a:p>
            <a:pPr lvl="0"/>
            <a:r>
              <a:rPr lang="en-GB"/>
              <a:t>Click to edit subheading / intro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pic>
        <p:nvPicPr>
          <p:cNvPr id="6" name="Picture 5">
            <a:extLst>
              <a:ext uri="{FF2B5EF4-FFF2-40B4-BE49-F238E27FC236}">
                <a16:creationId xmlns:a16="http://schemas.microsoft.com/office/drawing/2014/main" id="{7FE63AE0-79F8-1641-AF06-3D053CE8D2A2}"/>
              </a:ext>
            </a:extLst>
          </p:cNvPr>
          <p:cNvPicPr>
            <a:picLocks noChangeAspect="1"/>
          </p:cNvPicPr>
          <p:nvPr userDrawn="1"/>
        </p:nvPicPr>
        <p:blipFill>
          <a:blip r:embed="rId5"/>
          <a:stretch>
            <a:fillRect/>
          </a:stretch>
        </p:blipFill>
        <p:spPr>
          <a:xfrm>
            <a:off x="5577681" y="1527096"/>
            <a:ext cx="517525" cy="517525"/>
          </a:xfrm>
          <a:prstGeom prst="rect">
            <a:avLst/>
          </a:prstGeom>
        </p:spPr>
      </p:pic>
      <p:sp>
        <p:nvSpPr>
          <p:cNvPr id="16" name="Text Placeholder 11">
            <a:extLst>
              <a:ext uri="{FF2B5EF4-FFF2-40B4-BE49-F238E27FC236}">
                <a16:creationId xmlns:a16="http://schemas.microsoft.com/office/drawing/2014/main" id="{E1E00F45-2482-3B42-BF7F-32C1A17E9074}"/>
              </a:ext>
            </a:extLst>
          </p:cNvPr>
          <p:cNvSpPr>
            <a:spLocks noGrp="1"/>
          </p:cNvSpPr>
          <p:nvPr>
            <p:ph type="body" sz="quarter" idx="15" hasCustomPrompt="1"/>
          </p:nvPr>
        </p:nvSpPr>
        <p:spPr>
          <a:xfrm>
            <a:off x="6332054" y="1651003"/>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7" name="Picture 16">
            <a:extLst>
              <a:ext uri="{FF2B5EF4-FFF2-40B4-BE49-F238E27FC236}">
                <a16:creationId xmlns:a16="http://schemas.microsoft.com/office/drawing/2014/main" id="{ABBEC7AA-15EE-6B40-AE4C-DE237CC01E49}"/>
              </a:ext>
            </a:extLst>
          </p:cNvPr>
          <p:cNvPicPr>
            <a:picLocks noChangeAspect="1"/>
          </p:cNvPicPr>
          <p:nvPr userDrawn="1"/>
        </p:nvPicPr>
        <p:blipFill>
          <a:blip r:embed="rId5"/>
          <a:stretch>
            <a:fillRect/>
          </a:stretch>
        </p:blipFill>
        <p:spPr>
          <a:xfrm>
            <a:off x="5577681" y="2511070"/>
            <a:ext cx="517525" cy="517525"/>
          </a:xfrm>
          <a:prstGeom prst="rect">
            <a:avLst/>
          </a:prstGeom>
        </p:spPr>
      </p:pic>
      <p:sp>
        <p:nvSpPr>
          <p:cNvPr id="18" name="Text Placeholder 11">
            <a:extLst>
              <a:ext uri="{FF2B5EF4-FFF2-40B4-BE49-F238E27FC236}">
                <a16:creationId xmlns:a16="http://schemas.microsoft.com/office/drawing/2014/main" id="{AD1DD334-62A0-574D-AD84-A9425B17AA32}"/>
              </a:ext>
            </a:extLst>
          </p:cNvPr>
          <p:cNvSpPr>
            <a:spLocks noGrp="1"/>
          </p:cNvSpPr>
          <p:nvPr>
            <p:ph type="body" sz="quarter" idx="16" hasCustomPrompt="1"/>
          </p:nvPr>
        </p:nvSpPr>
        <p:spPr>
          <a:xfrm>
            <a:off x="6332054" y="2634977"/>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9" name="Picture 18">
            <a:extLst>
              <a:ext uri="{FF2B5EF4-FFF2-40B4-BE49-F238E27FC236}">
                <a16:creationId xmlns:a16="http://schemas.microsoft.com/office/drawing/2014/main" id="{8B5C294C-C36E-0242-AF7A-24D428BC266C}"/>
              </a:ext>
            </a:extLst>
          </p:cNvPr>
          <p:cNvPicPr>
            <a:picLocks noChangeAspect="1"/>
          </p:cNvPicPr>
          <p:nvPr userDrawn="1"/>
        </p:nvPicPr>
        <p:blipFill>
          <a:blip r:embed="rId5"/>
          <a:stretch>
            <a:fillRect/>
          </a:stretch>
        </p:blipFill>
        <p:spPr>
          <a:xfrm>
            <a:off x="5577681" y="3495044"/>
            <a:ext cx="517525" cy="517525"/>
          </a:xfrm>
          <a:prstGeom prst="rect">
            <a:avLst/>
          </a:prstGeom>
        </p:spPr>
      </p:pic>
      <p:sp>
        <p:nvSpPr>
          <p:cNvPr id="20" name="Text Placeholder 11">
            <a:extLst>
              <a:ext uri="{FF2B5EF4-FFF2-40B4-BE49-F238E27FC236}">
                <a16:creationId xmlns:a16="http://schemas.microsoft.com/office/drawing/2014/main" id="{6521A1D4-D8F9-754D-A7BB-32871C4DDA1B}"/>
              </a:ext>
            </a:extLst>
          </p:cNvPr>
          <p:cNvSpPr>
            <a:spLocks noGrp="1"/>
          </p:cNvSpPr>
          <p:nvPr>
            <p:ph type="body" sz="quarter" idx="17" hasCustomPrompt="1"/>
          </p:nvPr>
        </p:nvSpPr>
        <p:spPr>
          <a:xfrm>
            <a:off x="6332054" y="3618951"/>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1" name="Picture 20">
            <a:extLst>
              <a:ext uri="{FF2B5EF4-FFF2-40B4-BE49-F238E27FC236}">
                <a16:creationId xmlns:a16="http://schemas.microsoft.com/office/drawing/2014/main" id="{7DC2C526-0E20-3740-BD55-60C7C9DB0A49}"/>
              </a:ext>
            </a:extLst>
          </p:cNvPr>
          <p:cNvPicPr>
            <a:picLocks noChangeAspect="1"/>
          </p:cNvPicPr>
          <p:nvPr userDrawn="1"/>
        </p:nvPicPr>
        <p:blipFill>
          <a:blip r:embed="rId5"/>
          <a:stretch>
            <a:fillRect/>
          </a:stretch>
        </p:blipFill>
        <p:spPr>
          <a:xfrm>
            <a:off x="5577681" y="4479017"/>
            <a:ext cx="517525" cy="517525"/>
          </a:xfrm>
          <a:prstGeom prst="rect">
            <a:avLst/>
          </a:prstGeom>
        </p:spPr>
      </p:pic>
      <p:sp>
        <p:nvSpPr>
          <p:cNvPr id="22" name="Text Placeholder 11">
            <a:extLst>
              <a:ext uri="{FF2B5EF4-FFF2-40B4-BE49-F238E27FC236}">
                <a16:creationId xmlns:a16="http://schemas.microsoft.com/office/drawing/2014/main" id="{452B1773-21EC-484F-A14D-35DB43544768}"/>
              </a:ext>
            </a:extLst>
          </p:cNvPr>
          <p:cNvSpPr>
            <a:spLocks noGrp="1"/>
          </p:cNvSpPr>
          <p:nvPr>
            <p:ph type="body" sz="quarter" idx="18" hasCustomPrompt="1"/>
          </p:nvPr>
        </p:nvSpPr>
        <p:spPr>
          <a:xfrm>
            <a:off x="6332054" y="4602924"/>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3" name="Picture 22" descr="A close-up of a logo&#10;&#10;Description automatically generated with medium confidence">
            <a:extLst>
              <a:ext uri="{FF2B5EF4-FFF2-40B4-BE49-F238E27FC236}">
                <a16:creationId xmlns:a16="http://schemas.microsoft.com/office/drawing/2014/main" id="{9DACE12C-920B-244C-BC1B-C3FC4016AE5B}"/>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91158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
        <p:nvSpPr>
          <p:cNvPr id="6" name="Media Placeholder 5">
            <a:extLst>
              <a:ext uri="{FF2B5EF4-FFF2-40B4-BE49-F238E27FC236}">
                <a16:creationId xmlns:a16="http://schemas.microsoft.com/office/drawing/2014/main" id="{6402929F-E2A5-B14E-B8F0-5E3A8A685540}"/>
              </a:ext>
            </a:extLst>
          </p:cNvPr>
          <p:cNvSpPr>
            <a:spLocks noGrp="1" noChangeAspect="1"/>
          </p:cNvSpPr>
          <p:nvPr>
            <p:ph type="media" sz="quarter" idx="12"/>
          </p:nvPr>
        </p:nvSpPr>
        <p:spPr>
          <a:xfrm>
            <a:off x="2057502" y="1426978"/>
            <a:ext cx="8075408" cy="4542417"/>
          </a:xfrm>
        </p:spPr>
        <p:txBody>
          <a:bodyPr/>
          <a:lstStyle/>
          <a:p>
            <a:endParaRPr lang="en-GB"/>
          </a:p>
        </p:txBody>
      </p:sp>
      <p:pic>
        <p:nvPicPr>
          <p:cNvPr id="7" name="Picture 6">
            <a:extLst>
              <a:ext uri="{FF2B5EF4-FFF2-40B4-BE49-F238E27FC236}">
                <a16:creationId xmlns:a16="http://schemas.microsoft.com/office/drawing/2014/main" id="{3260E411-1C51-D645-B20A-B5B87B3AE92D}"/>
              </a:ext>
            </a:extLst>
          </p:cNvPr>
          <p:cNvPicPr>
            <a:picLocks noChangeAspect="1"/>
          </p:cNvPicPr>
          <p:nvPr userDrawn="1"/>
        </p:nvPicPr>
        <p:blipFill>
          <a:blip r:embed="rId5"/>
          <a:stretch>
            <a:fillRect/>
          </a:stretch>
        </p:blipFill>
        <p:spPr>
          <a:xfrm>
            <a:off x="438149" y="1391823"/>
            <a:ext cx="596900" cy="533400"/>
          </a:xfrm>
          <a:prstGeom prst="rect">
            <a:avLst/>
          </a:prstGeom>
        </p:spPr>
      </p:pic>
      <p:pic>
        <p:nvPicPr>
          <p:cNvPr id="16" name="Picture 15" descr="A close-up of a logo&#10;&#10;Description automatically generated with medium confidence">
            <a:extLst>
              <a:ext uri="{FF2B5EF4-FFF2-40B4-BE49-F238E27FC236}">
                <a16:creationId xmlns:a16="http://schemas.microsoft.com/office/drawing/2014/main" id="{71D569BB-D11F-7A4E-8CC6-99BB3AB9CC58}"/>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134607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BB9E7-6E7B-0B4B-8D56-FDF8E23D0B24}"/>
              </a:ext>
            </a:extLst>
          </p:cNvPr>
          <p:cNvPicPr>
            <a:picLocks noChangeAspect="1"/>
          </p:cNvPicPr>
          <p:nvPr userDrawn="1"/>
        </p:nvPicPr>
        <p:blipFill>
          <a:blip r:embed="rId2"/>
          <a:srcRect/>
          <a:stretch/>
        </p:blipFill>
        <p:spPr>
          <a:xfrm>
            <a:off x="9452920" y="5772291"/>
            <a:ext cx="2330308" cy="862516"/>
          </a:xfrm>
          <a:prstGeom prst="rect">
            <a:avLst/>
          </a:prstGeom>
        </p:spPr>
      </p:pic>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921903"/>
            <a:ext cx="8402991" cy="1940568"/>
          </a:xfrm>
          <a:prstGeom prst="rect">
            <a:avLst/>
          </a:prstGeom>
        </p:spPr>
        <p:txBody>
          <a:bodyPr/>
          <a:lstStyle>
            <a:lvl1pPr>
              <a:defRPr sz="7200" b="1">
                <a:solidFill>
                  <a:schemeClr val="bg2"/>
                </a:solidFill>
                <a:latin typeface="+mj-lt"/>
                <a:cs typeface="Calibri" panose="020F0502020204030204" pitchFamily="34" charset="0"/>
              </a:defRPr>
            </a:lvl1pPr>
          </a:lstStyle>
          <a:p>
            <a:r>
              <a:rPr lang="en-US"/>
              <a:t>This is a section divider slide</a:t>
            </a:r>
            <a:endParaRPr lang="en-GB"/>
          </a:p>
        </p:txBody>
      </p:sp>
    </p:spTree>
    <p:extLst>
      <p:ext uri="{BB962C8B-B14F-4D97-AF65-F5344CB8AC3E}">
        <p14:creationId xmlns:p14="http://schemas.microsoft.com/office/powerpoint/2010/main" val="3500160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290AAA-946C-1249-82A0-CCF6E3AF0C61}"/>
              </a:ext>
            </a:extLst>
          </p:cNvPr>
          <p:cNvSpPr>
            <a:spLocks noGrp="1"/>
          </p:cNvSpPr>
          <p:nvPr>
            <p:ph type="body" sz="quarter" idx="12" hasCustomPrompt="1"/>
          </p:nvPr>
        </p:nvSpPr>
        <p:spPr>
          <a:xfrm>
            <a:off x="438149" y="1953779"/>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These are large-scale stats</a:t>
            </a:r>
          </a:p>
        </p:txBody>
      </p:sp>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2"/>
          <a:srcRect/>
          <a:stretch/>
        </p:blipFill>
        <p:spPr>
          <a:xfrm>
            <a:off x="10585174" y="6228442"/>
            <a:ext cx="1198053" cy="443435"/>
          </a:xfrm>
          <a:prstGeom prst="rect">
            <a:avLst/>
          </a:prstGeom>
        </p:spPr>
      </p:pic>
      <p:sp>
        <p:nvSpPr>
          <p:cNvPr id="9" name="Text Placeholder 8">
            <a:extLst>
              <a:ext uri="{FF2B5EF4-FFF2-40B4-BE49-F238E27FC236}">
                <a16:creationId xmlns:a16="http://schemas.microsoft.com/office/drawing/2014/main" id="{97ACF4FD-D86B-3C4B-B4D8-19FDB011005A}"/>
              </a:ext>
            </a:extLst>
          </p:cNvPr>
          <p:cNvSpPr>
            <a:spLocks noGrp="1"/>
          </p:cNvSpPr>
          <p:nvPr>
            <p:ph type="body" sz="quarter" idx="13" hasCustomPrompt="1"/>
          </p:nvPr>
        </p:nvSpPr>
        <p:spPr>
          <a:xfrm>
            <a:off x="5439224" y="2136918"/>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17" name="Straight Connector 16">
            <a:extLst>
              <a:ext uri="{FF2B5EF4-FFF2-40B4-BE49-F238E27FC236}">
                <a16:creationId xmlns:a16="http://schemas.microsoft.com/office/drawing/2014/main" id="{2D360F0F-4CD0-4A43-8873-1E6DD02B06D6}"/>
              </a:ext>
            </a:extLst>
          </p:cNvPr>
          <p:cNvCxnSpPr/>
          <p:nvPr userDrawn="1"/>
        </p:nvCxnSpPr>
        <p:spPr>
          <a:xfrm>
            <a:off x="438149" y="1933899"/>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CCEA239C-FEA0-084B-99E9-A52E57A4A194}"/>
              </a:ext>
            </a:extLst>
          </p:cNvPr>
          <p:cNvSpPr>
            <a:spLocks noGrp="1"/>
          </p:cNvSpPr>
          <p:nvPr>
            <p:ph type="body" sz="quarter" idx="14" hasCustomPrompt="1"/>
          </p:nvPr>
        </p:nvSpPr>
        <p:spPr>
          <a:xfrm>
            <a:off x="438149" y="3375075"/>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19" name="Text Placeholder 8">
            <a:extLst>
              <a:ext uri="{FF2B5EF4-FFF2-40B4-BE49-F238E27FC236}">
                <a16:creationId xmlns:a16="http://schemas.microsoft.com/office/drawing/2014/main" id="{0906D1BE-5232-CA42-87C5-7D07F31090C5}"/>
              </a:ext>
            </a:extLst>
          </p:cNvPr>
          <p:cNvSpPr>
            <a:spLocks noGrp="1"/>
          </p:cNvSpPr>
          <p:nvPr>
            <p:ph type="body" sz="quarter" idx="15" hasCustomPrompt="1"/>
          </p:nvPr>
        </p:nvSpPr>
        <p:spPr>
          <a:xfrm>
            <a:off x="5439224" y="3558214"/>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0" name="Straight Connector 19">
            <a:extLst>
              <a:ext uri="{FF2B5EF4-FFF2-40B4-BE49-F238E27FC236}">
                <a16:creationId xmlns:a16="http://schemas.microsoft.com/office/drawing/2014/main" id="{697D92B3-EDD0-4A44-88F3-7F7D5CAAA127}"/>
              </a:ext>
            </a:extLst>
          </p:cNvPr>
          <p:cNvCxnSpPr/>
          <p:nvPr userDrawn="1"/>
        </p:nvCxnSpPr>
        <p:spPr>
          <a:xfrm>
            <a:off x="438149" y="3355195"/>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92D6568E-056C-6240-92E5-219EE8A50405}"/>
              </a:ext>
            </a:extLst>
          </p:cNvPr>
          <p:cNvSpPr>
            <a:spLocks noGrp="1"/>
          </p:cNvSpPr>
          <p:nvPr>
            <p:ph type="body" sz="quarter" idx="16" hasCustomPrompt="1"/>
          </p:nvPr>
        </p:nvSpPr>
        <p:spPr>
          <a:xfrm>
            <a:off x="438149" y="4826188"/>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2" name="Text Placeholder 8">
            <a:extLst>
              <a:ext uri="{FF2B5EF4-FFF2-40B4-BE49-F238E27FC236}">
                <a16:creationId xmlns:a16="http://schemas.microsoft.com/office/drawing/2014/main" id="{8F3A2742-04AA-9748-9FE7-705A5B208917}"/>
              </a:ext>
            </a:extLst>
          </p:cNvPr>
          <p:cNvSpPr>
            <a:spLocks noGrp="1"/>
          </p:cNvSpPr>
          <p:nvPr>
            <p:ph type="body" sz="quarter" idx="17" hasCustomPrompt="1"/>
          </p:nvPr>
        </p:nvSpPr>
        <p:spPr>
          <a:xfrm>
            <a:off x="5439224" y="5009327"/>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3" name="Straight Connector 22">
            <a:extLst>
              <a:ext uri="{FF2B5EF4-FFF2-40B4-BE49-F238E27FC236}">
                <a16:creationId xmlns:a16="http://schemas.microsoft.com/office/drawing/2014/main" id="{A85F812E-FAF6-6F4F-BE2D-B4AC8AFF3CA1}"/>
              </a:ext>
            </a:extLst>
          </p:cNvPr>
          <p:cNvCxnSpPr/>
          <p:nvPr userDrawn="1"/>
        </p:nvCxnSpPr>
        <p:spPr>
          <a:xfrm>
            <a:off x="438149" y="4806308"/>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29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88640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23824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70147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urple chapter">
    <p:spTree>
      <p:nvGrpSpPr>
        <p:cNvPr id="1" name="Shape 13"/>
        <p:cNvGrpSpPr/>
        <p:nvPr/>
      </p:nvGrpSpPr>
      <p:grpSpPr>
        <a:xfrm>
          <a:off x="0" y="0"/>
          <a:ext cx="0" cy="0"/>
          <a:chOff x="0" y="0"/>
          <a:chExt cx="0" cy="0"/>
        </a:xfrm>
      </p:grpSpPr>
      <p:sp>
        <p:nvSpPr>
          <p:cNvPr id="2" name="Rectangle 1">
            <a:extLst>
              <a:ext uri="{FF2B5EF4-FFF2-40B4-BE49-F238E27FC236}">
                <a16:creationId xmlns:a16="http://schemas.microsoft.com/office/drawing/2014/main" id="{3CDE5A6C-D7BF-499E-8857-77AF16A556A4}"/>
              </a:ext>
            </a:extLst>
          </p:cNvPr>
          <p:cNvSpPr/>
          <p:nvPr/>
        </p:nvSpPr>
        <p:spPr>
          <a:xfrm>
            <a:off x="0" y="1"/>
            <a:ext cx="12192000" cy="6405331"/>
          </a:xfrm>
          <a:prstGeom prst="rect">
            <a:avLst/>
          </a:prstGeom>
          <a:solidFill>
            <a:srgbClr val="5F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a:extLst>
              <a:ext uri="{FF2B5EF4-FFF2-40B4-BE49-F238E27FC236}">
                <a16:creationId xmlns:a16="http://schemas.microsoft.com/office/drawing/2014/main" id="{7B5FAFA3-BAAA-4287-B2FB-F23EA73422BA}"/>
              </a:ext>
            </a:extLst>
          </p:cNvPr>
          <p:cNvSpPr>
            <a:spLocks noGrp="1"/>
          </p:cNvSpPr>
          <p:nvPr>
            <p:ph type="title"/>
          </p:nvPr>
        </p:nvSpPr>
        <p:spPr>
          <a:xfrm>
            <a:off x="838200" y="2995167"/>
            <a:ext cx="10515600" cy="867669"/>
          </a:xfrm>
          <a:prstGeom prst="rect">
            <a:avLst/>
          </a:prstGeom>
        </p:spPr>
        <p:txBody>
          <a:bodyPr/>
          <a:lstStyle>
            <a:lvl1pPr>
              <a:defRPr sz="5333"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9584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165552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403140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urple chapter">
    <p:spTree>
      <p:nvGrpSpPr>
        <p:cNvPr id="1" name="Shape 13"/>
        <p:cNvGrpSpPr/>
        <p:nvPr/>
      </p:nvGrpSpPr>
      <p:grpSpPr>
        <a:xfrm>
          <a:off x="0" y="0"/>
          <a:ext cx="0" cy="0"/>
          <a:chOff x="0" y="0"/>
          <a:chExt cx="0" cy="0"/>
        </a:xfrm>
      </p:grpSpPr>
      <p:sp>
        <p:nvSpPr>
          <p:cNvPr id="2" name="Rectangle 1">
            <a:extLst>
              <a:ext uri="{FF2B5EF4-FFF2-40B4-BE49-F238E27FC236}">
                <a16:creationId xmlns:a16="http://schemas.microsoft.com/office/drawing/2014/main" id="{3CDE5A6C-D7BF-499E-8857-77AF16A556A4}"/>
              </a:ext>
            </a:extLst>
          </p:cNvPr>
          <p:cNvSpPr/>
          <p:nvPr/>
        </p:nvSpPr>
        <p:spPr>
          <a:xfrm>
            <a:off x="0" y="0"/>
            <a:ext cx="12192000" cy="6405331"/>
          </a:xfrm>
          <a:prstGeom prst="rect">
            <a:avLst/>
          </a:prstGeom>
          <a:solidFill>
            <a:srgbClr val="5F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a:extLst>
              <a:ext uri="{FF2B5EF4-FFF2-40B4-BE49-F238E27FC236}">
                <a16:creationId xmlns:a16="http://schemas.microsoft.com/office/drawing/2014/main" id="{7B5FAFA3-BAAA-4287-B2FB-F23EA73422BA}"/>
              </a:ext>
            </a:extLst>
          </p:cNvPr>
          <p:cNvSpPr>
            <a:spLocks noGrp="1"/>
          </p:cNvSpPr>
          <p:nvPr>
            <p:ph type="title"/>
          </p:nvPr>
        </p:nvSpPr>
        <p:spPr>
          <a:xfrm>
            <a:off x="838200" y="2995166"/>
            <a:ext cx="10515600" cy="867669"/>
          </a:xfrm>
          <a:prstGeom prst="rect">
            <a:avLst/>
          </a:prstGeom>
        </p:spPr>
        <p:txBody>
          <a:bodyPr/>
          <a:lstStyle>
            <a:lvl1pPr>
              <a:defRPr sz="5333"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750069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41854246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248064467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354126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36B21-65A1-4028-A3D5-025C490296FC}"/>
              </a:ext>
            </a:extLst>
          </p:cNvPr>
          <p:cNvSpPr>
            <a:spLocks noGrp="1"/>
          </p:cNvSpPr>
          <p:nvPr>
            <p:ph type="title"/>
          </p:nvPr>
        </p:nvSpPr>
        <p:spPr>
          <a:xfrm>
            <a:off x="438149" y="752475"/>
            <a:ext cx="11314114" cy="93821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F828B6-7EB8-4C7D-91EC-B70F539A6DE8}"/>
              </a:ext>
            </a:extLst>
          </p:cNvPr>
          <p:cNvSpPr>
            <a:spLocks noGrp="1"/>
          </p:cNvSpPr>
          <p:nvPr>
            <p:ph type="body" idx="1"/>
          </p:nvPr>
        </p:nvSpPr>
        <p:spPr>
          <a:xfrm>
            <a:off x="438149" y="1998663"/>
            <a:ext cx="11314113" cy="4106862"/>
          </a:xfrm>
          <a:prstGeom prst="rect">
            <a:avLst/>
          </a:prstGeom>
        </p:spPr>
        <p:txBody>
          <a:bodyPr vert="horz" lIns="0" tIns="0" rIns="0" bIns="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A28358EC-96AB-4A8A-B593-2E206308061F}"/>
              </a:ext>
            </a:extLst>
          </p:cNvPr>
          <p:cNvSpPr>
            <a:spLocks noGrp="1"/>
          </p:cNvSpPr>
          <p:nvPr>
            <p:ph type="sldNum" sz="quarter" idx="4"/>
          </p:nvPr>
        </p:nvSpPr>
        <p:spPr>
          <a:xfrm>
            <a:off x="10925175" y="7092950"/>
            <a:ext cx="827088" cy="365125"/>
          </a:xfrm>
          <a:prstGeom prst="rect">
            <a:avLst/>
          </a:prstGeom>
        </p:spPr>
        <p:txBody>
          <a:bodyPr vert="horz" lIns="0" tIns="0" rIns="0" bIns="0" rtlCol="0" anchor="t" anchorCtr="0"/>
          <a:lstStyle>
            <a:lvl1pPr algn="r">
              <a:defRPr sz="1150">
                <a:solidFill>
                  <a:schemeClr val="tx1">
                    <a:tint val="75000"/>
                  </a:schemeClr>
                </a:solidFill>
                <a:latin typeface="Chapter Light" panose="00000400000000000000" pitchFamily="50" charset="0"/>
              </a:defRPr>
            </a:lvl1pPr>
          </a:lstStyle>
          <a:p>
            <a:fld id="{1C7E30F1-F161-4612-8CB0-2245CA57FECE}" type="slidenum">
              <a:rPr lang="en-GB" smtClean="0"/>
              <a:pPr/>
              <a:t>‹#›</a:t>
            </a:fld>
            <a:endParaRPr lang="en-GB"/>
          </a:p>
        </p:txBody>
      </p:sp>
    </p:spTree>
    <p:extLst>
      <p:ext uri="{BB962C8B-B14F-4D97-AF65-F5344CB8AC3E}">
        <p14:creationId xmlns:p14="http://schemas.microsoft.com/office/powerpoint/2010/main" val="4153469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5381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2pPr>
      <a:lvl3pPr marL="7207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3pPr>
      <a:lvl4pPr marL="8937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4pPr>
      <a:lvl5pPr marL="10763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6">
          <p15:clr>
            <a:srgbClr val="F26B43"/>
          </p15:clr>
        </p15:guide>
        <p15:guide id="2" pos="7403">
          <p15:clr>
            <a:srgbClr val="F26B43"/>
          </p15:clr>
        </p15:guide>
        <p15:guide id="3" orient="horz" pos="477">
          <p15:clr>
            <a:srgbClr val="F26B43"/>
          </p15:clr>
        </p15:guide>
        <p15:guide id="4" pos="6882">
          <p15:clr>
            <a:srgbClr val="F26B43"/>
          </p15:clr>
        </p15:guide>
        <p15:guide id="5" pos="6201">
          <p15:clr>
            <a:srgbClr val="F26B43"/>
          </p15:clr>
        </p15:guide>
        <p15:guide id="6" pos="5679">
          <p15:clr>
            <a:srgbClr val="F26B43"/>
          </p15:clr>
        </p15:guide>
        <p15:guide id="7" pos="6802">
          <p15:clr>
            <a:srgbClr val="F26B43"/>
          </p15:clr>
        </p15:guide>
        <p15:guide id="8" pos="5079">
          <p15:clr>
            <a:srgbClr val="F26B43"/>
          </p15:clr>
        </p15:guide>
        <p15:guide id="9" pos="6281">
          <p15:clr>
            <a:srgbClr val="F26B43"/>
          </p15:clr>
        </p15:guide>
        <p15:guide id="10" pos="5600">
          <p15:clr>
            <a:srgbClr val="F26B43"/>
          </p15:clr>
        </p15:guide>
        <p15:guide id="11" pos="5000">
          <p15:clr>
            <a:srgbClr val="F26B43"/>
          </p15:clr>
        </p15:guide>
        <p15:guide id="12" pos="4478">
          <p15:clr>
            <a:srgbClr val="F26B43"/>
          </p15:clr>
        </p15:guide>
        <p15:guide id="13" pos="4399">
          <p15:clr>
            <a:srgbClr val="F26B43"/>
          </p15:clr>
        </p15:guide>
        <p15:guide id="14" pos="3877">
          <p15:clr>
            <a:srgbClr val="F26B43"/>
          </p15:clr>
        </p15:guide>
        <p15:guide id="15" pos="3800">
          <p15:clr>
            <a:srgbClr val="F26B43"/>
          </p15:clr>
        </p15:guide>
        <p15:guide id="16" pos="3279">
          <p15:clr>
            <a:srgbClr val="F26B43"/>
          </p15:clr>
        </p15:guide>
        <p15:guide id="17" pos="3200">
          <p15:clr>
            <a:srgbClr val="F26B43"/>
          </p15:clr>
        </p15:guide>
        <p15:guide id="18" pos="2678">
          <p15:clr>
            <a:srgbClr val="F26B43"/>
          </p15:clr>
        </p15:guide>
        <p15:guide id="19" pos="2598">
          <p15:clr>
            <a:srgbClr val="F26B43"/>
          </p15:clr>
        </p15:guide>
        <p15:guide id="20" pos="2077">
          <p15:clr>
            <a:srgbClr val="F26B43"/>
          </p15:clr>
        </p15:guide>
        <p15:guide id="21" pos="1998">
          <p15:clr>
            <a:srgbClr val="F26B43"/>
          </p15:clr>
        </p15:guide>
        <p15:guide id="22" pos="1477">
          <p15:clr>
            <a:srgbClr val="F26B43"/>
          </p15:clr>
        </p15:guide>
        <p15:guide id="23" pos="1397">
          <p15:clr>
            <a:srgbClr val="F26B43"/>
          </p15:clr>
        </p15:guide>
        <p15:guide id="24" pos="875">
          <p15:clr>
            <a:srgbClr val="F26B43"/>
          </p15:clr>
        </p15:guide>
        <p15:guide id="25" pos="796">
          <p15:clr>
            <a:srgbClr val="F26B43"/>
          </p15:clr>
        </p15:guide>
        <p15:guide id="26" orient="horz" pos="1086">
          <p15:clr>
            <a:srgbClr val="F26B43"/>
          </p15:clr>
        </p15:guide>
        <p15:guide id="27" orient="horz" pos="1166">
          <p15:clr>
            <a:srgbClr val="F26B43"/>
          </p15:clr>
        </p15:guide>
        <p15:guide id="28" orient="horz" pos="1775">
          <p15:clr>
            <a:srgbClr val="F26B43"/>
          </p15:clr>
        </p15:guide>
        <p15:guide id="29" orient="horz" pos="1856">
          <p15:clr>
            <a:srgbClr val="F26B43"/>
          </p15:clr>
        </p15:guide>
        <p15:guide id="30" orient="horz" pos="2466">
          <p15:clr>
            <a:srgbClr val="F26B43"/>
          </p15:clr>
        </p15:guide>
        <p15:guide id="31" orient="horz" pos="2545">
          <p15:clr>
            <a:srgbClr val="F26B43"/>
          </p15:clr>
        </p15:guide>
        <p15:guide id="32" orient="horz" pos="3846">
          <p15:clr>
            <a:srgbClr val="F26B43"/>
          </p15:clr>
        </p15:guide>
        <p15:guide id="33" orient="horz" pos="4046">
          <p15:clr>
            <a:srgbClr val="F26B43"/>
          </p15:clr>
        </p15:guide>
        <p15:guide id="34" orient="horz" pos="274">
          <p15:clr>
            <a:srgbClr val="F26B43"/>
          </p15:clr>
        </p15:guide>
        <p15:guide id="35" orient="horz" pos="3157">
          <p15:clr>
            <a:srgbClr val="F26B43"/>
          </p15:clr>
        </p15:guide>
        <p15:guide id="36" orient="horz" pos="32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cqc.org.uk/node/936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www.digitalsocialcare.co.uk/social-care-technology/digital-social-care-records-dynamic-purchasing-system/accredited-supplier-lis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cqc.org.uk/guidance-providers/adult-social-care/digital-record-systems-adult-social-care-services"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s://www.cqc.org.uk/publications" TargetMode="External"/><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hyperlink" Target="https://medium.com/@CareQualityCom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7.jpeg"/><Relationship Id="rId4" Type="http://schemas.openxmlformats.org/officeDocument/2006/relationships/hyperlink" Target="https://www.cqc.org.uk/news/newsletters-alerts/email-newsletters-cqc" TargetMode="External"/><Relationship Id="rId9" Type="http://schemas.openxmlformats.org/officeDocument/2006/relationships/hyperlink" Target="https://cqc.citizenlab.co/en-GB/" TargetMode="External"/><Relationship Id="rId14" Type="http://schemas.openxmlformats.org/officeDocument/2006/relationships/hyperlink" Target="https://youtube.com/playlist?list=PLEwLzOd_XW-IU-FCX2gvNu3OYG1aHn36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96E8-DFEC-4D88-8859-0FA44E5C5762}"/>
              </a:ext>
            </a:extLst>
          </p:cNvPr>
          <p:cNvSpPr>
            <a:spLocks noGrp="1"/>
          </p:cNvSpPr>
          <p:nvPr>
            <p:ph type="title"/>
          </p:nvPr>
        </p:nvSpPr>
        <p:spPr>
          <a:xfrm>
            <a:off x="591173" y="215454"/>
            <a:ext cx="11277152" cy="1941959"/>
          </a:xfrm>
        </p:spPr>
        <p:txBody>
          <a:bodyPr lIns="121920" tIns="60960" rIns="121920" bIns="60960" anchor="t"/>
          <a:lstStyle/>
          <a:p>
            <a:r>
              <a:rPr lang="en-US" sz="8000" dirty="0">
                <a:solidFill>
                  <a:srgbClr val="5F2861"/>
                </a:solidFill>
                <a:cs typeface="Calibri"/>
              </a:rPr>
              <a:t>Understanding our new approach</a:t>
            </a:r>
            <a:endParaRPr lang="en-US" sz="8000" dirty="0">
              <a:solidFill>
                <a:srgbClr val="5F2861"/>
              </a:solidFill>
            </a:endParaRPr>
          </a:p>
        </p:txBody>
      </p:sp>
      <p:sp>
        <p:nvSpPr>
          <p:cNvPr id="3" name="Text Placeholder 2">
            <a:extLst>
              <a:ext uri="{FF2B5EF4-FFF2-40B4-BE49-F238E27FC236}">
                <a16:creationId xmlns:a16="http://schemas.microsoft.com/office/drawing/2014/main" id="{21A68476-28AC-429D-A6B6-ED8065E8AC1B}"/>
              </a:ext>
            </a:extLst>
          </p:cNvPr>
          <p:cNvSpPr>
            <a:spLocks noGrp="1"/>
          </p:cNvSpPr>
          <p:nvPr>
            <p:ph type="body" sz="quarter" idx="10"/>
          </p:nvPr>
        </p:nvSpPr>
        <p:spPr>
          <a:xfrm>
            <a:off x="591173" y="3325885"/>
            <a:ext cx="7595565" cy="1752825"/>
          </a:xfrm>
        </p:spPr>
        <p:txBody>
          <a:bodyPr/>
          <a:lstStyle/>
          <a:p>
            <a:r>
              <a:rPr lang="en-GB" sz="4000" b="1" dirty="0">
                <a:cs typeface="Calibri"/>
              </a:rPr>
              <a:t>John Clifford</a:t>
            </a:r>
            <a:endParaRPr lang="en-GB" sz="4000" dirty="0"/>
          </a:p>
          <a:p>
            <a:r>
              <a:rPr lang="en-GB" sz="4000" dirty="0">
                <a:cs typeface="Calibri"/>
              </a:rPr>
              <a:t>Senior Specialist</a:t>
            </a:r>
          </a:p>
        </p:txBody>
      </p:sp>
      <p:sp>
        <p:nvSpPr>
          <p:cNvPr id="4" name="Text Placeholder 3">
            <a:extLst>
              <a:ext uri="{FF2B5EF4-FFF2-40B4-BE49-F238E27FC236}">
                <a16:creationId xmlns:a16="http://schemas.microsoft.com/office/drawing/2014/main" id="{90D4BF96-5ADE-4414-8FD7-6025F5B875A3}"/>
              </a:ext>
            </a:extLst>
          </p:cNvPr>
          <p:cNvSpPr>
            <a:spLocks noGrp="1"/>
          </p:cNvSpPr>
          <p:nvPr>
            <p:ph type="body" sz="quarter" idx="11"/>
          </p:nvPr>
        </p:nvSpPr>
        <p:spPr>
          <a:xfrm>
            <a:off x="591173" y="5349052"/>
            <a:ext cx="7245521" cy="767655"/>
          </a:xfrm>
        </p:spPr>
        <p:txBody>
          <a:bodyPr/>
          <a:lstStyle/>
          <a:p>
            <a:r>
              <a:rPr lang="en-GB" sz="3700" i="1">
                <a:ea typeface="Calibri"/>
                <a:cs typeface="Calibri"/>
              </a:rPr>
              <a:t>LCAS Forum, 8</a:t>
            </a:r>
            <a:r>
              <a:rPr lang="en-GB" sz="3700" i="1" baseline="30000">
                <a:ea typeface="Calibri"/>
                <a:cs typeface="Calibri"/>
              </a:rPr>
              <a:t>th</a:t>
            </a:r>
            <a:r>
              <a:rPr lang="en-GB" sz="3700" i="1">
                <a:ea typeface="Calibri"/>
                <a:cs typeface="Calibri"/>
              </a:rPr>
              <a:t> November</a:t>
            </a:r>
            <a:endParaRPr lang="en-GB" sz="3700" i="1" dirty="0">
              <a:ea typeface="Calibri"/>
              <a:cs typeface="Calibri"/>
            </a:endParaRPr>
          </a:p>
        </p:txBody>
      </p:sp>
      <p:pic>
        <p:nvPicPr>
          <p:cNvPr id="7" name="Picture 6">
            <a:extLst>
              <a:ext uri="{FF2B5EF4-FFF2-40B4-BE49-F238E27FC236}">
                <a16:creationId xmlns:a16="http://schemas.microsoft.com/office/drawing/2014/main" id="{939156C7-F889-45AE-BEAA-261BDC6791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63586" y="2881746"/>
            <a:ext cx="4704739" cy="3105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48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504328" cy="4588436"/>
          </a:xfrm>
          <a:prstGeom prst="rect">
            <a:avLst/>
          </a:prstGeom>
          <a:noFill/>
        </p:spPr>
        <p:txBody>
          <a:bodyPr wrap="square" lIns="91440" tIns="45720" rIns="91440" bIns="45720" rtlCol="0" anchor="t">
            <a:spAutoFit/>
          </a:bodyPr>
          <a:lstStyle/>
          <a:p>
            <a:pPr marL="342900" indent="-342900">
              <a:spcBef>
                <a:spcPts val="72"/>
              </a:spcBef>
              <a:buFont typeface="Arial" panose="020B0604020202020204" pitchFamily="34" charset="0"/>
              <a:buChar char="•"/>
            </a:pPr>
            <a:r>
              <a:rPr lang="en-US" sz="3200" dirty="0">
                <a:ea typeface="ＭＳ Ｐゴシック"/>
              </a:rPr>
              <a:t>We’re developing and will begin to roll out our new regulatory platform</a:t>
            </a:r>
          </a:p>
          <a:p>
            <a:pPr marL="342900" indent="-342900">
              <a:spcBef>
                <a:spcPts val="72"/>
              </a:spcBef>
              <a:buFont typeface="Arial" panose="020B0604020202020204" pitchFamily="34" charset="0"/>
              <a:buChar char="•"/>
            </a:pPr>
            <a:r>
              <a:rPr lang="en-US" sz="3200" dirty="0">
                <a:ea typeface="ＭＳ Ｐゴシック"/>
              </a:rPr>
              <a:t>We’ve already improved how our notifications work</a:t>
            </a:r>
          </a:p>
          <a:p>
            <a:pPr marL="342900" indent="-342900">
              <a:spcBef>
                <a:spcPts val="72"/>
              </a:spcBef>
              <a:buFont typeface="Arial" panose="020B0604020202020204" pitchFamily="34" charset="0"/>
              <a:buChar char="•"/>
            </a:pPr>
            <a:r>
              <a:rPr lang="en-US" sz="3200" dirty="0">
                <a:ea typeface="ＭＳ Ｐゴシック"/>
              </a:rPr>
              <a:t>We’re making it easier to interact with us through the portal</a:t>
            </a:r>
          </a:p>
          <a:p>
            <a:pPr marL="342900" indent="-342900">
              <a:spcBef>
                <a:spcPts val="72"/>
              </a:spcBef>
              <a:buFont typeface="Arial" panose="020B0604020202020204" pitchFamily="34" charset="0"/>
              <a:buChar char="•"/>
            </a:pPr>
            <a:r>
              <a:rPr lang="en-US" sz="3200" dirty="0">
                <a:ea typeface="ＭＳ Ｐゴシック"/>
              </a:rPr>
              <a:t>We’re working towards delivering a </a:t>
            </a:r>
            <a:br>
              <a:rPr lang="en-US" sz="3200" dirty="0">
                <a:ea typeface="ＭＳ Ｐゴシック"/>
              </a:rPr>
            </a:br>
            <a:r>
              <a:rPr lang="en-US" sz="3200" dirty="0">
                <a:ea typeface="ＭＳ Ｐゴシック"/>
              </a:rPr>
              <a:t>seamless registration service</a:t>
            </a:r>
          </a:p>
          <a:p>
            <a:pPr>
              <a:spcBef>
                <a:spcPts val="72"/>
              </a:spcBef>
            </a:pPr>
            <a:endParaRPr lang="en-US" sz="3200" dirty="0">
              <a:ea typeface="ＭＳ Ｐゴシック"/>
            </a:endParaRPr>
          </a:p>
          <a:p>
            <a:pPr>
              <a:spcBef>
                <a:spcPts val="72"/>
              </a:spcBef>
            </a:pPr>
            <a:r>
              <a:rPr lang="en-US" sz="3200" b="1" dirty="0">
                <a:solidFill>
                  <a:srgbClr val="5F2861"/>
                </a:solidFill>
                <a:ea typeface="ＭＳ Ｐゴシック"/>
              </a:rPr>
              <a:t>This technology will  </a:t>
            </a:r>
            <a:br>
              <a:rPr lang="en-US" sz="3200" b="1" dirty="0">
                <a:solidFill>
                  <a:srgbClr val="5F2861"/>
                </a:solidFill>
                <a:ea typeface="ＭＳ Ｐゴシック"/>
              </a:rPr>
            </a:br>
            <a:r>
              <a:rPr lang="en-US" sz="3200" b="1" dirty="0">
                <a:solidFill>
                  <a:srgbClr val="5F2861"/>
                </a:solidFill>
                <a:ea typeface="ＭＳ Ｐゴシック"/>
              </a:rPr>
              <a:t>transform how we work</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New technology</a:t>
            </a:r>
          </a:p>
        </p:txBody>
      </p:sp>
      <p:pic>
        <p:nvPicPr>
          <p:cNvPr id="2050" name="Picture 2" descr="Importance of Technology in Healthcare - iED">
            <a:extLst>
              <a:ext uri="{FF2B5EF4-FFF2-40B4-BE49-F238E27FC236}">
                <a16:creationId xmlns:a16="http://schemas.microsoft.com/office/drawing/2014/main" id="{D44968A7-E12F-CA5F-D49A-B2795B75F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003" y="3337560"/>
            <a:ext cx="4278418" cy="2718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8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Our new online portal</a:t>
            </a:r>
          </a:p>
        </p:txBody>
      </p:sp>
      <p:sp>
        <p:nvSpPr>
          <p:cNvPr id="7" name="TextBox 6">
            <a:extLst>
              <a:ext uri="{FF2B5EF4-FFF2-40B4-BE49-F238E27FC236}">
                <a16:creationId xmlns:a16="http://schemas.microsoft.com/office/drawing/2014/main" id="{F6625AEF-F045-4F00-8717-3BE3660DD82B}"/>
              </a:ext>
            </a:extLst>
          </p:cNvPr>
          <p:cNvSpPr txBox="1"/>
          <p:nvPr/>
        </p:nvSpPr>
        <p:spPr>
          <a:xfrm>
            <a:off x="5248655" y="956345"/>
            <a:ext cx="6757417" cy="5109091"/>
          </a:xfrm>
          <a:prstGeom prst="rect">
            <a:avLst/>
          </a:prstGeom>
          <a:noFill/>
        </p:spPr>
        <p:txBody>
          <a:bodyPr wrap="square" lIns="91440" tIns="45720" rIns="91440" bIns="45720" rtlCol="0" anchor="t">
            <a:spAutoFit/>
          </a:bodyPr>
          <a:lstStyle/>
          <a:p>
            <a:pPr>
              <a:spcBef>
                <a:spcPts val="1200"/>
              </a:spcBef>
            </a:pPr>
            <a:r>
              <a:rPr lang="en-US" sz="2600" dirty="0">
                <a:ea typeface="MS PGothic"/>
              </a:rPr>
              <a:t>We’ve created a new online portal for providers to interact with us in a simple and intuitive way.</a:t>
            </a:r>
          </a:p>
          <a:p>
            <a:pPr>
              <a:spcBef>
                <a:spcPts val="1200"/>
              </a:spcBef>
            </a:pPr>
            <a:r>
              <a:rPr lang="en-US" sz="2600" dirty="0">
                <a:ea typeface="MS PGothic"/>
              </a:rPr>
              <a:t>Some examples of what this new portal will allow providers to do:</a:t>
            </a:r>
          </a:p>
          <a:p>
            <a:pPr marL="342900" indent="-342900">
              <a:spcBef>
                <a:spcPts val="1200"/>
              </a:spcBef>
              <a:buFont typeface="Arial" panose="020B0604020202020204" pitchFamily="34" charset="0"/>
              <a:buChar char="•"/>
            </a:pPr>
            <a:r>
              <a:rPr lang="en-US" sz="2600" dirty="0">
                <a:ea typeface="MS PGothic"/>
              </a:rPr>
              <a:t>Easily share information with the CQC, </a:t>
            </a:r>
            <a:br>
              <a:rPr lang="en-US" sz="2600" dirty="0">
                <a:ea typeface="MS PGothic"/>
              </a:rPr>
            </a:br>
            <a:r>
              <a:rPr lang="en-US" sz="2600" dirty="0">
                <a:ea typeface="MS PGothic"/>
              </a:rPr>
              <a:t>including submitting notifications </a:t>
            </a:r>
          </a:p>
          <a:p>
            <a:pPr marL="342900" indent="-342900">
              <a:spcBef>
                <a:spcPts val="1200"/>
              </a:spcBef>
              <a:buFont typeface="Arial" panose="020B0604020202020204" pitchFamily="34" charset="0"/>
              <a:buChar char="•"/>
            </a:pPr>
            <a:r>
              <a:rPr lang="en-US" sz="2600" dirty="0">
                <a:ea typeface="MS PGothic"/>
              </a:rPr>
              <a:t>Register or apply to make changes to their </a:t>
            </a:r>
            <a:br>
              <a:rPr lang="en-US" sz="2600" dirty="0">
                <a:ea typeface="MS PGothic"/>
              </a:rPr>
            </a:br>
            <a:r>
              <a:rPr lang="en-US" sz="2600" dirty="0">
                <a:ea typeface="MS PGothic"/>
              </a:rPr>
              <a:t>registration</a:t>
            </a:r>
          </a:p>
          <a:p>
            <a:pPr marL="342900" indent="-342900">
              <a:spcBef>
                <a:spcPts val="1200"/>
              </a:spcBef>
              <a:buFont typeface="Arial" panose="020B0604020202020204" pitchFamily="34" charset="0"/>
              <a:buChar char="•"/>
            </a:pPr>
            <a:r>
              <a:rPr lang="en-US" sz="2600" dirty="0">
                <a:ea typeface="MS PGothic"/>
              </a:rPr>
              <a:t>Manage their user accounts and easily </a:t>
            </a:r>
            <a:br>
              <a:rPr lang="en-US" sz="2600" dirty="0">
                <a:ea typeface="MS PGothic"/>
              </a:rPr>
            </a:br>
            <a:r>
              <a:rPr lang="en-US" sz="2600" dirty="0">
                <a:ea typeface="MS PGothic"/>
              </a:rPr>
              <a:t>access information about their activity</a:t>
            </a:r>
          </a:p>
        </p:txBody>
      </p:sp>
      <p:pic>
        <p:nvPicPr>
          <p:cNvPr id="3074" name="Picture 2" descr="Are you looking for a rewarding career? | Wirral View">
            <a:extLst>
              <a:ext uri="{FF2B5EF4-FFF2-40B4-BE49-F238E27FC236}">
                <a16:creationId xmlns:a16="http://schemas.microsoft.com/office/drawing/2014/main" id="{C0CCC38E-E1E1-A728-8ABE-46A771F71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 y="2120360"/>
            <a:ext cx="4511802" cy="2506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1E6487-DE4D-B19B-FD9D-2FF5310C4FDF}"/>
              </a:ext>
            </a:extLst>
          </p:cNvPr>
          <p:cNvSpPr txBox="1"/>
          <p:nvPr/>
        </p:nvSpPr>
        <p:spPr>
          <a:xfrm>
            <a:off x="429768" y="4980791"/>
            <a:ext cx="4511802" cy="646331"/>
          </a:xfrm>
          <a:prstGeom prst="rect">
            <a:avLst/>
          </a:prstGeom>
          <a:noFill/>
        </p:spPr>
        <p:txBody>
          <a:bodyPr wrap="square" rtlCol="0">
            <a:spAutoFit/>
          </a:bodyPr>
          <a:lstStyle/>
          <a:p>
            <a:r>
              <a:rPr lang="en-GB" i="1" dirty="0"/>
              <a:t>Some providers have now been invited to login and start using its functionality.</a:t>
            </a:r>
          </a:p>
        </p:txBody>
      </p:sp>
    </p:spTree>
    <p:extLst>
      <p:ext uri="{BB962C8B-B14F-4D97-AF65-F5344CB8AC3E}">
        <p14:creationId xmlns:p14="http://schemas.microsoft.com/office/powerpoint/2010/main" val="259343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5FDEB7F-B978-1E6B-B5DA-6C3F0A2D38C0}"/>
              </a:ext>
            </a:extLst>
          </p:cNvPr>
          <p:cNvSpPr/>
          <p:nvPr/>
        </p:nvSpPr>
        <p:spPr>
          <a:xfrm>
            <a:off x="8564383" y="3615128"/>
            <a:ext cx="2961974" cy="2231203"/>
          </a:xfrm>
          <a:prstGeom prst="roundRect">
            <a:avLst/>
          </a:prstGeom>
          <a:gradFill flip="none" rotWithShape="1">
            <a:gsLst>
              <a:gs pos="0">
                <a:schemeClr val="accent1">
                  <a:lumMod val="5000"/>
                  <a:lumOff val="95000"/>
                </a:schemeClr>
              </a:gs>
              <a:gs pos="0">
                <a:srgbClr val="D52866">
                  <a:alpha val="75000"/>
                </a:srgbClr>
              </a:gs>
              <a:gs pos="83000">
                <a:srgbClr val="743669">
                  <a:alpha val="80000"/>
                </a:srgbClr>
              </a:gs>
              <a:gs pos="100000">
                <a:schemeClr val="accent1">
                  <a:lumMod val="30000"/>
                  <a:lumOff val="70000"/>
                </a:schemeClr>
              </a:gs>
            </a:gsLst>
            <a:lin ang="5400000" scaled="1"/>
            <a:tileRect/>
          </a:gradFill>
          <a:ln>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Up to date ratings</a:t>
            </a:r>
          </a:p>
        </p:txBody>
      </p:sp>
      <p:sp>
        <p:nvSpPr>
          <p:cNvPr id="7" name="Rectangle: Rounded Corners 6">
            <a:extLst>
              <a:ext uri="{FF2B5EF4-FFF2-40B4-BE49-F238E27FC236}">
                <a16:creationId xmlns:a16="http://schemas.microsoft.com/office/drawing/2014/main" id="{FA2267CA-AF9A-0CD0-B35E-96EE8E206056}"/>
              </a:ext>
            </a:extLst>
          </p:cNvPr>
          <p:cNvSpPr/>
          <p:nvPr/>
        </p:nvSpPr>
        <p:spPr>
          <a:xfrm>
            <a:off x="594608" y="793062"/>
            <a:ext cx="2980545" cy="2343630"/>
          </a:xfrm>
          <a:prstGeom prst="roundRect">
            <a:avLst/>
          </a:prstGeom>
          <a:gradFill flip="none" rotWithShape="1">
            <a:gsLst>
              <a:gs pos="0">
                <a:schemeClr val="accent1">
                  <a:lumMod val="5000"/>
                  <a:lumOff val="95000"/>
                </a:schemeClr>
              </a:gs>
              <a:gs pos="0">
                <a:srgbClr val="005255">
                  <a:alpha val="74902"/>
                </a:srgbClr>
              </a:gs>
              <a:gs pos="83000">
                <a:srgbClr val="87CFC5">
                  <a:alpha val="80000"/>
                </a:srgbClr>
              </a:gs>
              <a:gs pos="100000">
                <a:schemeClr val="accent1">
                  <a:lumMod val="30000"/>
                  <a:lumOff val="70000"/>
                </a:schemeClr>
              </a:gs>
            </a:gsLst>
            <a:lin ang="5400000" scaled="1"/>
            <a:tileRect/>
          </a:gradFill>
          <a:ln>
            <a:solidFill>
              <a:srgbClr val="005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Feedback from people and communities</a:t>
            </a:r>
          </a:p>
        </p:txBody>
      </p:sp>
      <p:sp>
        <p:nvSpPr>
          <p:cNvPr id="9" name="Rectangle: Rounded Corners 8">
            <a:extLst>
              <a:ext uri="{FF2B5EF4-FFF2-40B4-BE49-F238E27FC236}">
                <a16:creationId xmlns:a16="http://schemas.microsoft.com/office/drawing/2014/main" id="{8F060FDC-D54C-46F6-6246-67EBE4450E7B}"/>
              </a:ext>
            </a:extLst>
          </p:cNvPr>
          <p:cNvSpPr/>
          <p:nvPr/>
        </p:nvSpPr>
        <p:spPr>
          <a:xfrm>
            <a:off x="4817921" y="4504375"/>
            <a:ext cx="2422328" cy="1274330"/>
          </a:xfrm>
          <a:prstGeom prst="roundRect">
            <a:avLst/>
          </a:prstGeom>
          <a:gradFill flip="none" rotWithShape="1">
            <a:gsLst>
              <a:gs pos="0">
                <a:schemeClr val="accent1">
                  <a:lumMod val="5000"/>
                  <a:lumOff val="95000"/>
                </a:schemeClr>
              </a:gs>
              <a:gs pos="0">
                <a:srgbClr val="005255">
                  <a:alpha val="74902"/>
                </a:srgbClr>
              </a:gs>
              <a:gs pos="83000">
                <a:srgbClr val="87CFC5">
                  <a:alpha val="80000"/>
                </a:srgbClr>
              </a:gs>
              <a:gs pos="100000">
                <a:schemeClr val="accent1">
                  <a:lumMod val="30000"/>
                  <a:lumOff val="70000"/>
                </a:schemeClr>
              </a:gs>
            </a:gsLst>
            <a:lin ang="5400000" scaled="1"/>
            <a:tileRect/>
          </a:gradFill>
          <a:ln>
            <a:solidFill>
              <a:srgbClr val="005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Evidence gathering and assessment</a:t>
            </a:r>
          </a:p>
        </p:txBody>
      </p:sp>
      <p:sp>
        <p:nvSpPr>
          <p:cNvPr id="10" name="Rectangle: Rounded Corners 9">
            <a:extLst>
              <a:ext uri="{FF2B5EF4-FFF2-40B4-BE49-F238E27FC236}">
                <a16:creationId xmlns:a16="http://schemas.microsoft.com/office/drawing/2014/main" id="{6013C089-08DA-F00E-190E-97A03E0B4410}"/>
              </a:ext>
            </a:extLst>
          </p:cNvPr>
          <p:cNvSpPr/>
          <p:nvPr/>
        </p:nvSpPr>
        <p:spPr>
          <a:xfrm>
            <a:off x="4817920" y="2499526"/>
            <a:ext cx="2422328" cy="1274331"/>
          </a:xfrm>
          <a:prstGeom prst="roundRect">
            <a:avLst/>
          </a:prstGeom>
          <a:gradFill flip="none" rotWithShape="1">
            <a:gsLst>
              <a:gs pos="0">
                <a:schemeClr val="accent1">
                  <a:lumMod val="5000"/>
                  <a:lumOff val="95000"/>
                </a:schemeClr>
              </a:gs>
              <a:gs pos="0">
                <a:srgbClr val="005255">
                  <a:alpha val="74902"/>
                </a:srgbClr>
              </a:gs>
              <a:gs pos="83000">
                <a:srgbClr val="87CFC5">
                  <a:alpha val="80000"/>
                </a:srgbClr>
              </a:gs>
              <a:gs pos="100000">
                <a:schemeClr val="accent1">
                  <a:lumMod val="30000"/>
                  <a:lumOff val="70000"/>
                </a:schemeClr>
              </a:gs>
            </a:gsLst>
            <a:lin ang="5400000" scaled="1"/>
            <a:tileRect/>
          </a:gradFill>
          <a:ln>
            <a:solidFill>
              <a:srgbClr val="005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Data and insight risk profiles</a:t>
            </a:r>
          </a:p>
        </p:txBody>
      </p:sp>
      <p:sp>
        <p:nvSpPr>
          <p:cNvPr id="11" name="Rectangle: Rounded Corners 10">
            <a:extLst>
              <a:ext uri="{FF2B5EF4-FFF2-40B4-BE49-F238E27FC236}">
                <a16:creationId xmlns:a16="http://schemas.microsoft.com/office/drawing/2014/main" id="{F2FAA37B-11F8-CFA0-E263-E67C251697D4}"/>
              </a:ext>
            </a:extLst>
          </p:cNvPr>
          <p:cNvSpPr/>
          <p:nvPr/>
        </p:nvSpPr>
        <p:spPr>
          <a:xfrm>
            <a:off x="4817921" y="494677"/>
            <a:ext cx="2422328" cy="1274331"/>
          </a:xfrm>
          <a:prstGeom prst="roundRect">
            <a:avLst/>
          </a:prstGeom>
          <a:gradFill flip="none" rotWithShape="1">
            <a:gsLst>
              <a:gs pos="0">
                <a:schemeClr val="accent1">
                  <a:lumMod val="5000"/>
                  <a:lumOff val="95000"/>
                </a:schemeClr>
              </a:gs>
              <a:gs pos="0">
                <a:srgbClr val="005255">
                  <a:alpha val="74902"/>
                </a:srgbClr>
              </a:gs>
              <a:gs pos="83000">
                <a:srgbClr val="87CFC5">
                  <a:alpha val="80000"/>
                </a:srgbClr>
              </a:gs>
              <a:gs pos="100000">
                <a:schemeClr val="accent1">
                  <a:lumMod val="30000"/>
                  <a:lumOff val="70000"/>
                </a:schemeClr>
              </a:gs>
            </a:gsLst>
            <a:lin ang="5400000" scaled="1"/>
            <a:tileRect/>
          </a:gradFill>
          <a:ln>
            <a:solidFill>
              <a:srgbClr val="005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Outcome data</a:t>
            </a:r>
          </a:p>
        </p:txBody>
      </p:sp>
      <p:pic>
        <p:nvPicPr>
          <p:cNvPr id="12" name="Picture 7">
            <a:extLst>
              <a:ext uri="{FF2B5EF4-FFF2-40B4-BE49-F238E27FC236}">
                <a16:creationId xmlns:a16="http://schemas.microsoft.com/office/drawing/2014/main" id="{E093D0B2-3DB7-E83E-6E11-28359389BE32}"/>
              </a:ext>
            </a:extLst>
          </p:cNvPr>
          <p:cNvPicPr>
            <a:picLocks noChangeAspect="1"/>
          </p:cNvPicPr>
          <p:nvPr/>
        </p:nvPicPr>
        <p:blipFill>
          <a:blip r:embed="rId3"/>
          <a:stretch>
            <a:fillRect/>
          </a:stretch>
        </p:blipFill>
        <p:spPr>
          <a:xfrm>
            <a:off x="2119417" y="2676326"/>
            <a:ext cx="2392644" cy="2397479"/>
          </a:xfrm>
          <a:prstGeom prst="ellipse">
            <a:avLst/>
          </a:prstGeom>
          <a:ln w="9525" cap="rnd">
            <a:solidFill>
              <a:srgbClr val="74366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6" name="Straight Arrow Connector 15">
            <a:extLst>
              <a:ext uri="{FF2B5EF4-FFF2-40B4-BE49-F238E27FC236}">
                <a16:creationId xmlns:a16="http://schemas.microsoft.com/office/drawing/2014/main" id="{6AD0EBCF-B5CF-BB5A-0CA1-717BEB675D09}"/>
              </a:ext>
            </a:extLst>
          </p:cNvPr>
          <p:cNvCxnSpPr>
            <a:cxnSpLocks/>
            <a:stCxn id="7" idx="3"/>
            <a:endCxn id="10" idx="1"/>
          </p:cNvCxnSpPr>
          <p:nvPr/>
        </p:nvCxnSpPr>
        <p:spPr>
          <a:xfrm>
            <a:off x="3575153" y="1964877"/>
            <a:ext cx="1242767" cy="1171815"/>
          </a:xfrm>
          <a:prstGeom prst="straightConnector1">
            <a:avLst/>
          </a:prstGeom>
          <a:ln w="57150">
            <a:solidFill>
              <a:srgbClr val="74366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F6E0EB3-2FDA-A3D9-7C4E-406413110F1C}"/>
              </a:ext>
            </a:extLst>
          </p:cNvPr>
          <p:cNvCxnSpPr>
            <a:cxnSpLocks/>
            <a:stCxn id="9" idx="3"/>
          </p:cNvCxnSpPr>
          <p:nvPr/>
        </p:nvCxnSpPr>
        <p:spPr>
          <a:xfrm>
            <a:off x="7240249" y="5141540"/>
            <a:ext cx="1324134" cy="0"/>
          </a:xfrm>
          <a:prstGeom prst="straightConnector1">
            <a:avLst/>
          </a:prstGeom>
          <a:ln w="57150">
            <a:solidFill>
              <a:srgbClr val="743669"/>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0036B3-7866-4FCB-FD01-EC4D8E122DF1}"/>
              </a:ext>
            </a:extLst>
          </p:cNvPr>
          <p:cNvCxnSpPr>
            <a:cxnSpLocks/>
            <a:stCxn id="10" idx="2"/>
            <a:endCxn id="9" idx="0"/>
          </p:cNvCxnSpPr>
          <p:nvPr/>
        </p:nvCxnSpPr>
        <p:spPr>
          <a:xfrm>
            <a:off x="6029084" y="3773857"/>
            <a:ext cx="1" cy="730518"/>
          </a:xfrm>
          <a:prstGeom prst="line">
            <a:avLst/>
          </a:prstGeom>
          <a:ln w="57150">
            <a:solidFill>
              <a:srgbClr val="743669"/>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52A8C0D-6292-3A68-0077-4CB4C22EC317}"/>
              </a:ext>
            </a:extLst>
          </p:cNvPr>
          <p:cNvCxnSpPr>
            <a:stCxn id="11" idx="2"/>
            <a:endCxn id="10" idx="0"/>
          </p:cNvCxnSpPr>
          <p:nvPr/>
        </p:nvCxnSpPr>
        <p:spPr>
          <a:xfrm flipH="1">
            <a:off x="6029084" y="1769008"/>
            <a:ext cx="1" cy="730518"/>
          </a:xfrm>
          <a:prstGeom prst="straightConnector1">
            <a:avLst/>
          </a:prstGeom>
          <a:ln w="57150">
            <a:solidFill>
              <a:srgbClr val="743669"/>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B0C50C-593E-2C94-1DFF-741FEDC38CF1}"/>
              </a:ext>
            </a:extLst>
          </p:cNvPr>
          <p:cNvCxnSpPr>
            <a:cxnSpLocks/>
            <a:stCxn id="6" idx="0"/>
          </p:cNvCxnSpPr>
          <p:nvPr/>
        </p:nvCxnSpPr>
        <p:spPr>
          <a:xfrm flipV="1">
            <a:off x="10045370" y="3136692"/>
            <a:ext cx="0" cy="478436"/>
          </a:xfrm>
          <a:prstGeom prst="line">
            <a:avLst/>
          </a:prstGeom>
          <a:ln w="57150">
            <a:solidFill>
              <a:srgbClr val="743669"/>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2EC59F0-FB99-4DA0-1481-B0791B1A225C}"/>
              </a:ext>
            </a:extLst>
          </p:cNvPr>
          <p:cNvCxnSpPr>
            <a:cxnSpLocks/>
            <a:endCxn id="10" idx="3"/>
          </p:cNvCxnSpPr>
          <p:nvPr/>
        </p:nvCxnSpPr>
        <p:spPr>
          <a:xfrm flipH="1">
            <a:off x="7240248" y="3136692"/>
            <a:ext cx="2830852" cy="0"/>
          </a:xfrm>
          <a:prstGeom prst="straightConnector1">
            <a:avLst/>
          </a:prstGeom>
          <a:ln w="57150">
            <a:solidFill>
              <a:srgbClr val="743669"/>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62C9BB27-13CE-E6BE-589C-2BBC0A3E2FBA}"/>
              </a:ext>
            </a:extLst>
          </p:cNvPr>
          <p:cNvSpPr txBox="1"/>
          <p:nvPr/>
        </p:nvSpPr>
        <p:spPr>
          <a:xfrm>
            <a:off x="7605133" y="380727"/>
            <a:ext cx="3921224" cy="1261884"/>
          </a:xfrm>
          <a:prstGeom prst="rect">
            <a:avLst/>
          </a:prstGeom>
        </p:spPr>
        <p:txBody>
          <a:bodyPr/>
          <a:lstStyle>
            <a:defPPr marR="0" algn="l" rtl="0">
              <a:lnSpc>
                <a:spcPct val="100000"/>
              </a:lnSpc>
              <a:spcBef>
                <a:spcPts val="0"/>
              </a:spcBef>
              <a:spcAft>
                <a:spcPts val="0"/>
              </a:spcAft>
            </a:defPPr>
            <a:lvl1pPr marR="0">
              <a:lnSpc>
                <a:spcPct val="100000"/>
              </a:lnSpc>
              <a:spcBef>
                <a:spcPts val="0"/>
              </a:spcBef>
              <a:spcAft>
                <a:spcPts val="0"/>
              </a:spcAft>
              <a:buNone/>
              <a:defRPr sz="3800" b="1" i="0" u="none" strike="noStrike" cap="none" baseline="0">
                <a:solidFill>
                  <a:srgbClr val="5F2861"/>
                </a:solidFill>
                <a:latin typeface="+mj-lt"/>
                <a:ea typeface="Arial"/>
                <a:cs typeface="Arial"/>
                <a:sym typeface="Arial"/>
                <a:rtl val="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3200" b="1" i="0" u="none" strike="noStrike">
                <a:solidFill>
                  <a:srgbClr val="5F2861"/>
                </a:solidFill>
                <a:effectLst/>
                <a:latin typeface="Arial" panose="020B0604020202020204" pitchFamily="34" charset="0"/>
              </a:rPr>
              <a:t>A consistent framework powered by our new technology</a:t>
            </a:r>
            <a:r>
              <a:rPr lang="en-US" sz="3200" b="0" i="0">
                <a:solidFill>
                  <a:srgbClr val="5F2861"/>
                </a:solidFill>
                <a:effectLst/>
                <a:highlight>
                  <a:srgbClr val="FFFF00"/>
                </a:highlight>
                <a:latin typeface="Arial" panose="020B0604020202020204" pitchFamily="34" charset="0"/>
              </a:rPr>
              <a:t>​</a:t>
            </a:r>
            <a:endParaRPr kumimoji="0" lang="en-GB" sz="5400" b="1" i="0" u="none" strike="noStrike" kern="1200" cap="none" spc="0" normalizeH="0" baseline="0" noProof="0">
              <a:ln>
                <a:noFill/>
              </a:ln>
              <a:solidFill>
                <a:srgbClr val="5F2861"/>
              </a:solidFill>
              <a:effectLst/>
              <a:highlight>
                <a:srgbClr val="FFFF00"/>
              </a:highlight>
              <a:uLnTx/>
              <a:uFillTx/>
              <a:latin typeface="Arial" panose="020B0604020202020204"/>
              <a:cs typeface="Arial"/>
              <a:sym typeface="Arial"/>
              <a:rtl val="0"/>
            </a:endParaRPr>
          </a:p>
        </p:txBody>
      </p:sp>
    </p:spTree>
    <p:extLst>
      <p:ext uri="{BB962C8B-B14F-4D97-AF65-F5344CB8AC3E}">
        <p14:creationId xmlns:p14="http://schemas.microsoft.com/office/powerpoint/2010/main" val="396081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Left-Right 13">
            <a:extLst>
              <a:ext uri="{FF2B5EF4-FFF2-40B4-BE49-F238E27FC236}">
                <a16:creationId xmlns:a16="http://schemas.microsoft.com/office/drawing/2014/main" id="{77B3C40C-8E74-B9C1-E249-4892F9D577F8}"/>
              </a:ext>
            </a:extLst>
          </p:cNvPr>
          <p:cNvSpPr/>
          <p:nvPr/>
        </p:nvSpPr>
        <p:spPr>
          <a:xfrm>
            <a:off x="5911137" y="1718589"/>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Left-Right 16">
            <a:extLst>
              <a:ext uri="{FF2B5EF4-FFF2-40B4-BE49-F238E27FC236}">
                <a16:creationId xmlns:a16="http://schemas.microsoft.com/office/drawing/2014/main" id="{7B1FC2F0-4B4B-5F1A-622F-2C29A0E3667E}"/>
              </a:ext>
            </a:extLst>
          </p:cNvPr>
          <p:cNvSpPr/>
          <p:nvPr/>
        </p:nvSpPr>
        <p:spPr>
          <a:xfrm>
            <a:off x="5911137" y="2576423"/>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Left-Right 17">
            <a:extLst>
              <a:ext uri="{FF2B5EF4-FFF2-40B4-BE49-F238E27FC236}">
                <a16:creationId xmlns:a16="http://schemas.microsoft.com/office/drawing/2014/main" id="{D5E9A6BE-D26F-95E0-A151-FBA9907A52E4}"/>
              </a:ext>
            </a:extLst>
          </p:cNvPr>
          <p:cNvSpPr/>
          <p:nvPr/>
        </p:nvSpPr>
        <p:spPr>
          <a:xfrm>
            <a:off x="5921072" y="343315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Left-Right 18">
            <a:extLst>
              <a:ext uri="{FF2B5EF4-FFF2-40B4-BE49-F238E27FC236}">
                <a16:creationId xmlns:a16="http://schemas.microsoft.com/office/drawing/2014/main" id="{472D5725-A891-C550-6C16-FC02B4F10448}"/>
              </a:ext>
            </a:extLst>
          </p:cNvPr>
          <p:cNvSpPr/>
          <p:nvPr/>
        </p:nvSpPr>
        <p:spPr>
          <a:xfrm>
            <a:off x="5917609" y="4258328"/>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Left-Right 19">
            <a:extLst>
              <a:ext uri="{FF2B5EF4-FFF2-40B4-BE49-F238E27FC236}">
                <a16:creationId xmlns:a16="http://schemas.microsoft.com/office/drawing/2014/main" id="{B6A17E46-B25B-E87C-2B97-00931EE4A29F}"/>
              </a:ext>
            </a:extLst>
          </p:cNvPr>
          <p:cNvSpPr/>
          <p:nvPr/>
        </p:nvSpPr>
        <p:spPr>
          <a:xfrm>
            <a:off x="5910687" y="517754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F36B605A-9F6F-CF0B-8286-74488ADD65B8}"/>
              </a:ext>
            </a:extLst>
          </p:cNvPr>
          <p:cNvSpPr/>
          <p:nvPr/>
        </p:nvSpPr>
        <p:spPr>
          <a:xfrm>
            <a:off x="5948796" y="1215736"/>
            <a:ext cx="294409" cy="4707082"/>
          </a:xfrm>
          <a:prstGeom prst="roundRect">
            <a:avLst>
              <a:gd name="adj" fmla="val 50000"/>
            </a:avLst>
          </a:prstGeom>
          <a:solidFill>
            <a:srgbClr val="5F2861"/>
          </a:solidFill>
          <a:ln w="28575">
            <a:solidFill>
              <a:srgbClr val="FDE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90760EC-0C23-81BE-2206-A11BC3C99EE1}"/>
              </a:ext>
            </a:extLst>
          </p:cNvPr>
          <p:cNvSpPr>
            <a:spLocks noGrp="1"/>
          </p:cNvSpPr>
          <p:nvPr>
            <p:ph type="title"/>
          </p:nvPr>
        </p:nvSpPr>
        <p:spPr>
          <a:xfrm>
            <a:off x="374188" y="197753"/>
            <a:ext cx="11443617" cy="1325033"/>
          </a:xfrm>
        </p:spPr>
        <p:txBody>
          <a:bodyPr anchor="t"/>
          <a:lstStyle/>
          <a:p>
            <a:r>
              <a:rPr lang="en-GB" sz="4000" dirty="0">
                <a:solidFill>
                  <a:srgbClr val="5F2861"/>
                </a:solidFill>
                <a:latin typeface="Arial"/>
              </a:rPr>
              <a:t>Changes to our regulatory approach</a:t>
            </a:r>
          </a:p>
        </p:txBody>
      </p:sp>
      <p:sp>
        <p:nvSpPr>
          <p:cNvPr id="7" name="Flowchart: Connector 6">
            <a:extLst>
              <a:ext uri="{FF2B5EF4-FFF2-40B4-BE49-F238E27FC236}">
                <a16:creationId xmlns:a16="http://schemas.microsoft.com/office/drawing/2014/main" id="{1A50197B-1D21-6822-8F75-AF0A8C1FD88E}"/>
              </a:ext>
            </a:extLst>
          </p:cNvPr>
          <p:cNvSpPr/>
          <p:nvPr/>
        </p:nvSpPr>
        <p:spPr>
          <a:xfrm>
            <a:off x="5903764" y="1647478"/>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lowchart: Connector 7">
            <a:extLst>
              <a:ext uri="{FF2B5EF4-FFF2-40B4-BE49-F238E27FC236}">
                <a16:creationId xmlns:a16="http://schemas.microsoft.com/office/drawing/2014/main" id="{C2AA2AB0-8275-B7EF-6CA4-CA630B182A18}"/>
              </a:ext>
            </a:extLst>
          </p:cNvPr>
          <p:cNvSpPr/>
          <p:nvPr/>
        </p:nvSpPr>
        <p:spPr>
          <a:xfrm>
            <a:off x="5903764" y="2514860"/>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E87EF57F-F73A-5839-DF44-4C22D44A7BEE}"/>
              </a:ext>
            </a:extLst>
          </p:cNvPr>
          <p:cNvSpPr/>
          <p:nvPr/>
        </p:nvSpPr>
        <p:spPr>
          <a:xfrm>
            <a:off x="5910687" y="3382242"/>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lowchart: Connector 9">
            <a:extLst>
              <a:ext uri="{FF2B5EF4-FFF2-40B4-BE49-F238E27FC236}">
                <a16:creationId xmlns:a16="http://schemas.microsoft.com/office/drawing/2014/main" id="{45296423-E232-1133-3718-A42835766135}"/>
              </a:ext>
            </a:extLst>
          </p:cNvPr>
          <p:cNvSpPr/>
          <p:nvPr/>
        </p:nvSpPr>
        <p:spPr>
          <a:xfrm>
            <a:off x="5903764" y="4249624"/>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owchart: Connector 10">
            <a:extLst>
              <a:ext uri="{FF2B5EF4-FFF2-40B4-BE49-F238E27FC236}">
                <a16:creationId xmlns:a16="http://schemas.microsoft.com/office/drawing/2014/main" id="{A6D12001-20CD-4BD0-708D-1F73BE749525}"/>
              </a:ext>
            </a:extLst>
          </p:cNvPr>
          <p:cNvSpPr/>
          <p:nvPr/>
        </p:nvSpPr>
        <p:spPr>
          <a:xfrm>
            <a:off x="5903764" y="5117006"/>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2695A264-691A-D6E6-0EFD-86C86F35DFDD}"/>
              </a:ext>
            </a:extLst>
          </p:cNvPr>
          <p:cNvSpPr/>
          <p:nvPr/>
        </p:nvSpPr>
        <p:spPr>
          <a:xfrm>
            <a:off x="471948" y="2479849"/>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monitoring and with inspections scheduled according to previous rating	</a:t>
            </a:r>
          </a:p>
        </p:txBody>
      </p:sp>
      <p:sp>
        <p:nvSpPr>
          <p:cNvPr id="28" name="Rectangle 27">
            <a:extLst>
              <a:ext uri="{FF2B5EF4-FFF2-40B4-BE49-F238E27FC236}">
                <a16:creationId xmlns:a16="http://schemas.microsoft.com/office/drawing/2014/main" id="{6C85990A-118B-466D-C443-6877DBE49471}"/>
              </a:ext>
            </a:extLst>
          </p:cNvPr>
          <p:cNvSpPr/>
          <p:nvPr/>
        </p:nvSpPr>
        <p:spPr>
          <a:xfrm>
            <a:off x="478871" y="3326828"/>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during onsite inspection (single point in time)</a:t>
            </a:r>
          </a:p>
        </p:txBody>
      </p:sp>
      <p:sp>
        <p:nvSpPr>
          <p:cNvPr id="29" name="Rectangle 28">
            <a:extLst>
              <a:ext uri="{FF2B5EF4-FFF2-40B4-BE49-F238E27FC236}">
                <a16:creationId xmlns:a16="http://schemas.microsoft.com/office/drawing/2014/main" id="{FA2C7831-1616-00C4-C0C7-217C92936E8C}"/>
              </a:ext>
            </a:extLst>
          </p:cNvPr>
          <p:cNvSpPr/>
          <p:nvPr/>
        </p:nvSpPr>
        <p:spPr>
          <a:xfrm>
            <a:off x="478871" y="4210503"/>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Judgements and ratings decisions made using ratings characteristics</a:t>
            </a:r>
          </a:p>
        </p:txBody>
      </p:sp>
      <p:sp>
        <p:nvSpPr>
          <p:cNvPr id="30" name="Rectangle 29">
            <a:extLst>
              <a:ext uri="{FF2B5EF4-FFF2-40B4-BE49-F238E27FC236}">
                <a16:creationId xmlns:a16="http://schemas.microsoft.com/office/drawing/2014/main" id="{751D767E-9D14-CA9D-363E-64D48270E3DB}"/>
              </a:ext>
            </a:extLst>
          </p:cNvPr>
          <p:cNvSpPr/>
          <p:nvPr/>
        </p:nvSpPr>
        <p:spPr>
          <a:xfrm>
            <a:off x="471947" y="5104599"/>
            <a:ext cx="4538199"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Narrative inspection report</a:t>
            </a:r>
          </a:p>
        </p:txBody>
      </p:sp>
      <p:sp>
        <p:nvSpPr>
          <p:cNvPr id="31" name="Rectangle 30">
            <a:extLst>
              <a:ext uri="{FF2B5EF4-FFF2-40B4-BE49-F238E27FC236}">
                <a16:creationId xmlns:a16="http://schemas.microsoft.com/office/drawing/2014/main" id="{3F5EACBF-B26F-E7B9-0332-BE7C6FC82379}"/>
              </a:ext>
            </a:extLst>
          </p:cNvPr>
          <p:cNvSpPr/>
          <p:nvPr/>
        </p:nvSpPr>
        <p:spPr>
          <a:xfrm>
            <a:off x="471948" y="1559478"/>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Multiple assessment frameworks</a:t>
            </a:r>
          </a:p>
        </p:txBody>
      </p:sp>
      <p:sp>
        <p:nvSpPr>
          <p:cNvPr id="32" name="Rectangle 31">
            <a:extLst>
              <a:ext uri="{FF2B5EF4-FFF2-40B4-BE49-F238E27FC236}">
                <a16:creationId xmlns:a16="http://schemas.microsoft.com/office/drawing/2014/main" id="{5DA20905-AAF8-5F54-EB94-D77F739A837C}"/>
              </a:ext>
            </a:extLst>
          </p:cNvPr>
          <p:cNvSpPr/>
          <p:nvPr/>
        </p:nvSpPr>
        <p:spPr>
          <a:xfrm>
            <a:off x="7195690" y="2440292"/>
            <a:ext cx="4551214" cy="5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assessment of quality and risk</a:t>
            </a:r>
          </a:p>
        </p:txBody>
      </p:sp>
      <p:sp>
        <p:nvSpPr>
          <p:cNvPr id="33" name="Rectangle 32">
            <a:extLst>
              <a:ext uri="{FF2B5EF4-FFF2-40B4-BE49-F238E27FC236}">
                <a16:creationId xmlns:a16="http://schemas.microsoft.com/office/drawing/2014/main" id="{455867B7-9290-0F6A-D49E-B5C6118672AB}"/>
              </a:ext>
            </a:extLst>
          </p:cNvPr>
          <p:cNvSpPr/>
          <p:nvPr/>
        </p:nvSpPr>
        <p:spPr>
          <a:xfrm>
            <a:off x="7202197" y="3297958"/>
            <a:ext cx="4538199" cy="597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at multiple points in time (not just through inspection)</a:t>
            </a:r>
          </a:p>
        </p:txBody>
      </p:sp>
      <p:sp>
        <p:nvSpPr>
          <p:cNvPr id="34" name="Rectangle 33">
            <a:extLst>
              <a:ext uri="{FF2B5EF4-FFF2-40B4-BE49-F238E27FC236}">
                <a16:creationId xmlns:a16="http://schemas.microsoft.com/office/drawing/2014/main" id="{73FD1331-EA60-3EAA-6E86-018A06F2F838}"/>
              </a:ext>
            </a:extLst>
          </p:cNvPr>
          <p:cNvSpPr/>
          <p:nvPr/>
        </p:nvSpPr>
        <p:spPr>
          <a:xfrm>
            <a:off x="7202197" y="4163551"/>
            <a:ext cx="454512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Teams assign score to evidence </a:t>
            </a:r>
          </a:p>
        </p:txBody>
      </p:sp>
      <p:sp>
        <p:nvSpPr>
          <p:cNvPr id="35" name="Rectangle 34">
            <a:extLst>
              <a:ext uri="{FF2B5EF4-FFF2-40B4-BE49-F238E27FC236}">
                <a16:creationId xmlns:a16="http://schemas.microsoft.com/office/drawing/2014/main" id="{74EA9508-32D7-761D-FB92-F0D2748AAC4F}"/>
              </a:ext>
            </a:extLst>
          </p:cNvPr>
          <p:cNvSpPr/>
          <p:nvPr/>
        </p:nvSpPr>
        <p:spPr>
          <a:xfrm>
            <a:off x="7202197" y="5117333"/>
            <a:ext cx="4551627"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Ratings updated, short narrative published</a:t>
            </a:r>
          </a:p>
        </p:txBody>
      </p:sp>
      <p:sp>
        <p:nvSpPr>
          <p:cNvPr id="36" name="Rectangle 35">
            <a:extLst>
              <a:ext uri="{FF2B5EF4-FFF2-40B4-BE49-F238E27FC236}">
                <a16:creationId xmlns:a16="http://schemas.microsoft.com/office/drawing/2014/main" id="{D8343753-89A8-C6CD-CB17-F00C2F648042}"/>
              </a:ext>
            </a:extLst>
          </p:cNvPr>
          <p:cNvSpPr/>
          <p:nvPr/>
        </p:nvSpPr>
        <p:spPr>
          <a:xfrm>
            <a:off x="7195690" y="1545583"/>
            <a:ext cx="4524362" cy="537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Single assessment framework</a:t>
            </a:r>
          </a:p>
        </p:txBody>
      </p:sp>
    </p:spTree>
    <p:extLst>
      <p:ext uri="{BB962C8B-B14F-4D97-AF65-F5344CB8AC3E}">
        <p14:creationId xmlns:p14="http://schemas.microsoft.com/office/powerpoint/2010/main" val="42154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0760EC-0C23-81BE-2206-A11BC3C99EE1}"/>
              </a:ext>
            </a:extLst>
          </p:cNvPr>
          <p:cNvSpPr>
            <a:spLocks noGrp="1"/>
          </p:cNvSpPr>
          <p:nvPr>
            <p:ph type="title"/>
          </p:nvPr>
        </p:nvSpPr>
        <p:spPr>
          <a:xfrm>
            <a:off x="374188" y="197753"/>
            <a:ext cx="11443617" cy="1325033"/>
          </a:xfrm>
        </p:spPr>
        <p:txBody>
          <a:bodyPr anchor="t"/>
          <a:lstStyle/>
          <a:p>
            <a:r>
              <a:rPr lang="en-GB" sz="4000" dirty="0">
                <a:solidFill>
                  <a:srgbClr val="5F2861"/>
                </a:solidFill>
                <a:latin typeface="Arial"/>
              </a:rPr>
              <a:t>What’s not changing</a:t>
            </a:r>
          </a:p>
        </p:txBody>
      </p:sp>
      <p:sp>
        <p:nvSpPr>
          <p:cNvPr id="31" name="Rectangle 30">
            <a:extLst>
              <a:ext uri="{FF2B5EF4-FFF2-40B4-BE49-F238E27FC236}">
                <a16:creationId xmlns:a16="http://schemas.microsoft.com/office/drawing/2014/main" id="{3F5EACBF-B26F-E7B9-0332-BE7C6FC82379}"/>
              </a:ext>
            </a:extLst>
          </p:cNvPr>
          <p:cNvSpPr/>
          <p:nvPr/>
        </p:nvSpPr>
        <p:spPr>
          <a:xfrm>
            <a:off x="3077988" y="1163238"/>
            <a:ext cx="8382492" cy="4155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743669"/>
                </a:solidFill>
                <a:effectLst/>
                <a:uLnTx/>
                <a:uFillTx/>
                <a:latin typeface="Arial" panose="020B0604020202020204"/>
              </a:rPr>
              <a:t>Unannounced and unannounced inspections</a:t>
            </a:r>
            <a:endParaRPr kumimoji="0" lang="en-GB" sz="2800" b="0" i="0" u="none" strike="noStrike" kern="1200" cap="none" spc="0" normalizeH="0" noProof="0" dirty="0">
              <a:ln>
                <a:noFill/>
              </a:ln>
              <a:solidFill>
                <a:srgbClr val="743669"/>
              </a:solidFill>
              <a:effectLst/>
              <a:uLnTx/>
              <a:uFillTx/>
              <a:latin typeface="Arial" panose="020B0604020202020204"/>
            </a:endParaRP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baseline="0" dirty="0">
              <a:solidFill>
                <a:srgbClr val="743669"/>
              </a:solidFill>
              <a:latin typeface="Arial" panose="020B0604020202020204"/>
            </a:endParaRPr>
          </a:p>
          <a:p>
            <a:pPr marL="457200" lvl="0" indent="-457200" algn="ctr">
              <a:buFont typeface="Arial" panose="020B0604020202020204" pitchFamily="34" charset="0"/>
              <a:buChar char="•"/>
              <a:defRPr/>
            </a:pPr>
            <a:r>
              <a:rPr lang="en-US" sz="2800" dirty="0">
                <a:solidFill>
                  <a:srgbClr val="743669"/>
                </a:solidFill>
              </a:rPr>
              <a:t>Provider information returns (for now)</a:t>
            </a:r>
            <a:endParaRPr kumimoji="0" lang="en-GB" sz="2800" b="0" i="0" u="none" strike="noStrike" kern="1200" cap="none" spc="0" normalizeH="0" baseline="0" noProof="0" dirty="0">
              <a:ln>
                <a:noFill/>
              </a:ln>
              <a:solidFill>
                <a:srgbClr val="743669"/>
              </a:solidFill>
              <a:effectLst/>
              <a:uLnTx/>
              <a:uFillTx/>
              <a:latin typeface="Arial" panose="020B0604020202020204"/>
            </a:endParaRPr>
          </a:p>
        </p:txBody>
      </p:sp>
    </p:spTree>
    <p:extLst>
      <p:ext uri="{BB962C8B-B14F-4D97-AF65-F5344CB8AC3E}">
        <p14:creationId xmlns:p14="http://schemas.microsoft.com/office/powerpoint/2010/main" val="859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521814" cy="4924425"/>
          </a:xfrm>
          <a:prstGeom prst="rect">
            <a:avLst/>
          </a:prstGeom>
          <a:noFill/>
        </p:spPr>
        <p:txBody>
          <a:bodyPr wrap="square" lIns="91440" tIns="45720" rIns="91440" bIns="45720" rtlCol="0" anchor="t">
            <a:spAutoFit/>
          </a:bodyPr>
          <a:lstStyle/>
          <a:p>
            <a:pPr marL="342900" indent="-342900">
              <a:spcBef>
                <a:spcPts val="1200"/>
              </a:spcBef>
              <a:buFont typeface="Arial" panose="020B0604020202020204" pitchFamily="34" charset="0"/>
              <a:buChar char="•"/>
            </a:pPr>
            <a:r>
              <a:rPr lang="en-US" sz="2400" dirty="0">
                <a:ea typeface="ＭＳ Ｐゴシック"/>
              </a:rPr>
              <a:t>We’ve developed a single assessment framework, replacing </a:t>
            </a:r>
            <a:br>
              <a:rPr lang="en-US" sz="2400" dirty="0">
                <a:ea typeface="ＭＳ Ｐゴシック"/>
              </a:rPr>
            </a:br>
            <a:r>
              <a:rPr lang="en-US" sz="2400" dirty="0">
                <a:ea typeface="ＭＳ Ｐゴシック"/>
              </a:rPr>
              <a:t>the current four separate frameworks and we'll use it to assess </a:t>
            </a:r>
            <a:br>
              <a:rPr lang="en-US" sz="2400" dirty="0">
                <a:ea typeface="ＭＳ Ｐゴシック"/>
              </a:rPr>
            </a:br>
            <a:r>
              <a:rPr lang="en-US" sz="2400" dirty="0">
                <a:ea typeface="ＭＳ Ｐゴシック"/>
              </a:rPr>
              <a:t>all service types and as the basis for assessing local authorities </a:t>
            </a:r>
            <a:br>
              <a:rPr lang="en-US" sz="2400" dirty="0">
                <a:ea typeface="ＭＳ Ｐゴシック"/>
              </a:rPr>
            </a:br>
            <a:r>
              <a:rPr lang="en-US" sz="2400" dirty="0">
                <a:ea typeface="ＭＳ Ｐゴシック"/>
              </a:rPr>
              <a:t>and integrated care systems</a:t>
            </a:r>
          </a:p>
          <a:p>
            <a:pPr marL="342900" indent="-342900">
              <a:spcBef>
                <a:spcPts val="1200"/>
              </a:spcBef>
              <a:buFont typeface="Arial" panose="020B0604020202020204" pitchFamily="34" charset="0"/>
              <a:buChar char="•"/>
            </a:pPr>
            <a:r>
              <a:rPr lang="en-US" sz="2400" dirty="0">
                <a:ea typeface="ＭＳ Ｐゴシック"/>
              </a:rPr>
              <a:t>Our ratings and five key questions will stay central to our approach</a:t>
            </a:r>
          </a:p>
          <a:p>
            <a:pPr marL="342900" indent="-342900">
              <a:spcBef>
                <a:spcPts val="1200"/>
              </a:spcBef>
              <a:buFont typeface="Arial" panose="020B0604020202020204" pitchFamily="34" charset="0"/>
              <a:buChar char="•"/>
            </a:pPr>
            <a:r>
              <a:rPr lang="en-US" sz="2400" dirty="0">
                <a:ea typeface="ＭＳ Ｐゴシック"/>
              </a:rPr>
              <a:t>We’re replacing our existing key lines of enquiry and prompts with ‘quality statements’</a:t>
            </a:r>
          </a:p>
          <a:p>
            <a:pPr marL="342900" indent="-342900">
              <a:spcBef>
                <a:spcPts val="1200"/>
              </a:spcBef>
              <a:buFont typeface="Arial" panose="020B0604020202020204" pitchFamily="34" charset="0"/>
              <a:buChar char="•"/>
            </a:pPr>
            <a:r>
              <a:rPr lang="en-US" sz="2400" dirty="0">
                <a:ea typeface="ＭＳ Ｐゴシック"/>
              </a:rPr>
              <a:t>We’re moving away from separate ‘monitor’, ‘inspect’ and ‘rate’ steps</a:t>
            </a:r>
          </a:p>
          <a:p>
            <a:pPr marL="342900" indent="-342900">
              <a:spcBef>
                <a:spcPts val="1200"/>
              </a:spcBef>
              <a:buFont typeface="Arial" panose="020B0604020202020204" pitchFamily="34" charset="0"/>
              <a:buChar char="•"/>
            </a:pPr>
            <a:r>
              <a:rPr lang="en-US" sz="2400" dirty="0">
                <a:ea typeface="ＭＳ Ｐゴシック"/>
              </a:rPr>
              <a:t>We will assess providers in a more flexible way to provide an up-to-date view of quality</a:t>
            </a:r>
          </a:p>
          <a:p>
            <a:pPr marL="342900" indent="-342900">
              <a:spcBef>
                <a:spcPts val="1200"/>
              </a:spcBef>
              <a:buFont typeface="Arial" panose="020B0604020202020204" pitchFamily="34" charset="0"/>
              <a:buChar char="•"/>
            </a:pPr>
            <a:r>
              <a:rPr lang="en-US" sz="2400" dirty="0">
                <a:ea typeface="ＭＳ Ｐゴシック"/>
              </a:rPr>
              <a:t>It will allow us to better identify trends and patterns across areas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Single Assessment Framework</a:t>
            </a:r>
          </a:p>
        </p:txBody>
      </p:sp>
      <p:pic>
        <p:nvPicPr>
          <p:cNvPr id="3" name="Picture 2">
            <a:extLst>
              <a:ext uri="{FF2B5EF4-FFF2-40B4-BE49-F238E27FC236}">
                <a16:creationId xmlns:a16="http://schemas.microsoft.com/office/drawing/2014/main" id="{A7794D99-A53E-571A-87D0-60ADA3173ECB}"/>
              </a:ext>
            </a:extLst>
          </p:cNvPr>
          <p:cNvPicPr>
            <a:picLocks noChangeAspect="1"/>
          </p:cNvPicPr>
          <p:nvPr/>
        </p:nvPicPr>
        <p:blipFill>
          <a:blip r:embed="rId3"/>
          <a:stretch>
            <a:fillRect/>
          </a:stretch>
        </p:blipFill>
        <p:spPr>
          <a:xfrm>
            <a:off x="9674721" y="175247"/>
            <a:ext cx="2182186" cy="1963103"/>
          </a:xfrm>
          <a:prstGeom prst="rect">
            <a:avLst/>
          </a:prstGeom>
        </p:spPr>
      </p:pic>
    </p:spTree>
    <p:extLst>
      <p:ext uri="{BB962C8B-B14F-4D97-AF65-F5344CB8AC3E}">
        <p14:creationId xmlns:p14="http://schemas.microsoft.com/office/powerpoint/2010/main" val="366930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C33AA4DA-CAB6-484E-8576-2E8C0C78A7A4}"/>
              </a:ext>
            </a:extLst>
          </p:cNvPr>
          <p:cNvSpPr/>
          <p:nvPr/>
        </p:nvSpPr>
        <p:spPr bwMode="auto">
          <a:xfrm>
            <a:off x="2832067" y="549928"/>
            <a:ext cx="8449188" cy="2320923"/>
          </a:xfrm>
          <a:prstGeom prst="wedgeRoundRectCallout">
            <a:avLst>
              <a:gd name="adj1" fmla="val -56385"/>
              <a:gd name="adj2" fmla="val 18864"/>
              <a:gd name="adj3" fmla="val 16667"/>
            </a:avLst>
          </a:prstGeom>
          <a:solidFill>
            <a:srgbClr val="FDE5C5"/>
          </a:solidFill>
          <a:ln w="9525" cap="flat" cmpd="sng" algn="ctr">
            <a:solidFill>
              <a:srgbClr val="5F28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F2861"/>
                </a:solidFill>
                <a:effectLst/>
                <a:uLnTx/>
                <a:uFillTx/>
                <a:latin typeface="Arial" panose="020B0604020202020204"/>
                <a:ea typeface="+mn-ea"/>
                <a:cs typeface="+mn-cs"/>
              </a:rPr>
              <a:t>‘I’ statement: </a:t>
            </a:r>
            <a:r>
              <a:rPr kumimoji="0" lang="en-GB" sz="2800" b="0" i="0" u="none" strike="noStrike" kern="1200" cap="none" spc="0" normalizeH="0" baseline="0" noProof="0" dirty="0">
                <a:ln>
                  <a:noFill/>
                </a:ln>
                <a:solidFill>
                  <a:srgbClr val="5F2861"/>
                </a:solidFill>
                <a:effectLst/>
                <a:uLnTx/>
                <a:uFillTx/>
                <a:latin typeface="Arial" panose="020B0604020202020204"/>
                <a:ea typeface="+mn-ea"/>
                <a:cs typeface="+mn-cs"/>
              </a:rPr>
              <a:t>When I move between services, settings or areas, there is a plan for what happens next and who will do what, and all the practical arrangements are in place. </a:t>
            </a:r>
          </a:p>
        </p:txBody>
      </p:sp>
      <p:sp>
        <p:nvSpPr>
          <p:cNvPr id="6" name="Speech Bubble: Rectangle with Corners Rounded 5">
            <a:extLst>
              <a:ext uri="{FF2B5EF4-FFF2-40B4-BE49-F238E27FC236}">
                <a16:creationId xmlns:a16="http://schemas.microsoft.com/office/drawing/2014/main" id="{A1A1A1AB-ACA0-487C-9823-40198762980B}"/>
              </a:ext>
            </a:extLst>
          </p:cNvPr>
          <p:cNvSpPr/>
          <p:nvPr/>
        </p:nvSpPr>
        <p:spPr bwMode="auto">
          <a:xfrm>
            <a:off x="2867488" y="3429000"/>
            <a:ext cx="8378345" cy="2488486"/>
          </a:xfrm>
          <a:prstGeom prst="wedgeRoundRectCallout">
            <a:avLst>
              <a:gd name="adj1" fmla="val -57548"/>
              <a:gd name="adj2" fmla="val 20679"/>
              <a:gd name="adj3" fmla="val 16667"/>
            </a:avLst>
          </a:prstGeom>
          <a:solidFill>
            <a:srgbClr val="666E75"/>
          </a:solidFill>
          <a:ln w="9525" cap="flat" cmpd="sng" algn="ctr">
            <a:solidFill>
              <a:srgbClr val="5F28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a:ea typeface="+mn-ea"/>
                <a:cs typeface="+mn-cs"/>
              </a:rPr>
              <a:t>‘We/quality’ statement: </a:t>
            </a:r>
            <a:r>
              <a:rPr kumimoji="0" lang="en-US" sz="2800" b="0" i="0" u="none" strike="noStrike" kern="1200" cap="none" spc="0" normalizeH="0" baseline="0" noProof="0" dirty="0">
                <a:ln>
                  <a:noFill/>
                </a:ln>
                <a:solidFill>
                  <a:schemeClr val="bg1"/>
                </a:solidFill>
                <a:effectLst/>
                <a:uLnTx/>
                <a:uFillTx/>
                <a:latin typeface="Arial" panose="020B0604020202020204"/>
                <a:ea typeface="+mn-ea"/>
                <a:cs typeface="+mn-cs"/>
              </a:rPr>
              <a:t>We work in partnership with others to establish and maintain safe systems of care in which people's safety is managed, monitored and assured, especially when they move between different services.</a:t>
            </a:r>
            <a:endParaRPr kumimoji="0" lang="en-GB" sz="2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375B292-8404-4B3B-B4C7-0ED0D976D73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7934" y="947013"/>
            <a:ext cx="1390233" cy="1526754"/>
          </a:xfrm>
          <a:prstGeom prst="rect">
            <a:avLst/>
          </a:prstGeom>
        </p:spPr>
      </p:pic>
      <p:pic>
        <p:nvPicPr>
          <p:cNvPr id="8" name="Picture 7">
            <a:extLst>
              <a:ext uri="{FF2B5EF4-FFF2-40B4-BE49-F238E27FC236}">
                <a16:creationId xmlns:a16="http://schemas.microsoft.com/office/drawing/2014/main" id="{B092D407-4280-49B1-A6DA-38188ACBD97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7124" y="3833676"/>
            <a:ext cx="1771851" cy="1707918"/>
          </a:xfrm>
          <a:prstGeom prst="rect">
            <a:avLst/>
          </a:prstGeom>
        </p:spPr>
      </p:pic>
    </p:spTree>
    <p:extLst>
      <p:ext uri="{BB962C8B-B14F-4D97-AF65-F5344CB8AC3E}">
        <p14:creationId xmlns:p14="http://schemas.microsoft.com/office/powerpoint/2010/main" val="202517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167437"/>
            <a:ext cx="6606715" cy="4832092"/>
          </a:xfrm>
          <a:prstGeom prst="rect">
            <a:avLst/>
          </a:prstGeom>
          <a:noFill/>
        </p:spPr>
        <p:txBody>
          <a:bodyPr wrap="square">
            <a:spAutoFit/>
          </a:bodyPr>
          <a:lstStyle/>
          <a:p>
            <a:r>
              <a:rPr lang="en-US" sz="2200" dirty="0"/>
              <a:t>Quality statements are the commitments that providers, commissioners and system leaders should live up to. Expressed as ‘we statements’, they show what is needed to deliver high-quality, person-</a:t>
            </a:r>
            <a:r>
              <a:rPr lang="en-US" sz="2200" dirty="0" err="1"/>
              <a:t>centred</a:t>
            </a:r>
            <a:r>
              <a:rPr lang="en-US" sz="2200" dirty="0"/>
              <a:t> care.</a:t>
            </a:r>
          </a:p>
          <a:p>
            <a:endParaRPr lang="en-US" sz="2200" dirty="0"/>
          </a:p>
          <a:p>
            <a:r>
              <a:rPr lang="en-US" sz="2200" dirty="0"/>
              <a:t>The quality statements show how services and providers need to work together to plan and deliver high quality care. They directly relate to the regulations.</a:t>
            </a:r>
          </a:p>
          <a:p>
            <a:endParaRPr lang="en-US" sz="2200" dirty="0"/>
          </a:p>
          <a:p>
            <a:r>
              <a:rPr lang="en-US" sz="2200" dirty="0"/>
              <a:t>When they refer to 'people' we mean people who use services, their families, friends and unpaid carers. </a:t>
            </a:r>
            <a:endParaRPr lang="en-GB" sz="22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quality statements?</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4" name="Picture 3">
            <a:extLst>
              <a:ext uri="{FF2B5EF4-FFF2-40B4-BE49-F238E27FC236}">
                <a16:creationId xmlns:a16="http://schemas.microsoft.com/office/drawing/2014/main" id="{0FA7532C-F79E-52C6-AB18-26BB1185DB34}"/>
              </a:ext>
            </a:extLst>
          </p:cNvPr>
          <p:cNvPicPr>
            <a:picLocks noChangeAspect="1"/>
          </p:cNvPicPr>
          <p:nvPr/>
        </p:nvPicPr>
        <p:blipFill rotWithShape="1">
          <a:blip r:embed="rId3"/>
          <a:srcRect r="3614" b="1957"/>
          <a:stretch/>
        </p:blipFill>
        <p:spPr>
          <a:xfrm>
            <a:off x="9871529" y="157422"/>
            <a:ext cx="2223653" cy="2020029"/>
          </a:xfrm>
          <a:prstGeom prst="rect">
            <a:avLst/>
          </a:prstGeom>
        </p:spPr>
      </p:pic>
    </p:spTree>
    <p:extLst>
      <p:ext uri="{BB962C8B-B14F-4D97-AF65-F5344CB8AC3E}">
        <p14:creationId xmlns:p14="http://schemas.microsoft.com/office/powerpoint/2010/main" val="1534231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46752AF-22C7-52AB-9A9C-0C8265A249CD}"/>
              </a:ext>
            </a:extLst>
          </p:cNvPr>
          <p:cNvSpPr txBox="1"/>
          <p:nvPr/>
        </p:nvSpPr>
        <p:spPr>
          <a:xfrm>
            <a:off x="303068" y="1649914"/>
            <a:ext cx="5225277" cy="1477328"/>
          </a:xfrm>
          <a:prstGeom prst="rect">
            <a:avLst/>
          </a:prstGeom>
          <a:noFill/>
        </p:spPr>
        <p:txBody>
          <a:bodyPr wrap="square">
            <a:spAutoFit/>
          </a:bodyPr>
          <a:lstStyle/>
          <a:p>
            <a:r>
              <a:rPr lang="en-US" b="1" dirty="0">
                <a:solidFill>
                  <a:srgbClr val="3C5A93"/>
                </a:solidFill>
              </a:rPr>
              <a:t>Kindness, compassion and dignity </a:t>
            </a:r>
          </a:p>
          <a:p>
            <a:r>
              <a:rPr lang="en-US" dirty="0"/>
              <a:t>We always treat people with kindness, empathy and compassion and we respect their privacy and dignity. We treat colleagues from other </a:t>
            </a:r>
            <a:r>
              <a:rPr lang="en-US" dirty="0" err="1"/>
              <a:t>organisations</a:t>
            </a:r>
            <a:r>
              <a:rPr lang="en-US" dirty="0"/>
              <a:t> with kindness and respect.</a:t>
            </a:r>
            <a:endParaRPr lang="en-GB" dirty="0"/>
          </a:p>
        </p:txBody>
      </p:sp>
      <p:sp>
        <p:nvSpPr>
          <p:cNvPr id="14" name="TextBox 13">
            <a:extLst>
              <a:ext uri="{FF2B5EF4-FFF2-40B4-BE49-F238E27FC236}">
                <a16:creationId xmlns:a16="http://schemas.microsoft.com/office/drawing/2014/main" id="{D909A08A-64AE-7C7A-2882-0594B3F4F989}"/>
              </a:ext>
            </a:extLst>
          </p:cNvPr>
          <p:cNvSpPr txBox="1"/>
          <p:nvPr/>
        </p:nvSpPr>
        <p:spPr>
          <a:xfrm>
            <a:off x="284480" y="3513054"/>
            <a:ext cx="5361311" cy="1754326"/>
          </a:xfrm>
          <a:prstGeom prst="rect">
            <a:avLst/>
          </a:prstGeom>
          <a:noFill/>
        </p:spPr>
        <p:txBody>
          <a:bodyPr wrap="square">
            <a:spAutoFit/>
          </a:bodyPr>
          <a:lstStyle/>
          <a:p>
            <a:r>
              <a:rPr lang="en-GB" b="1" dirty="0">
                <a:solidFill>
                  <a:srgbClr val="3C5A93"/>
                </a:solidFill>
              </a:rPr>
              <a:t>Treating people as individuals</a:t>
            </a:r>
          </a:p>
          <a:p>
            <a:r>
              <a:rPr lang="en-US" dirty="0"/>
              <a:t>We treat people as individuals and make sure their care, support and treatment meets their needs and preferences. We take account of their strengths, abilities, aspirations, culture and unique backgrounds and protected characteristics.</a:t>
            </a:r>
            <a:endParaRPr lang="en-GB" dirty="0"/>
          </a:p>
        </p:txBody>
      </p:sp>
      <p:sp>
        <p:nvSpPr>
          <p:cNvPr id="18" name="TextBox 17">
            <a:extLst>
              <a:ext uri="{FF2B5EF4-FFF2-40B4-BE49-F238E27FC236}">
                <a16:creationId xmlns:a16="http://schemas.microsoft.com/office/drawing/2014/main" id="{0DEF4464-EADB-8A23-BC53-47F1BB45EAB0}"/>
              </a:ext>
            </a:extLst>
          </p:cNvPr>
          <p:cNvSpPr txBox="1"/>
          <p:nvPr/>
        </p:nvSpPr>
        <p:spPr>
          <a:xfrm>
            <a:off x="6672475" y="1503353"/>
            <a:ext cx="4274641" cy="1477328"/>
          </a:xfrm>
          <a:prstGeom prst="rect">
            <a:avLst/>
          </a:prstGeom>
          <a:noFill/>
        </p:spPr>
        <p:txBody>
          <a:bodyPr wrap="square">
            <a:spAutoFit/>
          </a:bodyPr>
          <a:lstStyle/>
          <a:p>
            <a:r>
              <a:rPr lang="en-US" b="1" dirty="0">
                <a:solidFill>
                  <a:srgbClr val="3C5A93"/>
                </a:solidFill>
              </a:rPr>
              <a:t>Independence, choice and control</a:t>
            </a:r>
          </a:p>
          <a:p>
            <a:r>
              <a:rPr lang="en-US" dirty="0"/>
              <a:t>We promote people’s independence, so they know their rights and have choice and control over their own care, treatment and wellbeing.</a:t>
            </a:r>
            <a:endParaRPr lang="en-GB" dirty="0"/>
          </a:p>
        </p:txBody>
      </p:sp>
      <p:sp>
        <p:nvSpPr>
          <p:cNvPr id="7" name="TextBox 6">
            <a:extLst>
              <a:ext uri="{FF2B5EF4-FFF2-40B4-BE49-F238E27FC236}">
                <a16:creationId xmlns:a16="http://schemas.microsoft.com/office/drawing/2014/main" id="{218E71FD-89D9-D81A-7C6A-D7DC85BDE564}"/>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
        <p:nvSpPr>
          <p:cNvPr id="6" name="Title 1">
            <a:extLst>
              <a:ext uri="{FF2B5EF4-FFF2-40B4-BE49-F238E27FC236}">
                <a16:creationId xmlns:a16="http://schemas.microsoft.com/office/drawing/2014/main" id="{A4BC9D2B-6A2F-664C-B628-07F409A280D3}"/>
              </a:ext>
            </a:extLst>
          </p:cNvPr>
          <p:cNvSpPr txBox="1">
            <a:spLocks/>
          </p:cNvSpPr>
          <p:nvPr/>
        </p:nvSpPr>
        <p:spPr>
          <a:xfrm>
            <a:off x="1459405" y="178320"/>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do we mean by caring? </a:t>
            </a:r>
          </a:p>
        </p:txBody>
      </p:sp>
      <p:pic>
        <p:nvPicPr>
          <p:cNvPr id="8" name="Picture 7">
            <a:extLst>
              <a:ext uri="{FF2B5EF4-FFF2-40B4-BE49-F238E27FC236}">
                <a16:creationId xmlns:a16="http://schemas.microsoft.com/office/drawing/2014/main" id="{88674A0C-6EAF-FF8C-2986-05A0B655F75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9299" y="172005"/>
            <a:ext cx="1255408" cy="1210109"/>
          </a:xfrm>
          <a:prstGeom prst="rect">
            <a:avLst/>
          </a:prstGeom>
        </p:spPr>
      </p:pic>
      <p:sp>
        <p:nvSpPr>
          <p:cNvPr id="9" name="TextBox 8">
            <a:extLst>
              <a:ext uri="{FF2B5EF4-FFF2-40B4-BE49-F238E27FC236}">
                <a16:creationId xmlns:a16="http://schemas.microsoft.com/office/drawing/2014/main" id="{26E183CD-6D30-25DF-0970-6BF34E411680}"/>
              </a:ext>
            </a:extLst>
          </p:cNvPr>
          <p:cNvSpPr txBox="1"/>
          <p:nvPr/>
        </p:nvSpPr>
        <p:spPr>
          <a:xfrm>
            <a:off x="6663657" y="3196066"/>
            <a:ext cx="4767318" cy="1477328"/>
          </a:xfrm>
          <a:prstGeom prst="rect">
            <a:avLst/>
          </a:prstGeom>
          <a:noFill/>
        </p:spPr>
        <p:txBody>
          <a:bodyPr wrap="square">
            <a:spAutoFit/>
          </a:bodyPr>
          <a:lstStyle/>
          <a:p>
            <a:r>
              <a:rPr lang="en-US" b="1" dirty="0">
                <a:solidFill>
                  <a:srgbClr val="3C5A93"/>
                </a:solidFill>
              </a:rPr>
              <a:t>Responding to people's immediate needs</a:t>
            </a:r>
          </a:p>
          <a:p>
            <a:r>
              <a:rPr lang="en-US" dirty="0"/>
              <a:t>We listen to and understand people’s needs, views and wishes. We respond to these in that moment and will act to </a:t>
            </a:r>
            <a:r>
              <a:rPr lang="en-US" dirty="0" err="1"/>
              <a:t>minimise</a:t>
            </a:r>
            <a:r>
              <a:rPr lang="en-US" dirty="0"/>
              <a:t> any discomfort, concern or distress.</a:t>
            </a:r>
            <a:endParaRPr lang="en-GB" dirty="0"/>
          </a:p>
        </p:txBody>
      </p:sp>
      <p:sp>
        <p:nvSpPr>
          <p:cNvPr id="11" name="TextBox 10">
            <a:extLst>
              <a:ext uri="{FF2B5EF4-FFF2-40B4-BE49-F238E27FC236}">
                <a16:creationId xmlns:a16="http://schemas.microsoft.com/office/drawing/2014/main" id="{D60D8F25-EB25-CC9E-C4D8-7616D9E64626}"/>
              </a:ext>
            </a:extLst>
          </p:cNvPr>
          <p:cNvSpPr txBox="1"/>
          <p:nvPr/>
        </p:nvSpPr>
        <p:spPr>
          <a:xfrm>
            <a:off x="6663657" y="4888779"/>
            <a:ext cx="5443038" cy="1200329"/>
          </a:xfrm>
          <a:prstGeom prst="rect">
            <a:avLst/>
          </a:prstGeom>
          <a:noFill/>
        </p:spPr>
        <p:txBody>
          <a:bodyPr wrap="square">
            <a:spAutoFit/>
          </a:bodyPr>
          <a:lstStyle/>
          <a:p>
            <a:r>
              <a:rPr lang="en-GB" b="1" dirty="0">
                <a:solidFill>
                  <a:srgbClr val="3C5A93"/>
                </a:solidFill>
              </a:rPr>
              <a:t>Workforce wellbeing and enablement</a:t>
            </a:r>
          </a:p>
          <a:p>
            <a:r>
              <a:rPr lang="en-US" dirty="0"/>
              <a:t>We care about and promote the wellbeing of our staff, and we support and enable them to always deliver person </a:t>
            </a:r>
            <a:r>
              <a:rPr lang="en-US" dirty="0" err="1"/>
              <a:t>centred</a:t>
            </a:r>
            <a:r>
              <a:rPr lang="en-US" dirty="0"/>
              <a:t> care.</a:t>
            </a:r>
            <a:endParaRPr lang="en-GB" dirty="0"/>
          </a:p>
        </p:txBody>
      </p:sp>
    </p:spTree>
    <p:extLst>
      <p:ext uri="{BB962C8B-B14F-4D97-AF65-F5344CB8AC3E}">
        <p14:creationId xmlns:p14="http://schemas.microsoft.com/office/powerpoint/2010/main" val="366595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002522"/>
            <a:ext cx="8073526" cy="5324535"/>
          </a:xfrm>
          <a:prstGeom prst="rect">
            <a:avLst/>
          </a:prstGeom>
          <a:noFill/>
        </p:spPr>
        <p:txBody>
          <a:bodyPr wrap="square">
            <a:spAutoFit/>
          </a:bodyPr>
          <a:lstStyle/>
          <a:p>
            <a:r>
              <a:rPr lang="en-US" sz="2000" dirty="0"/>
              <a:t>They are six categories that we have grouped into different types of evidence that we will look at. </a:t>
            </a:r>
          </a:p>
          <a:p>
            <a:endParaRPr lang="en-US" sz="2000" dirty="0"/>
          </a:p>
          <a:p>
            <a:r>
              <a:rPr lang="en-US" sz="2000" dirty="0"/>
              <a:t>Evidence categories help us to do a few things; </a:t>
            </a:r>
          </a:p>
          <a:p>
            <a:endParaRPr lang="en-US" sz="2000" dirty="0"/>
          </a:p>
          <a:p>
            <a:pPr marL="342900" indent="-342900">
              <a:spcBef>
                <a:spcPts val="600"/>
              </a:spcBef>
              <a:buFont typeface="Arial" panose="020B0604020202020204" pitchFamily="34" charset="0"/>
              <a:buChar char="•"/>
            </a:pPr>
            <a:r>
              <a:rPr lang="en-US" sz="2000" dirty="0"/>
              <a:t>Tailor how we assess quality statements depending on the level or sector we’re focusing on </a:t>
            </a:r>
          </a:p>
          <a:p>
            <a:pPr marL="342900" indent="-342900">
              <a:spcBef>
                <a:spcPts val="600"/>
              </a:spcBef>
              <a:buFont typeface="Arial" panose="020B0604020202020204" pitchFamily="34" charset="0"/>
              <a:buChar char="•"/>
            </a:pPr>
            <a:r>
              <a:rPr lang="en-US" sz="2000" dirty="0"/>
              <a:t>Collect and store evidence in a structured way</a:t>
            </a:r>
          </a:p>
          <a:p>
            <a:pPr marL="342900" indent="-342900">
              <a:spcBef>
                <a:spcPts val="600"/>
              </a:spcBef>
              <a:buFont typeface="Arial" panose="020B0604020202020204" pitchFamily="34" charset="0"/>
              <a:buChar char="•"/>
            </a:pPr>
            <a:r>
              <a:rPr lang="en-US" sz="2000" dirty="0"/>
              <a:t>Be more targeted in what we spend our time looking at </a:t>
            </a:r>
          </a:p>
          <a:p>
            <a:pPr marL="342900" indent="-342900">
              <a:spcBef>
                <a:spcPts val="600"/>
              </a:spcBef>
              <a:buFont typeface="Arial" panose="020B0604020202020204" pitchFamily="34" charset="0"/>
              <a:buChar char="•"/>
            </a:pPr>
            <a:r>
              <a:rPr lang="en-US" sz="2000" dirty="0"/>
              <a:t>Guide </a:t>
            </a:r>
            <a:r>
              <a:rPr lang="en-US" sz="2000" i="1" dirty="0"/>
              <a:t>how </a:t>
            </a:r>
            <a:r>
              <a:rPr lang="en-US" sz="2000" dirty="0"/>
              <a:t>we’ll look at different evidence; supporting colleagues and providers to have a better understanding on the methods we’d use to collect said evidence </a:t>
            </a:r>
          </a:p>
          <a:p>
            <a:endParaRPr lang="en-US" sz="2000" dirty="0"/>
          </a:p>
          <a:p>
            <a:r>
              <a:rPr lang="en-US" sz="2000" dirty="0"/>
              <a:t>We will make clear what we look at in our assessments by setting out the key evidence categories we’ll focus on for each quality statement. </a:t>
            </a:r>
          </a:p>
          <a:p>
            <a:endParaRPr lang="en-US" sz="20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evidence categories? </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8582696" y="3363985"/>
            <a:ext cx="3609304" cy="2963072"/>
          </a:xfrm>
          <a:prstGeom prst="rect">
            <a:avLst/>
          </a:prstGeom>
        </p:spPr>
      </p:pic>
      <p:pic>
        <p:nvPicPr>
          <p:cNvPr id="5" name="Picture 4">
            <a:extLst>
              <a:ext uri="{FF2B5EF4-FFF2-40B4-BE49-F238E27FC236}">
                <a16:creationId xmlns:a16="http://schemas.microsoft.com/office/drawing/2014/main" id="{05336512-FC0E-E8A6-B0F4-A2BAC9592E0D}"/>
              </a:ext>
            </a:extLst>
          </p:cNvPr>
          <p:cNvPicPr>
            <a:picLocks noChangeAspect="1"/>
          </p:cNvPicPr>
          <p:nvPr/>
        </p:nvPicPr>
        <p:blipFill rotWithShape="1">
          <a:blip r:embed="rId3"/>
          <a:srcRect r="2166" b="3051"/>
          <a:stretch/>
        </p:blipFill>
        <p:spPr>
          <a:xfrm>
            <a:off x="9871529" y="197753"/>
            <a:ext cx="2223653" cy="2020029"/>
          </a:xfrm>
          <a:prstGeom prst="rect">
            <a:avLst/>
          </a:prstGeom>
        </p:spPr>
      </p:pic>
    </p:spTree>
    <p:extLst>
      <p:ext uri="{BB962C8B-B14F-4D97-AF65-F5344CB8AC3E}">
        <p14:creationId xmlns:p14="http://schemas.microsoft.com/office/powerpoint/2010/main" val="162527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Use the accesibility checker">
            <a:extLst>
              <a:ext uri="{FF2B5EF4-FFF2-40B4-BE49-F238E27FC236}">
                <a16:creationId xmlns:a16="http://schemas.microsoft.com/office/drawing/2014/main" id="{CFA1569F-194A-4D9F-B40A-BEA66F79706C}"/>
              </a:ext>
            </a:extLst>
          </p:cNvPr>
          <p:cNvSpPr>
            <a:spLocks noGrp="1"/>
          </p:cNvSpPr>
          <p:nvPr>
            <p:ph type="title"/>
          </p:nvPr>
        </p:nvSpPr>
        <p:spPr>
          <a:xfrm>
            <a:off x="352579" y="117740"/>
            <a:ext cx="10972319" cy="838605"/>
          </a:xfrm>
        </p:spPr>
        <p:txBody>
          <a:bodyPr/>
          <a:lstStyle/>
          <a:p>
            <a:r>
              <a:rPr lang="en-GB" sz="4267" cap="none" dirty="0">
                <a:solidFill>
                  <a:srgbClr val="5F2861"/>
                </a:solidFill>
              </a:rPr>
              <a:t>Our role and purpose</a:t>
            </a:r>
          </a:p>
        </p:txBody>
      </p:sp>
      <p:sp>
        <p:nvSpPr>
          <p:cNvPr id="8" name="Shape 23">
            <a:extLst>
              <a:ext uri="{FF2B5EF4-FFF2-40B4-BE49-F238E27FC236}">
                <a16:creationId xmlns:a16="http://schemas.microsoft.com/office/drawing/2014/main" id="{C7B347BB-8E6C-4A16-8C7C-F93A585E3641}"/>
              </a:ext>
            </a:extLst>
          </p:cNvPr>
          <p:cNvSpPr>
            <a:spLocks noChangeArrowheads="1"/>
          </p:cNvSpPr>
          <p:nvPr/>
        </p:nvSpPr>
        <p:spPr bwMode="auto">
          <a:xfrm>
            <a:off x="596189" y="1059121"/>
            <a:ext cx="685521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defTabSz="457189" eaLnBrk="1" fontAlgn="base" hangingPunct="1">
              <a:lnSpc>
                <a:spcPct val="100000"/>
              </a:lnSpc>
              <a:spcBef>
                <a:spcPts val="1200"/>
              </a:spcBef>
              <a:spcAft>
                <a:spcPct val="0"/>
              </a:spcAft>
              <a:buClrTx/>
              <a:buSzTx/>
              <a:defRPr/>
            </a:pPr>
            <a:r>
              <a:rPr lang="en-US" altLang="en-US" sz="3200" dirty="0">
                <a:solidFill>
                  <a:srgbClr val="743669"/>
                </a:solidFill>
                <a:latin typeface="Arial"/>
                <a:ea typeface="ヒラギノ角ゴ Pro W3"/>
              </a:rPr>
              <a:t>The Care Quality Commission is the independent regulator of health and adult social care in England.</a:t>
            </a:r>
          </a:p>
          <a:p>
            <a:pPr defTabSz="457189" eaLnBrk="1" fontAlgn="base" hangingPunct="1">
              <a:lnSpc>
                <a:spcPct val="100000"/>
              </a:lnSpc>
              <a:spcBef>
                <a:spcPts val="1200"/>
              </a:spcBef>
              <a:spcAft>
                <a:spcPct val="0"/>
              </a:spcAft>
              <a:buClrTx/>
              <a:buSzTx/>
              <a:defRPr/>
            </a:pPr>
            <a:endParaRPr lang="en-US" altLang="en-US" sz="3200" dirty="0">
              <a:solidFill>
                <a:srgbClr val="743669"/>
              </a:solidFill>
              <a:ea typeface="ヒラギノ角ゴ Pro W3"/>
            </a:endParaRPr>
          </a:p>
          <a:p>
            <a:pPr defTabSz="457189" eaLnBrk="1" fontAlgn="base" hangingPunct="1">
              <a:lnSpc>
                <a:spcPct val="100000"/>
              </a:lnSpc>
              <a:spcBef>
                <a:spcPts val="1200"/>
              </a:spcBef>
              <a:spcAft>
                <a:spcPct val="0"/>
              </a:spcAft>
              <a:buClrTx/>
              <a:buSzTx/>
              <a:defRPr/>
            </a:pPr>
            <a:r>
              <a:rPr lang="en-US" altLang="en-US" sz="3200" dirty="0">
                <a:solidFill>
                  <a:srgbClr val="000000"/>
                </a:solidFill>
                <a:latin typeface="Arial"/>
                <a:ea typeface="ヒラギノ角ゴ Pro W3"/>
              </a:rPr>
              <a:t>We make sure health and social care services provide people with safe, effective, compassionate, high-quality care and we encourage care services to improve.</a:t>
            </a:r>
          </a:p>
        </p:txBody>
      </p:sp>
      <p:pic>
        <p:nvPicPr>
          <p:cNvPr id="10" name="Picture 9">
            <a:extLst>
              <a:ext uri="{FF2B5EF4-FFF2-40B4-BE49-F238E27FC236}">
                <a16:creationId xmlns:a16="http://schemas.microsoft.com/office/drawing/2014/main" id="{41C918F1-3891-4955-883F-F31FFDBB441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04786">
            <a:off x="7825515" y="2254020"/>
            <a:ext cx="2172323" cy="3072787"/>
          </a:xfrm>
          <a:prstGeom prst="rect">
            <a:avLst/>
          </a:prstGeom>
          <a:ln>
            <a:noFill/>
          </a:ln>
          <a:effectLst>
            <a:outerShdw blurRad="292100" dist="139700" dir="2700000" algn="tl" rotWithShape="0">
              <a:srgbClr val="333333">
                <a:alpha val="65000"/>
              </a:srgbClr>
            </a:outerShdw>
          </a:effectLst>
        </p:spPr>
      </p:pic>
      <p:pic>
        <p:nvPicPr>
          <p:cNvPr id="11" name="Picture 10" descr="The front cover of CQC's strategy">
            <a:extLst>
              <a:ext uri="{FF2B5EF4-FFF2-40B4-BE49-F238E27FC236}">
                <a16:creationId xmlns:a16="http://schemas.microsoft.com/office/drawing/2014/main" id="{611553B5-1289-4887-8E52-87BF4956F4C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3129">
            <a:off x="9253955" y="1066044"/>
            <a:ext cx="2174247" cy="3078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647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282388" y="1882204"/>
            <a:ext cx="8119334" cy="4154984"/>
          </a:xfrm>
          <a:prstGeom prst="rect">
            <a:avLst/>
          </a:prstGeom>
          <a:noFill/>
        </p:spPr>
        <p:txBody>
          <a:bodyPr wrap="square">
            <a:spAutoFit/>
          </a:bodyPr>
          <a:lstStyle/>
          <a:p>
            <a:pPr algn="l"/>
            <a:r>
              <a:rPr lang="en-US" sz="2200" b="0" i="0" dirty="0">
                <a:solidFill>
                  <a:srgbClr val="212121"/>
                </a:solidFill>
                <a:effectLst/>
                <a:latin typeface="+mj-lt"/>
              </a:rPr>
              <a:t>This is all types of evidence from people who have experience relating to a specific health or care service, or a pathway across services. It also includes evidence from families, carers and advocates for people who use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define people’s experiences as:</a:t>
            </a:r>
          </a:p>
          <a:p>
            <a:pPr algn="l"/>
            <a:r>
              <a:rPr lang="en-US" sz="2200" b="0" i="0" dirty="0">
                <a:solidFill>
                  <a:srgbClr val="212121"/>
                </a:solidFill>
                <a:effectLst/>
                <a:latin typeface="+mj-lt"/>
              </a:rPr>
              <a:t>“a person’s needs, expectations, lived experience and satisfaction with their care, support and treatment. This includes access to and transfers between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Find out about </a:t>
            </a:r>
            <a:r>
              <a:rPr lang="en-US" sz="2200" b="0" i="0" u="sng" dirty="0">
                <a:solidFill>
                  <a:srgbClr val="004D90"/>
                </a:solidFill>
                <a:effectLst/>
                <a:latin typeface="+mj-lt"/>
                <a:hlinkClick r:id="rId3"/>
              </a:rPr>
              <a:t>the importance of people’s experience</a:t>
            </a:r>
            <a:r>
              <a:rPr lang="en-US" sz="2200" b="0" i="0" u="sng" dirty="0">
                <a:solidFill>
                  <a:srgbClr val="004D90"/>
                </a:solidFill>
                <a:effectLst/>
                <a:latin typeface="+mj-lt"/>
              </a:rPr>
              <a:t> </a:t>
            </a:r>
            <a:r>
              <a:rPr lang="en-US" sz="2200" b="0" i="0" dirty="0">
                <a:solidFill>
                  <a:srgbClr val="212121"/>
                </a:solidFill>
                <a:effectLst/>
                <a:latin typeface="+mj-lt"/>
              </a:rPr>
              <a:t>in our assessments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People’s experience of health and care services</a:t>
            </a:r>
          </a:p>
        </p:txBody>
      </p:sp>
      <p:sp>
        <p:nvSpPr>
          <p:cNvPr id="7" name="TextBox 6">
            <a:extLst>
              <a:ext uri="{FF2B5EF4-FFF2-40B4-BE49-F238E27FC236}">
                <a16:creationId xmlns:a16="http://schemas.microsoft.com/office/drawing/2014/main" id="{DAEDBCE4-9CC8-9A94-F0D3-7840C60525F6}"/>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8" name="Picture 7">
            <a:extLst>
              <a:ext uri="{FF2B5EF4-FFF2-40B4-BE49-F238E27FC236}">
                <a16:creationId xmlns:a16="http://schemas.microsoft.com/office/drawing/2014/main" id="{115E532C-9FB8-50BC-E72D-83746AD1DE0A}"/>
              </a:ext>
            </a:extLst>
          </p:cNvPr>
          <p:cNvPicPr>
            <a:picLocks noChangeAspect="1"/>
          </p:cNvPicPr>
          <p:nvPr/>
        </p:nvPicPr>
        <p:blipFill rotWithShape="1">
          <a:blip r:embed="rId4"/>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960422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who work in a service, local authority or integrated care system, and groups of staff involved in providing care to people.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It also includes evidence from those in leadership positions.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This includes,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results from staff surveys and feedback from staff to their employer</a:t>
            </a:r>
          </a:p>
          <a:p>
            <a:pPr marL="342900" indent="-342900" algn="l">
              <a:buFont typeface="Arial" panose="020B0604020202020204" pitchFamily="34" charset="0"/>
              <a:buChar char="•"/>
            </a:pPr>
            <a:r>
              <a:rPr lang="en-US" sz="2200" b="0" i="0" dirty="0">
                <a:solidFill>
                  <a:srgbClr val="212121"/>
                </a:solidFill>
                <a:effectLst/>
                <a:latin typeface="+mj-lt"/>
              </a:rPr>
              <a:t>individual interviews or focus groups with staff</a:t>
            </a:r>
          </a:p>
          <a:p>
            <a:pPr marL="342900" indent="-342900" algn="l">
              <a:buFont typeface="Arial" panose="020B0604020202020204" pitchFamily="34" charset="0"/>
              <a:buChar char="•"/>
            </a:pPr>
            <a:r>
              <a:rPr lang="en-US" sz="2200" b="0" i="0" dirty="0">
                <a:solidFill>
                  <a:srgbClr val="212121"/>
                </a:solidFill>
                <a:effectLst/>
                <a:latin typeface="+mj-lt"/>
              </a:rPr>
              <a:t>interviews with leaders</a:t>
            </a:r>
          </a:p>
          <a:p>
            <a:pPr marL="342900" indent="-342900" algn="l">
              <a:buFont typeface="Arial" panose="020B0604020202020204" pitchFamily="34" charset="0"/>
              <a:buChar char="•"/>
            </a:pPr>
            <a:r>
              <a:rPr lang="en-US" sz="2200" b="0" i="0" dirty="0">
                <a:solidFill>
                  <a:srgbClr val="212121"/>
                </a:solidFill>
                <a:effectLst/>
                <a:latin typeface="+mj-lt"/>
              </a:rPr>
              <a:t>feedback from people working in a service sent through our Give </a:t>
            </a:r>
            <a:br>
              <a:rPr lang="en-US" sz="2200" b="0" i="0" dirty="0">
                <a:solidFill>
                  <a:srgbClr val="212121"/>
                </a:solidFill>
                <a:effectLst/>
                <a:latin typeface="+mj-lt"/>
              </a:rPr>
            </a:br>
            <a:r>
              <a:rPr lang="en-US" sz="2200" b="0" i="0" dirty="0">
                <a:solidFill>
                  <a:srgbClr val="212121"/>
                </a:solidFill>
                <a:effectLst/>
                <a:latin typeface="+mj-lt"/>
              </a:rPr>
              <a:t>feedback on care service</a:t>
            </a:r>
          </a:p>
          <a:p>
            <a:pPr marL="342900" indent="-342900" algn="l">
              <a:buFont typeface="Arial" panose="020B0604020202020204" pitchFamily="34" charset="0"/>
              <a:buChar char="•"/>
            </a:pPr>
            <a:r>
              <a:rPr lang="en-US" sz="2200" b="0" i="0" dirty="0">
                <a:solidFill>
                  <a:srgbClr val="212121"/>
                </a:solidFill>
                <a:effectLst/>
                <a:latin typeface="+mj-lt"/>
              </a:rPr>
              <a:t>whistleblowing</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staff and leaders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8A683101-319E-6242-9528-37BAC70CC536}"/>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649241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representing </a:t>
            </a:r>
            <a:r>
              <a:rPr lang="en-US" sz="2200" b="0" i="0" dirty="0" err="1">
                <a:solidFill>
                  <a:srgbClr val="212121"/>
                </a:solidFill>
                <a:effectLst/>
                <a:latin typeface="+mj-lt"/>
              </a:rPr>
              <a:t>organisations</a:t>
            </a:r>
            <a:r>
              <a:rPr lang="en-US" sz="2200" b="0" i="0" dirty="0">
                <a:solidFill>
                  <a:srgbClr val="212121"/>
                </a:solidFill>
                <a:effectLst/>
                <a:latin typeface="+mj-lt"/>
              </a:rPr>
              <a:t> that interact with the service or </a:t>
            </a:r>
            <a:r>
              <a:rPr lang="en-US" sz="2200" b="0" i="0" dirty="0" err="1">
                <a:solidFill>
                  <a:srgbClr val="212121"/>
                </a:solidFill>
                <a:effectLst/>
                <a:latin typeface="+mj-lt"/>
              </a:rPr>
              <a:t>organisation</a:t>
            </a:r>
            <a:r>
              <a:rPr lang="en-US" sz="2200" b="0" i="0" dirty="0">
                <a:solidFill>
                  <a:srgbClr val="212121"/>
                </a:solidFill>
                <a:effectLst/>
                <a:latin typeface="+mj-lt"/>
              </a:rPr>
              <a:t> that is being assessed.</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may gather evidence through interviews and engagement events.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The </a:t>
            </a:r>
            <a:r>
              <a:rPr lang="en-US" sz="2200" b="0" i="0" dirty="0" err="1">
                <a:solidFill>
                  <a:srgbClr val="212121"/>
                </a:solidFill>
                <a:effectLst/>
                <a:latin typeface="+mj-lt"/>
              </a:rPr>
              <a:t>organisations</a:t>
            </a:r>
            <a:r>
              <a:rPr lang="en-US" sz="2200" b="0" i="0" dirty="0">
                <a:solidFill>
                  <a:srgbClr val="212121"/>
                </a:solidFill>
                <a:effectLst/>
                <a:latin typeface="+mj-lt"/>
              </a:rPr>
              <a:t> include,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commissioners</a:t>
            </a:r>
          </a:p>
          <a:p>
            <a:pPr marL="342900" indent="-342900" algn="l">
              <a:buFont typeface="Arial" panose="020B0604020202020204" pitchFamily="34" charset="0"/>
              <a:buChar char="•"/>
            </a:pPr>
            <a:r>
              <a:rPr lang="en-US" sz="2200" b="0" i="0" dirty="0">
                <a:solidFill>
                  <a:srgbClr val="212121"/>
                </a:solidFill>
                <a:effectLst/>
                <a:latin typeface="+mj-lt"/>
              </a:rPr>
              <a:t>other local providers</a:t>
            </a:r>
          </a:p>
          <a:p>
            <a:pPr marL="342900" indent="-342900" algn="l">
              <a:buFont typeface="Arial" panose="020B0604020202020204" pitchFamily="34" charset="0"/>
              <a:buChar char="•"/>
            </a:pPr>
            <a:r>
              <a:rPr lang="en-US" sz="2200" b="0" i="0" dirty="0">
                <a:solidFill>
                  <a:srgbClr val="212121"/>
                </a:solidFill>
                <a:effectLst/>
                <a:latin typeface="+mj-lt"/>
              </a:rPr>
              <a:t>professional regulators</a:t>
            </a:r>
          </a:p>
          <a:p>
            <a:pPr marL="342900" indent="-342900" algn="l">
              <a:buFont typeface="Arial" panose="020B0604020202020204" pitchFamily="34" charset="0"/>
              <a:buChar char="•"/>
            </a:pPr>
            <a:r>
              <a:rPr lang="en-US" sz="2200" b="0" i="0" dirty="0">
                <a:solidFill>
                  <a:srgbClr val="212121"/>
                </a:solidFill>
                <a:effectLst/>
                <a:latin typeface="+mj-lt"/>
              </a:rPr>
              <a:t>accreditation bodies</a:t>
            </a:r>
          </a:p>
          <a:p>
            <a:pPr marL="342900" indent="-342900" algn="l">
              <a:buFont typeface="Arial" panose="020B0604020202020204" pitchFamily="34" charset="0"/>
              <a:buChar char="•"/>
            </a:pPr>
            <a:r>
              <a:rPr lang="en-US" sz="2200" b="0" i="0" dirty="0">
                <a:solidFill>
                  <a:srgbClr val="212121"/>
                </a:solidFill>
                <a:effectLst/>
                <a:latin typeface="+mj-lt"/>
              </a:rPr>
              <a:t>royal colleges</a:t>
            </a:r>
          </a:p>
          <a:p>
            <a:pPr marL="342900" indent="-342900" algn="l">
              <a:buFont typeface="Arial" panose="020B0604020202020204" pitchFamily="34" charset="0"/>
              <a:buChar char="•"/>
            </a:pPr>
            <a:r>
              <a:rPr lang="en-US" sz="2200" b="0" i="0" dirty="0">
                <a:solidFill>
                  <a:srgbClr val="212121"/>
                </a:solidFill>
                <a:effectLst/>
                <a:latin typeface="+mj-lt"/>
              </a:rPr>
              <a:t>multi-agency bodies.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partners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12689E8A-CC73-A453-3E70-3912111CA15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70471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050294"/>
            <a:ext cx="10114518" cy="5170646"/>
          </a:xfrm>
          <a:prstGeom prst="rect">
            <a:avLst/>
          </a:prstGeom>
          <a:noFill/>
        </p:spPr>
        <p:txBody>
          <a:bodyPr wrap="square">
            <a:spAutoFit/>
          </a:bodyPr>
          <a:lstStyle/>
          <a:p>
            <a:pPr algn="l"/>
            <a:r>
              <a:rPr lang="en-US" sz="2200" b="0" i="0" dirty="0">
                <a:solidFill>
                  <a:srgbClr val="212121"/>
                </a:solidFill>
                <a:effectLst/>
                <a:latin typeface="+mj-lt"/>
              </a:rPr>
              <a:t>Observing care and the care environment will remain an important way to assess quality.</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Most observation will be carried out on the premises by CQC inspectors and Specialist Professional Advisors (</a:t>
            </a:r>
            <a:r>
              <a:rPr lang="en-US" sz="2200" b="0" i="0" dirty="0" err="1">
                <a:solidFill>
                  <a:srgbClr val="212121"/>
                </a:solidFill>
                <a:effectLst/>
                <a:latin typeface="+mj-lt"/>
              </a:rPr>
              <a:t>SpAs</a:t>
            </a:r>
            <a:r>
              <a:rPr lang="en-US" sz="2200" b="0" i="0" dirty="0">
                <a:solidFill>
                  <a:srgbClr val="212121"/>
                </a:solidFill>
                <a:effectLst/>
                <a:latin typeface="+mj-lt"/>
              </a:rPr>
              <a: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External bodies may also carry out observations of care and provide evidence, for example, Local Healthwatch. Where the evidence from </a:t>
            </a:r>
            <a:r>
              <a:rPr lang="en-US" sz="2200" b="0" i="0" dirty="0" err="1">
                <a:solidFill>
                  <a:srgbClr val="212121"/>
                </a:solidFill>
                <a:effectLst/>
                <a:latin typeface="+mj-lt"/>
              </a:rPr>
              <a:t>organisations</a:t>
            </a:r>
            <a:r>
              <a:rPr lang="en-US" sz="2200" b="0" i="0" dirty="0">
                <a:solidFill>
                  <a:srgbClr val="212121"/>
                </a:solidFill>
                <a:effectLst/>
                <a:latin typeface="+mj-lt"/>
              </a:rPr>
              <a:t> such as Healthwatch is specifically about observation of the care environment, we will include it in this category, and not in the people’s experiences category.</a:t>
            </a:r>
          </a:p>
          <a:p>
            <a:pPr algn="l"/>
            <a:endParaRPr lang="en-US" sz="2200" dirty="0">
              <a:solidFill>
                <a:srgbClr val="212121"/>
              </a:solidFill>
              <a:latin typeface="+mj-lt"/>
            </a:endParaRPr>
          </a:p>
          <a:p>
            <a:pPr algn="l"/>
            <a:r>
              <a:rPr lang="en-US" sz="2200" b="0" i="0" dirty="0">
                <a:solidFill>
                  <a:srgbClr val="212121"/>
                </a:solidFill>
                <a:effectLst/>
                <a:latin typeface="+mj-lt"/>
              </a:rPr>
              <a:t>We will not use the observation category for local authority assessments. It </a:t>
            </a:r>
            <a:br>
              <a:rPr lang="en-US" sz="2200" b="0" i="0" dirty="0">
                <a:solidFill>
                  <a:srgbClr val="212121"/>
                </a:solidFill>
                <a:effectLst/>
                <a:latin typeface="+mj-lt"/>
              </a:rPr>
            </a:br>
            <a:r>
              <a:rPr lang="en-US" sz="2200" b="0" i="0" dirty="0">
                <a:solidFill>
                  <a:srgbClr val="212121"/>
                </a:solidFill>
                <a:effectLst/>
                <a:latin typeface="+mj-lt"/>
              </a:rPr>
              <a:t>does not apply to a local authority context.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All observation is carried out on site.</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Observation</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6E6CE13-8218-DBE8-D09D-545CB2DDD26F}"/>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165056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94539"/>
            <a:ext cx="10114518" cy="3477875"/>
          </a:xfrm>
          <a:prstGeom prst="rect">
            <a:avLst/>
          </a:prstGeom>
          <a:noFill/>
        </p:spPr>
        <p:txBody>
          <a:bodyPr wrap="square">
            <a:spAutoFit/>
          </a:bodyPr>
          <a:lstStyle/>
          <a:p>
            <a:pPr algn="l"/>
            <a:r>
              <a:rPr lang="en-US" sz="2200" b="0" i="0" dirty="0">
                <a:solidFill>
                  <a:srgbClr val="212121"/>
                </a:solidFill>
                <a:effectLst/>
                <a:latin typeface="+mj-lt"/>
              </a:rPr>
              <a:t>Processes are any series of steps, arrangements or activities that are carried out to enable a provider or </a:t>
            </a:r>
            <a:r>
              <a:rPr lang="en-US" sz="2200" b="0" i="0" dirty="0" err="1">
                <a:solidFill>
                  <a:srgbClr val="212121"/>
                </a:solidFill>
                <a:effectLst/>
                <a:latin typeface="+mj-lt"/>
              </a:rPr>
              <a:t>organisation</a:t>
            </a:r>
            <a:r>
              <a:rPr lang="en-US" sz="2200" b="0" i="0" dirty="0">
                <a:solidFill>
                  <a:srgbClr val="212121"/>
                </a:solidFill>
                <a:effectLst/>
                <a:latin typeface="+mj-lt"/>
              </a:rPr>
              <a:t> to deliver its objectives.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Our assessments focus on how effective policies and procedures are. To do this, we will look at information and data sources that measure the outcomes from processes. For example, we may consider processes to:</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measure and respond to information from audits</a:t>
            </a:r>
          </a:p>
          <a:p>
            <a:pPr marL="342900" indent="-342900" algn="l">
              <a:buFont typeface="Arial" panose="020B0604020202020204" pitchFamily="34" charset="0"/>
              <a:buChar char="•"/>
            </a:pPr>
            <a:r>
              <a:rPr lang="en-US" sz="2200" b="0" i="0" dirty="0">
                <a:solidFill>
                  <a:srgbClr val="212121"/>
                </a:solidFill>
                <a:effectLst/>
                <a:latin typeface="+mj-lt"/>
              </a:rPr>
              <a:t>look at learning from incidents or notifications</a:t>
            </a:r>
          </a:p>
          <a:p>
            <a:pPr marL="342900" indent="-342900" algn="l">
              <a:buFont typeface="Arial" panose="020B0604020202020204" pitchFamily="34" charset="0"/>
              <a:buChar char="•"/>
            </a:pPr>
            <a:r>
              <a:rPr lang="en-US" sz="2200" b="0" i="0" dirty="0">
                <a:solidFill>
                  <a:srgbClr val="212121"/>
                </a:solidFill>
                <a:effectLst/>
                <a:latin typeface="+mj-lt"/>
              </a:rPr>
              <a:t>review people's care and clinical records.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Processes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8E9879A-0462-2A84-0857-3ACB128A6C8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05539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19236"/>
            <a:ext cx="10114518" cy="4493538"/>
          </a:xfrm>
          <a:prstGeom prst="rect">
            <a:avLst/>
          </a:prstGeom>
          <a:noFill/>
        </p:spPr>
        <p:txBody>
          <a:bodyPr wrap="square">
            <a:spAutoFit/>
          </a:bodyPr>
          <a:lstStyle/>
          <a:p>
            <a:pPr algn="l"/>
            <a:r>
              <a:rPr lang="en-US" sz="2200" b="0" i="0" dirty="0">
                <a:solidFill>
                  <a:srgbClr val="212121"/>
                </a:solidFill>
                <a:effectLst/>
                <a:latin typeface="+mj-lt"/>
              </a:rPr>
              <a:t>Outcomes are focused on the impact of care processes on individuals. They cover how care has affected people’s physical, functional or psychological status.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consider outcomes measures in context of the service and the specifics of the measure.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Some examples of outcome measures are: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mortality rates</a:t>
            </a:r>
          </a:p>
          <a:p>
            <a:pPr marL="342900" indent="-342900" algn="l">
              <a:buFont typeface="Arial" panose="020B0604020202020204" pitchFamily="34" charset="0"/>
              <a:buChar char="•"/>
            </a:pPr>
            <a:r>
              <a:rPr lang="en-US" sz="2200" b="0" i="0" dirty="0">
                <a:solidFill>
                  <a:srgbClr val="212121"/>
                </a:solidFill>
                <a:effectLst/>
                <a:latin typeface="+mj-lt"/>
              </a:rPr>
              <a:t>emergency admissions and re-admission rates to hospital</a:t>
            </a:r>
          </a:p>
          <a:p>
            <a:pPr marL="342900" indent="-342900" algn="l">
              <a:buFont typeface="Arial" panose="020B0604020202020204" pitchFamily="34" charset="0"/>
              <a:buChar char="•"/>
            </a:pPr>
            <a:r>
              <a:rPr lang="en-US" sz="2200" b="0" i="0" dirty="0">
                <a:solidFill>
                  <a:srgbClr val="212121"/>
                </a:solidFill>
                <a:effectLst/>
                <a:latin typeface="+mj-lt"/>
              </a:rPr>
              <a:t>infection control rates</a:t>
            </a:r>
          </a:p>
          <a:p>
            <a:pPr marL="342900" indent="-342900" algn="l">
              <a:buFont typeface="Arial" panose="020B0604020202020204" pitchFamily="34" charset="0"/>
              <a:buChar char="•"/>
            </a:pPr>
            <a:r>
              <a:rPr lang="en-US" sz="2200" b="0" i="0" dirty="0">
                <a:solidFill>
                  <a:srgbClr val="212121"/>
                </a:solidFill>
                <a:effectLst/>
                <a:latin typeface="+mj-lt"/>
              </a:rPr>
              <a:t>vaccination and prescribing data.</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Outcomes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25AE9DEE-5C9E-56DE-5944-27EC32B6FE3C}"/>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234002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3D0215-60AE-209B-7579-459A7158DDE0}"/>
              </a:ext>
            </a:extLst>
          </p:cNvPr>
          <p:cNvSpPr txBox="1">
            <a:spLocks/>
          </p:cNvSpPr>
          <p:nvPr/>
        </p:nvSpPr>
        <p:spPr>
          <a:xfrm>
            <a:off x="374191" y="403579"/>
            <a:ext cx="11443617" cy="707316"/>
          </a:xfrm>
          <a:prstGeom prst="rect">
            <a:avLst/>
          </a:prstGeom>
        </p:spPr>
        <p:txBody>
          <a:bodyPr anchor="t"/>
          <a:lstStyle>
            <a:defPPr marR="0" algn="l" rtl="0">
              <a:lnSpc>
                <a:spcPct val="100000"/>
              </a:lnSpc>
              <a:spcBef>
                <a:spcPts val="0"/>
              </a:spcBef>
              <a:spcAft>
                <a:spcPts val="0"/>
              </a:spcAft>
              <a:defRPr lang="en-US"/>
            </a:defPPr>
            <a:lvl1pPr marR="0">
              <a:lnSpc>
                <a:spcPct val="100000"/>
              </a:lnSpc>
              <a:spcBef>
                <a:spcPts val="0"/>
              </a:spcBef>
              <a:spcAft>
                <a:spcPts val="0"/>
              </a:spcAft>
              <a:buNone/>
              <a:defRPr sz="3800" b="1" i="0" u="none" strike="noStrike" kern="0" cap="none" baseline="0">
                <a:solidFill>
                  <a:srgbClr val="5F2861"/>
                </a:solidFill>
                <a:latin typeface="Arial"/>
                <a:ea typeface="Arial"/>
                <a:cs typeface="Arial"/>
                <a:rtl val="0"/>
              </a:defRPr>
            </a:lvl1pPr>
          </a:lstStyle>
          <a:p>
            <a:r>
              <a:rPr lang="en-US" dirty="0"/>
              <a:t>Supported living services example</a:t>
            </a:r>
            <a:endParaRPr lang="en-GB" dirty="0"/>
          </a:p>
        </p:txBody>
      </p:sp>
      <p:sp>
        <p:nvSpPr>
          <p:cNvPr id="5" name="Rectangle 4">
            <a:extLst>
              <a:ext uri="{FF2B5EF4-FFF2-40B4-BE49-F238E27FC236}">
                <a16:creationId xmlns:a16="http://schemas.microsoft.com/office/drawing/2014/main" id="{270D0860-9509-1AED-11BC-A3978340C5B9}"/>
              </a:ext>
            </a:extLst>
          </p:cNvPr>
          <p:cNvSpPr/>
          <p:nvPr/>
        </p:nvSpPr>
        <p:spPr>
          <a:xfrm>
            <a:off x="10123714" y="111572"/>
            <a:ext cx="1959428" cy="374525"/>
          </a:xfrm>
          <a:prstGeom prst="rect">
            <a:avLst/>
          </a:prstGeom>
          <a:solidFill>
            <a:srgbClr val="FDE5C5"/>
          </a:solidFill>
          <a:ln>
            <a:solidFill>
              <a:srgbClr val="5F28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F2861"/>
                </a:solidFill>
              </a:rPr>
              <a:t>Effective</a:t>
            </a:r>
            <a:endParaRPr lang="en-GB" b="1" dirty="0">
              <a:solidFill>
                <a:srgbClr val="5F2861"/>
              </a:solidFill>
            </a:endParaRPr>
          </a:p>
        </p:txBody>
      </p:sp>
      <p:sp>
        <p:nvSpPr>
          <p:cNvPr id="9" name="Rectangle: Rounded Corners 8">
            <a:extLst>
              <a:ext uri="{FF2B5EF4-FFF2-40B4-BE49-F238E27FC236}">
                <a16:creationId xmlns:a16="http://schemas.microsoft.com/office/drawing/2014/main" id="{4718F88C-AE5F-BF4D-D3EF-B8875652AE27}"/>
              </a:ext>
            </a:extLst>
          </p:cNvPr>
          <p:cNvSpPr/>
          <p:nvPr/>
        </p:nvSpPr>
        <p:spPr>
          <a:xfrm>
            <a:off x="485192" y="1054359"/>
            <a:ext cx="11467322" cy="1147665"/>
          </a:xfrm>
          <a:prstGeom prst="roundRect">
            <a:avLst>
              <a:gd name="adj" fmla="val 10163"/>
            </a:avLst>
          </a:prstGeom>
          <a:noFill/>
          <a:ln w="38100">
            <a:solidFill>
              <a:srgbClr val="666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8625110-F55C-8A39-2DC8-879280E36ABA}"/>
              </a:ext>
            </a:extLst>
          </p:cNvPr>
          <p:cNvSpPr txBox="1"/>
          <p:nvPr/>
        </p:nvSpPr>
        <p:spPr>
          <a:xfrm>
            <a:off x="811761" y="1397358"/>
            <a:ext cx="2659225" cy="461665"/>
          </a:xfrm>
          <a:prstGeom prst="rect">
            <a:avLst/>
          </a:prstGeom>
          <a:noFill/>
        </p:spPr>
        <p:txBody>
          <a:bodyPr wrap="square" rtlCol="0">
            <a:spAutoFit/>
          </a:bodyPr>
          <a:lstStyle/>
          <a:p>
            <a:pPr algn="ctr"/>
            <a:r>
              <a:rPr lang="en-GB" sz="2400" dirty="0"/>
              <a:t>Quality statement</a:t>
            </a:r>
          </a:p>
        </p:txBody>
      </p:sp>
      <p:sp>
        <p:nvSpPr>
          <p:cNvPr id="11" name="Rectangle: Rounded Corners 10">
            <a:extLst>
              <a:ext uri="{FF2B5EF4-FFF2-40B4-BE49-F238E27FC236}">
                <a16:creationId xmlns:a16="http://schemas.microsoft.com/office/drawing/2014/main" id="{D4054B92-C0BA-49E1-B05E-421CD70315F3}"/>
              </a:ext>
            </a:extLst>
          </p:cNvPr>
          <p:cNvSpPr/>
          <p:nvPr/>
        </p:nvSpPr>
        <p:spPr>
          <a:xfrm>
            <a:off x="3704253" y="1203649"/>
            <a:ext cx="8113552" cy="839755"/>
          </a:xfrm>
          <a:prstGeom prst="roundRect">
            <a:avLst/>
          </a:prstGeom>
          <a:noFill/>
          <a:ln w="19050">
            <a:solidFill>
              <a:srgbClr val="666E7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Assessing needs; </a:t>
            </a:r>
            <a:r>
              <a:rPr lang="en-US" sz="1600" dirty="0">
                <a:solidFill>
                  <a:schemeClr val="tx1"/>
                </a:solidFill>
              </a:rPr>
              <a:t>We </a:t>
            </a:r>
            <a:r>
              <a:rPr lang="en-US" sz="1600" dirty="0" err="1">
                <a:solidFill>
                  <a:schemeClr val="tx1"/>
                </a:solidFill>
              </a:rPr>
              <a:t>maximise</a:t>
            </a:r>
            <a:r>
              <a:rPr lang="en-US" sz="1600" dirty="0">
                <a:solidFill>
                  <a:schemeClr val="tx1"/>
                </a:solidFill>
              </a:rPr>
              <a:t> the effectiveness of people’s care and treatment by assessing and reviewing their health, care, wellbeing and communication needs with them.</a:t>
            </a:r>
            <a:endParaRPr lang="en-GB" sz="1600" dirty="0">
              <a:solidFill>
                <a:schemeClr val="tx1"/>
              </a:solidFill>
            </a:endParaRPr>
          </a:p>
        </p:txBody>
      </p:sp>
      <p:sp>
        <p:nvSpPr>
          <p:cNvPr id="12" name="Rectangle: Rounded Corners 11">
            <a:extLst>
              <a:ext uri="{FF2B5EF4-FFF2-40B4-BE49-F238E27FC236}">
                <a16:creationId xmlns:a16="http://schemas.microsoft.com/office/drawing/2014/main" id="{C514A3B0-2D52-422C-BCC1-F8D675B82331}"/>
              </a:ext>
            </a:extLst>
          </p:cNvPr>
          <p:cNvSpPr/>
          <p:nvPr/>
        </p:nvSpPr>
        <p:spPr>
          <a:xfrm>
            <a:off x="485192" y="2466392"/>
            <a:ext cx="11467322" cy="1147665"/>
          </a:xfrm>
          <a:prstGeom prst="roundRect">
            <a:avLst>
              <a:gd name="adj" fmla="val 6911"/>
            </a:avLst>
          </a:prstGeom>
          <a:noFill/>
          <a:ln w="38100">
            <a:solidFill>
              <a:srgbClr val="D528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ECBB7B4-2511-8D34-8F5D-8036A40B69B7}"/>
              </a:ext>
            </a:extLst>
          </p:cNvPr>
          <p:cNvSpPr/>
          <p:nvPr/>
        </p:nvSpPr>
        <p:spPr>
          <a:xfrm>
            <a:off x="485192" y="3878425"/>
            <a:ext cx="11467322" cy="2261118"/>
          </a:xfrm>
          <a:prstGeom prst="roundRect">
            <a:avLst>
              <a:gd name="adj" fmla="val 5938"/>
            </a:avLst>
          </a:prstGeom>
          <a:noFill/>
          <a:ln w="38100">
            <a:solidFill>
              <a:srgbClr val="005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3625486-FF6C-AA58-A006-E5E470F1D402}"/>
              </a:ext>
            </a:extLst>
          </p:cNvPr>
          <p:cNvSpPr txBox="1"/>
          <p:nvPr/>
        </p:nvSpPr>
        <p:spPr>
          <a:xfrm>
            <a:off x="811761" y="2622777"/>
            <a:ext cx="2659225" cy="830997"/>
          </a:xfrm>
          <a:prstGeom prst="rect">
            <a:avLst/>
          </a:prstGeom>
          <a:noFill/>
        </p:spPr>
        <p:txBody>
          <a:bodyPr wrap="square" rtlCol="0">
            <a:spAutoFit/>
          </a:bodyPr>
          <a:lstStyle/>
          <a:p>
            <a:pPr algn="ctr"/>
            <a:r>
              <a:rPr lang="en-GB" sz="2400" dirty="0"/>
              <a:t>Key evidence category</a:t>
            </a:r>
          </a:p>
        </p:txBody>
      </p:sp>
      <p:sp>
        <p:nvSpPr>
          <p:cNvPr id="15" name="TextBox 14">
            <a:extLst>
              <a:ext uri="{FF2B5EF4-FFF2-40B4-BE49-F238E27FC236}">
                <a16:creationId xmlns:a16="http://schemas.microsoft.com/office/drawing/2014/main" id="{4B72A21C-69CB-AF19-1FDC-F55AE31F0EF5}"/>
              </a:ext>
            </a:extLst>
          </p:cNvPr>
          <p:cNvSpPr txBox="1"/>
          <p:nvPr/>
        </p:nvSpPr>
        <p:spPr>
          <a:xfrm>
            <a:off x="811761" y="4627847"/>
            <a:ext cx="2659225" cy="830997"/>
          </a:xfrm>
          <a:prstGeom prst="rect">
            <a:avLst/>
          </a:prstGeom>
          <a:noFill/>
        </p:spPr>
        <p:txBody>
          <a:bodyPr wrap="square" rtlCol="0">
            <a:spAutoFit/>
          </a:bodyPr>
          <a:lstStyle/>
          <a:p>
            <a:pPr algn="ctr"/>
            <a:r>
              <a:rPr lang="en-GB" sz="2400" dirty="0"/>
              <a:t>Evidence type examples</a:t>
            </a:r>
          </a:p>
        </p:txBody>
      </p:sp>
      <p:sp>
        <p:nvSpPr>
          <p:cNvPr id="16" name="Rectangle: Rounded Corners 15">
            <a:extLst>
              <a:ext uri="{FF2B5EF4-FFF2-40B4-BE49-F238E27FC236}">
                <a16:creationId xmlns:a16="http://schemas.microsoft.com/office/drawing/2014/main" id="{E3B9D1FB-DA2F-29B4-3D4A-134E343BFF13}"/>
              </a:ext>
            </a:extLst>
          </p:cNvPr>
          <p:cNvSpPr/>
          <p:nvPr/>
        </p:nvSpPr>
        <p:spPr>
          <a:xfrm>
            <a:off x="3704252" y="2622776"/>
            <a:ext cx="2270318"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People's experience</a:t>
            </a:r>
            <a:endParaRPr lang="en-GB" sz="1600" dirty="0">
              <a:solidFill>
                <a:schemeClr val="tx1"/>
              </a:solidFill>
            </a:endParaRPr>
          </a:p>
        </p:txBody>
      </p:sp>
      <p:sp>
        <p:nvSpPr>
          <p:cNvPr id="17" name="Rectangle: Rounded Corners 16">
            <a:extLst>
              <a:ext uri="{FF2B5EF4-FFF2-40B4-BE49-F238E27FC236}">
                <a16:creationId xmlns:a16="http://schemas.microsoft.com/office/drawing/2014/main" id="{C32BEDA4-A253-759C-7F66-D19B774929B9}"/>
              </a:ext>
            </a:extLst>
          </p:cNvPr>
          <p:cNvSpPr/>
          <p:nvPr/>
        </p:nvSpPr>
        <p:spPr>
          <a:xfrm>
            <a:off x="7364750" y="2622776"/>
            <a:ext cx="4342057"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Processes</a:t>
            </a:r>
          </a:p>
        </p:txBody>
      </p:sp>
      <p:sp>
        <p:nvSpPr>
          <p:cNvPr id="19" name="Rectangle: Rounded Corners 18">
            <a:extLst>
              <a:ext uri="{FF2B5EF4-FFF2-40B4-BE49-F238E27FC236}">
                <a16:creationId xmlns:a16="http://schemas.microsoft.com/office/drawing/2014/main" id="{9E73A90D-44DE-3A62-0CBB-EEA5AAD5CAC6}"/>
              </a:ext>
            </a:extLst>
          </p:cNvPr>
          <p:cNvSpPr/>
          <p:nvPr/>
        </p:nvSpPr>
        <p:spPr>
          <a:xfrm>
            <a:off x="3704252" y="3998495"/>
            <a:ext cx="2270318"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Feedback from people collected by CQC, the provider, local community groups and other stakeholders</a:t>
            </a:r>
          </a:p>
          <a:p>
            <a:pPr algn="ctr"/>
            <a:endParaRPr lang="en-US" sz="1400" dirty="0">
              <a:solidFill>
                <a:schemeClr val="tx1"/>
              </a:solidFill>
            </a:endParaRPr>
          </a:p>
          <a:p>
            <a:pPr algn="ctr"/>
            <a:r>
              <a:rPr lang="en-US" sz="1400" dirty="0">
                <a:solidFill>
                  <a:schemeClr val="tx1"/>
                </a:solidFill>
              </a:rPr>
              <a:t>Give feedback on care</a:t>
            </a:r>
            <a:endParaRPr lang="en-GB" sz="1400" dirty="0">
              <a:solidFill>
                <a:schemeClr val="tx1"/>
              </a:solidFill>
            </a:endParaRPr>
          </a:p>
        </p:txBody>
      </p:sp>
      <p:sp>
        <p:nvSpPr>
          <p:cNvPr id="20" name="Rectangle: Rounded Corners 19">
            <a:extLst>
              <a:ext uri="{FF2B5EF4-FFF2-40B4-BE49-F238E27FC236}">
                <a16:creationId xmlns:a16="http://schemas.microsoft.com/office/drawing/2014/main" id="{B2B6F5B4-AF58-CB57-2B4F-C110189B4EE9}"/>
              </a:ext>
            </a:extLst>
          </p:cNvPr>
          <p:cNvSpPr/>
          <p:nvPr/>
        </p:nvSpPr>
        <p:spPr>
          <a:xfrm>
            <a:off x="7364750" y="4039900"/>
            <a:ext cx="4342057"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Assessments and records of meeting needs under the Equality Act 2010 </a:t>
            </a:r>
          </a:p>
          <a:p>
            <a:pPr algn="ctr"/>
            <a:endParaRPr lang="en-US" sz="1400" dirty="0">
              <a:solidFill>
                <a:schemeClr val="tx1"/>
              </a:solidFill>
            </a:endParaRPr>
          </a:p>
          <a:p>
            <a:pPr algn="ctr"/>
            <a:r>
              <a:rPr lang="en-US" sz="1400" dirty="0">
                <a:solidFill>
                  <a:schemeClr val="tx1"/>
                </a:solidFill>
              </a:rPr>
              <a:t>Assessments and/or best interest decisions under the MCA</a:t>
            </a:r>
          </a:p>
          <a:p>
            <a:pPr algn="ctr"/>
            <a:endParaRPr lang="en-US" sz="1400" dirty="0">
              <a:solidFill>
                <a:schemeClr val="tx1"/>
              </a:solidFill>
            </a:endParaRPr>
          </a:p>
          <a:p>
            <a:pPr algn="ctr"/>
            <a:r>
              <a:rPr lang="en-US" sz="1400" dirty="0">
                <a:solidFill>
                  <a:schemeClr val="tx1"/>
                </a:solidFill>
              </a:rPr>
              <a:t>Clinical tools to assess pain and monitor risk</a:t>
            </a:r>
          </a:p>
          <a:p>
            <a:pPr algn="ctr"/>
            <a:endParaRPr lang="en-US" sz="1400" dirty="0">
              <a:solidFill>
                <a:schemeClr val="tx1"/>
              </a:solidFill>
            </a:endParaRPr>
          </a:p>
          <a:p>
            <a:pPr algn="ctr"/>
            <a:r>
              <a:rPr lang="en-US" sz="1400" dirty="0">
                <a:solidFill>
                  <a:schemeClr val="tx1"/>
                </a:solidFill>
              </a:rPr>
              <a:t>People’s care records or clinical records</a:t>
            </a:r>
            <a:endParaRPr lang="en-GB" sz="1400" dirty="0">
              <a:solidFill>
                <a:schemeClr val="tx1"/>
              </a:solidFill>
            </a:endParaRPr>
          </a:p>
        </p:txBody>
      </p:sp>
      <p:sp>
        <p:nvSpPr>
          <p:cNvPr id="2" name="TextBox 1">
            <a:extLst>
              <a:ext uri="{FF2B5EF4-FFF2-40B4-BE49-F238E27FC236}">
                <a16:creationId xmlns:a16="http://schemas.microsoft.com/office/drawing/2014/main" id="{086522B3-A4B6-4C65-F4FE-6E6D5923C405}"/>
              </a:ext>
            </a:extLst>
          </p:cNvPr>
          <p:cNvSpPr txBox="1"/>
          <p:nvPr/>
        </p:nvSpPr>
        <p:spPr>
          <a:xfrm>
            <a:off x="485192" y="6454421"/>
            <a:ext cx="10195779" cy="276999"/>
          </a:xfrm>
          <a:prstGeom prst="rect">
            <a:avLst/>
          </a:prstGeom>
          <a:noFill/>
        </p:spPr>
        <p:txBody>
          <a:bodyPr wrap="square" rtlCol="0">
            <a:spAutoFit/>
          </a:bodyPr>
          <a:lstStyle/>
          <a:p>
            <a:r>
              <a:rPr lang="en-GB" sz="1200" dirty="0">
                <a:solidFill>
                  <a:schemeClr val="bg1"/>
                </a:solidFill>
              </a:rPr>
              <a:t>https://www.cqc.org.uk/assessment/evidence-categories/care-homes-and-supported-living-services-evidence-categories</a:t>
            </a:r>
            <a:r>
              <a:rPr lang="en-GB" sz="1200" dirty="0"/>
              <a:t> </a:t>
            </a:r>
          </a:p>
        </p:txBody>
      </p:sp>
    </p:spTree>
    <p:extLst>
      <p:ext uri="{BB962C8B-B14F-4D97-AF65-F5344CB8AC3E}">
        <p14:creationId xmlns:p14="http://schemas.microsoft.com/office/powerpoint/2010/main" val="979466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46AE269-DE8E-090B-DD2A-8C7E97BA5999}"/>
              </a:ext>
            </a:extLst>
          </p:cNvPr>
          <p:cNvCxnSpPr>
            <a:cxnSpLocks/>
            <a:endCxn id="6" idx="2"/>
          </p:cNvCxnSpPr>
          <p:nvPr/>
        </p:nvCxnSpPr>
        <p:spPr bwMode="auto">
          <a:xfrm>
            <a:off x="-158848" y="2990559"/>
            <a:ext cx="986481" cy="2"/>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6" name="Oval 5">
            <a:extLst>
              <a:ext uri="{FF2B5EF4-FFF2-40B4-BE49-F238E27FC236}">
                <a16:creationId xmlns:a16="http://schemas.microsoft.com/office/drawing/2014/main" id="{57A7D23F-D119-F57F-4133-A7F12EC4BB3B}"/>
              </a:ext>
            </a:extLst>
          </p:cNvPr>
          <p:cNvSpPr/>
          <p:nvPr/>
        </p:nvSpPr>
        <p:spPr bwMode="auto">
          <a:xfrm>
            <a:off x="827633" y="2844599"/>
            <a:ext cx="308918" cy="291923"/>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7" name="Circle: Hollow 6">
            <a:extLst>
              <a:ext uri="{FF2B5EF4-FFF2-40B4-BE49-F238E27FC236}">
                <a16:creationId xmlns:a16="http://schemas.microsoft.com/office/drawing/2014/main" id="{4B8883A5-F067-85D4-7F90-D44CE46961A6}"/>
              </a:ext>
            </a:extLst>
          </p:cNvPr>
          <p:cNvSpPr/>
          <p:nvPr/>
        </p:nvSpPr>
        <p:spPr bwMode="auto">
          <a:xfrm>
            <a:off x="629924" y="2650756"/>
            <a:ext cx="704336" cy="679610"/>
          </a:xfrm>
          <a:prstGeom prst="donut">
            <a:avLst>
              <a:gd name="adj" fmla="val 4999"/>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lumMod val="50000"/>
                </a:srgbClr>
              </a:solidFill>
              <a:effectLst/>
              <a:highlight>
                <a:srgbClr val="808080"/>
              </a:highlight>
              <a:uLnTx/>
              <a:uFillTx/>
              <a:ea typeface="ヒラギノ角ゴ Pro W3" pitchFamily="1" charset="-128"/>
              <a:cs typeface="ヒラギノ角ゴ Pro W3" pitchFamily="1" charset="-128"/>
            </a:endParaRPr>
          </a:p>
        </p:txBody>
      </p:sp>
      <p:sp>
        <p:nvSpPr>
          <p:cNvPr id="8" name="Circle: Hollow 7">
            <a:extLst>
              <a:ext uri="{FF2B5EF4-FFF2-40B4-BE49-F238E27FC236}">
                <a16:creationId xmlns:a16="http://schemas.microsoft.com/office/drawing/2014/main" id="{D70DC340-91B7-51FF-C9A6-EFC5E17CBB64}"/>
              </a:ext>
            </a:extLst>
          </p:cNvPr>
          <p:cNvSpPr/>
          <p:nvPr/>
        </p:nvSpPr>
        <p:spPr bwMode="auto">
          <a:xfrm>
            <a:off x="448693" y="2450715"/>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9" name="Arc 8">
            <a:extLst>
              <a:ext uri="{FF2B5EF4-FFF2-40B4-BE49-F238E27FC236}">
                <a16:creationId xmlns:a16="http://schemas.microsoft.com/office/drawing/2014/main" id="{EF09A178-CE4B-C467-2766-32B4E3E2F06F}"/>
              </a:ext>
            </a:extLst>
          </p:cNvPr>
          <p:cNvSpPr/>
          <p:nvPr/>
        </p:nvSpPr>
        <p:spPr bwMode="auto">
          <a:xfrm>
            <a:off x="191266" y="2199734"/>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0" name="Oval 9">
            <a:extLst>
              <a:ext uri="{FF2B5EF4-FFF2-40B4-BE49-F238E27FC236}">
                <a16:creationId xmlns:a16="http://schemas.microsoft.com/office/drawing/2014/main" id="{AED3859F-ED74-4F20-A90F-1A37BAD8C9CC}"/>
              </a:ext>
            </a:extLst>
          </p:cNvPr>
          <p:cNvSpPr/>
          <p:nvPr/>
        </p:nvSpPr>
        <p:spPr bwMode="auto">
          <a:xfrm>
            <a:off x="884849" y="4300381"/>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cxnSp>
        <p:nvCxnSpPr>
          <p:cNvPr id="11" name="Straight Connector 10">
            <a:extLst>
              <a:ext uri="{FF2B5EF4-FFF2-40B4-BE49-F238E27FC236}">
                <a16:creationId xmlns:a16="http://schemas.microsoft.com/office/drawing/2014/main" id="{342316E5-69E4-3F32-2C97-DCD93951D207}"/>
              </a:ext>
            </a:extLst>
          </p:cNvPr>
          <p:cNvCxnSpPr>
            <a:cxnSpLocks/>
            <a:stCxn id="8" idx="4"/>
          </p:cNvCxnSpPr>
          <p:nvPr/>
        </p:nvCxnSpPr>
        <p:spPr bwMode="auto">
          <a:xfrm>
            <a:off x="982092" y="3530405"/>
            <a:ext cx="1" cy="769976"/>
          </a:xfrm>
          <a:prstGeom prst="line">
            <a:avLst/>
          </a:prstGeom>
          <a:solidFill>
            <a:srgbClr val="BBE0E3"/>
          </a:solidFill>
          <a:ln w="19050" cap="flat" cmpd="sng" algn="ctr">
            <a:solidFill>
              <a:srgbClr val="FFFFFF">
                <a:lumMod val="50000"/>
              </a:srgbClr>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40096511-4E5C-2A66-676E-0563D087A49B}"/>
              </a:ext>
            </a:extLst>
          </p:cNvPr>
          <p:cNvSpPr txBox="1"/>
          <p:nvPr/>
        </p:nvSpPr>
        <p:spPr>
          <a:xfrm>
            <a:off x="-54459" y="1548815"/>
            <a:ext cx="2053403" cy="861774"/>
          </a:xfrm>
          <a:prstGeom prst="rect">
            <a:avLst/>
          </a:prstGeom>
          <a:noFill/>
        </p:spPr>
        <p:txBody>
          <a:bodyPr wrap="square" rtlCol="0">
            <a:spAutoFit/>
          </a:bodyPr>
          <a:lstStyle/>
          <a:p>
            <a:pPr algn="ctr"/>
            <a:r>
              <a:rPr lang="en-GB" dirty="0">
                <a:solidFill>
                  <a:srgbClr val="FFFFFF">
                    <a:lumMod val="50000"/>
                  </a:srgbClr>
                </a:solidFill>
                <a:ea typeface="ＭＳ Ｐゴシック"/>
              </a:rPr>
              <a:t>EARLY ACCESS TO PORTAL</a:t>
            </a:r>
          </a:p>
          <a:p>
            <a:pPr algn="ctr"/>
            <a:r>
              <a:rPr lang="en-GB" sz="1400" dirty="0">
                <a:solidFill>
                  <a:srgbClr val="FFFFFF">
                    <a:lumMod val="50000"/>
                  </a:srgbClr>
                </a:solidFill>
                <a:ea typeface="ＭＳ Ｐゴシック"/>
              </a:rPr>
              <a:t>(July)</a:t>
            </a:r>
          </a:p>
        </p:txBody>
      </p:sp>
      <p:cxnSp>
        <p:nvCxnSpPr>
          <p:cNvPr id="13" name="Straight Connector 12">
            <a:extLst>
              <a:ext uri="{FF2B5EF4-FFF2-40B4-BE49-F238E27FC236}">
                <a16:creationId xmlns:a16="http://schemas.microsoft.com/office/drawing/2014/main" id="{E2658D20-F8B1-1502-AF37-1F0A982F9280}"/>
              </a:ext>
            </a:extLst>
          </p:cNvPr>
          <p:cNvCxnSpPr>
            <a:cxnSpLocks/>
            <a:stCxn id="6" idx="6"/>
            <a:endCxn id="15" idx="2"/>
          </p:cNvCxnSpPr>
          <p:nvPr/>
        </p:nvCxnSpPr>
        <p:spPr bwMode="auto">
          <a:xfrm flipV="1">
            <a:off x="1136551" y="2990559"/>
            <a:ext cx="966960" cy="2"/>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251083F2-89C5-D82F-CBA7-2620A80A6AC2}"/>
              </a:ext>
            </a:extLst>
          </p:cNvPr>
          <p:cNvSpPr txBox="1"/>
          <p:nvPr/>
        </p:nvSpPr>
        <p:spPr>
          <a:xfrm>
            <a:off x="-9538" y="4542377"/>
            <a:ext cx="1983260" cy="954107"/>
          </a:xfrm>
          <a:prstGeom prst="rect">
            <a:avLst/>
          </a:prstGeom>
          <a:noFill/>
        </p:spPr>
        <p:txBody>
          <a:bodyPr wrap="square" rtlCol="0">
            <a:spAutoFit/>
          </a:bodyPr>
          <a:lstStyle/>
          <a:p>
            <a:pPr algn="ctr"/>
            <a:r>
              <a:rPr lang="en-GB" sz="1400" dirty="0">
                <a:solidFill>
                  <a:srgbClr val="FFFFFF">
                    <a:lumMod val="50000"/>
                  </a:srgbClr>
                </a:solidFill>
                <a:ea typeface="ＭＳ Ｐゴシック"/>
              </a:rPr>
              <a:t>A group of providers have been invited to log onto the new provider portal</a:t>
            </a:r>
          </a:p>
        </p:txBody>
      </p:sp>
      <p:sp>
        <p:nvSpPr>
          <p:cNvPr id="15" name="Oval 14">
            <a:extLst>
              <a:ext uri="{FF2B5EF4-FFF2-40B4-BE49-F238E27FC236}">
                <a16:creationId xmlns:a16="http://schemas.microsoft.com/office/drawing/2014/main" id="{9A38CD85-9A92-B240-E2C4-2F0D7B66B2BB}"/>
              </a:ext>
            </a:extLst>
          </p:cNvPr>
          <p:cNvSpPr/>
          <p:nvPr/>
        </p:nvSpPr>
        <p:spPr bwMode="auto">
          <a:xfrm>
            <a:off x="2103511" y="287218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6" name="Circle: Hollow 15">
            <a:extLst>
              <a:ext uri="{FF2B5EF4-FFF2-40B4-BE49-F238E27FC236}">
                <a16:creationId xmlns:a16="http://schemas.microsoft.com/office/drawing/2014/main" id="{958E1C1D-BE53-A29B-02F0-A591B9659C45}"/>
              </a:ext>
            </a:extLst>
          </p:cNvPr>
          <p:cNvSpPr/>
          <p:nvPr/>
        </p:nvSpPr>
        <p:spPr bwMode="auto">
          <a:xfrm>
            <a:off x="2018643" y="279899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cxnSp>
        <p:nvCxnSpPr>
          <p:cNvPr id="24" name="Straight Connector 23">
            <a:extLst>
              <a:ext uri="{FF2B5EF4-FFF2-40B4-BE49-F238E27FC236}">
                <a16:creationId xmlns:a16="http://schemas.microsoft.com/office/drawing/2014/main" id="{A4777198-9A9F-F61C-AFA5-C2D25D63C211}"/>
              </a:ext>
            </a:extLst>
          </p:cNvPr>
          <p:cNvCxnSpPr>
            <a:cxnSpLocks/>
            <a:stCxn id="15" idx="6"/>
            <a:endCxn id="124" idx="2"/>
          </p:cNvCxnSpPr>
          <p:nvPr/>
        </p:nvCxnSpPr>
        <p:spPr bwMode="auto">
          <a:xfrm>
            <a:off x="2332241" y="2990559"/>
            <a:ext cx="818813" cy="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25" name="Oval 24">
            <a:extLst>
              <a:ext uri="{FF2B5EF4-FFF2-40B4-BE49-F238E27FC236}">
                <a16:creationId xmlns:a16="http://schemas.microsoft.com/office/drawing/2014/main" id="{055937E0-4E0D-6620-24FF-A64C302C8D4E}"/>
              </a:ext>
            </a:extLst>
          </p:cNvPr>
          <p:cNvSpPr/>
          <p:nvPr/>
        </p:nvSpPr>
        <p:spPr bwMode="auto">
          <a:xfrm>
            <a:off x="5560963" y="2844598"/>
            <a:ext cx="308918" cy="291923"/>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26" name="Circle: Hollow 25">
            <a:extLst>
              <a:ext uri="{FF2B5EF4-FFF2-40B4-BE49-F238E27FC236}">
                <a16:creationId xmlns:a16="http://schemas.microsoft.com/office/drawing/2014/main" id="{D146B68F-7F7A-2DF2-A455-10E68568CC02}"/>
              </a:ext>
            </a:extLst>
          </p:cNvPr>
          <p:cNvSpPr/>
          <p:nvPr/>
        </p:nvSpPr>
        <p:spPr bwMode="auto">
          <a:xfrm>
            <a:off x="5363254" y="2650755"/>
            <a:ext cx="704336" cy="679610"/>
          </a:xfrm>
          <a:prstGeom prst="donut">
            <a:avLst>
              <a:gd name="adj" fmla="val 4999"/>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27" name="Circle: Hollow 26">
            <a:extLst>
              <a:ext uri="{FF2B5EF4-FFF2-40B4-BE49-F238E27FC236}">
                <a16:creationId xmlns:a16="http://schemas.microsoft.com/office/drawing/2014/main" id="{1FC62284-9AE2-1A1B-A7F2-B831C13E067F}"/>
              </a:ext>
            </a:extLst>
          </p:cNvPr>
          <p:cNvSpPr/>
          <p:nvPr/>
        </p:nvSpPr>
        <p:spPr bwMode="auto">
          <a:xfrm>
            <a:off x="5182023" y="2450714"/>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28" name="Arc 27">
            <a:extLst>
              <a:ext uri="{FF2B5EF4-FFF2-40B4-BE49-F238E27FC236}">
                <a16:creationId xmlns:a16="http://schemas.microsoft.com/office/drawing/2014/main" id="{86332289-0CB5-9707-3CA8-04246644D5C9}"/>
              </a:ext>
            </a:extLst>
          </p:cNvPr>
          <p:cNvSpPr/>
          <p:nvPr/>
        </p:nvSpPr>
        <p:spPr bwMode="auto">
          <a:xfrm>
            <a:off x="4924596" y="2199733"/>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29" name="Oval 28">
            <a:extLst>
              <a:ext uri="{FF2B5EF4-FFF2-40B4-BE49-F238E27FC236}">
                <a16:creationId xmlns:a16="http://schemas.microsoft.com/office/drawing/2014/main" id="{62F39BC3-E487-631C-F7C3-4C050E3D81A0}"/>
              </a:ext>
            </a:extLst>
          </p:cNvPr>
          <p:cNvSpPr/>
          <p:nvPr/>
        </p:nvSpPr>
        <p:spPr bwMode="auto">
          <a:xfrm>
            <a:off x="5618179" y="4300380"/>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a:solidFill>
                <a:srgbClr val="000000"/>
              </a:solidFill>
              <a:ea typeface="ヒラギノ角ゴ Pro W3" pitchFamily="1" charset="-128"/>
              <a:cs typeface="ヒラギノ角ゴ Pro W3" pitchFamily="1" charset="-128"/>
            </a:endParaRPr>
          </a:p>
        </p:txBody>
      </p:sp>
      <p:cxnSp>
        <p:nvCxnSpPr>
          <p:cNvPr id="30" name="Straight Connector 29">
            <a:extLst>
              <a:ext uri="{FF2B5EF4-FFF2-40B4-BE49-F238E27FC236}">
                <a16:creationId xmlns:a16="http://schemas.microsoft.com/office/drawing/2014/main" id="{FB7B7686-0455-1159-3D0A-95851484A487}"/>
              </a:ext>
            </a:extLst>
          </p:cNvPr>
          <p:cNvCxnSpPr>
            <a:cxnSpLocks/>
            <a:stCxn id="27" idx="4"/>
          </p:cNvCxnSpPr>
          <p:nvPr/>
        </p:nvCxnSpPr>
        <p:spPr bwMode="auto">
          <a:xfrm>
            <a:off x="5715422" y="3530404"/>
            <a:ext cx="1" cy="769976"/>
          </a:xfrm>
          <a:prstGeom prst="line">
            <a:avLst/>
          </a:prstGeom>
          <a:solidFill>
            <a:srgbClr val="BBE0E3"/>
          </a:solidFill>
          <a:ln w="19050" cap="flat" cmpd="sng" algn="ctr">
            <a:solidFill>
              <a:srgbClr val="539F69"/>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FA9ADFA2-99A5-CF77-0844-50294A386B8A}"/>
              </a:ext>
            </a:extLst>
          </p:cNvPr>
          <p:cNvSpPr txBox="1"/>
          <p:nvPr/>
        </p:nvSpPr>
        <p:spPr>
          <a:xfrm>
            <a:off x="4505055" y="1659756"/>
            <a:ext cx="2310714" cy="584775"/>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539F69"/>
                </a:solidFill>
                <a:ea typeface="ＭＳ Ｐゴシック"/>
              </a:rPr>
              <a:t>PORTAL ROLL OUT</a:t>
            </a:r>
          </a:p>
          <a:p>
            <a:r>
              <a:rPr lang="en-GB" sz="1400" dirty="0">
                <a:solidFill>
                  <a:srgbClr val="539F69"/>
                </a:solidFill>
                <a:ea typeface="ＭＳ Ｐゴシック"/>
              </a:rPr>
              <a:t>(from September)</a:t>
            </a:r>
          </a:p>
        </p:txBody>
      </p:sp>
      <p:cxnSp>
        <p:nvCxnSpPr>
          <p:cNvPr id="32" name="Straight Connector 31">
            <a:extLst>
              <a:ext uri="{FF2B5EF4-FFF2-40B4-BE49-F238E27FC236}">
                <a16:creationId xmlns:a16="http://schemas.microsoft.com/office/drawing/2014/main" id="{08C41A23-507D-77EF-5B99-70C51635E7A8}"/>
              </a:ext>
            </a:extLst>
          </p:cNvPr>
          <p:cNvCxnSpPr>
            <a:cxnSpLocks/>
            <a:stCxn id="25" idx="6"/>
            <a:endCxn id="130" idx="2"/>
          </p:cNvCxnSpPr>
          <p:nvPr/>
        </p:nvCxnSpPr>
        <p:spPr bwMode="auto">
          <a:xfrm>
            <a:off x="5869881" y="2990560"/>
            <a:ext cx="992526" cy="1094"/>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38525582-C957-DDEF-7AA5-C8703CE75098}"/>
              </a:ext>
            </a:extLst>
          </p:cNvPr>
          <p:cNvSpPr txBox="1"/>
          <p:nvPr/>
        </p:nvSpPr>
        <p:spPr>
          <a:xfrm>
            <a:off x="4653293" y="4542376"/>
            <a:ext cx="2221492" cy="738664"/>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We’ll roll out the new portal to all providers in phases from September.</a:t>
            </a:r>
          </a:p>
        </p:txBody>
      </p:sp>
      <p:cxnSp>
        <p:nvCxnSpPr>
          <p:cNvPr id="34" name="Straight Connector 33">
            <a:extLst>
              <a:ext uri="{FF2B5EF4-FFF2-40B4-BE49-F238E27FC236}">
                <a16:creationId xmlns:a16="http://schemas.microsoft.com/office/drawing/2014/main" id="{EE7D67CF-F476-939A-25AF-3A6B8A30A0FC}"/>
              </a:ext>
            </a:extLst>
          </p:cNvPr>
          <p:cNvCxnSpPr>
            <a:cxnSpLocks/>
          </p:cNvCxnSpPr>
          <p:nvPr/>
        </p:nvCxnSpPr>
        <p:spPr bwMode="auto">
          <a:xfrm flipH="1">
            <a:off x="5107892" y="5359197"/>
            <a:ext cx="1303639" cy="1"/>
          </a:xfrm>
          <a:prstGeom prst="line">
            <a:avLst/>
          </a:prstGeom>
          <a:solidFill>
            <a:srgbClr val="BBE0E3"/>
          </a:solidFill>
          <a:ln w="19050" cap="flat" cmpd="sng" algn="ctr">
            <a:solidFill>
              <a:srgbClr val="539F69"/>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1B5A30CD-DD46-A4F9-DB5C-2F65C4C5A183}"/>
              </a:ext>
            </a:extLst>
          </p:cNvPr>
          <p:cNvCxnSpPr>
            <a:cxnSpLocks/>
          </p:cNvCxnSpPr>
          <p:nvPr/>
        </p:nvCxnSpPr>
        <p:spPr bwMode="auto">
          <a:xfrm flipH="1">
            <a:off x="318284" y="5575605"/>
            <a:ext cx="1281230" cy="1"/>
          </a:xfrm>
          <a:prstGeom prst="line">
            <a:avLst/>
          </a:prstGeom>
          <a:solidFill>
            <a:srgbClr val="BBE0E3"/>
          </a:solidFill>
          <a:ln w="19050" cap="flat" cmpd="sng" algn="ctr">
            <a:solidFill>
              <a:srgbClr val="FFFFFF">
                <a:lumMod val="50000"/>
              </a:srgbClr>
            </a:solidFill>
            <a:prstDash val="solid"/>
            <a:round/>
            <a:headEnd type="none" w="med" len="med"/>
            <a:tailEnd type="none" w="med" len="med"/>
          </a:ln>
          <a:effectLst/>
        </p:spPr>
      </p:cxnSp>
      <p:sp>
        <p:nvSpPr>
          <p:cNvPr id="36" name="Oval 35">
            <a:extLst>
              <a:ext uri="{FF2B5EF4-FFF2-40B4-BE49-F238E27FC236}">
                <a16:creationId xmlns:a16="http://schemas.microsoft.com/office/drawing/2014/main" id="{A22CABA3-B744-DDB4-27A7-F70374E324E1}"/>
              </a:ext>
            </a:extLst>
          </p:cNvPr>
          <p:cNvSpPr/>
          <p:nvPr/>
        </p:nvSpPr>
        <p:spPr bwMode="auto">
          <a:xfrm>
            <a:off x="8271223" y="2855401"/>
            <a:ext cx="308918" cy="291924"/>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37" name="Circle: Hollow 36">
            <a:extLst>
              <a:ext uri="{FF2B5EF4-FFF2-40B4-BE49-F238E27FC236}">
                <a16:creationId xmlns:a16="http://schemas.microsoft.com/office/drawing/2014/main" id="{854F0F21-BB31-E159-E564-77D3E1EE4E9B}"/>
              </a:ext>
            </a:extLst>
          </p:cNvPr>
          <p:cNvSpPr/>
          <p:nvPr/>
        </p:nvSpPr>
        <p:spPr bwMode="auto">
          <a:xfrm>
            <a:off x="8073514" y="2661559"/>
            <a:ext cx="704336" cy="679610"/>
          </a:xfrm>
          <a:prstGeom prst="donut">
            <a:avLst>
              <a:gd name="adj" fmla="val 4999"/>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38" name="Circle: Hollow 37">
            <a:extLst>
              <a:ext uri="{FF2B5EF4-FFF2-40B4-BE49-F238E27FC236}">
                <a16:creationId xmlns:a16="http://schemas.microsoft.com/office/drawing/2014/main" id="{1160183E-4619-D701-6B83-3502FC3BE354}"/>
              </a:ext>
            </a:extLst>
          </p:cNvPr>
          <p:cNvSpPr/>
          <p:nvPr/>
        </p:nvSpPr>
        <p:spPr bwMode="auto">
          <a:xfrm>
            <a:off x="7892283" y="2461518"/>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40" name="Oval 39">
            <a:extLst>
              <a:ext uri="{FF2B5EF4-FFF2-40B4-BE49-F238E27FC236}">
                <a16:creationId xmlns:a16="http://schemas.microsoft.com/office/drawing/2014/main" id="{E9F24441-48EF-8A91-8176-8E3B30138F5E}"/>
              </a:ext>
            </a:extLst>
          </p:cNvPr>
          <p:cNvSpPr/>
          <p:nvPr/>
        </p:nvSpPr>
        <p:spPr bwMode="auto">
          <a:xfrm>
            <a:off x="8328438" y="425946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cxnSp>
        <p:nvCxnSpPr>
          <p:cNvPr id="41" name="Straight Connector 40">
            <a:extLst>
              <a:ext uri="{FF2B5EF4-FFF2-40B4-BE49-F238E27FC236}">
                <a16:creationId xmlns:a16="http://schemas.microsoft.com/office/drawing/2014/main" id="{EF39997C-9A40-A078-3BA9-EE14C5BD38DC}"/>
              </a:ext>
            </a:extLst>
          </p:cNvPr>
          <p:cNvCxnSpPr>
            <a:cxnSpLocks/>
          </p:cNvCxnSpPr>
          <p:nvPr/>
        </p:nvCxnSpPr>
        <p:spPr bwMode="auto">
          <a:xfrm>
            <a:off x="8425682" y="3526200"/>
            <a:ext cx="1" cy="774180"/>
          </a:xfrm>
          <a:prstGeom prst="line">
            <a:avLst/>
          </a:prstGeom>
          <a:solidFill>
            <a:srgbClr val="BBE0E3"/>
          </a:solidFill>
          <a:ln w="19050" cap="flat" cmpd="sng" algn="ctr">
            <a:solidFill>
              <a:srgbClr val="EA562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FD08CF28-E026-4692-589A-F0818D08DFAC}"/>
              </a:ext>
            </a:extLst>
          </p:cNvPr>
          <p:cNvSpPr txBox="1"/>
          <p:nvPr/>
        </p:nvSpPr>
        <p:spPr>
          <a:xfrm>
            <a:off x="7175327" y="1478861"/>
            <a:ext cx="2310714" cy="861774"/>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EA5621"/>
                </a:solidFill>
                <a:ea typeface="ＭＳ Ｐゴシック"/>
              </a:rPr>
              <a:t>USING OUR NEW FRAMEWORK</a:t>
            </a:r>
          </a:p>
          <a:p>
            <a:r>
              <a:rPr lang="en-GB" sz="1400" dirty="0">
                <a:solidFill>
                  <a:srgbClr val="EA5621"/>
                </a:solidFill>
                <a:ea typeface="ＭＳ Ｐゴシック"/>
              </a:rPr>
              <a:t>(from November)</a:t>
            </a:r>
          </a:p>
        </p:txBody>
      </p:sp>
      <p:sp>
        <p:nvSpPr>
          <p:cNvPr id="43" name="TextBox 42">
            <a:extLst>
              <a:ext uri="{FF2B5EF4-FFF2-40B4-BE49-F238E27FC236}">
                <a16:creationId xmlns:a16="http://schemas.microsoft.com/office/drawing/2014/main" id="{2210356A-988A-1BBF-47AE-36ECF295309A}"/>
              </a:ext>
            </a:extLst>
          </p:cNvPr>
          <p:cNvSpPr txBox="1"/>
          <p:nvPr/>
        </p:nvSpPr>
        <p:spPr>
          <a:xfrm>
            <a:off x="7205155" y="4543218"/>
            <a:ext cx="2556100" cy="1169551"/>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 plan to start using our new single assessment framework starting with providers in the South of England</a:t>
            </a:r>
          </a:p>
        </p:txBody>
      </p:sp>
      <p:cxnSp>
        <p:nvCxnSpPr>
          <p:cNvPr id="44" name="Straight Connector 43">
            <a:extLst>
              <a:ext uri="{FF2B5EF4-FFF2-40B4-BE49-F238E27FC236}">
                <a16:creationId xmlns:a16="http://schemas.microsoft.com/office/drawing/2014/main" id="{0266176F-7568-DFF0-E589-E184D9E7E7C2}"/>
              </a:ext>
            </a:extLst>
          </p:cNvPr>
          <p:cNvCxnSpPr>
            <a:cxnSpLocks/>
          </p:cNvCxnSpPr>
          <p:nvPr/>
        </p:nvCxnSpPr>
        <p:spPr bwMode="auto">
          <a:xfrm flipH="1">
            <a:off x="7785067" y="5812730"/>
            <a:ext cx="1281230" cy="1"/>
          </a:xfrm>
          <a:prstGeom prst="line">
            <a:avLst/>
          </a:prstGeom>
          <a:solidFill>
            <a:srgbClr val="BBE0E3"/>
          </a:solidFill>
          <a:ln w="19050" cap="flat" cmpd="sng" algn="ctr">
            <a:solidFill>
              <a:srgbClr val="EA562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173522F-8B1E-6569-2E4D-6F9DB690478B}"/>
              </a:ext>
            </a:extLst>
          </p:cNvPr>
          <p:cNvCxnSpPr>
            <a:cxnSpLocks/>
            <a:stCxn id="36" idx="6"/>
            <a:endCxn id="133" idx="2"/>
          </p:cNvCxnSpPr>
          <p:nvPr/>
        </p:nvCxnSpPr>
        <p:spPr bwMode="auto">
          <a:xfrm flipV="1">
            <a:off x="8580141" y="2991579"/>
            <a:ext cx="913124" cy="9784"/>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47" name="Oval 46">
            <a:extLst>
              <a:ext uri="{FF2B5EF4-FFF2-40B4-BE49-F238E27FC236}">
                <a16:creationId xmlns:a16="http://schemas.microsoft.com/office/drawing/2014/main" id="{81205937-7029-521B-BA67-F051290F3AC0}"/>
              </a:ext>
            </a:extLst>
          </p:cNvPr>
          <p:cNvSpPr/>
          <p:nvPr/>
        </p:nvSpPr>
        <p:spPr bwMode="auto">
          <a:xfrm>
            <a:off x="10699143" y="2837472"/>
            <a:ext cx="308918" cy="291923"/>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48" name="Circle: Hollow 47">
            <a:extLst>
              <a:ext uri="{FF2B5EF4-FFF2-40B4-BE49-F238E27FC236}">
                <a16:creationId xmlns:a16="http://schemas.microsoft.com/office/drawing/2014/main" id="{E33EF319-6461-A37A-8FDB-97070B5B5E22}"/>
              </a:ext>
            </a:extLst>
          </p:cNvPr>
          <p:cNvSpPr/>
          <p:nvPr/>
        </p:nvSpPr>
        <p:spPr bwMode="auto">
          <a:xfrm>
            <a:off x="10501434" y="2643629"/>
            <a:ext cx="704336" cy="679610"/>
          </a:xfrm>
          <a:prstGeom prst="donut">
            <a:avLst>
              <a:gd name="adj" fmla="val 4999"/>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49" name="Circle: Hollow 48">
            <a:extLst>
              <a:ext uri="{FF2B5EF4-FFF2-40B4-BE49-F238E27FC236}">
                <a16:creationId xmlns:a16="http://schemas.microsoft.com/office/drawing/2014/main" id="{84A9A1E8-03F4-1426-C9C7-4FC748D20DAE}"/>
              </a:ext>
            </a:extLst>
          </p:cNvPr>
          <p:cNvSpPr/>
          <p:nvPr/>
        </p:nvSpPr>
        <p:spPr bwMode="auto">
          <a:xfrm>
            <a:off x="10320203" y="2443588"/>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0" name="Arc 49">
            <a:extLst>
              <a:ext uri="{FF2B5EF4-FFF2-40B4-BE49-F238E27FC236}">
                <a16:creationId xmlns:a16="http://schemas.microsoft.com/office/drawing/2014/main" id="{B2A7A5CF-22BB-E026-4A0D-CBFB6011D9B8}"/>
              </a:ext>
            </a:extLst>
          </p:cNvPr>
          <p:cNvSpPr/>
          <p:nvPr/>
        </p:nvSpPr>
        <p:spPr bwMode="auto">
          <a:xfrm>
            <a:off x="7656481" y="2191445"/>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1" name="Oval 50">
            <a:extLst>
              <a:ext uri="{FF2B5EF4-FFF2-40B4-BE49-F238E27FC236}">
                <a16:creationId xmlns:a16="http://schemas.microsoft.com/office/drawing/2014/main" id="{5641D8D8-B8E5-D4E8-4C61-22E85770CFB6}"/>
              </a:ext>
            </a:extLst>
          </p:cNvPr>
          <p:cNvSpPr/>
          <p:nvPr/>
        </p:nvSpPr>
        <p:spPr bwMode="auto">
          <a:xfrm>
            <a:off x="10756359" y="4293254"/>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cxnSp>
        <p:nvCxnSpPr>
          <p:cNvPr id="52" name="Straight Connector 51">
            <a:extLst>
              <a:ext uri="{FF2B5EF4-FFF2-40B4-BE49-F238E27FC236}">
                <a16:creationId xmlns:a16="http://schemas.microsoft.com/office/drawing/2014/main" id="{8E17D2B1-F027-033B-E307-EAD0D83198E4}"/>
              </a:ext>
            </a:extLst>
          </p:cNvPr>
          <p:cNvCxnSpPr>
            <a:cxnSpLocks/>
            <a:stCxn id="49" idx="4"/>
          </p:cNvCxnSpPr>
          <p:nvPr/>
        </p:nvCxnSpPr>
        <p:spPr bwMode="auto">
          <a:xfrm>
            <a:off x="10853602" y="3523278"/>
            <a:ext cx="1" cy="769976"/>
          </a:xfrm>
          <a:prstGeom prst="line">
            <a:avLst/>
          </a:prstGeom>
          <a:solidFill>
            <a:srgbClr val="BBE0E3"/>
          </a:solidFill>
          <a:ln w="19050" cap="flat" cmpd="sng" algn="ctr">
            <a:solidFill>
              <a:srgbClr val="31518C"/>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DBDB0F2F-7286-C6B8-2A3F-D58A66AC8778}"/>
              </a:ext>
            </a:extLst>
          </p:cNvPr>
          <p:cNvSpPr txBox="1"/>
          <p:nvPr/>
        </p:nvSpPr>
        <p:spPr>
          <a:xfrm>
            <a:off x="9647445" y="1644611"/>
            <a:ext cx="2310714" cy="584775"/>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31518C"/>
                </a:solidFill>
                <a:ea typeface="ＭＳ Ｐゴシック"/>
              </a:rPr>
              <a:t>FUTURE</a:t>
            </a:r>
          </a:p>
          <a:p>
            <a:r>
              <a:rPr lang="en-GB" sz="1400" dirty="0">
                <a:solidFill>
                  <a:srgbClr val="31518C"/>
                </a:solidFill>
                <a:ea typeface="ＭＳ Ｐゴシック"/>
              </a:rPr>
              <a:t>(from beginning of 2024)</a:t>
            </a:r>
          </a:p>
        </p:txBody>
      </p:sp>
      <p:sp>
        <p:nvSpPr>
          <p:cNvPr id="54" name="TextBox 53">
            <a:extLst>
              <a:ext uri="{FF2B5EF4-FFF2-40B4-BE49-F238E27FC236}">
                <a16:creationId xmlns:a16="http://schemas.microsoft.com/office/drawing/2014/main" id="{0C6CF828-AD31-FD39-4CC1-7B39A3A2A896}"/>
              </a:ext>
            </a:extLst>
          </p:cNvPr>
          <p:cNvSpPr txBox="1"/>
          <p:nvPr/>
        </p:nvSpPr>
        <p:spPr>
          <a:xfrm>
            <a:off x="9861972" y="4493293"/>
            <a:ext cx="1983260" cy="1169551"/>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We’ll use our current assessment framework until the rollout of the new framework is complete</a:t>
            </a:r>
            <a:endParaRPr lang="en-GB" dirty="0">
              <a:solidFill>
                <a:srgbClr val="FF0000"/>
              </a:solidFill>
              <a:ea typeface="ＭＳ Ｐゴシック"/>
            </a:endParaRPr>
          </a:p>
        </p:txBody>
      </p:sp>
      <p:cxnSp>
        <p:nvCxnSpPr>
          <p:cNvPr id="55" name="Straight Connector 54">
            <a:extLst>
              <a:ext uri="{FF2B5EF4-FFF2-40B4-BE49-F238E27FC236}">
                <a16:creationId xmlns:a16="http://schemas.microsoft.com/office/drawing/2014/main" id="{0D6E0FA0-5705-CBA5-00FA-46B4CD8B4C4B}"/>
              </a:ext>
            </a:extLst>
          </p:cNvPr>
          <p:cNvCxnSpPr>
            <a:cxnSpLocks/>
          </p:cNvCxnSpPr>
          <p:nvPr/>
        </p:nvCxnSpPr>
        <p:spPr bwMode="auto">
          <a:xfrm flipH="1">
            <a:off x="10344626" y="5785754"/>
            <a:ext cx="1042375" cy="1"/>
          </a:xfrm>
          <a:prstGeom prst="line">
            <a:avLst/>
          </a:prstGeom>
          <a:solidFill>
            <a:srgbClr val="BBE0E3"/>
          </a:solidFill>
          <a:ln w="19050" cap="flat" cmpd="sng" algn="ctr">
            <a:solidFill>
              <a:srgbClr val="31518C"/>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B44DBAB-E54E-31A9-C54B-EA18C6FC926F}"/>
              </a:ext>
            </a:extLst>
          </p:cNvPr>
          <p:cNvCxnSpPr>
            <a:cxnSpLocks/>
            <a:stCxn id="47" idx="6"/>
          </p:cNvCxnSpPr>
          <p:nvPr/>
        </p:nvCxnSpPr>
        <p:spPr bwMode="auto">
          <a:xfrm>
            <a:off x="11008061" y="2983434"/>
            <a:ext cx="1183939" cy="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grpSp>
        <p:nvGrpSpPr>
          <p:cNvPr id="18" name="Group 17">
            <a:extLst>
              <a:ext uri="{FF2B5EF4-FFF2-40B4-BE49-F238E27FC236}">
                <a16:creationId xmlns:a16="http://schemas.microsoft.com/office/drawing/2014/main" id="{2EDD6BB5-C872-D924-1AA9-9C4E1BFF2E60}"/>
              </a:ext>
            </a:extLst>
          </p:cNvPr>
          <p:cNvGrpSpPr/>
          <p:nvPr/>
        </p:nvGrpSpPr>
        <p:grpSpPr>
          <a:xfrm>
            <a:off x="10982414" y="6045397"/>
            <a:ext cx="1083591" cy="183788"/>
            <a:chOff x="143641" y="6522308"/>
            <a:chExt cx="1083591" cy="183788"/>
          </a:xfrm>
        </p:grpSpPr>
        <p:sp>
          <p:nvSpPr>
            <p:cNvPr id="58" name="Oval 57">
              <a:extLst>
                <a:ext uri="{FF2B5EF4-FFF2-40B4-BE49-F238E27FC236}">
                  <a16:creationId xmlns:a16="http://schemas.microsoft.com/office/drawing/2014/main" id="{4DE2FCED-9C28-18D5-5404-D3B139A890A5}"/>
                </a:ext>
              </a:extLst>
            </p:cNvPr>
            <p:cNvSpPr/>
            <p:nvPr/>
          </p:nvSpPr>
          <p:spPr bwMode="auto">
            <a:xfrm>
              <a:off x="143641" y="6522308"/>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9" name="Oval 58">
              <a:extLst>
                <a:ext uri="{FF2B5EF4-FFF2-40B4-BE49-F238E27FC236}">
                  <a16:creationId xmlns:a16="http://schemas.microsoft.com/office/drawing/2014/main" id="{B8016CA3-ABC8-B99F-1EDB-BDA1A36DDC3D}"/>
                </a:ext>
              </a:extLst>
            </p:cNvPr>
            <p:cNvSpPr/>
            <p:nvPr/>
          </p:nvSpPr>
          <p:spPr bwMode="auto">
            <a:xfrm>
              <a:off x="432836" y="6522308"/>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0" name="Oval 59">
              <a:extLst>
                <a:ext uri="{FF2B5EF4-FFF2-40B4-BE49-F238E27FC236}">
                  <a16:creationId xmlns:a16="http://schemas.microsoft.com/office/drawing/2014/main" id="{AA4134FB-CC4B-6EF2-A918-4C41E5CA4DAD}"/>
                </a:ext>
              </a:extLst>
            </p:cNvPr>
            <p:cNvSpPr/>
            <p:nvPr/>
          </p:nvSpPr>
          <p:spPr bwMode="auto">
            <a:xfrm>
              <a:off x="732790" y="652230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1" name="Oval 60">
              <a:extLst>
                <a:ext uri="{FF2B5EF4-FFF2-40B4-BE49-F238E27FC236}">
                  <a16:creationId xmlns:a16="http://schemas.microsoft.com/office/drawing/2014/main" id="{FF2B9272-BBBF-653D-2D31-6D465BFEAF49}"/>
                </a:ext>
              </a:extLst>
            </p:cNvPr>
            <p:cNvSpPr/>
            <p:nvPr/>
          </p:nvSpPr>
          <p:spPr bwMode="auto">
            <a:xfrm>
              <a:off x="1032744" y="6522308"/>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grpSp>
      <p:cxnSp>
        <p:nvCxnSpPr>
          <p:cNvPr id="69" name="Straight Connector 68">
            <a:extLst>
              <a:ext uri="{FF2B5EF4-FFF2-40B4-BE49-F238E27FC236}">
                <a16:creationId xmlns:a16="http://schemas.microsoft.com/office/drawing/2014/main" id="{9DCE7FD3-F1CB-A1E0-ADA2-F8BB8B9B66C1}"/>
              </a:ext>
            </a:extLst>
          </p:cNvPr>
          <p:cNvCxnSpPr>
            <a:cxnSpLocks/>
            <a:stCxn id="124" idx="6"/>
            <a:endCxn id="127" idx="2"/>
          </p:cNvCxnSpPr>
          <p:nvPr/>
        </p:nvCxnSpPr>
        <p:spPr bwMode="auto">
          <a:xfrm>
            <a:off x="3379784" y="2990559"/>
            <a:ext cx="809738" cy="102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808FD8A8-A306-4410-54C3-53156CB02D89}"/>
              </a:ext>
            </a:extLst>
          </p:cNvPr>
          <p:cNvCxnSpPr>
            <a:cxnSpLocks/>
            <a:endCxn id="25" idx="2"/>
          </p:cNvCxnSpPr>
          <p:nvPr/>
        </p:nvCxnSpPr>
        <p:spPr bwMode="auto">
          <a:xfrm>
            <a:off x="4423027" y="2989600"/>
            <a:ext cx="1137936" cy="96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106" name="Arc 105">
            <a:extLst>
              <a:ext uri="{FF2B5EF4-FFF2-40B4-BE49-F238E27FC236}">
                <a16:creationId xmlns:a16="http://schemas.microsoft.com/office/drawing/2014/main" id="{67AA4422-88B4-39AC-A7FE-FB46015E3C4B}"/>
              </a:ext>
            </a:extLst>
          </p:cNvPr>
          <p:cNvSpPr/>
          <p:nvPr/>
        </p:nvSpPr>
        <p:spPr bwMode="auto">
          <a:xfrm>
            <a:off x="10085456" y="2181803"/>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15" name="TextBox 114">
            <a:extLst>
              <a:ext uri="{FF2B5EF4-FFF2-40B4-BE49-F238E27FC236}">
                <a16:creationId xmlns:a16="http://schemas.microsoft.com/office/drawing/2014/main" id="{B51A274D-9B5D-7946-E62C-A43453B76E10}"/>
              </a:ext>
            </a:extLst>
          </p:cNvPr>
          <p:cNvSpPr txBox="1"/>
          <p:nvPr/>
        </p:nvSpPr>
        <p:spPr>
          <a:xfrm>
            <a:off x="1048477" y="3207565"/>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(2 August)</a:t>
            </a:r>
          </a:p>
        </p:txBody>
      </p:sp>
      <p:sp>
        <p:nvSpPr>
          <p:cNvPr id="124" name="Oval 123">
            <a:extLst>
              <a:ext uri="{FF2B5EF4-FFF2-40B4-BE49-F238E27FC236}">
                <a16:creationId xmlns:a16="http://schemas.microsoft.com/office/drawing/2014/main" id="{EC2F2C53-9394-0BBE-D8F9-3ACBD26E5337}"/>
              </a:ext>
            </a:extLst>
          </p:cNvPr>
          <p:cNvSpPr/>
          <p:nvPr/>
        </p:nvSpPr>
        <p:spPr bwMode="auto">
          <a:xfrm>
            <a:off x="3151054" y="287218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25" name="Circle: Hollow 124">
            <a:extLst>
              <a:ext uri="{FF2B5EF4-FFF2-40B4-BE49-F238E27FC236}">
                <a16:creationId xmlns:a16="http://schemas.microsoft.com/office/drawing/2014/main" id="{B3911397-5FB4-F2C7-98CC-65DD90048888}"/>
              </a:ext>
            </a:extLst>
          </p:cNvPr>
          <p:cNvSpPr/>
          <p:nvPr/>
        </p:nvSpPr>
        <p:spPr bwMode="auto">
          <a:xfrm>
            <a:off x="3066186" y="279899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26" name="TextBox 125">
            <a:extLst>
              <a:ext uri="{FF2B5EF4-FFF2-40B4-BE49-F238E27FC236}">
                <a16:creationId xmlns:a16="http://schemas.microsoft.com/office/drawing/2014/main" id="{646B5D67-FC5A-F784-96DC-CDE6EB19769C}"/>
              </a:ext>
            </a:extLst>
          </p:cNvPr>
          <p:cNvSpPr txBox="1"/>
          <p:nvPr/>
        </p:nvSpPr>
        <p:spPr>
          <a:xfrm>
            <a:off x="2083974" y="2273330"/>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(end of August)</a:t>
            </a:r>
          </a:p>
        </p:txBody>
      </p:sp>
      <p:sp>
        <p:nvSpPr>
          <p:cNvPr id="127" name="Oval 126">
            <a:extLst>
              <a:ext uri="{FF2B5EF4-FFF2-40B4-BE49-F238E27FC236}">
                <a16:creationId xmlns:a16="http://schemas.microsoft.com/office/drawing/2014/main" id="{3DC506B6-96E8-3E4D-16EC-0BE6F8D0CFBF}"/>
              </a:ext>
            </a:extLst>
          </p:cNvPr>
          <p:cNvSpPr/>
          <p:nvPr/>
        </p:nvSpPr>
        <p:spPr bwMode="auto">
          <a:xfrm>
            <a:off x="4189522" y="287320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28" name="Circle: Hollow 127">
            <a:extLst>
              <a:ext uri="{FF2B5EF4-FFF2-40B4-BE49-F238E27FC236}">
                <a16:creationId xmlns:a16="http://schemas.microsoft.com/office/drawing/2014/main" id="{75CB821A-AADB-B64A-C6DE-BDDFADBFBB6F}"/>
              </a:ext>
            </a:extLst>
          </p:cNvPr>
          <p:cNvSpPr/>
          <p:nvPr/>
        </p:nvSpPr>
        <p:spPr bwMode="auto">
          <a:xfrm>
            <a:off x="4104654" y="280001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29" name="TextBox 128">
            <a:extLst>
              <a:ext uri="{FF2B5EF4-FFF2-40B4-BE49-F238E27FC236}">
                <a16:creationId xmlns:a16="http://schemas.microsoft.com/office/drawing/2014/main" id="{DDA51B8B-E35A-92D6-376D-3C55BF8F00C8}"/>
              </a:ext>
            </a:extLst>
          </p:cNvPr>
          <p:cNvSpPr txBox="1"/>
          <p:nvPr/>
        </p:nvSpPr>
        <p:spPr>
          <a:xfrm>
            <a:off x="3134488" y="3218110"/>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(September)</a:t>
            </a:r>
          </a:p>
        </p:txBody>
      </p:sp>
      <p:sp>
        <p:nvSpPr>
          <p:cNvPr id="130" name="Oval 129">
            <a:extLst>
              <a:ext uri="{FF2B5EF4-FFF2-40B4-BE49-F238E27FC236}">
                <a16:creationId xmlns:a16="http://schemas.microsoft.com/office/drawing/2014/main" id="{4267B092-7A6E-350F-2950-99A63F22F55A}"/>
              </a:ext>
            </a:extLst>
          </p:cNvPr>
          <p:cNvSpPr/>
          <p:nvPr/>
        </p:nvSpPr>
        <p:spPr bwMode="auto">
          <a:xfrm>
            <a:off x="6862407" y="2873282"/>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31" name="Circle: Hollow 130">
            <a:extLst>
              <a:ext uri="{FF2B5EF4-FFF2-40B4-BE49-F238E27FC236}">
                <a16:creationId xmlns:a16="http://schemas.microsoft.com/office/drawing/2014/main" id="{EA9A185C-C630-D6CB-63FD-D1E1D969ECF0}"/>
              </a:ext>
            </a:extLst>
          </p:cNvPr>
          <p:cNvSpPr/>
          <p:nvPr/>
        </p:nvSpPr>
        <p:spPr bwMode="auto">
          <a:xfrm>
            <a:off x="6777539" y="2800086"/>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32" name="TextBox 131">
            <a:extLst>
              <a:ext uri="{FF2B5EF4-FFF2-40B4-BE49-F238E27FC236}">
                <a16:creationId xmlns:a16="http://schemas.microsoft.com/office/drawing/2014/main" id="{9126204D-4159-50B1-823F-1EE96B5C588E}"/>
              </a:ext>
            </a:extLst>
          </p:cNvPr>
          <p:cNvSpPr txBox="1"/>
          <p:nvPr/>
        </p:nvSpPr>
        <p:spPr>
          <a:xfrm>
            <a:off x="5822196" y="3229037"/>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(October)</a:t>
            </a:r>
          </a:p>
        </p:txBody>
      </p:sp>
      <p:sp>
        <p:nvSpPr>
          <p:cNvPr id="133" name="Oval 132">
            <a:extLst>
              <a:ext uri="{FF2B5EF4-FFF2-40B4-BE49-F238E27FC236}">
                <a16:creationId xmlns:a16="http://schemas.microsoft.com/office/drawing/2014/main" id="{0B435B67-3518-36AB-64BF-C54F682DCA06}"/>
              </a:ext>
            </a:extLst>
          </p:cNvPr>
          <p:cNvSpPr/>
          <p:nvPr/>
        </p:nvSpPr>
        <p:spPr bwMode="auto">
          <a:xfrm>
            <a:off x="9493265" y="287320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34" name="Circle: Hollow 133">
            <a:extLst>
              <a:ext uri="{FF2B5EF4-FFF2-40B4-BE49-F238E27FC236}">
                <a16:creationId xmlns:a16="http://schemas.microsoft.com/office/drawing/2014/main" id="{E475EB97-50D3-161B-4034-C4DD215EF6E5}"/>
              </a:ext>
            </a:extLst>
          </p:cNvPr>
          <p:cNvSpPr/>
          <p:nvPr/>
        </p:nvSpPr>
        <p:spPr bwMode="auto">
          <a:xfrm>
            <a:off x="9408397" y="280001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35" name="TextBox 134">
            <a:extLst>
              <a:ext uri="{FF2B5EF4-FFF2-40B4-BE49-F238E27FC236}">
                <a16:creationId xmlns:a16="http://schemas.microsoft.com/office/drawing/2014/main" id="{E6D1F586-E43F-B625-4CCE-0E7B24D1C66B}"/>
              </a:ext>
            </a:extLst>
          </p:cNvPr>
          <p:cNvSpPr txBox="1"/>
          <p:nvPr/>
        </p:nvSpPr>
        <p:spPr>
          <a:xfrm>
            <a:off x="8438231" y="3208585"/>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(November)</a:t>
            </a:r>
          </a:p>
        </p:txBody>
      </p:sp>
      <p:cxnSp>
        <p:nvCxnSpPr>
          <p:cNvPr id="141" name="Straight Connector 140">
            <a:extLst>
              <a:ext uri="{FF2B5EF4-FFF2-40B4-BE49-F238E27FC236}">
                <a16:creationId xmlns:a16="http://schemas.microsoft.com/office/drawing/2014/main" id="{45735A66-B344-912B-4C6F-D2CA54337EA8}"/>
              </a:ext>
            </a:extLst>
          </p:cNvPr>
          <p:cNvCxnSpPr>
            <a:cxnSpLocks/>
            <a:stCxn id="130" idx="6"/>
            <a:endCxn id="36" idx="2"/>
          </p:cNvCxnSpPr>
          <p:nvPr/>
        </p:nvCxnSpPr>
        <p:spPr bwMode="auto">
          <a:xfrm>
            <a:off x="7091137" y="2991654"/>
            <a:ext cx="1180086" cy="9709"/>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6CB0C36C-8169-1AC0-34EE-B2402E2C7B57}"/>
              </a:ext>
            </a:extLst>
          </p:cNvPr>
          <p:cNvCxnSpPr>
            <a:cxnSpLocks/>
            <a:stCxn id="133" idx="6"/>
          </p:cNvCxnSpPr>
          <p:nvPr/>
        </p:nvCxnSpPr>
        <p:spPr bwMode="auto">
          <a:xfrm flipV="1">
            <a:off x="9721995" y="2989204"/>
            <a:ext cx="973693" cy="2375"/>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3" name="Title 5">
            <a:extLst>
              <a:ext uri="{FF2B5EF4-FFF2-40B4-BE49-F238E27FC236}">
                <a16:creationId xmlns:a16="http://schemas.microsoft.com/office/drawing/2014/main" id="{5F88BEAB-2DEF-9500-EA39-22274A42B401}"/>
              </a:ext>
              <a:ext uri="{C183D7F6-B498-43B3-948B-1728B52AA6E4}">
                <adec:decorative xmlns:adec="http://schemas.microsoft.com/office/drawing/2017/decorative" val="1"/>
              </a:ext>
            </a:extLst>
          </p:cNvPr>
          <p:cNvSpPr txBox="1">
            <a:spLocks/>
          </p:cNvSpPr>
          <p:nvPr/>
        </p:nvSpPr>
        <p:spPr>
          <a:xfrm>
            <a:off x="276225" y="227013"/>
            <a:ext cx="11622406" cy="749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algn="l" rtl="0">
              <a:lnSpc>
                <a:spcPct val="100000"/>
              </a:lnSpc>
              <a:spcBef>
                <a:spcPts val="0"/>
              </a:spcBef>
              <a:spcAft>
                <a:spcPts val="0"/>
              </a:spcAft>
              <a:defRPr/>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4250" b="1" i="0" u="none" strike="noStrike" kern="0" cap="none" spc="0" normalizeH="0" baseline="0" noProof="0" dirty="0">
                <a:ln>
                  <a:noFill/>
                </a:ln>
                <a:solidFill>
                  <a:srgbClr val="5F2861"/>
                </a:solidFill>
                <a:effectLst/>
                <a:uLnTx/>
                <a:uFillTx/>
                <a:latin typeface="Arial"/>
                <a:ea typeface="ＭＳ Ｐゴシック"/>
                <a:cs typeface="Arial"/>
                <a:sym typeface="Arial"/>
                <a:rtl val="0"/>
              </a:rPr>
              <a:t>A timeline for providers</a:t>
            </a:r>
            <a:endParaRPr kumimoji="0" lang="en-GB" sz="4250" b="1" i="0" u="none" strike="noStrike" kern="0" cap="none" spc="0" normalizeH="0" baseline="0" noProof="0" dirty="0">
              <a:ln>
                <a:noFill/>
              </a:ln>
              <a:solidFill>
                <a:srgbClr val="5F2861"/>
              </a:solidFill>
              <a:effectLst/>
              <a:uLnTx/>
              <a:uFillTx/>
              <a:latin typeface="Arial"/>
              <a:ea typeface="ＭＳ Ｐゴシック"/>
              <a:cs typeface="Arial"/>
              <a:sym typeface="Arial"/>
              <a:rtl val="0"/>
            </a:endParaRPr>
          </a:p>
        </p:txBody>
      </p:sp>
      <p:sp>
        <p:nvSpPr>
          <p:cNvPr id="4" name="TextBox 3">
            <a:extLst>
              <a:ext uri="{FF2B5EF4-FFF2-40B4-BE49-F238E27FC236}">
                <a16:creationId xmlns:a16="http://schemas.microsoft.com/office/drawing/2014/main" id="{B3524DA0-C4C6-AB3E-AB9D-9F26AFE5C695}"/>
              </a:ext>
            </a:extLst>
          </p:cNvPr>
          <p:cNvSpPr txBox="1"/>
          <p:nvPr/>
        </p:nvSpPr>
        <p:spPr>
          <a:xfrm>
            <a:off x="83053" y="6439858"/>
            <a:ext cx="7892906" cy="276999"/>
          </a:xfrm>
          <a:prstGeom prst="rect">
            <a:avLst/>
          </a:prstGeom>
          <a:noFill/>
        </p:spPr>
        <p:txBody>
          <a:bodyPr wrap="square" rtlCol="0">
            <a:spAutoFit/>
          </a:bodyPr>
          <a:lstStyle/>
          <a:p>
            <a:r>
              <a:rPr lang="en-GB" sz="1200" dirty="0">
                <a:solidFill>
                  <a:schemeClr val="bg1"/>
                </a:solidFill>
              </a:rPr>
              <a:t>https://www.cqc.org.uk/news/our-transformation-plan-and-new-approach-summer-update</a:t>
            </a:r>
          </a:p>
        </p:txBody>
      </p:sp>
    </p:spTree>
    <p:extLst>
      <p:ext uri="{BB962C8B-B14F-4D97-AF65-F5344CB8AC3E}">
        <p14:creationId xmlns:p14="http://schemas.microsoft.com/office/powerpoint/2010/main" val="37137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anim calcmode="lin" valueType="num">
                                      <p:cBhvr>
                                        <p:cTn id="75" dur="500" fill="hold"/>
                                        <p:tgtEl>
                                          <p:spTgt spid="115"/>
                                        </p:tgtEl>
                                        <p:attrNameLst>
                                          <p:attrName>ppt_x</p:attrName>
                                        </p:attrNameLst>
                                      </p:cBhvr>
                                      <p:tavLst>
                                        <p:tav tm="0">
                                          <p:val>
                                            <p:strVal val="#ppt_x"/>
                                          </p:val>
                                        </p:tav>
                                        <p:tav tm="100000">
                                          <p:val>
                                            <p:strVal val="#ppt_x"/>
                                          </p:val>
                                        </p:tav>
                                      </p:tavLst>
                                    </p:anim>
                                    <p:anim calcmode="lin" valueType="num">
                                      <p:cBhvr>
                                        <p:cTn id="76" dur="500" fill="hold"/>
                                        <p:tgtEl>
                                          <p:spTgt spid="115"/>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22" presetClass="entr" presetSubtype="8"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left)">
                                      <p:cBhvr>
                                        <p:cTn id="80" dur="500"/>
                                        <p:tgtEl>
                                          <p:spTgt spid="24"/>
                                        </p:tgtEl>
                                      </p:cBhvr>
                                    </p:animEffect>
                                  </p:childTnLst>
                                </p:cTn>
                              </p:par>
                            </p:childTnLst>
                          </p:cTn>
                        </p:par>
                        <p:par>
                          <p:cTn id="81" fill="hold">
                            <p:stCondLst>
                              <p:cond delay="6000"/>
                            </p:stCondLst>
                            <p:childTnLst>
                              <p:par>
                                <p:cTn id="82" presetID="53" presetClass="entr" presetSubtype="16" fill="hold" grpId="0" nodeType="afterEffect">
                                  <p:stCondLst>
                                    <p:cond delay="0"/>
                                  </p:stCondLst>
                                  <p:childTnLst>
                                    <p:set>
                                      <p:cBhvr>
                                        <p:cTn id="83" dur="1" fill="hold">
                                          <p:stCondLst>
                                            <p:cond delay="0"/>
                                          </p:stCondLst>
                                        </p:cTn>
                                        <p:tgtEl>
                                          <p:spTgt spid="124"/>
                                        </p:tgtEl>
                                        <p:attrNameLst>
                                          <p:attrName>style.visibility</p:attrName>
                                        </p:attrNameLst>
                                      </p:cBhvr>
                                      <p:to>
                                        <p:strVal val="visible"/>
                                      </p:to>
                                    </p:set>
                                    <p:anim calcmode="lin" valueType="num">
                                      <p:cBhvr>
                                        <p:cTn id="84" dur="500" fill="hold"/>
                                        <p:tgtEl>
                                          <p:spTgt spid="124"/>
                                        </p:tgtEl>
                                        <p:attrNameLst>
                                          <p:attrName>ppt_w</p:attrName>
                                        </p:attrNameLst>
                                      </p:cBhvr>
                                      <p:tavLst>
                                        <p:tav tm="0">
                                          <p:val>
                                            <p:fltVal val="0"/>
                                          </p:val>
                                        </p:tav>
                                        <p:tav tm="100000">
                                          <p:val>
                                            <p:strVal val="#ppt_w"/>
                                          </p:val>
                                        </p:tav>
                                      </p:tavLst>
                                    </p:anim>
                                    <p:anim calcmode="lin" valueType="num">
                                      <p:cBhvr>
                                        <p:cTn id="85" dur="500" fill="hold"/>
                                        <p:tgtEl>
                                          <p:spTgt spid="124"/>
                                        </p:tgtEl>
                                        <p:attrNameLst>
                                          <p:attrName>ppt_h</p:attrName>
                                        </p:attrNameLst>
                                      </p:cBhvr>
                                      <p:tavLst>
                                        <p:tav tm="0">
                                          <p:val>
                                            <p:fltVal val="0"/>
                                          </p:val>
                                        </p:tav>
                                        <p:tav tm="100000">
                                          <p:val>
                                            <p:strVal val="#ppt_h"/>
                                          </p:val>
                                        </p:tav>
                                      </p:tavLst>
                                    </p:anim>
                                    <p:animEffect transition="in" filter="fade">
                                      <p:cBhvr>
                                        <p:cTn id="86" dur="500"/>
                                        <p:tgtEl>
                                          <p:spTgt spid="124"/>
                                        </p:tgtEl>
                                      </p:cBhvr>
                                    </p:animEffect>
                                  </p:childTnLst>
                                </p:cTn>
                              </p:par>
                            </p:childTnLst>
                          </p:cTn>
                        </p:par>
                        <p:par>
                          <p:cTn id="87" fill="hold">
                            <p:stCondLst>
                              <p:cond delay="6500"/>
                            </p:stCondLst>
                            <p:childTnLst>
                              <p:par>
                                <p:cTn id="88" presetID="53" presetClass="entr" presetSubtype="16" fill="hold" grpId="0" nodeType="afterEffect">
                                  <p:stCondLst>
                                    <p:cond delay="0"/>
                                  </p:stCondLst>
                                  <p:childTnLst>
                                    <p:set>
                                      <p:cBhvr>
                                        <p:cTn id="89" dur="1" fill="hold">
                                          <p:stCondLst>
                                            <p:cond delay="0"/>
                                          </p:stCondLst>
                                        </p:cTn>
                                        <p:tgtEl>
                                          <p:spTgt spid="125"/>
                                        </p:tgtEl>
                                        <p:attrNameLst>
                                          <p:attrName>style.visibility</p:attrName>
                                        </p:attrNameLst>
                                      </p:cBhvr>
                                      <p:to>
                                        <p:strVal val="visible"/>
                                      </p:to>
                                    </p:set>
                                    <p:anim calcmode="lin" valueType="num">
                                      <p:cBhvr>
                                        <p:cTn id="90" dur="500" fill="hold"/>
                                        <p:tgtEl>
                                          <p:spTgt spid="125"/>
                                        </p:tgtEl>
                                        <p:attrNameLst>
                                          <p:attrName>ppt_w</p:attrName>
                                        </p:attrNameLst>
                                      </p:cBhvr>
                                      <p:tavLst>
                                        <p:tav tm="0">
                                          <p:val>
                                            <p:fltVal val="0"/>
                                          </p:val>
                                        </p:tav>
                                        <p:tav tm="100000">
                                          <p:val>
                                            <p:strVal val="#ppt_w"/>
                                          </p:val>
                                        </p:tav>
                                      </p:tavLst>
                                    </p:anim>
                                    <p:anim calcmode="lin" valueType="num">
                                      <p:cBhvr>
                                        <p:cTn id="91" dur="500" fill="hold"/>
                                        <p:tgtEl>
                                          <p:spTgt spid="125"/>
                                        </p:tgtEl>
                                        <p:attrNameLst>
                                          <p:attrName>ppt_h</p:attrName>
                                        </p:attrNameLst>
                                      </p:cBhvr>
                                      <p:tavLst>
                                        <p:tav tm="0">
                                          <p:val>
                                            <p:fltVal val="0"/>
                                          </p:val>
                                        </p:tav>
                                        <p:tav tm="100000">
                                          <p:val>
                                            <p:strVal val="#ppt_h"/>
                                          </p:val>
                                        </p:tav>
                                      </p:tavLst>
                                    </p:anim>
                                    <p:animEffect transition="in" filter="fade">
                                      <p:cBhvr>
                                        <p:cTn id="92" dur="500"/>
                                        <p:tgtEl>
                                          <p:spTgt spid="125"/>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fade">
                                      <p:cBhvr>
                                        <p:cTn id="95" dur="500"/>
                                        <p:tgtEl>
                                          <p:spTgt spid="126"/>
                                        </p:tgtEl>
                                      </p:cBhvr>
                                    </p:animEffect>
                                    <p:anim calcmode="lin" valueType="num">
                                      <p:cBhvr>
                                        <p:cTn id="96" dur="500" fill="hold"/>
                                        <p:tgtEl>
                                          <p:spTgt spid="126"/>
                                        </p:tgtEl>
                                        <p:attrNameLst>
                                          <p:attrName>ppt_x</p:attrName>
                                        </p:attrNameLst>
                                      </p:cBhvr>
                                      <p:tavLst>
                                        <p:tav tm="0">
                                          <p:val>
                                            <p:strVal val="#ppt_x"/>
                                          </p:val>
                                        </p:tav>
                                        <p:tav tm="100000">
                                          <p:val>
                                            <p:strVal val="#ppt_x"/>
                                          </p:val>
                                        </p:tav>
                                      </p:tavLst>
                                    </p:anim>
                                    <p:anim calcmode="lin" valueType="num">
                                      <p:cBhvr>
                                        <p:cTn id="97" dur="500" fill="hold"/>
                                        <p:tgtEl>
                                          <p:spTgt spid="126"/>
                                        </p:tgtEl>
                                        <p:attrNameLst>
                                          <p:attrName>ppt_y</p:attrName>
                                        </p:attrNameLst>
                                      </p:cBhvr>
                                      <p:tavLst>
                                        <p:tav tm="0">
                                          <p:val>
                                            <p:strVal val="#ppt_y+.1"/>
                                          </p:val>
                                        </p:tav>
                                        <p:tav tm="100000">
                                          <p:val>
                                            <p:strVal val="#ppt_y"/>
                                          </p:val>
                                        </p:tav>
                                      </p:tavLst>
                                    </p:anim>
                                  </p:childTnLst>
                                </p:cTn>
                              </p:par>
                            </p:childTnLst>
                          </p:cTn>
                        </p:par>
                        <p:par>
                          <p:cTn id="98" fill="hold">
                            <p:stCondLst>
                              <p:cond delay="7000"/>
                            </p:stCondLst>
                            <p:childTnLst>
                              <p:par>
                                <p:cTn id="99" presetID="22" presetClass="entr" presetSubtype="8"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wipe(left)">
                                      <p:cBhvr>
                                        <p:cTn id="101" dur="500"/>
                                        <p:tgtEl>
                                          <p:spTgt spid="69"/>
                                        </p:tgtEl>
                                      </p:cBhvr>
                                    </p:animEffect>
                                  </p:childTnLst>
                                </p:cTn>
                              </p:par>
                            </p:childTnLst>
                          </p:cTn>
                        </p:par>
                        <p:par>
                          <p:cTn id="102" fill="hold">
                            <p:stCondLst>
                              <p:cond delay="7500"/>
                            </p:stCondLst>
                            <p:childTnLst>
                              <p:par>
                                <p:cTn id="103" presetID="53" presetClass="entr" presetSubtype="16" fill="hold" grpId="0" nodeType="afterEffect">
                                  <p:stCondLst>
                                    <p:cond delay="0"/>
                                  </p:stCondLst>
                                  <p:childTnLst>
                                    <p:set>
                                      <p:cBhvr>
                                        <p:cTn id="104" dur="1" fill="hold">
                                          <p:stCondLst>
                                            <p:cond delay="0"/>
                                          </p:stCondLst>
                                        </p:cTn>
                                        <p:tgtEl>
                                          <p:spTgt spid="127"/>
                                        </p:tgtEl>
                                        <p:attrNameLst>
                                          <p:attrName>style.visibility</p:attrName>
                                        </p:attrNameLst>
                                      </p:cBhvr>
                                      <p:to>
                                        <p:strVal val="visible"/>
                                      </p:to>
                                    </p:set>
                                    <p:anim calcmode="lin" valueType="num">
                                      <p:cBhvr>
                                        <p:cTn id="105" dur="500" fill="hold"/>
                                        <p:tgtEl>
                                          <p:spTgt spid="127"/>
                                        </p:tgtEl>
                                        <p:attrNameLst>
                                          <p:attrName>ppt_w</p:attrName>
                                        </p:attrNameLst>
                                      </p:cBhvr>
                                      <p:tavLst>
                                        <p:tav tm="0">
                                          <p:val>
                                            <p:fltVal val="0"/>
                                          </p:val>
                                        </p:tav>
                                        <p:tav tm="100000">
                                          <p:val>
                                            <p:strVal val="#ppt_w"/>
                                          </p:val>
                                        </p:tav>
                                      </p:tavLst>
                                    </p:anim>
                                    <p:anim calcmode="lin" valueType="num">
                                      <p:cBhvr>
                                        <p:cTn id="106" dur="500" fill="hold"/>
                                        <p:tgtEl>
                                          <p:spTgt spid="127"/>
                                        </p:tgtEl>
                                        <p:attrNameLst>
                                          <p:attrName>ppt_h</p:attrName>
                                        </p:attrNameLst>
                                      </p:cBhvr>
                                      <p:tavLst>
                                        <p:tav tm="0">
                                          <p:val>
                                            <p:fltVal val="0"/>
                                          </p:val>
                                        </p:tav>
                                        <p:tav tm="100000">
                                          <p:val>
                                            <p:strVal val="#ppt_h"/>
                                          </p:val>
                                        </p:tav>
                                      </p:tavLst>
                                    </p:anim>
                                    <p:animEffect transition="in" filter="fade">
                                      <p:cBhvr>
                                        <p:cTn id="107" dur="500"/>
                                        <p:tgtEl>
                                          <p:spTgt spid="127"/>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128"/>
                                        </p:tgtEl>
                                        <p:attrNameLst>
                                          <p:attrName>style.visibility</p:attrName>
                                        </p:attrNameLst>
                                      </p:cBhvr>
                                      <p:to>
                                        <p:strVal val="visible"/>
                                      </p:to>
                                    </p:set>
                                    <p:anim calcmode="lin" valueType="num">
                                      <p:cBhvr>
                                        <p:cTn id="111" dur="500" fill="hold"/>
                                        <p:tgtEl>
                                          <p:spTgt spid="128"/>
                                        </p:tgtEl>
                                        <p:attrNameLst>
                                          <p:attrName>ppt_w</p:attrName>
                                        </p:attrNameLst>
                                      </p:cBhvr>
                                      <p:tavLst>
                                        <p:tav tm="0">
                                          <p:val>
                                            <p:fltVal val="0"/>
                                          </p:val>
                                        </p:tav>
                                        <p:tav tm="100000">
                                          <p:val>
                                            <p:strVal val="#ppt_w"/>
                                          </p:val>
                                        </p:tav>
                                      </p:tavLst>
                                    </p:anim>
                                    <p:anim calcmode="lin" valueType="num">
                                      <p:cBhvr>
                                        <p:cTn id="112" dur="500" fill="hold"/>
                                        <p:tgtEl>
                                          <p:spTgt spid="128"/>
                                        </p:tgtEl>
                                        <p:attrNameLst>
                                          <p:attrName>ppt_h</p:attrName>
                                        </p:attrNameLst>
                                      </p:cBhvr>
                                      <p:tavLst>
                                        <p:tav tm="0">
                                          <p:val>
                                            <p:fltVal val="0"/>
                                          </p:val>
                                        </p:tav>
                                        <p:tav tm="100000">
                                          <p:val>
                                            <p:strVal val="#ppt_h"/>
                                          </p:val>
                                        </p:tav>
                                      </p:tavLst>
                                    </p:anim>
                                    <p:animEffect transition="in" filter="fade">
                                      <p:cBhvr>
                                        <p:cTn id="113" dur="500"/>
                                        <p:tgtEl>
                                          <p:spTgt spid="128"/>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129"/>
                                        </p:tgtEl>
                                        <p:attrNameLst>
                                          <p:attrName>style.visibility</p:attrName>
                                        </p:attrNameLst>
                                      </p:cBhvr>
                                      <p:to>
                                        <p:strVal val="visible"/>
                                      </p:to>
                                    </p:set>
                                    <p:animEffect transition="in" filter="fade">
                                      <p:cBhvr>
                                        <p:cTn id="116" dur="500"/>
                                        <p:tgtEl>
                                          <p:spTgt spid="129"/>
                                        </p:tgtEl>
                                      </p:cBhvr>
                                    </p:animEffect>
                                    <p:anim calcmode="lin" valueType="num">
                                      <p:cBhvr>
                                        <p:cTn id="117" dur="500" fill="hold"/>
                                        <p:tgtEl>
                                          <p:spTgt spid="129"/>
                                        </p:tgtEl>
                                        <p:attrNameLst>
                                          <p:attrName>ppt_x</p:attrName>
                                        </p:attrNameLst>
                                      </p:cBhvr>
                                      <p:tavLst>
                                        <p:tav tm="0">
                                          <p:val>
                                            <p:strVal val="#ppt_x"/>
                                          </p:val>
                                        </p:tav>
                                        <p:tav tm="100000">
                                          <p:val>
                                            <p:strVal val="#ppt_x"/>
                                          </p:val>
                                        </p:tav>
                                      </p:tavLst>
                                    </p:anim>
                                    <p:anim calcmode="lin" valueType="num">
                                      <p:cBhvr>
                                        <p:cTn id="118" dur="500" fill="hold"/>
                                        <p:tgtEl>
                                          <p:spTgt spid="129"/>
                                        </p:tgtEl>
                                        <p:attrNameLst>
                                          <p:attrName>ppt_y</p:attrName>
                                        </p:attrNameLst>
                                      </p:cBhvr>
                                      <p:tavLst>
                                        <p:tav tm="0">
                                          <p:val>
                                            <p:strVal val="#ppt_y+.1"/>
                                          </p:val>
                                        </p:tav>
                                        <p:tav tm="100000">
                                          <p:val>
                                            <p:strVal val="#ppt_y"/>
                                          </p:val>
                                        </p:tav>
                                      </p:tavLst>
                                    </p:anim>
                                  </p:childTnLst>
                                </p:cTn>
                              </p:par>
                            </p:childTnLst>
                          </p:cTn>
                        </p:par>
                        <p:par>
                          <p:cTn id="119" fill="hold">
                            <p:stCondLst>
                              <p:cond delay="8500"/>
                            </p:stCondLst>
                            <p:childTnLst>
                              <p:par>
                                <p:cTn id="120" presetID="22" presetClass="entr" presetSubtype="8" fill="hold" nodeType="afterEffect">
                                  <p:stCondLst>
                                    <p:cond delay="0"/>
                                  </p:stCondLst>
                                  <p:childTnLst>
                                    <p:set>
                                      <p:cBhvr>
                                        <p:cTn id="121" dur="1" fill="hold">
                                          <p:stCondLst>
                                            <p:cond delay="0"/>
                                          </p:stCondLst>
                                        </p:cTn>
                                        <p:tgtEl>
                                          <p:spTgt spid="96"/>
                                        </p:tgtEl>
                                        <p:attrNameLst>
                                          <p:attrName>style.visibility</p:attrName>
                                        </p:attrNameLst>
                                      </p:cBhvr>
                                      <p:to>
                                        <p:strVal val="visible"/>
                                      </p:to>
                                    </p:set>
                                    <p:animEffect transition="in" filter="wipe(left)">
                                      <p:cBhvr>
                                        <p:cTn id="122" dur="500"/>
                                        <p:tgtEl>
                                          <p:spTgt spid="9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p:cTn id="125" dur="500" fill="hold"/>
                                        <p:tgtEl>
                                          <p:spTgt spid="25"/>
                                        </p:tgtEl>
                                        <p:attrNameLst>
                                          <p:attrName>ppt_w</p:attrName>
                                        </p:attrNameLst>
                                      </p:cBhvr>
                                      <p:tavLst>
                                        <p:tav tm="0">
                                          <p:val>
                                            <p:fltVal val="0"/>
                                          </p:val>
                                        </p:tav>
                                        <p:tav tm="100000">
                                          <p:val>
                                            <p:strVal val="#ppt_w"/>
                                          </p:val>
                                        </p:tav>
                                      </p:tavLst>
                                    </p:anim>
                                    <p:anim calcmode="lin" valueType="num">
                                      <p:cBhvr>
                                        <p:cTn id="126" dur="500" fill="hold"/>
                                        <p:tgtEl>
                                          <p:spTgt spid="25"/>
                                        </p:tgtEl>
                                        <p:attrNameLst>
                                          <p:attrName>ppt_h</p:attrName>
                                        </p:attrNameLst>
                                      </p:cBhvr>
                                      <p:tavLst>
                                        <p:tav tm="0">
                                          <p:val>
                                            <p:fltVal val="0"/>
                                          </p:val>
                                        </p:tav>
                                        <p:tav tm="100000">
                                          <p:val>
                                            <p:strVal val="#ppt_h"/>
                                          </p:val>
                                        </p:tav>
                                      </p:tavLst>
                                    </p:anim>
                                    <p:animEffect transition="in" filter="fade">
                                      <p:cBhvr>
                                        <p:cTn id="127" dur="500"/>
                                        <p:tgtEl>
                                          <p:spTgt spid="25"/>
                                        </p:tgtEl>
                                      </p:cBhvr>
                                    </p:animEffect>
                                  </p:childTnLst>
                                </p:cTn>
                              </p:par>
                            </p:childTnLst>
                          </p:cTn>
                        </p:par>
                        <p:par>
                          <p:cTn id="128" fill="hold">
                            <p:stCondLst>
                              <p:cond delay="9000"/>
                            </p:stCondLst>
                            <p:childTnLst>
                              <p:par>
                                <p:cTn id="129" presetID="53" presetClass="entr" presetSubtype="16"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500" fill="hold"/>
                                        <p:tgtEl>
                                          <p:spTgt spid="26"/>
                                        </p:tgtEl>
                                        <p:attrNameLst>
                                          <p:attrName>ppt_w</p:attrName>
                                        </p:attrNameLst>
                                      </p:cBhvr>
                                      <p:tavLst>
                                        <p:tav tm="0">
                                          <p:val>
                                            <p:fltVal val="0"/>
                                          </p:val>
                                        </p:tav>
                                        <p:tav tm="100000">
                                          <p:val>
                                            <p:strVal val="#ppt_w"/>
                                          </p:val>
                                        </p:tav>
                                      </p:tavLst>
                                    </p:anim>
                                    <p:anim calcmode="lin" valueType="num">
                                      <p:cBhvr>
                                        <p:cTn id="132" dur="500" fill="hold"/>
                                        <p:tgtEl>
                                          <p:spTgt spid="26"/>
                                        </p:tgtEl>
                                        <p:attrNameLst>
                                          <p:attrName>ppt_h</p:attrName>
                                        </p:attrNameLst>
                                      </p:cBhvr>
                                      <p:tavLst>
                                        <p:tav tm="0">
                                          <p:val>
                                            <p:fltVal val="0"/>
                                          </p:val>
                                        </p:tav>
                                        <p:tav tm="100000">
                                          <p:val>
                                            <p:strVal val="#ppt_h"/>
                                          </p:val>
                                        </p:tav>
                                      </p:tavLst>
                                    </p:anim>
                                    <p:animEffect transition="in" filter="fade">
                                      <p:cBhvr>
                                        <p:cTn id="133" dur="500"/>
                                        <p:tgtEl>
                                          <p:spTgt spid="26"/>
                                        </p:tgtEl>
                                      </p:cBhvr>
                                    </p:animEffect>
                                  </p:childTnLst>
                                </p:cTn>
                              </p:par>
                            </p:childTnLst>
                          </p:cTn>
                        </p:par>
                        <p:par>
                          <p:cTn id="134" fill="hold">
                            <p:stCondLst>
                              <p:cond delay="9500"/>
                            </p:stCondLst>
                            <p:childTnLst>
                              <p:par>
                                <p:cTn id="135" presetID="53" presetClass="entr" presetSubtype="16" fill="hold" grpId="0" nodeType="after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childTnLst>
                          </p:cTn>
                        </p:par>
                        <p:par>
                          <p:cTn id="140" fill="hold">
                            <p:stCondLst>
                              <p:cond delay="10000"/>
                            </p:stCondLst>
                            <p:childTnLst>
                              <p:par>
                                <p:cTn id="141" presetID="22" presetClass="entr" presetSubtype="4" fill="hold" nodeType="after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down)">
                                      <p:cBhvr>
                                        <p:cTn id="143" dur="500"/>
                                        <p:tgtEl>
                                          <p:spTgt spid="30"/>
                                        </p:tgtEl>
                                      </p:cBhvr>
                                    </p:animEffect>
                                  </p:childTnLst>
                                </p:cTn>
                              </p:par>
                            </p:childTnLst>
                          </p:cTn>
                        </p:par>
                        <p:par>
                          <p:cTn id="144" fill="hold">
                            <p:stCondLst>
                              <p:cond delay="10500"/>
                            </p:stCondLst>
                            <p:childTnLst>
                              <p:par>
                                <p:cTn id="145" presetID="53" presetClass="entr" presetSubtype="16" fill="hold" grpId="0" nodeType="after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childTnLst>
                          </p:cTn>
                        </p:par>
                        <p:par>
                          <p:cTn id="150" fill="hold">
                            <p:stCondLst>
                              <p:cond delay="11000"/>
                            </p:stCondLst>
                            <p:childTnLst>
                              <p:par>
                                <p:cTn id="151" presetID="53" presetClass="entr" presetSubtype="16" fill="hold" grpId="0" nodeType="afterEffect">
                                  <p:stCondLst>
                                    <p:cond delay="0"/>
                                  </p:stCondLst>
                                  <p:childTnLst>
                                    <p:set>
                                      <p:cBhvr>
                                        <p:cTn id="152" dur="1" fill="hold">
                                          <p:stCondLst>
                                            <p:cond delay="0"/>
                                          </p:stCondLst>
                                        </p:cTn>
                                        <p:tgtEl>
                                          <p:spTgt spid="28"/>
                                        </p:tgtEl>
                                        <p:attrNameLst>
                                          <p:attrName>style.visibility</p:attrName>
                                        </p:attrNameLst>
                                      </p:cBhvr>
                                      <p:to>
                                        <p:strVal val="visible"/>
                                      </p:to>
                                    </p:set>
                                    <p:anim calcmode="lin" valueType="num">
                                      <p:cBhvr>
                                        <p:cTn id="153" dur="500" fill="hold"/>
                                        <p:tgtEl>
                                          <p:spTgt spid="28"/>
                                        </p:tgtEl>
                                        <p:attrNameLst>
                                          <p:attrName>ppt_w</p:attrName>
                                        </p:attrNameLst>
                                      </p:cBhvr>
                                      <p:tavLst>
                                        <p:tav tm="0">
                                          <p:val>
                                            <p:fltVal val="0"/>
                                          </p:val>
                                        </p:tav>
                                        <p:tav tm="100000">
                                          <p:val>
                                            <p:strVal val="#ppt_w"/>
                                          </p:val>
                                        </p:tav>
                                      </p:tavLst>
                                    </p:anim>
                                    <p:anim calcmode="lin" valueType="num">
                                      <p:cBhvr>
                                        <p:cTn id="154" dur="500" fill="hold"/>
                                        <p:tgtEl>
                                          <p:spTgt spid="28"/>
                                        </p:tgtEl>
                                        <p:attrNameLst>
                                          <p:attrName>ppt_h</p:attrName>
                                        </p:attrNameLst>
                                      </p:cBhvr>
                                      <p:tavLst>
                                        <p:tav tm="0">
                                          <p:val>
                                            <p:fltVal val="0"/>
                                          </p:val>
                                        </p:tav>
                                        <p:tav tm="100000">
                                          <p:val>
                                            <p:strVal val="#ppt_h"/>
                                          </p:val>
                                        </p:tav>
                                      </p:tavLst>
                                    </p:anim>
                                    <p:animEffect transition="in" filter="fade">
                                      <p:cBhvr>
                                        <p:cTn id="155" dur="500"/>
                                        <p:tgtEl>
                                          <p:spTgt spid="28"/>
                                        </p:tgtEl>
                                      </p:cBhvr>
                                    </p:animEffect>
                                  </p:childTnLst>
                                </p:cTn>
                              </p:par>
                              <p:par>
                                <p:cTn id="156" presetID="42" presetClass="entr" presetSubtype="0" fill="hold" grpId="0" nodeType="withEffect">
                                  <p:stCondLst>
                                    <p:cond delay="0"/>
                                  </p:stCondLst>
                                  <p:childTnLst>
                                    <p:set>
                                      <p:cBhvr>
                                        <p:cTn id="157" dur="1" fill="hold">
                                          <p:stCondLst>
                                            <p:cond delay="0"/>
                                          </p:stCondLst>
                                        </p:cTn>
                                        <p:tgtEl>
                                          <p:spTgt spid="31"/>
                                        </p:tgtEl>
                                        <p:attrNameLst>
                                          <p:attrName>style.visibility</p:attrName>
                                        </p:attrNameLst>
                                      </p:cBhvr>
                                      <p:to>
                                        <p:strVal val="visible"/>
                                      </p:to>
                                    </p:set>
                                    <p:animEffect transition="in" filter="fade">
                                      <p:cBhvr>
                                        <p:cTn id="158" dur="500"/>
                                        <p:tgtEl>
                                          <p:spTgt spid="31"/>
                                        </p:tgtEl>
                                      </p:cBhvr>
                                    </p:animEffect>
                                    <p:anim calcmode="lin" valueType="num">
                                      <p:cBhvr>
                                        <p:cTn id="159" dur="500" fill="hold"/>
                                        <p:tgtEl>
                                          <p:spTgt spid="31"/>
                                        </p:tgtEl>
                                        <p:attrNameLst>
                                          <p:attrName>ppt_x</p:attrName>
                                        </p:attrNameLst>
                                      </p:cBhvr>
                                      <p:tavLst>
                                        <p:tav tm="0">
                                          <p:val>
                                            <p:strVal val="#ppt_x"/>
                                          </p:val>
                                        </p:tav>
                                        <p:tav tm="100000">
                                          <p:val>
                                            <p:strVal val="#ppt_x"/>
                                          </p:val>
                                        </p:tav>
                                      </p:tavLst>
                                    </p:anim>
                                    <p:anim calcmode="lin" valueType="num">
                                      <p:cBhvr>
                                        <p:cTn id="160" dur="500" fill="hold"/>
                                        <p:tgtEl>
                                          <p:spTgt spid="31"/>
                                        </p:tgtEl>
                                        <p:attrNameLst>
                                          <p:attrName>ppt_y</p:attrName>
                                        </p:attrNameLst>
                                      </p:cBhvr>
                                      <p:tavLst>
                                        <p:tav tm="0">
                                          <p:val>
                                            <p:strVal val="#ppt_y+.1"/>
                                          </p:val>
                                        </p:tav>
                                        <p:tav tm="100000">
                                          <p:val>
                                            <p:strVal val="#ppt_y"/>
                                          </p:val>
                                        </p:tav>
                                      </p:tavLst>
                                    </p:anim>
                                  </p:childTnLst>
                                </p:cTn>
                              </p:par>
                            </p:childTnLst>
                          </p:cTn>
                        </p:par>
                        <p:par>
                          <p:cTn id="161" fill="hold">
                            <p:stCondLst>
                              <p:cond delay="11500"/>
                            </p:stCondLst>
                            <p:childTnLst>
                              <p:par>
                                <p:cTn id="162" presetID="42" presetClass="entr" presetSubtype="0" fill="hold" grpId="0" nodeType="afterEffect">
                                  <p:stCondLst>
                                    <p:cond delay="0"/>
                                  </p:stCondLst>
                                  <p:childTnLst>
                                    <p:set>
                                      <p:cBhvr>
                                        <p:cTn id="163" dur="1" fill="hold">
                                          <p:stCondLst>
                                            <p:cond delay="0"/>
                                          </p:stCondLst>
                                        </p:cTn>
                                        <p:tgtEl>
                                          <p:spTgt spid="33"/>
                                        </p:tgtEl>
                                        <p:attrNameLst>
                                          <p:attrName>style.visibility</p:attrName>
                                        </p:attrNameLst>
                                      </p:cBhvr>
                                      <p:to>
                                        <p:strVal val="visible"/>
                                      </p:to>
                                    </p:set>
                                    <p:animEffect transition="in" filter="fade">
                                      <p:cBhvr>
                                        <p:cTn id="164" dur="500"/>
                                        <p:tgtEl>
                                          <p:spTgt spid="33"/>
                                        </p:tgtEl>
                                      </p:cBhvr>
                                    </p:animEffect>
                                    <p:anim calcmode="lin" valueType="num">
                                      <p:cBhvr>
                                        <p:cTn id="165" dur="500" fill="hold"/>
                                        <p:tgtEl>
                                          <p:spTgt spid="33"/>
                                        </p:tgtEl>
                                        <p:attrNameLst>
                                          <p:attrName>ppt_x</p:attrName>
                                        </p:attrNameLst>
                                      </p:cBhvr>
                                      <p:tavLst>
                                        <p:tav tm="0">
                                          <p:val>
                                            <p:strVal val="#ppt_x"/>
                                          </p:val>
                                        </p:tav>
                                        <p:tav tm="100000">
                                          <p:val>
                                            <p:strVal val="#ppt_x"/>
                                          </p:val>
                                        </p:tav>
                                      </p:tavLst>
                                    </p:anim>
                                    <p:anim calcmode="lin" valueType="num">
                                      <p:cBhvr>
                                        <p:cTn id="166" dur="500" fill="hold"/>
                                        <p:tgtEl>
                                          <p:spTgt spid="33"/>
                                        </p:tgtEl>
                                        <p:attrNameLst>
                                          <p:attrName>ppt_y</p:attrName>
                                        </p:attrNameLst>
                                      </p:cBhvr>
                                      <p:tavLst>
                                        <p:tav tm="0">
                                          <p:val>
                                            <p:strVal val="#ppt_y+.1"/>
                                          </p:val>
                                        </p:tav>
                                        <p:tav tm="100000">
                                          <p:val>
                                            <p:strVal val="#ppt_y"/>
                                          </p:val>
                                        </p:tav>
                                      </p:tavLst>
                                    </p:anim>
                                  </p:childTnLst>
                                </p:cTn>
                              </p:par>
                            </p:childTnLst>
                          </p:cTn>
                        </p:par>
                        <p:par>
                          <p:cTn id="167" fill="hold">
                            <p:stCondLst>
                              <p:cond delay="12000"/>
                            </p:stCondLst>
                            <p:childTnLst>
                              <p:par>
                                <p:cTn id="168" presetID="22" presetClass="entr" presetSubtype="8" fill="hold" nodeType="after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wipe(left)">
                                      <p:cBhvr>
                                        <p:cTn id="170" dur="500"/>
                                        <p:tgtEl>
                                          <p:spTgt spid="34"/>
                                        </p:tgtEl>
                                      </p:cBhvr>
                                    </p:animEffect>
                                  </p:childTnLst>
                                </p:cTn>
                              </p:par>
                            </p:childTnLst>
                          </p:cTn>
                        </p:par>
                        <p:par>
                          <p:cTn id="171" fill="hold">
                            <p:stCondLst>
                              <p:cond delay="12500"/>
                            </p:stCondLst>
                            <p:childTnLst>
                              <p:par>
                                <p:cTn id="172" presetID="22" presetClass="entr" presetSubtype="8" fill="hold" nodeType="after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wipe(left)">
                                      <p:cBhvr>
                                        <p:cTn id="174" dur="500"/>
                                        <p:tgtEl>
                                          <p:spTgt spid="32"/>
                                        </p:tgtEl>
                                      </p:cBhvr>
                                    </p:animEffect>
                                  </p:childTnLst>
                                </p:cTn>
                              </p:par>
                            </p:childTnLst>
                          </p:cTn>
                        </p:par>
                        <p:par>
                          <p:cTn id="175" fill="hold">
                            <p:stCondLst>
                              <p:cond delay="13000"/>
                            </p:stCondLst>
                            <p:childTnLst>
                              <p:par>
                                <p:cTn id="176" presetID="53" presetClass="entr" presetSubtype="16" fill="hold" grpId="0" nodeType="afterEffect">
                                  <p:stCondLst>
                                    <p:cond delay="0"/>
                                  </p:stCondLst>
                                  <p:childTnLst>
                                    <p:set>
                                      <p:cBhvr>
                                        <p:cTn id="177" dur="1" fill="hold">
                                          <p:stCondLst>
                                            <p:cond delay="0"/>
                                          </p:stCondLst>
                                        </p:cTn>
                                        <p:tgtEl>
                                          <p:spTgt spid="130"/>
                                        </p:tgtEl>
                                        <p:attrNameLst>
                                          <p:attrName>style.visibility</p:attrName>
                                        </p:attrNameLst>
                                      </p:cBhvr>
                                      <p:to>
                                        <p:strVal val="visible"/>
                                      </p:to>
                                    </p:set>
                                    <p:anim calcmode="lin" valueType="num">
                                      <p:cBhvr>
                                        <p:cTn id="178" dur="500" fill="hold"/>
                                        <p:tgtEl>
                                          <p:spTgt spid="130"/>
                                        </p:tgtEl>
                                        <p:attrNameLst>
                                          <p:attrName>ppt_w</p:attrName>
                                        </p:attrNameLst>
                                      </p:cBhvr>
                                      <p:tavLst>
                                        <p:tav tm="0">
                                          <p:val>
                                            <p:fltVal val="0"/>
                                          </p:val>
                                        </p:tav>
                                        <p:tav tm="100000">
                                          <p:val>
                                            <p:strVal val="#ppt_w"/>
                                          </p:val>
                                        </p:tav>
                                      </p:tavLst>
                                    </p:anim>
                                    <p:anim calcmode="lin" valueType="num">
                                      <p:cBhvr>
                                        <p:cTn id="179" dur="500" fill="hold"/>
                                        <p:tgtEl>
                                          <p:spTgt spid="130"/>
                                        </p:tgtEl>
                                        <p:attrNameLst>
                                          <p:attrName>ppt_h</p:attrName>
                                        </p:attrNameLst>
                                      </p:cBhvr>
                                      <p:tavLst>
                                        <p:tav tm="0">
                                          <p:val>
                                            <p:fltVal val="0"/>
                                          </p:val>
                                        </p:tav>
                                        <p:tav tm="100000">
                                          <p:val>
                                            <p:strVal val="#ppt_h"/>
                                          </p:val>
                                        </p:tav>
                                      </p:tavLst>
                                    </p:anim>
                                    <p:animEffect transition="in" filter="fade">
                                      <p:cBhvr>
                                        <p:cTn id="180" dur="500"/>
                                        <p:tgtEl>
                                          <p:spTgt spid="130"/>
                                        </p:tgtEl>
                                      </p:cBhvr>
                                    </p:animEffect>
                                  </p:childTnLst>
                                </p:cTn>
                              </p:par>
                            </p:childTnLst>
                          </p:cTn>
                        </p:par>
                        <p:par>
                          <p:cTn id="181" fill="hold">
                            <p:stCondLst>
                              <p:cond delay="13500"/>
                            </p:stCondLst>
                            <p:childTnLst>
                              <p:par>
                                <p:cTn id="182" presetID="53" presetClass="entr" presetSubtype="16" fill="hold" grpId="0" nodeType="afterEffect">
                                  <p:stCondLst>
                                    <p:cond delay="0"/>
                                  </p:stCondLst>
                                  <p:childTnLst>
                                    <p:set>
                                      <p:cBhvr>
                                        <p:cTn id="183" dur="1" fill="hold">
                                          <p:stCondLst>
                                            <p:cond delay="0"/>
                                          </p:stCondLst>
                                        </p:cTn>
                                        <p:tgtEl>
                                          <p:spTgt spid="131"/>
                                        </p:tgtEl>
                                        <p:attrNameLst>
                                          <p:attrName>style.visibility</p:attrName>
                                        </p:attrNameLst>
                                      </p:cBhvr>
                                      <p:to>
                                        <p:strVal val="visible"/>
                                      </p:to>
                                    </p:set>
                                    <p:anim calcmode="lin" valueType="num">
                                      <p:cBhvr>
                                        <p:cTn id="184" dur="500" fill="hold"/>
                                        <p:tgtEl>
                                          <p:spTgt spid="131"/>
                                        </p:tgtEl>
                                        <p:attrNameLst>
                                          <p:attrName>ppt_w</p:attrName>
                                        </p:attrNameLst>
                                      </p:cBhvr>
                                      <p:tavLst>
                                        <p:tav tm="0">
                                          <p:val>
                                            <p:fltVal val="0"/>
                                          </p:val>
                                        </p:tav>
                                        <p:tav tm="100000">
                                          <p:val>
                                            <p:strVal val="#ppt_w"/>
                                          </p:val>
                                        </p:tav>
                                      </p:tavLst>
                                    </p:anim>
                                    <p:anim calcmode="lin" valueType="num">
                                      <p:cBhvr>
                                        <p:cTn id="185" dur="500" fill="hold"/>
                                        <p:tgtEl>
                                          <p:spTgt spid="131"/>
                                        </p:tgtEl>
                                        <p:attrNameLst>
                                          <p:attrName>ppt_h</p:attrName>
                                        </p:attrNameLst>
                                      </p:cBhvr>
                                      <p:tavLst>
                                        <p:tav tm="0">
                                          <p:val>
                                            <p:fltVal val="0"/>
                                          </p:val>
                                        </p:tav>
                                        <p:tav tm="100000">
                                          <p:val>
                                            <p:strVal val="#ppt_h"/>
                                          </p:val>
                                        </p:tav>
                                      </p:tavLst>
                                    </p:anim>
                                    <p:animEffect transition="in" filter="fade">
                                      <p:cBhvr>
                                        <p:cTn id="186" dur="500"/>
                                        <p:tgtEl>
                                          <p:spTgt spid="131"/>
                                        </p:tgtEl>
                                      </p:cBhvr>
                                    </p:animEffect>
                                  </p:childTnLst>
                                </p:cTn>
                              </p:par>
                              <p:par>
                                <p:cTn id="187" presetID="42" presetClass="entr" presetSubtype="0" fill="hold" grpId="0" nodeType="withEffect">
                                  <p:stCondLst>
                                    <p:cond delay="0"/>
                                  </p:stCondLst>
                                  <p:childTnLst>
                                    <p:set>
                                      <p:cBhvr>
                                        <p:cTn id="188" dur="1" fill="hold">
                                          <p:stCondLst>
                                            <p:cond delay="0"/>
                                          </p:stCondLst>
                                        </p:cTn>
                                        <p:tgtEl>
                                          <p:spTgt spid="132"/>
                                        </p:tgtEl>
                                        <p:attrNameLst>
                                          <p:attrName>style.visibility</p:attrName>
                                        </p:attrNameLst>
                                      </p:cBhvr>
                                      <p:to>
                                        <p:strVal val="visible"/>
                                      </p:to>
                                    </p:set>
                                    <p:animEffect transition="in" filter="fade">
                                      <p:cBhvr>
                                        <p:cTn id="189" dur="500"/>
                                        <p:tgtEl>
                                          <p:spTgt spid="132"/>
                                        </p:tgtEl>
                                      </p:cBhvr>
                                    </p:animEffect>
                                    <p:anim calcmode="lin" valueType="num">
                                      <p:cBhvr>
                                        <p:cTn id="190" dur="500" fill="hold"/>
                                        <p:tgtEl>
                                          <p:spTgt spid="132"/>
                                        </p:tgtEl>
                                        <p:attrNameLst>
                                          <p:attrName>ppt_x</p:attrName>
                                        </p:attrNameLst>
                                      </p:cBhvr>
                                      <p:tavLst>
                                        <p:tav tm="0">
                                          <p:val>
                                            <p:strVal val="#ppt_x"/>
                                          </p:val>
                                        </p:tav>
                                        <p:tav tm="100000">
                                          <p:val>
                                            <p:strVal val="#ppt_x"/>
                                          </p:val>
                                        </p:tav>
                                      </p:tavLst>
                                    </p:anim>
                                    <p:anim calcmode="lin" valueType="num">
                                      <p:cBhvr>
                                        <p:cTn id="191" dur="500" fill="hold"/>
                                        <p:tgtEl>
                                          <p:spTgt spid="132"/>
                                        </p:tgtEl>
                                        <p:attrNameLst>
                                          <p:attrName>ppt_y</p:attrName>
                                        </p:attrNameLst>
                                      </p:cBhvr>
                                      <p:tavLst>
                                        <p:tav tm="0">
                                          <p:val>
                                            <p:strVal val="#ppt_y+.1"/>
                                          </p:val>
                                        </p:tav>
                                        <p:tav tm="100000">
                                          <p:val>
                                            <p:strVal val="#ppt_y"/>
                                          </p:val>
                                        </p:tav>
                                      </p:tavLst>
                                    </p:anim>
                                  </p:childTnLst>
                                </p:cTn>
                              </p:par>
                            </p:childTnLst>
                          </p:cTn>
                        </p:par>
                        <p:par>
                          <p:cTn id="192" fill="hold">
                            <p:stCondLst>
                              <p:cond delay="14000"/>
                            </p:stCondLst>
                            <p:childTnLst>
                              <p:par>
                                <p:cTn id="193" presetID="22" presetClass="entr" presetSubtype="8" fill="hold" nodeType="afterEffect">
                                  <p:stCondLst>
                                    <p:cond delay="0"/>
                                  </p:stCondLst>
                                  <p:childTnLst>
                                    <p:set>
                                      <p:cBhvr>
                                        <p:cTn id="194" dur="1" fill="hold">
                                          <p:stCondLst>
                                            <p:cond delay="0"/>
                                          </p:stCondLst>
                                        </p:cTn>
                                        <p:tgtEl>
                                          <p:spTgt spid="141"/>
                                        </p:tgtEl>
                                        <p:attrNameLst>
                                          <p:attrName>style.visibility</p:attrName>
                                        </p:attrNameLst>
                                      </p:cBhvr>
                                      <p:to>
                                        <p:strVal val="visible"/>
                                      </p:to>
                                    </p:set>
                                    <p:animEffect transition="in" filter="wipe(left)">
                                      <p:cBhvr>
                                        <p:cTn id="195" dur="500"/>
                                        <p:tgtEl>
                                          <p:spTgt spid="141"/>
                                        </p:tgtEl>
                                      </p:cBhvr>
                                    </p:animEffect>
                                  </p:childTnLst>
                                </p:cTn>
                              </p:par>
                            </p:childTnLst>
                          </p:cTn>
                        </p:par>
                        <p:par>
                          <p:cTn id="196" fill="hold">
                            <p:stCondLst>
                              <p:cond delay="14500"/>
                            </p:stCondLst>
                            <p:childTnLst>
                              <p:par>
                                <p:cTn id="197" presetID="53" presetClass="entr" presetSubtype="16" fill="hold" grpId="0" nodeType="afterEffect">
                                  <p:stCondLst>
                                    <p:cond delay="0"/>
                                  </p:stCondLst>
                                  <p:childTnLst>
                                    <p:set>
                                      <p:cBhvr>
                                        <p:cTn id="198" dur="1" fill="hold">
                                          <p:stCondLst>
                                            <p:cond delay="0"/>
                                          </p:stCondLst>
                                        </p:cTn>
                                        <p:tgtEl>
                                          <p:spTgt spid="36"/>
                                        </p:tgtEl>
                                        <p:attrNameLst>
                                          <p:attrName>style.visibility</p:attrName>
                                        </p:attrNameLst>
                                      </p:cBhvr>
                                      <p:to>
                                        <p:strVal val="visible"/>
                                      </p:to>
                                    </p:set>
                                    <p:anim calcmode="lin" valueType="num">
                                      <p:cBhvr>
                                        <p:cTn id="199" dur="500" fill="hold"/>
                                        <p:tgtEl>
                                          <p:spTgt spid="36"/>
                                        </p:tgtEl>
                                        <p:attrNameLst>
                                          <p:attrName>ppt_w</p:attrName>
                                        </p:attrNameLst>
                                      </p:cBhvr>
                                      <p:tavLst>
                                        <p:tav tm="0">
                                          <p:val>
                                            <p:fltVal val="0"/>
                                          </p:val>
                                        </p:tav>
                                        <p:tav tm="100000">
                                          <p:val>
                                            <p:strVal val="#ppt_w"/>
                                          </p:val>
                                        </p:tav>
                                      </p:tavLst>
                                    </p:anim>
                                    <p:anim calcmode="lin" valueType="num">
                                      <p:cBhvr>
                                        <p:cTn id="200" dur="500" fill="hold"/>
                                        <p:tgtEl>
                                          <p:spTgt spid="36"/>
                                        </p:tgtEl>
                                        <p:attrNameLst>
                                          <p:attrName>ppt_h</p:attrName>
                                        </p:attrNameLst>
                                      </p:cBhvr>
                                      <p:tavLst>
                                        <p:tav tm="0">
                                          <p:val>
                                            <p:fltVal val="0"/>
                                          </p:val>
                                        </p:tav>
                                        <p:tav tm="100000">
                                          <p:val>
                                            <p:strVal val="#ppt_h"/>
                                          </p:val>
                                        </p:tav>
                                      </p:tavLst>
                                    </p:anim>
                                    <p:animEffect transition="in" filter="fade">
                                      <p:cBhvr>
                                        <p:cTn id="201" dur="500"/>
                                        <p:tgtEl>
                                          <p:spTgt spid="36"/>
                                        </p:tgtEl>
                                      </p:cBhvr>
                                    </p:animEffect>
                                  </p:childTnLst>
                                </p:cTn>
                              </p:par>
                            </p:childTnLst>
                          </p:cTn>
                        </p:par>
                        <p:par>
                          <p:cTn id="202" fill="hold">
                            <p:stCondLst>
                              <p:cond delay="15000"/>
                            </p:stCondLst>
                            <p:childTnLst>
                              <p:par>
                                <p:cTn id="203" presetID="53" presetClass="entr" presetSubtype="16" fill="hold" grpId="0" nodeType="afterEffect">
                                  <p:stCondLst>
                                    <p:cond delay="0"/>
                                  </p:stCondLst>
                                  <p:childTnLst>
                                    <p:set>
                                      <p:cBhvr>
                                        <p:cTn id="204" dur="1" fill="hold">
                                          <p:stCondLst>
                                            <p:cond delay="0"/>
                                          </p:stCondLst>
                                        </p:cTn>
                                        <p:tgtEl>
                                          <p:spTgt spid="37"/>
                                        </p:tgtEl>
                                        <p:attrNameLst>
                                          <p:attrName>style.visibility</p:attrName>
                                        </p:attrNameLst>
                                      </p:cBhvr>
                                      <p:to>
                                        <p:strVal val="visible"/>
                                      </p:to>
                                    </p:set>
                                    <p:anim calcmode="lin" valueType="num">
                                      <p:cBhvr>
                                        <p:cTn id="205" dur="500" fill="hold"/>
                                        <p:tgtEl>
                                          <p:spTgt spid="37"/>
                                        </p:tgtEl>
                                        <p:attrNameLst>
                                          <p:attrName>ppt_w</p:attrName>
                                        </p:attrNameLst>
                                      </p:cBhvr>
                                      <p:tavLst>
                                        <p:tav tm="0">
                                          <p:val>
                                            <p:fltVal val="0"/>
                                          </p:val>
                                        </p:tav>
                                        <p:tav tm="100000">
                                          <p:val>
                                            <p:strVal val="#ppt_w"/>
                                          </p:val>
                                        </p:tav>
                                      </p:tavLst>
                                    </p:anim>
                                    <p:anim calcmode="lin" valueType="num">
                                      <p:cBhvr>
                                        <p:cTn id="206" dur="500" fill="hold"/>
                                        <p:tgtEl>
                                          <p:spTgt spid="37"/>
                                        </p:tgtEl>
                                        <p:attrNameLst>
                                          <p:attrName>ppt_h</p:attrName>
                                        </p:attrNameLst>
                                      </p:cBhvr>
                                      <p:tavLst>
                                        <p:tav tm="0">
                                          <p:val>
                                            <p:fltVal val="0"/>
                                          </p:val>
                                        </p:tav>
                                        <p:tav tm="100000">
                                          <p:val>
                                            <p:strVal val="#ppt_h"/>
                                          </p:val>
                                        </p:tav>
                                      </p:tavLst>
                                    </p:anim>
                                    <p:animEffect transition="in" filter="fade">
                                      <p:cBhvr>
                                        <p:cTn id="207" dur="500"/>
                                        <p:tgtEl>
                                          <p:spTgt spid="37"/>
                                        </p:tgtEl>
                                      </p:cBhvr>
                                    </p:animEffect>
                                  </p:childTnLst>
                                </p:cTn>
                              </p:par>
                            </p:childTnLst>
                          </p:cTn>
                        </p:par>
                        <p:par>
                          <p:cTn id="208" fill="hold">
                            <p:stCondLst>
                              <p:cond delay="15500"/>
                            </p:stCondLst>
                            <p:childTnLst>
                              <p:par>
                                <p:cTn id="209" presetID="53" presetClass="entr" presetSubtype="16" fill="hold" grpId="0" nodeType="afterEffect">
                                  <p:stCondLst>
                                    <p:cond delay="0"/>
                                  </p:stCondLst>
                                  <p:childTnLst>
                                    <p:set>
                                      <p:cBhvr>
                                        <p:cTn id="210" dur="1" fill="hold">
                                          <p:stCondLst>
                                            <p:cond delay="0"/>
                                          </p:stCondLst>
                                        </p:cTn>
                                        <p:tgtEl>
                                          <p:spTgt spid="38"/>
                                        </p:tgtEl>
                                        <p:attrNameLst>
                                          <p:attrName>style.visibility</p:attrName>
                                        </p:attrNameLst>
                                      </p:cBhvr>
                                      <p:to>
                                        <p:strVal val="visible"/>
                                      </p:to>
                                    </p:set>
                                    <p:anim calcmode="lin" valueType="num">
                                      <p:cBhvr>
                                        <p:cTn id="211" dur="500" fill="hold"/>
                                        <p:tgtEl>
                                          <p:spTgt spid="38"/>
                                        </p:tgtEl>
                                        <p:attrNameLst>
                                          <p:attrName>ppt_w</p:attrName>
                                        </p:attrNameLst>
                                      </p:cBhvr>
                                      <p:tavLst>
                                        <p:tav tm="0">
                                          <p:val>
                                            <p:fltVal val="0"/>
                                          </p:val>
                                        </p:tav>
                                        <p:tav tm="100000">
                                          <p:val>
                                            <p:strVal val="#ppt_w"/>
                                          </p:val>
                                        </p:tav>
                                      </p:tavLst>
                                    </p:anim>
                                    <p:anim calcmode="lin" valueType="num">
                                      <p:cBhvr>
                                        <p:cTn id="212" dur="500" fill="hold"/>
                                        <p:tgtEl>
                                          <p:spTgt spid="38"/>
                                        </p:tgtEl>
                                        <p:attrNameLst>
                                          <p:attrName>ppt_h</p:attrName>
                                        </p:attrNameLst>
                                      </p:cBhvr>
                                      <p:tavLst>
                                        <p:tav tm="0">
                                          <p:val>
                                            <p:fltVal val="0"/>
                                          </p:val>
                                        </p:tav>
                                        <p:tav tm="100000">
                                          <p:val>
                                            <p:strVal val="#ppt_h"/>
                                          </p:val>
                                        </p:tav>
                                      </p:tavLst>
                                    </p:anim>
                                    <p:animEffect transition="in" filter="fade">
                                      <p:cBhvr>
                                        <p:cTn id="213" dur="500"/>
                                        <p:tgtEl>
                                          <p:spTgt spid="38"/>
                                        </p:tgtEl>
                                      </p:cBhvr>
                                    </p:animEffect>
                                  </p:childTnLst>
                                </p:cTn>
                              </p:par>
                            </p:childTnLst>
                          </p:cTn>
                        </p:par>
                        <p:par>
                          <p:cTn id="214" fill="hold">
                            <p:stCondLst>
                              <p:cond delay="16000"/>
                            </p:stCondLst>
                            <p:childTnLst>
                              <p:par>
                                <p:cTn id="215" presetID="22" presetClass="entr" presetSubtype="4" fill="hold" nodeType="afterEffect">
                                  <p:stCondLst>
                                    <p:cond delay="0"/>
                                  </p:stCondLst>
                                  <p:childTnLst>
                                    <p:set>
                                      <p:cBhvr>
                                        <p:cTn id="216" dur="1" fill="hold">
                                          <p:stCondLst>
                                            <p:cond delay="0"/>
                                          </p:stCondLst>
                                        </p:cTn>
                                        <p:tgtEl>
                                          <p:spTgt spid="41"/>
                                        </p:tgtEl>
                                        <p:attrNameLst>
                                          <p:attrName>style.visibility</p:attrName>
                                        </p:attrNameLst>
                                      </p:cBhvr>
                                      <p:to>
                                        <p:strVal val="visible"/>
                                      </p:to>
                                    </p:set>
                                    <p:animEffect transition="in" filter="wipe(down)">
                                      <p:cBhvr>
                                        <p:cTn id="217" dur="500"/>
                                        <p:tgtEl>
                                          <p:spTgt spid="41"/>
                                        </p:tgtEl>
                                      </p:cBhvr>
                                    </p:animEffect>
                                  </p:childTnLst>
                                </p:cTn>
                              </p:par>
                            </p:childTnLst>
                          </p:cTn>
                        </p:par>
                        <p:par>
                          <p:cTn id="218" fill="hold">
                            <p:stCondLst>
                              <p:cond delay="16500"/>
                            </p:stCondLst>
                            <p:childTnLst>
                              <p:par>
                                <p:cTn id="219" presetID="53" presetClass="entr" presetSubtype="16" fill="hold" grpId="0" nodeType="after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p:cTn id="221" dur="500" fill="hold"/>
                                        <p:tgtEl>
                                          <p:spTgt spid="40"/>
                                        </p:tgtEl>
                                        <p:attrNameLst>
                                          <p:attrName>ppt_w</p:attrName>
                                        </p:attrNameLst>
                                      </p:cBhvr>
                                      <p:tavLst>
                                        <p:tav tm="0">
                                          <p:val>
                                            <p:fltVal val="0"/>
                                          </p:val>
                                        </p:tav>
                                        <p:tav tm="100000">
                                          <p:val>
                                            <p:strVal val="#ppt_w"/>
                                          </p:val>
                                        </p:tav>
                                      </p:tavLst>
                                    </p:anim>
                                    <p:anim calcmode="lin" valueType="num">
                                      <p:cBhvr>
                                        <p:cTn id="222" dur="500" fill="hold"/>
                                        <p:tgtEl>
                                          <p:spTgt spid="40"/>
                                        </p:tgtEl>
                                        <p:attrNameLst>
                                          <p:attrName>ppt_h</p:attrName>
                                        </p:attrNameLst>
                                      </p:cBhvr>
                                      <p:tavLst>
                                        <p:tav tm="0">
                                          <p:val>
                                            <p:fltVal val="0"/>
                                          </p:val>
                                        </p:tav>
                                        <p:tav tm="100000">
                                          <p:val>
                                            <p:strVal val="#ppt_h"/>
                                          </p:val>
                                        </p:tav>
                                      </p:tavLst>
                                    </p:anim>
                                    <p:animEffect transition="in" filter="fade">
                                      <p:cBhvr>
                                        <p:cTn id="223" dur="500"/>
                                        <p:tgtEl>
                                          <p:spTgt spid="40"/>
                                        </p:tgtEl>
                                      </p:cBhvr>
                                    </p:animEffect>
                                  </p:childTnLst>
                                </p:cTn>
                              </p:par>
                            </p:childTnLst>
                          </p:cTn>
                        </p:par>
                        <p:par>
                          <p:cTn id="224" fill="hold">
                            <p:stCondLst>
                              <p:cond delay="17000"/>
                            </p:stCondLst>
                            <p:childTnLst>
                              <p:par>
                                <p:cTn id="225" presetID="53" presetClass="entr" presetSubtype="16" fill="hold" grpId="0" nodeType="afterEffect">
                                  <p:stCondLst>
                                    <p:cond delay="0"/>
                                  </p:stCondLst>
                                  <p:childTnLst>
                                    <p:set>
                                      <p:cBhvr>
                                        <p:cTn id="226" dur="1" fill="hold">
                                          <p:stCondLst>
                                            <p:cond delay="0"/>
                                          </p:stCondLst>
                                        </p:cTn>
                                        <p:tgtEl>
                                          <p:spTgt spid="50"/>
                                        </p:tgtEl>
                                        <p:attrNameLst>
                                          <p:attrName>style.visibility</p:attrName>
                                        </p:attrNameLst>
                                      </p:cBhvr>
                                      <p:to>
                                        <p:strVal val="visible"/>
                                      </p:to>
                                    </p:set>
                                    <p:anim calcmode="lin" valueType="num">
                                      <p:cBhvr>
                                        <p:cTn id="227" dur="500" fill="hold"/>
                                        <p:tgtEl>
                                          <p:spTgt spid="50"/>
                                        </p:tgtEl>
                                        <p:attrNameLst>
                                          <p:attrName>ppt_w</p:attrName>
                                        </p:attrNameLst>
                                      </p:cBhvr>
                                      <p:tavLst>
                                        <p:tav tm="0">
                                          <p:val>
                                            <p:fltVal val="0"/>
                                          </p:val>
                                        </p:tav>
                                        <p:tav tm="100000">
                                          <p:val>
                                            <p:strVal val="#ppt_w"/>
                                          </p:val>
                                        </p:tav>
                                      </p:tavLst>
                                    </p:anim>
                                    <p:anim calcmode="lin" valueType="num">
                                      <p:cBhvr>
                                        <p:cTn id="228" dur="500" fill="hold"/>
                                        <p:tgtEl>
                                          <p:spTgt spid="50"/>
                                        </p:tgtEl>
                                        <p:attrNameLst>
                                          <p:attrName>ppt_h</p:attrName>
                                        </p:attrNameLst>
                                      </p:cBhvr>
                                      <p:tavLst>
                                        <p:tav tm="0">
                                          <p:val>
                                            <p:fltVal val="0"/>
                                          </p:val>
                                        </p:tav>
                                        <p:tav tm="100000">
                                          <p:val>
                                            <p:strVal val="#ppt_h"/>
                                          </p:val>
                                        </p:tav>
                                      </p:tavLst>
                                    </p:anim>
                                    <p:animEffect transition="in" filter="fade">
                                      <p:cBhvr>
                                        <p:cTn id="229" dur="500"/>
                                        <p:tgtEl>
                                          <p:spTgt spid="50"/>
                                        </p:tgtEl>
                                      </p:cBhvr>
                                    </p:animEffect>
                                  </p:childTnLst>
                                </p:cTn>
                              </p:par>
                              <p:par>
                                <p:cTn id="230" presetID="42" presetClass="entr" presetSubtype="0" fill="hold" grpId="0" nodeType="withEffect">
                                  <p:stCondLst>
                                    <p:cond delay="0"/>
                                  </p:stCondLst>
                                  <p:childTnLst>
                                    <p:set>
                                      <p:cBhvr>
                                        <p:cTn id="231" dur="1" fill="hold">
                                          <p:stCondLst>
                                            <p:cond delay="0"/>
                                          </p:stCondLst>
                                        </p:cTn>
                                        <p:tgtEl>
                                          <p:spTgt spid="42"/>
                                        </p:tgtEl>
                                        <p:attrNameLst>
                                          <p:attrName>style.visibility</p:attrName>
                                        </p:attrNameLst>
                                      </p:cBhvr>
                                      <p:to>
                                        <p:strVal val="visible"/>
                                      </p:to>
                                    </p:set>
                                    <p:animEffect transition="in" filter="fade">
                                      <p:cBhvr>
                                        <p:cTn id="232" dur="500"/>
                                        <p:tgtEl>
                                          <p:spTgt spid="42"/>
                                        </p:tgtEl>
                                      </p:cBhvr>
                                    </p:animEffect>
                                    <p:anim calcmode="lin" valueType="num">
                                      <p:cBhvr>
                                        <p:cTn id="233" dur="500" fill="hold"/>
                                        <p:tgtEl>
                                          <p:spTgt spid="42"/>
                                        </p:tgtEl>
                                        <p:attrNameLst>
                                          <p:attrName>ppt_x</p:attrName>
                                        </p:attrNameLst>
                                      </p:cBhvr>
                                      <p:tavLst>
                                        <p:tav tm="0">
                                          <p:val>
                                            <p:strVal val="#ppt_x"/>
                                          </p:val>
                                        </p:tav>
                                        <p:tav tm="100000">
                                          <p:val>
                                            <p:strVal val="#ppt_x"/>
                                          </p:val>
                                        </p:tav>
                                      </p:tavLst>
                                    </p:anim>
                                    <p:anim calcmode="lin" valueType="num">
                                      <p:cBhvr>
                                        <p:cTn id="234" dur="500" fill="hold"/>
                                        <p:tgtEl>
                                          <p:spTgt spid="42"/>
                                        </p:tgtEl>
                                        <p:attrNameLst>
                                          <p:attrName>ppt_y</p:attrName>
                                        </p:attrNameLst>
                                      </p:cBhvr>
                                      <p:tavLst>
                                        <p:tav tm="0">
                                          <p:val>
                                            <p:strVal val="#ppt_y+.1"/>
                                          </p:val>
                                        </p:tav>
                                        <p:tav tm="100000">
                                          <p:val>
                                            <p:strVal val="#ppt_y"/>
                                          </p:val>
                                        </p:tav>
                                      </p:tavLst>
                                    </p:anim>
                                  </p:childTnLst>
                                </p:cTn>
                              </p:par>
                              <p:par>
                                <p:cTn id="235" presetID="47"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Effect transition="in" filter="fade">
                                      <p:cBhvr>
                                        <p:cTn id="237" dur="500"/>
                                        <p:tgtEl>
                                          <p:spTgt spid="43"/>
                                        </p:tgtEl>
                                      </p:cBhvr>
                                    </p:animEffect>
                                    <p:anim calcmode="lin" valueType="num">
                                      <p:cBhvr>
                                        <p:cTn id="238" dur="500" fill="hold"/>
                                        <p:tgtEl>
                                          <p:spTgt spid="43"/>
                                        </p:tgtEl>
                                        <p:attrNameLst>
                                          <p:attrName>ppt_x</p:attrName>
                                        </p:attrNameLst>
                                      </p:cBhvr>
                                      <p:tavLst>
                                        <p:tav tm="0">
                                          <p:val>
                                            <p:strVal val="#ppt_x"/>
                                          </p:val>
                                        </p:tav>
                                        <p:tav tm="100000">
                                          <p:val>
                                            <p:strVal val="#ppt_x"/>
                                          </p:val>
                                        </p:tav>
                                      </p:tavLst>
                                    </p:anim>
                                    <p:anim calcmode="lin" valueType="num">
                                      <p:cBhvr>
                                        <p:cTn id="239" dur="500" fill="hold"/>
                                        <p:tgtEl>
                                          <p:spTgt spid="43"/>
                                        </p:tgtEl>
                                        <p:attrNameLst>
                                          <p:attrName>ppt_y</p:attrName>
                                        </p:attrNameLst>
                                      </p:cBhvr>
                                      <p:tavLst>
                                        <p:tav tm="0">
                                          <p:val>
                                            <p:strVal val="#ppt_y-.1"/>
                                          </p:val>
                                        </p:tav>
                                        <p:tav tm="100000">
                                          <p:val>
                                            <p:strVal val="#ppt_y"/>
                                          </p:val>
                                        </p:tav>
                                      </p:tavLst>
                                    </p:anim>
                                  </p:childTnLst>
                                </p:cTn>
                              </p:par>
                            </p:childTnLst>
                          </p:cTn>
                        </p:par>
                        <p:par>
                          <p:cTn id="240" fill="hold">
                            <p:stCondLst>
                              <p:cond delay="17500"/>
                            </p:stCondLst>
                            <p:childTnLst>
                              <p:par>
                                <p:cTn id="241" presetID="22" presetClass="entr" presetSubtype="8" fill="hold" nodeType="afterEffect">
                                  <p:stCondLst>
                                    <p:cond delay="0"/>
                                  </p:stCondLst>
                                  <p:childTnLst>
                                    <p:set>
                                      <p:cBhvr>
                                        <p:cTn id="242" dur="1" fill="hold">
                                          <p:stCondLst>
                                            <p:cond delay="0"/>
                                          </p:stCondLst>
                                        </p:cTn>
                                        <p:tgtEl>
                                          <p:spTgt spid="44"/>
                                        </p:tgtEl>
                                        <p:attrNameLst>
                                          <p:attrName>style.visibility</p:attrName>
                                        </p:attrNameLst>
                                      </p:cBhvr>
                                      <p:to>
                                        <p:strVal val="visible"/>
                                      </p:to>
                                    </p:set>
                                    <p:animEffect transition="in" filter="wipe(left)">
                                      <p:cBhvr>
                                        <p:cTn id="243" dur="500"/>
                                        <p:tgtEl>
                                          <p:spTgt spid="44"/>
                                        </p:tgtEl>
                                      </p:cBhvr>
                                    </p:animEffect>
                                  </p:childTnLst>
                                </p:cTn>
                              </p:par>
                            </p:childTnLst>
                          </p:cTn>
                        </p:par>
                        <p:par>
                          <p:cTn id="244" fill="hold">
                            <p:stCondLst>
                              <p:cond delay="18000"/>
                            </p:stCondLst>
                            <p:childTnLst>
                              <p:par>
                                <p:cTn id="245" presetID="22" presetClass="entr" presetSubtype="8" fill="hold" nodeType="afterEffect">
                                  <p:stCondLst>
                                    <p:cond delay="0"/>
                                  </p:stCondLst>
                                  <p:childTnLst>
                                    <p:set>
                                      <p:cBhvr>
                                        <p:cTn id="246" dur="1" fill="hold">
                                          <p:stCondLst>
                                            <p:cond delay="0"/>
                                          </p:stCondLst>
                                        </p:cTn>
                                        <p:tgtEl>
                                          <p:spTgt spid="45"/>
                                        </p:tgtEl>
                                        <p:attrNameLst>
                                          <p:attrName>style.visibility</p:attrName>
                                        </p:attrNameLst>
                                      </p:cBhvr>
                                      <p:to>
                                        <p:strVal val="visible"/>
                                      </p:to>
                                    </p:set>
                                    <p:animEffect transition="in" filter="wipe(left)">
                                      <p:cBhvr>
                                        <p:cTn id="247" dur="500"/>
                                        <p:tgtEl>
                                          <p:spTgt spid="45"/>
                                        </p:tgtEl>
                                      </p:cBhvr>
                                    </p:animEffect>
                                  </p:childTnLst>
                                </p:cTn>
                              </p:par>
                            </p:childTnLst>
                          </p:cTn>
                        </p:par>
                        <p:par>
                          <p:cTn id="248" fill="hold">
                            <p:stCondLst>
                              <p:cond delay="18500"/>
                            </p:stCondLst>
                            <p:childTnLst>
                              <p:par>
                                <p:cTn id="249" presetID="53" presetClass="entr" presetSubtype="16" fill="hold" grpId="0" nodeType="afterEffect">
                                  <p:stCondLst>
                                    <p:cond delay="0"/>
                                  </p:stCondLst>
                                  <p:childTnLst>
                                    <p:set>
                                      <p:cBhvr>
                                        <p:cTn id="250" dur="1" fill="hold">
                                          <p:stCondLst>
                                            <p:cond delay="0"/>
                                          </p:stCondLst>
                                        </p:cTn>
                                        <p:tgtEl>
                                          <p:spTgt spid="133"/>
                                        </p:tgtEl>
                                        <p:attrNameLst>
                                          <p:attrName>style.visibility</p:attrName>
                                        </p:attrNameLst>
                                      </p:cBhvr>
                                      <p:to>
                                        <p:strVal val="visible"/>
                                      </p:to>
                                    </p:set>
                                    <p:anim calcmode="lin" valueType="num">
                                      <p:cBhvr>
                                        <p:cTn id="251" dur="500" fill="hold"/>
                                        <p:tgtEl>
                                          <p:spTgt spid="133"/>
                                        </p:tgtEl>
                                        <p:attrNameLst>
                                          <p:attrName>ppt_w</p:attrName>
                                        </p:attrNameLst>
                                      </p:cBhvr>
                                      <p:tavLst>
                                        <p:tav tm="0">
                                          <p:val>
                                            <p:fltVal val="0"/>
                                          </p:val>
                                        </p:tav>
                                        <p:tav tm="100000">
                                          <p:val>
                                            <p:strVal val="#ppt_w"/>
                                          </p:val>
                                        </p:tav>
                                      </p:tavLst>
                                    </p:anim>
                                    <p:anim calcmode="lin" valueType="num">
                                      <p:cBhvr>
                                        <p:cTn id="252" dur="500" fill="hold"/>
                                        <p:tgtEl>
                                          <p:spTgt spid="133"/>
                                        </p:tgtEl>
                                        <p:attrNameLst>
                                          <p:attrName>ppt_h</p:attrName>
                                        </p:attrNameLst>
                                      </p:cBhvr>
                                      <p:tavLst>
                                        <p:tav tm="0">
                                          <p:val>
                                            <p:fltVal val="0"/>
                                          </p:val>
                                        </p:tav>
                                        <p:tav tm="100000">
                                          <p:val>
                                            <p:strVal val="#ppt_h"/>
                                          </p:val>
                                        </p:tav>
                                      </p:tavLst>
                                    </p:anim>
                                    <p:animEffect transition="in" filter="fade">
                                      <p:cBhvr>
                                        <p:cTn id="253" dur="500"/>
                                        <p:tgtEl>
                                          <p:spTgt spid="133"/>
                                        </p:tgtEl>
                                      </p:cBhvr>
                                    </p:animEffect>
                                  </p:childTnLst>
                                </p:cTn>
                              </p:par>
                            </p:childTnLst>
                          </p:cTn>
                        </p:par>
                        <p:par>
                          <p:cTn id="254" fill="hold">
                            <p:stCondLst>
                              <p:cond delay="19000"/>
                            </p:stCondLst>
                            <p:childTnLst>
                              <p:par>
                                <p:cTn id="255" presetID="53" presetClass="entr" presetSubtype="16" fill="hold" grpId="0" nodeType="afterEffect">
                                  <p:stCondLst>
                                    <p:cond delay="0"/>
                                  </p:stCondLst>
                                  <p:childTnLst>
                                    <p:set>
                                      <p:cBhvr>
                                        <p:cTn id="256" dur="1" fill="hold">
                                          <p:stCondLst>
                                            <p:cond delay="0"/>
                                          </p:stCondLst>
                                        </p:cTn>
                                        <p:tgtEl>
                                          <p:spTgt spid="134"/>
                                        </p:tgtEl>
                                        <p:attrNameLst>
                                          <p:attrName>style.visibility</p:attrName>
                                        </p:attrNameLst>
                                      </p:cBhvr>
                                      <p:to>
                                        <p:strVal val="visible"/>
                                      </p:to>
                                    </p:set>
                                    <p:anim calcmode="lin" valueType="num">
                                      <p:cBhvr>
                                        <p:cTn id="257" dur="500" fill="hold"/>
                                        <p:tgtEl>
                                          <p:spTgt spid="134"/>
                                        </p:tgtEl>
                                        <p:attrNameLst>
                                          <p:attrName>ppt_w</p:attrName>
                                        </p:attrNameLst>
                                      </p:cBhvr>
                                      <p:tavLst>
                                        <p:tav tm="0">
                                          <p:val>
                                            <p:fltVal val="0"/>
                                          </p:val>
                                        </p:tav>
                                        <p:tav tm="100000">
                                          <p:val>
                                            <p:strVal val="#ppt_w"/>
                                          </p:val>
                                        </p:tav>
                                      </p:tavLst>
                                    </p:anim>
                                    <p:anim calcmode="lin" valueType="num">
                                      <p:cBhvr>
                                        <p:cTn id="258" dur="500" fill="hold"/>
                                        <p:tgtEl>
                                          <p:spTgt spid="134"/>
                                        </p:tgtEl>
                                        <p:attrNameLst>
                                          <p:attrName>ppt_h</p:attrName>
                                        </p:attrNameLst>
                                      </p:cBhvr>
                                      <p:tavLst>
                                        <p:tav tm="0">
                                          <p:val>
                                            <p:fltVal val="0"/>
                                          </p:val>
                                        </p:tav>
                                        <p:tav tm="100000">
                                          <p:val>
                                            <p:strVal val="#ppt_h"/>
                                          </p:val>
                                        </p:tav>
                                      </p:tavLst>
                                    </p:anim>
                                    <p:animEffect transition="in" filter="fade">
                                      <p:cBhvr>
                                        <p:cTn id="259" dur="500"/>
                                        <p:tgtEl>
                                          <p:spTgt spid="134"/>
                                        </p:tgtEl>
                                      </p:cBhvr>
                                    </p:animEffect>
                                  </p:childTnLst>
                                </p:cTn>
                              </p:par>
                              <p:par>
                                <p:cTn id="260" presetID="42" presetClass="entr" presetSubtype="0" fill="hold" grpId="0" nodeType="withEffect">
                                  <p:stCondLst>
                                    <p:cond delay="0"/>
                                  </p:stCondLst>
                                  <p:childTnLst>
                                    <p:set>
                                      <p:cBhvr>
                                        <p:cTn id="261" dur="1" fill="hold">
                                          <p:stCondLst>
                                            <p:cond delay="0"/>
                                          </p:stCondLst>
                                        </p:cTn>
                                        <p:tgtEl>
                                          <p:spTgt spid="135"/>
                                        </p:tgtEl>
                                        <p:attrNameLst>
                                          <p:attrName>style.visibility</p:attrName>
                                        </p:attrNameLst>
                                      </p:cBhvr>
                                      <p:to>
                                        <p:strVal val="visible"/>
                                      </p:to>
                                    </p:set>
                                    <p:animEffect transition="in" filter="fade">
                                      <p:cBhvr>
                                        <p:cTn id="262" dur="500"/>
                                        <p:tgtEl>
                                          <p:spTgt spid="135"/>
                                        </p:tgtEl>
                                      </p:cBhvr>
                                    </p:animEffect>
                                    <p:anim calcmode="lin" valueType="num">
                                      <p:cBhvr>
                                        <p:cTn id="263" dur="500" fill="hold"/>
                                        <p:tgtEl>
                                          <p:spTgt spid="135"/>
                                        </p:tgtEl>
                                        <p:attrNameLst>
                                          <p:attrName>ppt_x</p:attrName>
                                        </p:attrNameLst>
                                      </p:cBhvr>
                                      <p:tavLst>
                                        <p:tav tm="0">
                                          <p:val>
                                            <p:strVal val="#ppt_x"/>
                                          </p:val>
                                        </p:tav>
                                        <p:tav tm="100000">
                                          <p:val>
                                            <p:strVal val="#ppt_x"/>
                                          </p:val>
                                        </p:tav>
                                      </p:tavLst>
                                    </p:anim>
                                    <p:anim calcmode="lin" valueType="num">
                                      <p:cBhvr>
                                        <p:cTn id="264" dur="500" fill="hold"/>
                                        <p:tgtEl>
                                          <p:spTgt spid="135"/>
                                        </p:tgtEl>
                                        <p:attrNameLst>
                                          <p:attrName>ppt_y</p:attrName>
                                        </p:attrNameLst>
                                      </p:cBhvr>
                                      <p:tavLst>
                                        <p:tav tm="0">
                                          <p:val>
                                            <p:strVal val="#ppt_y+.1"/>
                                          </p:val>
                                        </p:tav>
                                        <p:tav tm="100000">
                                          <p:val>
                                            <p:strVal val="#ppt_y"/>
                                          </p:val>
                                        </p:tav>
                                      </p:tavLst>
                                    </p:anim>
                                  </p:childTnLst>
                                </p:cTn>
                              </p:par>
                            </p:childTnLst>
                          </p:cTn>
                        </p:par>
                        <p:par>
                          <p:cTn id="265" fill="hold">
                            <p:stCondLst>
                              <p:cond delay="19500"/>
                            </p:stCondLst>
                            <p:childTnLst>
                              <p:par>
                                <p:cTn id="266" presetID="22" presetClass="entr" presetSubtype="8" fill="hold" nodeType="afterEffect">
                                  <p:stCondLst>
                                    <p:cond delay="0"/>
                                  </p:stCondLst>
                                  <p:childTnLst>
                                    <p:set>
                                      <p:cBhvr>
                                        <p:cTn id="267" dur="1" fill="hold">
                                          <p:stCondLst>
                                            <p:cond delay="0"/>
                                          </p:stCondLst>
                                        </p:cTn>
                                        <p:tgtEl>
                                          <p:spTgt spid="146"/>
                                        </p:tgtEl>
                                        <p:attrNameLst>
                                          <p:attrName>style.visibility</p:attrName>
                                        </p:attrNameLst>
                                      </p:cBhvr>
                                      <p:to>
                                        <p:strVal val="visible"/>
                                      </p:to>
                                    </p:set>
                                    <p:animEffect transition="in" filter="wipe(left)">
                                      <p:cBhvr>
                                        <p:cTn id="268" dur="500"/>
                                        <p:tgtEl>
                                          <p:spTgt spid="146"/>
                                        </p:tgtEl>
                                      </p:cBhvr>
                                    </p:animEffect>
                                  </p:childTnLst>
                                </p:cTn>
                              </p:par>
                              <p:par>
                                <p:cTn id="269" presetID="53" presetClass="entr" presetSubtype="16" fill="hold" grpId="0" nodeType="withEffect">
                                  <p:stCondLst>
                                    <p:cond delay="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500" fill="hold"/>
                                        <p:tgtEl>
                                          <p:spTgt spid="47"/>
                                        </p:tgtEl>
                                        <p:attrNameLst>
                                          <p:attrName>ppt_w</p:attrName>
                                        </p:attrNameLst>
                                      </p:cBhvr>
                                      <p:tavLst>
                                        <p:tav tm="0">
                                          <p:val>
                                            <p:fltVal val="0"/>
                                          </p:val>
                                        </p:tav>
                                        <p:tav tm="100000">
                                          <p:val>
                                            <p:strVal val="#ppt_w"/>
                                          </p:val>
                                        </p:tav>
                                      </p:tavLst>
                                    </p:anim>
                                    <p:anim calcmode="lin" valueType="num">
                                      <p:cBhvr>
                                        <p:cTn id="272" dur="500" fill="hold"/>
                                        <p:tgtEl>
                                          <p:spTgt spid="47"/>
                                        </p:tgtEl>
                                        <p:attrNameLst>
                                          <p:attrName>ppt_h</p:attrName>
                                        </p:attrNameLst>
                                      </p:cBhvr>
                                      <p:tavLst>
                                        <p:tav tm="0">
                                          <p:val>
                                            <p:fltVal val="0"/>
                                          </p:val>
                                        </p:tav>
                                        <p:tav tm="100000">
                                          <p:val>
                                            <p:strVal val="#ppt_h"/>
                                          </p:val>
                                        </p:tav>
                                      </p:tavLst>
                                    </p:anim>
                                    <p:animEffect transition="in" filter="fade">
                                      <p:cBhvr>
                                        <p:cTn id="273" dur="500"/>
                                        <p:tgtEl>
                                          <p:spTgt spid="47"/>
                                        </p:tgtEl>
                                      </p:cBhvr>
                                    </p:animEffect>
                                  </p:childTnLst>
                                </p:cTn>
                              </p:par>
                            </p:childTnLst>
                          </p:cTn>
                        </p:par>
                        <p:par>
                          <p:cTn id="274" fill="hold">
                            <p:stCondLst>
                              <p:cond delay="20000"/>
                            </p:stCondLst>
                            <p:childTnLst>
                              <p:par>
                                <p:cTn id="275" presetID="53" presetClass="entr" presetSubtype="16" fill="hold" grpId="0" nodeType="afterEffect">
                                  <p:stCondLst>
                                    <p:cond delay="0"/>
                                  </p:stCondLst>
                                  <p:childTnLst>
                                    <p:set>
                                      <p:cBhvr>
                                        <p:cTn id="276" dur="1" fill="hold">
                                          <p:stCondLst>
                                            <p:cond delay="0"/>
                                          </p:stCondLst>
                                        </p:cTn>
                                        <p:tgtEl>
                                          <p:spTgt spid="48"/>
                                        </p:tgtEl>
                                        <p:attrNameLst>
                                          <p:attrName>style.visibility</p:attrName>
                                        </p:attrNameLst>
                                      </p:cBhvr>
                                      <p:to>
                                        <p:strVal val="visible"/>
                                      </p:to>
                                    </p:set>
                                    <p:anim calcmode="lin" valueType="num">
                                      <p:cBhvr>
                                        <p:cTn id="277" dur="500" fill="hold"/>
                                        <p:tgtEl>
                                          <p:spTgt spid="48"/>
                                        </p:tgtEl>
                                        <p:attrNameLst>
                                          <p:attrName>ppt_w</p:attrName>
                                        </p:attrNameLst>
                                      </p:cBhvr>
                                      <p:tavLst>
                                        <p:tav tm="0">
                                          <p:val>
                                            <p:fltVal val="0"/>
                                          </p:val>
                                        </p:tav>
                                        <p:tav tm="100000">
                                          <p:val>
                                            <p:strVal val="#ppt_w"/>
                                          </p:val>
                                        </p:tav>
                                      </p:tavLst>
                                    </p:anim>
                                    <p:anim calcmode="lin" valueType="num">
                                      <p:cBhvr>
                                        <p:cTn id="278" dur="500" fill="hold"/>
                                        <p:tgtEl>
                                          <p:spTgt spid="48"/>
                                        </p:tgtEl>
                                        <p:attrNameLst>
                                          <p:attrName>ppt_h</p:attrName>
                                        </p:attrNameLst>
                                      </p:cBhvr>
                                      <p:tavLst>
                                        <p:tav tm="0">
                                          <p:val>
                                            <p:fltVal val="0"/>
                                          </p:val>
                                        </p:tav>
                                        <p:tav tm="100000">
                                          <p:val>
                                            <p:strVal val="#ppt_h"/>
                                          </p:val>
                                        </p:tav>
                                      </p:tavLst>
                                    </p:anim>
                                    <p:animEffect transition="in" filter="fade">
                                      <p:cBhvr>
                                        <p:cTn id="279" dur="500"/>
                                        <p:tgtEl>
                                          <p:spTgt spid="48"/>
                                        </p:tgtEl>
                                      </p:cBhvr>
                                    </p:animEffect>
                                  </p:childTnLst>
                                </p:cTn>
                              </p:par>
                            </p:childTnLst>
                          </p:cTn>
                        </p:par>
                        <p:par>
                          <p:cTn id="280" fill="hold">
                            <p:stCondLst>
                              <p:cond delay="20500"/>
                            </p:stCondLst>
                            <p:childTnLst>
                              <p:par>
                                <p:cTn id="281" presetID="53" presetClass="entr" presetSubtype="16" fill="hold" grpId="0" nodeType="afterEffect">
                                  <p:stCondLst>
                                    <p:cond delay="0"/>
                                  </p:stCondLst>
                                  <p:childTnLst>
                                    <p:set>
                                      <p:cBhvr>
                                        <p:cTn id="282" dur="1" fill="hold">
                                          <p:stCondLst>
                                            <p:cond delay="0"/>
                                          </p:stCondLst>
                                        </p:cTn>
                                        <p:tgtEl>
                                          <p:spTgt spid="49"/>
                                        </p:tgtEl>
                                        <p:attrNameLst>
                                          <p:attrName>style.visibility</p:attrName>
                                        </p:attrNameLst>
                                      </p:cBhvr>
                                      <p:to>
                                        <p:strVal val="visible"/>
                                      </p:to>
                                    </p:set>
                                    <p:anim calcmode="lin" valueType="num">
                                      <p:cBhvr>
                                        <p:cTn id="283" dur="500" fill="hold"/>
                                        <p:tgtEl>
                                          <p:spTgt spid="49"/>
                                        </p:tgtEl>
                                        <p:attrNameLst>
                                          <p:attrName>ppt_w</p:attrName>
                                        </p:attrNameLst>
                                      </p:cBhvr>
                                      <p:tavLst>
                                        <p:tav tm="0">
                                          <p:val>
                                            <p:fltVal val="0"/>
                                          </p:val>
                                        </p:tav>
                                        <p:tav tm="100000">
                                          <p:val>
                                            <p:strVal val="#ppt_w"/>
                                          </p:val>
                                        </p:tav>
                                      </p:tavLst>
                                    </p:anim>
                                    <p:anim calcmode="lin" valueType="num">
                                      <p:cBhvr>
                                        <p:cTn id="284" dur="500" fill="hold"/>
                                        <p:tgtEl>
                                          <p:spTgt spid="49"/>
                                        </p:tgtEl>
                                        <p:attrNameLst>
                                          <p:attrName>ppt_h</p:attrName>
                                        </p:attrNameLst>
                                      </p:cBhvr>
                                      <p:tavLst>
                                        <p:tav tm="0">
                                          <p:val>
                                            <p:fltVal val="0"/>
                                          </p:val>
                                        </p:tav>
                                        <p:tav tm="100000">
                                          <p:val>
                                            <p:strVal val="#ppt_h"/>
                                          </p:val>
                                        </p:tav>
                                      </p:tavLst>
                                    </p:anim>
                                    <p:animEffect transition="in" filter="fade">
                                      <p:cBhvr>
                                        <p:cTn id="285" dur="500"/>
                                        <p:tgtEl>
                                          <p:spTgt spid="49"/>
                                        </p:tgtEl>
                                      </p:cBhvr>
                                    </p:animEffect>
                                  </p:childTnLst>
                                </p:cTn>
                              </p:par>
                            </p:childTnLst>
                          </p:cTn>
                        </p:par>
                        <p:par>
                          <p:cTn id="286" fill="hold">
                            <p:stCondLst>
                              <p:cond delay="21000"/>
                            </p:stCondLst>
                            <p:childTnLst>
                              <p:par>
                                <p:cTn id="287" presetID="22" presetClass="entr" presetSubtype="4" fill="hold" nodeType="afterEffect">
                                  <p:stCondLst>
                                    <p:cond delay="0"/>
                                  </p:stCondLst>
                                  <p:childTnLst>
                                    <p:set>
                                      <p:cBhvr>
                                        <p:cTn id="288" dur="1" fill="hold">
                                          <p:stCondLst>
                                            <p:cond delay="0"/>
                                          </p:stCondLst>
                                        </p:cTn>
                                        <p:tgtEl>
                                          <p:spTgt spid="52"/>
                                        </p:tgtEl>
                                        <p:attrNameLst>
                                          <p:attrName>style.visibility</p:attrName>
                                        </p:attrNameLst>
                                      </p:cBhvr>
                                      <p:to>
                                        <p:strVal val="visible"/>
                                      </p:to>
                                    </p:set>
                                    <p:animEffect transition="in" filter="wipe(down)">
                                      <p:cBhvr>
                                        <p:cTn id="289" dur="500"/>
                                        <p:tgtEl>
                                          <p:spTgt spid="52"/>
                                        </p:tgtEl>
                                      </p:cBhvr>
                                    </p:animEffect>
                                  </p:childTnLst>
                                </p:cTn>
                              </p:par>
                            </p:childTnLst>
                          </p:cTn>
                        </p:par>
                        <p:par>
                          <p:cTn id="290" fill="hold">
                            <p:stCondLst>
                              <p:cond delay="21500"/>
                            </p:stCondLst>
                            <p:childTnLst>
                              <p:par>
                                <p:cTn id="291" presetID="53" presetClass="entr" presetSubtype="16" fill="hold" grpId="0" nodeType="afterEffect">
                                  <p:stCondLst>
                                    <p:cond delay="0"/>
                                  </p:stCondLst>
                                  <p:childTnLst>
                                    <p:set>
                                      <p:cBhvr>
                                        <p:cTn id="292" dur="1" fill="hold">
                                          <p:stCondLst>
                                            <p:cond delay="0"/>
                                          </p:stCondLst>
                                        </p:cTn>
                                        <p:tgtEl>
                                          <p:spTgt spid="51"/>
                                        </p:tgtEl>
                                        <p:attrNameLst>
                                          <p:attrName>style.visibility</p:attrName>
                                        </p:attrNameLst>
                                      </p:cBhvr>
                                      <p:to>
                                        <p:strVal val="visible"/>
                                      </p:to>
                                    </p:set>
                                    <p:anim calcmode="lin" valueType="num">
                                      <p:cBhvr>
                                        <p:cTn id="293" dur="500" fill="hold"/>
                                        <p:tgtEl>
                                          <p:spTgt spid="51"/>
                                        </p:tgtEl>
                                        <p:attrNameLst>
                                          <p:attrName>ppt_w</p:attrName>
                                        </p:attrNameLst>
                                      </p:cBhvr>
                                      <p:tavLst>
                                        <p:tav tm="0">
                                          <p:val>
                                            <p:fltVal val="0"/>
                                          </p:val>
                                        </p:tav>
                                        <p:tav tm="100000">
                                          <p:val>
                                            <p:strVal val="#ppt_w"/>
                                          </p:val>
                                        </p:tav>
                                      </p:tavLst>
                                    </p:anim>
                                    <p:anim calcmode="lin" valueType="num">
                                      <p:cBhvr>
                                        <p:cTn id="294" dur="500" fill="hold"/>
                                        <p:tgtEl>
                                          <p:spTgt spid="51"/>
                                        </p:tgtEl>
                                        <p:attrNameLst>
                                          <p:attrName>ppt_h</p:attrName>
                                        </p:attrNameLst>
                                      </p:cBhvr>
                                      <p:tavLst>
                                        <p:tav tm="0">
                                          <p:val>
                                            <p:fltVal val="0"/>
                                          </p:val>
                                        </p:tav>
                                        <p:tav tm="100000">
                                          <p:val>
                                            <p:strVal val="#ppt_h"/>
                                          </p:val>
                                        </p:tav>
                                      </p:tavLst>
                                    </p:anim>
                                    <p:animEffect transition="in" filter="fade">
                                      <p:cBhvr>
                                        <p:cTn id="295" dur="500"/>
                                        <p:tgtEl>
                                          <p:spTgt spid="51"/>
                                        </p:tgtEl>
                                      </p:cBhvr>
                                    </p:animEffect>
                                  </p:childTnLst>
                                </p:cTn>
                              </p:par>
                            </p:childTnLst>
                          </p:cTn>
                        </p:par>
                        <p:par>
                          <p:cTn id="296" fill="hold">
                            <p:stCondLst>
                              <p:cond delay="22000"/>
                            </p:stCondLst>
                            <p:childTnLst>
                              <p:par>
                                <p:cTn id="297" presetID="53" presetClass="entr" presetSubtype="16" fill="hold" grpId="0" nodeType="afterEffect">
                                  <p:stCondLst>
                                    <p:cond delay="0"/>
                                  </p:stCondLst>
                                  <p:childTnLst>
                                    <p:set>
                                      <p:cBhvr>
                                        <p:cTn id="298" dur="1" fill="hold">
                                          <p:stCondLst>
                                            <p:cond delay="0"/>
                                          </p:stCondLst>
                                        </p:cTn>
                                        <p:tgtEl>
                                          <p:spTgt spid="106"/>
                                        </p:tgtEl>
                                        <p:attrNameLst>
                                          <p:attrName>style.visibility</p:attrName>
                                        </p:attrNameLst>
                                      </p:cBhvr>
                                      <p:to>
                                        <p:strVal val="visible"/>
                                      </p:to>
                                    </p:set>
                                    <p:anim calcmode="lin" valueType="num">
                                      <p:cBhvr>
                                        <p:cTn id="299" dur="500" fill="hold"/>
                                        <p:tgtEl>
                                          <p:spTgt spid="106"/>
                                        </p:tgtEl>
                                        <p:attrNameLst>
                                          <p:attrName>ppt_w</p:attrName>
                                        </p:attrNameLst>
                                      </p:cBhvr>
                                      <p:tavLst>
                                        <p:tav tm="0">
                                          <p:val>
                                            <p:fltVal val="0"/>
                                          </p:val>
                                        </p:tav>
                                        <p:tav tm="100000">
                                          <p:val>
                                            <p:strVal val="#ppt_w"/>
                                          </p:val>
                                        </p:tav>
                                      </p:tavLst>
                                    </p:anim>
                                    <p:anim calcmode="lin" valueType="num">
                                      <p:cBhvr>
                                        <p:cTn id="300" dur="500" fill="hold"/>
                                        <p:tgtEl>
                                          <p:spTgt spid="106"/>
                                        </p:tgtEl>
                                        <p:attrNameLst>
                                          <p:attrName>ppt_h</p:attrName>
                                        </p:attrNameLst>
                                      </p:cBhvr>
                                      <p:tavLst>
                                        <p:tav tm="0">
                                          <p:val>
                                            <p:fltVal val="0"/>
                                          </p:val>
                                        </p:tav>
                                        <p:tav tm="100000">
                                          <p:val>
                                            <p:strVal val="#ppt_h"/>
                                          </p:val>
                                        </p:tav>
                                      </p:tavLst>
                                    </p:anim>
                                    <p:animEffect transition="in" filter="fade">
                                      <p:cBhvr>
                                        <p:cTn id="301" dur="500"/>
                                        <p:tgtEl>
                                          <p:spTgt spid="106"/>
                                        </p:tgtEl>
                                      </p:cBhvr>
                                    </p:animEffect>
                                  </p:childTnLst>
                                </p:cTn>
                              </p:par>
                              <p:par>
                                <p:cTn id="302" presetID="42" presetClass="entr" presetSubtype="0" fill="hold" grpId="0" nodeType="withEffect">
                                  <p:stCondLst>
                                    <p:cond delay="0"/>
                                  </p:stCondLst>
                                  <p:childTnLst>
                                    <p:set>
                                      <p:cBhvr>
                                        <p:cTn id="303" dur="1" fill="hold">
                                          <p:stCondLst>
                                            <p:cond delay="0"/>
                                          </p:stCondLst>
                                        </p:cTn>
                                        <p:tgtEl>
                                          <p:spTgt spid="53"/>
                                        </p:tgtEl>
                                        <p:attrNameLst>
                                          <p:attrName>style.visibility</p:attrName>
                                        </p:attrNameLst>
                                      </p:cBhvr>
                                      <p:to>
                                        <p:strVal val="visible"/>
                                      </p:to>
                                    </p:set>
                                    <p:animEffect transition="in" filter="fade">
                                      <p:cBhvr>
                                        <p:cTn id="304" dur="500"/>
                                        <p:tgtEl>
                                          <p:spTgt spid="53"/>
                                        </p:tgtEl>
                                      </p:cBhvr>
                                    </p:animEffect>
                                    <p:anim calcmode="lin" valueType="num">
                                      <p:cBhvr>
                                        <p:cTn id="305" dur="500" fill="hold"/>
                                        <p:tgtEl>
                                          <p:spTgt spid="53"/>
                                        </p:tgtEl>
                                        <p:attrNameLst>
                                          <p:attrName>ppt_x</p:attrName>
                                        </p:attrNameLst>
                                      </p:cBhvr>
                                      <p:tavLst>
                                        <p:tav tm="0">
                                          <p:val>
                                            <p:strVal val="#ppt_x"/>
                                          </p:val>
                                        </p:tav>
                                        <p:tav tm="100000">
                                          <p:val>
                                            <p:strVal val="#ppt_x"/>
                                          </p:val>
                                        </p:tav>
                                      </p:tavLst>
                                    </p:anim>
                                    <p:anim calcmode="lin" valueType="num">
                                      <p:cBhvr>
                                        <p:cTn id="306" dur="500" fill="hold"/>
                                        <p:tgtEl>
                                          <p:spTgt spid="53"/>
                                        </p:tgtEl>
                                        <p:attrNameLst>
                                          <p:attrName>ppt_y</p:attrName>
                                        </p:attrNameLst>
                                      </p:cBhvr>
                                      <p:tavLst>
                                        <p:tav tm="0">
                                          <p:val>
                                            <p:strVal val="#ppt_y+.1"/>
                                          </p:val>
                                        </p:tav>
                                        <p:tav tm="100000">
                                          <p:val>
                                            <p:strVal val="#ppt_y"/>
                                          </p:val>
                                        </p:tav>
                                      </p:tavLst>
                                    </p:anim>
                                  </p:childTnLst>
                                </p:cTn>
                              </p:par>
                            </p:childTnLst>
                          </p:cTn>
                        </p:par>
                        <p:par>
                          <p:cTn id="307" fill="hold">
                            <p:stCondLst>
                              <p:cond delay="22500"/>
                            </p:stCondLst>
                            <p:childTnLst>
                              <p:par>
                                <p:cTn id="308" presetID="42" presetClass="entr" presetSubtype="0" fill="hold" grpId="0" nodeType="afterEffect">
                                  <p:stCondLst>
                                    <p:cond delay="0"/>
                                  </p:stCondLst>
                                  <p:childTnLst>
                                    <p:set>
                                      <p:cBhvr>
                                        <p:cTn id="309" dur="1" fill="hold">
                                          <p:stCondLst>
                                            <p:cond delay="0"/>
                                          </p:stCondLst>
                                        </p:cTn>
                                        <p:tgtEl>
                                          <p:spTgt spid="54"/>
                                        </p:tgtEl>
                                        <p:attrNameLst>
                                          <p:attrName>style.visibility</p:attrName>
                                        </p:attrNameLst>
                                      </p:cBhvr>
                                      <p:to>
                                        <p:strVal val="visible"/>
                                      </p:to>
                                    </p:set>
                                    <p:animEffect transition="in" filter="fade">
                                      <p:cBhvr>
                                        <p:cTn id="310" dur="500"/>
                                        <p:tgtEl>
                                          <p:spTgt spid="54"/>
                                        </p:tgtEl>
                                      </p:cBhvr>
                                    </p:animEffect>
                                    <p:anim calcmode="lin" valueType="num">
                                      <p:cBhvr>
                                        <p:cTn id="311" dur="500" fill="hold"/>
                                        <p:tgtEl>
                                          <p:spTgt spid="54"/>
                                        </p:tgtEl>
                                        <p:attrNameLst>
                                          <p:attrName>ppt_x</p:attrName>
                                        </p:attrNameLst>
                                      </p:cBhvr>
                                      <p:tavLst>
                                        <p:tav tm="0">
                                          <p:val>
                                            <p:strVal val="#ppt_x"/>
                                          </p:val>
                                        </p:tav>
                                        <p:tav tm="100000">
                                          <p:val>
                                            <p:strVal val="#ppt_x"/>
                                          </p:val>
                                        </p:tav>
                                      </p:tavLst>
                                    </p:anim>
                                    <p:anim calcmode="lin" valueType="num">
                                      <p:cBhvr>
                                        <p:cTn id="312" dur="500" fill="hold"/>
                                        <p:tgtEl>
                                          <p:spTgt spid="54"/>
                                        </p:tgtEl>
                                        <p:attrNameLst>
                                          <p:attrName>ppt_y</p:attrName>
                                        </p:attrNameLst>
                                      </p:cBhvr>
                                      <p:tavLst>
                                        <p:tav tm="0">
                                          <p:val>
                                            <p:strVal val="#ppt_y+.1"/>
                                          </p:val>
                                        </p:tav>
                                        <p:tav tm="100000">
                                          <p:val>
                                            <p:strVal val="#ppt_y"/>
                                          </p:val>
                                        </p:tav>
                                      </p:tavLst>
                                    </p:anim>
                                  </p:childTnLst>
                                </p:cTn>
                              </p:par>
                            </p:childTnLst>
                          </p:cTn>
                        </p:par>
                        <p:par>
                          <p:cTn id="313" fill="hold">
                            <p:stCondLst>
                              <p:cond delay="23000"/>
                            </p:stCondLst>
                            <p:childTnLst>
                              <p:par>
                                <p:cTn id="314" presetID="22" presetClass="entr" presetSubtype="8" fill="hold" nodeType="afterEffect">
                                  <p:stCondLst>
                                    <p:cond delay="0"/>
                                  </p:stCondLst>
                                  <p:childTnLst>
                                    <p:set>
                                      <p:cBhvr>
                                        <p:cTn id="315" dur="1" fill="hold">
                                          <p:stCondLst>
                                            <p:cond delay="0"/>
                                          </p:stCondLst>
                                        </p:cTn>
                                        <p:tgtEl>
                                          <p:spTgt spid="55"/>
                                        </p:tgtEl>
                                        <p:attrNameLst>
                                          <p:attrName>style.visibility</p:attrName>
                                        </p:attrNameLst>
                                      </p:cBhvr>
                                      <p:to>
                                        <p:strVal val="visible"/>
                                      </p:to>
                                    </p:set>
                                    <p:animEffect transition="in" filter="wipe(left)">
                                      <p:cBhvr>
                                        <p:cTn id="316" dur="500"/>
                                        <p:tgtEl>
                                          <p:spTgt spid="55"/>
                                        </p:tgtEl>
                                      </p:cBhvr>
                                    </p:animEffect>
                                  </p:childTnLst>
                                </p:cTn>
                              </p:par>
                            </p:childTnLst>
                          </p:cTn>
                        </p:par>
                        <p:par>
                          <p:cTn id="317" fill="hold">
                            <p:stCondLst>
                              <p:cond delay="23500"/>
                            </p:stCondLst>
                            <p:childTnLst>
                              <p:par>
                                <p:cTn id="318" presetID="22" presetClass="entr" presetSubtype="8" fill="hold" nodeType="afterEffect">
                                  <p:stCondLst>
                                    <p:cond delay="0"/>
                                  </p:stCondLst>
                                  <p:childTnLst>
                                    <p:set>
                                      <p:cBhvr>
                                        <p:cTn id="319" dur="1" fill="hold">
                                          <p:stCondLst>
                                            <p:cond delay="0"/>
                                          </p:stCondLst>
                                        </p:cTn>
                                        <p:tgtEl>
                                          <p:spTgt spid="56"/>
                                        </p:tgtEl>
                                        <p:attrNameLst>
                                          <p:attrName>style.visibility</p:attrName>
                                        </p:attrNameLst>
                                      </p:cBhvr>
                                      <p:to>
                                        <p:strVal val="visible"/>
                                      </p:to>
                                    </p:set>
                                    <p:animEffect transition="in" filter="wipe(left)">
                                      <p:cBhvr>
                                        <p:cTn id="3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4" grpId="0"/>
      <p:bldP spid="15" grpId="0" animBg="1"/>
      <p:bldP spid="16" grpId="0" animBg="1"/>
      <p:bldP spid="25" grpId="0" animBg="1"/>
      <p:bldP spid="26" grpId="0" animBg="1"/>
      <p:bldP spid="27" grpId="0" animBg="1"/>
      <p:bldP spid="28" grpId="0" animBg="1"/>
      <p:bldP spid="29" grpId="0" animBg="1"/>
      <p:bldP spid="31" grpId="0"/>
      <p:bldP spid="33" grpId="0"/>
      <p:bldP spid="36" grpId="0" animBg="1"/>
      <p:bldP spid="37" grpId="0" animBg="1"/>
      <p:bldP spid="38" grpId="0" animBg="1"/>
      <p:bldP spid="40" grpId="0" animBg="1"/>
      <p:bldP spid="42" grpId="0"/>
      <p:bldP spid="43" grpId="0"/>
      <p:bldP spid="47" grpId="0" animBg="1"/>
      <p:bldP spid="48" grpId="0" animBg="1"/>
      <p:bldP spid="49" grpId="0" animBg="1"/>
      <p:bldP spid="50" grpId="0" animBg="1"/>
      <p:bldP spid="51" grpId="0" animBg="1"/>
      <p:bldP spid="53" grpId="0"/>
      <p:bldP spid="54" grpId="0"/>
      <p:bldP spid="106" grpId="0" animBg="1"/>
      <p:bldP spid="115" grpId="0"/>
      <p:bldP spid="124" grpId="0" animBg="1"/>
      <p:bldP spid="125" grpId="0" animBg="1"/>
      <p:bldP spid="126" grpId="0"/>
      <p:bldP spid="127" grpId="0" animBg="1"/>
      <p:bldP spid="128" grpId="0" animBg="1"/>
      <p:bldP spid="129" grpId="0"/>
      <p:bldP spid="130" grpId="0" animBg="1"/>
      <p:bldP spid="131" grpId="0" animBg="1"/>
      <p:bldP spid="132" grpId="0"/>
      <p:bldP spid="133" grpId="0" animBg="1"/>
      <p:bldP spid="134" grpId="0" animBg="1"/>
      <p:bldP spid="1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30613" y="117740"/>
            <a:ext cx="10972319" cy="838605"/>
          </a:xfrm>
        </p:spPr>
        <p:txBody>
          <a:bodyPr/>
          <a:lstStyle/>
          <a:p>
            <a:r>
              <a:rPr lang="en-GB" sz="4267" cap="none" dirty="0">
                <a:solidFill>
                  <a:srgbClr val="5F2861"/>
                </a:solidFill>
              </a:rPr>
              <a:t>New responsibilities</a:t>
            </a:r>
          </a:p>
        </p:txBody>
      </p:sp>
      <p:sp>
        <p:nvSpPr>
          <p:cNvPr id="7" name="TextBox 6">
            <a:extLst>
              <a:ext uri="{FF2B5EF4-FFF2-40B4-BE49-F238E27FC236}">
                <a16:creationId xmlns:a16="http://schemas.microsoft.com/office/drawing/2014/main" id="{F6625AEF-F045-4F00-8717-3BE3660DD82B}"/>
              </a:ext>
            </a:extLst>
          </p:cNvPr>
          <p:cNvSpPr txBox="1"/>
          <p:nvPr/>
        </p:nvSpPr>
        <p:spPr>
          <a:xfrm>
            <a:off x="352579" y="877267"/>
            <a:ext cx="11326944" cy="5339923"/>
          </a:xfrm>
          <a:prstGeom prst="rect">
            <a:avLst/>
          </a:prstGeom>
          <a:noFill/>
        </p:spPr>
        <p:txBody>
          <a:bodyPr wrap="square" lIns="91440" tIns="45720" rIns="91440" bIns="45720" rtlCol="0" anchor="t">
            <a:spAutoFit/>
          </a:bodyPr>
          <a:lstStyle/>
          <a:p>
            <a:pPr>
              <a:spcBef>
                <a:spcPts val="72"/>
              </a:spcBef>
            </a:pPr>
            <a:r>
              <a:rPr lang="en-US" sz="2400" dirty="0">
                <a:ea typeface="MS PGothic"/>
              </a:rPr>
              <a:t>CQC has new responsibilities:</a:t>
            </a:r>
            <a:br>
              <a:rPr lang="en-US" sz="2400" dirty="0">
                <a:ea typeface="MS PGothic"/>
              </a:rPr>
            </a:br>
            <a:endParaRPr lang="en-US" sz="2400" dirty="0">
              <a:ea typeface="ＭＳ Ｐゴシック"/>
            </a:endParaRPr>
          </a:p>
          <a:p>
            <a:pPr marL="913130" lvl="1" indent="-455930">
              <a:spcBef>
                <a:spcPts val="72"/>
              </a:spcBef>
              <a:buFont typeface="Arial"/>
              <a:buChar char="•"/>
            </a:pPr>
            <a:r>
              <a:rPr lang="en-US" sz="2400" dirty="0">
                <a:ea typeface="MS PGothic"/>
              </a:rPr>
              <a:t>The Health and Care Act gives CQC </a:t>
            </a:r>
            <a:br>
              <a:rPr lang="en-US" sz="2400" dirty="0">
                <a:ea typeface="MS PGothic"/>
              </a:rPr>
            </a:br>
            <a:r>
              <a:rPr lang="en-US" sz="2400" dirty="0">
                <a:ea typeface="MS PGothic"/>
              </a:rPr>
              <a:t>a role in reviewing </a:t>
            </a:r>
            <a:r>
              <a:rPr lang="en-US" sz="2400" b="1" dirty="0">
                <a:ea typeface="MS PGothic"/>
              </a:rPr>
              <a:t>integrated care systems</a:t>
            </a:r>
            <a:br>
              <a:rPr lang="en-US" sz="2400" b="1" dirty="0">
                <a:ea typeface="MS PGothic"/>
              </a:rPr>
            </a:br>
            <a:r>
              <a:rPr lang="en-US" sz="2400" b="1" dirty="0">
                <a:ea typeface="MS PGothic"/>
              </a:rPr>
              <a:t> </a:t>
            </a:r>
            <a:endParaRPr lang="en-US" sz="2400" dirty="0">
              <a:ea typeface="ＭＳ Ｐゴシック"/>
              <a:cs typeface="Arial" panose="020B0604020202020204"/>
            </a:endParaRPr>
          </a:p>
          <a:p>
            <a:pPr marL="913130" lvl="1" indent="-455930">
              <a:spcBef>
                <a:spcPts val="72"/>
              </a:spcBef>
              <a:buFont typeface="Arial"/>
              <a:buChar char="•"/>
            </a:pPr>
            <a:r>
              <a:rPr lang="en-US" sz="2400" dirty="0">
                <a:ea typeface="MS PGothic"/>
              </a:rPr>
              <a:t>It also gives CQC a duty to assess how </a:t>
            </a:r>
            <a:r>
              <a:rPr lang="en-US" sz="2400" b="1" dirty="0">
                <a:ea typeface="MS PGothic"/>
              </a:rPr>
              <a:t>local authorities</a:t>
            </a:r>
            <a:r>
              <a:rPr lang="en-US" sz="2400" dirty="0">
                <a:ea typeface="MS PGothic"/>
              </a:rPr>
              <a:t> are meeting their social care duties under part 1 of the Care Act</a:t>
            </a:r>
            <a:endParaRPr lang="en-US" sz="2400" dirty="0">
              <a:ea typeface="MS PGothic"/>
              <a:cs typeface="Arial" panose="020B0604020202020204"/>
            </a:endParaRPr>
          </a:p>
          <a:p>
            <a:pPr marL="913130" lvl="1" indent="-455930">
              <a:spcBef>
                <a:spcPts val="72"/>
              </a:spcBef>
              <a:buFont typeface="Arial"/>
              <a:buChar char="•"/>
            </a:pPr>
            <a:endParaRPr lang="en-US" sz="2400" dirty="0">
              <a:ea typeface="MS PGothic"/>
              <a:cs typeface="Arial" panose="020B0604020202020204"/>
            </a:endParaRPr>
          </a:p>
          <a:p>
            <a:pPr>
              <a:spcBef>
                <a:spcPts val="72"/>
              </a:spcBef>
            </a:pPr>
            <a:r>
              <a:rPr lang="en-US" sz="2400" dirty="0">
                <a:ea typeface="MS PGothic"/>
              </a:rPr>
              <a:t>These will allow us to look more effectively at how care provided in a local system is improving outcomes and reducing inequalities. </a:t>
            </a:r>
          </a:p>
          <a:p>
            <a:pPr>
              <a:spcBef>
                <a:spcPts val="72"/>
              </a:spcBef>
            </a:pPr>
            <a:endParaRPr lang="en-US" sz="2400" dirty="0">
              <a:ea typeface="MS PGothic"/>
            </a:endParaRPr>
          </a:p>
          <a:p>
            <a:pPr>
              <a:spcBef>
                <a:spcPts val="72"/>
              </a:spcBef>
            </a:pPr>
            <a:r>
              <a:rPr lang="en-US" sz="2400" dirty="0">
                <a:ea typeface="MS PGothic"/>
              </a:rPr>
              <a:t>We’ve engaged extensively on how we’ll do this. We want to bring together a view of quality across a local area and put people at the </a:t>
            </a:r>
            <a:r>
              <a:rPr lang="en-US" sz="2400" dirty="0" err="1">
                <a:ea typeface="MS PGothic"/>
              </a:rPr>
              <a:t>centre</a:t>
            </a:r>
            <a:r>
              <a:rPr lang="en-US" sz="2400" dirty="0">
                <a:ea typeface="MS PGothic"/>
              </a:rPr>
              <a:t> of driving improvement in care.</a:t>
            </a:r>
          </a:p>
        </p:txBody>
      </p:sp>
      <p:pic>
        <p:nvPicPr>
          <p:cNvPr id="8" name="Picture 3" descr="A picture of parliament">
            <a:extLst>
              <a:ext uri="{FF2B5EF4-FFF2-40B4-BE49-F238E27FC236}">
                <a16:creationId xmlns:a16="http://schemas.microsoft.com/office/drawing/2014/main" id="{E91E5A56-A45D-4832-970D-D40C21DF71D3}"/>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39486" y="376936"/>
            <a:ext cx="3062725" cy="223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8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3547-326E-440F-8687-23358FE57AA0}"/>
              </a:ext>
            </a:extLst>
          </p:cNvPr>
          <p:cNvSpPr>
            <a:spLocks noGrp="1"/>
          </p:cNvSpPr>
          <p:nvPr>
            <p:ph type="title"/>
          </p:nvPr>
        </p:nvSpPr>
        <p:spPr>
          <a:xfrm>
            <a:off x="402373" y="282841"/>
            <a:ext cx="10972319" cy="1325033"/>
          </a:xfrm>
        </p:spPr>
        <p:txBody>
          <a:bodyPr/>
          <a:lstStyle/>
          <a:p>
            <a:r>
              <a:rPr lang="en-US" sz="4270" dirty="0">
                <a:solidFill>
                  <a:srgbClr val="5F2861"/>
                </a:solidFill>
              </a:rPr>
              <a:t>CQC scope: local authorities</a:t>
            </a:r>
            <a:endParaRPr lang="en-GB" sz="4270" dirty="0">
              <a:solidFill>
                <a:srgbClr val="5F2861"/>
              </a:solidFill>
            </a:endParaRPr>
          </a:p>
        </p:txBody>
      </p:sp>
      <p:sp>
        <p:nvSpPr>
          <p:cNvPr id="3" name="Content Placeholder 2">
            <a:extLst>
              <a:ext uri="{FF2B5EF4-FFF2-40B4-BE49-F238E27FC236}">
                <a16:creationId xmlns:a16="http://schemas.microsoft.com/office/drawing/2014/main" id="{29EA43D5-3A08-4B82-ABEB-316F24A43026}"/>
              </a:ext>
            </a:extLst>
          </p:cNvPr>
          <p:cNvSpPr>
            <a:spLocks noGrp="1"/>
          </p:cNvSpPr>
          <p:nvPr>
            <p:ph idx="1"/>
          </p:nvPr>
        </p:nvSpPr>
        <p:spPr>
          <a:xfrm>
            <a:off x="456161" y="945357"/>
            <a:ext cx="11441042" cy="1119958"/>
          </a:xfrm>
        </p:spPr>
        <p:txBody>
          <a:bodyPr/>
          <a:lstStyle/>
          <a:p>
            <a:r>
              <a:rPr lang="en-GB" sz="2800"/>
              <a:t>The initial focus of our local authority assessments will be across four themes:</a:t>
            </a:r>
          </a:p>
        </p:txBody>
      </p:sp>
      <p:graphicFrame>
        <p:nvGraphicFramePr>
          <p:cNvPr id="5" name="Diagram 4">
            <a:extLst>
              <a:ext uri="{FF2B5EF4-FFF2-40B4-BE49-F238E27FC236}">
                <a16:creationId xmlns:a16="http://schemas.microsoft.com/office/drawing/2014/main" id="{3C820B2C-4273-467A-83AE-3374233A193F}"/>
              </a:ext>
            </a:extLst>
          </p:cNvPr>
          <p:cNvGraphicFramePr/>
          <p:nvPr>
            <p:extLst>
              <p:ext uri="{D42A27DB-BD31-4B8C-83A1-F6EECF244321}">
                <p14:modId xmlns:p14="http://schemas.microsoft.com/office/powerpoint/2010/main" val="2081214025"/>
              </p:ext>
            </p:extLst>
          </p:nvPr>
        </p:nvGraphicFramePr>
        <p:xfrm>
          <a:off x="594208" y="1921008"/>
          <a:ext cx="11302995" cy="429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43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57F8D37D-6B57-4F61-BF24-A1E681134D1F}"/>
              </a:ext>
            </a:extLst>
          </p:cNvPr>
          <p:cNvSpPr>
            <a:spLocks noGrp="1"/>
          </p:cNvSpPr>
          <p:nvPr>
            <p:ph type="title"/>
          </p:nvPr>
        </p:nvSpPr>
        <p:spPr>
          <a:xfrm>
            <a:off x="352579" y="117740"/>
            <a:ext cx="10972319" cy="838605"/>
          </a:xfrm>
        </p:spPr>
        <p:txBody>
          <a:bodyPr/>
          <a:lstStyle/>
          <a:p>
            <a:r>
              <a:rPr lang="en-GB" sz="3200" dirty="0">
                <a:solidFill>
                  <a:srgbClr val="5F2861"/>
                </a:solidFill>
              </a:rPr>
              <a:t>Unique oversight of care</a:t>
            </a:r>
          </a:p>
        </p:txBody>
      </p:sp>
      <p:sp>
        <p:nvSpPr>
          <p:cNvPr id="6" name="Rectangle: Rounded Corners 5">
            <a:extLst>
              <a:ext uri="{FF2B5EF4-FFF2-40B4-BE49-F238E27FC236}">
                <a16:creationId xmlns:a16="http://schemas.microsoft.com/office/drawing/2014/main" id="{49F7235B-FE12-495C-8283-0E56F575B996}"/>
              </a:ext>
            </a:extLst>
          </p:cNvPr>
          <p:cNvSpPr/>
          <p:nvPr/>
        </p:nvSpPr>
        <p:spPr>
          <a:xfrm>
            <a:off x="5114913" y="545285"/>
            <a:ext cx="5345823" cy="5712902"/>
          </a:xfrm>
          <a:prstGeom prst="roundRect">
            <a:avLst>
              <a:gd name="adj" fmla="val 3340"/>
            </a:avLst>
          </a:prstGeom>
          <a:solidFill>
            <a:srgbClr val="DD0068"/>
          </a:solidFill>
          <a:ln>
            <a:solidFill>
              <a:srgbClr val="DD006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74366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15BC688-67CC-48E8-88AC-E51D797B047E}"/>
              </a:ext>
            </a:extLst>
          </p:cNvPr>
          <p:cNvSpPr txBox="1"/>
          <p:nvPr/>
        </p:nvSpPr>
        <p:spPr>
          <a:xfrm>
            <a:off x="5255839" y="749169"/>
            <a:ext cx="5263840" cy="53399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28,037 </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adult social care services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137</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NHS acute hospital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10</a:t>
            </a:r>
            <a:r>
              <a:rPr lang="en-US" dirty="0">
                <a:solidFill>
                  <a:srgbClr val="FFFFFF"/>
                </a:solidFill>
                <a:latin typeface="Arial" pitchFamily="1" charset="0"/>
                <a:ea typeface="ヒラギノ角ゴ Pro W3" pitchFamily="1" charset="-128"/>
                <a:cs typeface="ヒラギノ角ゴ Pro W3" pitchFamily="1" charset="-128"/>
              </a:rPr>
              <a:t> NHS ambulance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256</a:t>
            </a:r>
            <a:r>
              <a:rPr lang="en-US" dirty="0">
                <a:solidFill>
                  <a:srgbClr val="FFFFFF"/>
                </a:solidFill>
                <a:latin typeface="Arial" pitchFamily="1" charset="0"/>
                <a:ea typeface="ヒラギノ角ゴ Pro W3" pitchFamily="1" charset="-128"/>
                <a:cs typeface="ヒラギノ角ゴ Pro W3" pitchFamily="1" charset="-128"/>
              </a:rPr>
              <a:t> Independent Ambulance providers</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216</a:t>
            </a:r>
            <a:r>
              <a:rPr lang="en-US" dirty="0">
                <a:solidFill>
                  <a:srgbClr val="FFFFFF"/>
                </a:solidFill>
                <a:latin typeface="Arial" pitchFamily="1" charset="0"/>
                <a:ea typeface="ヒラギノ角ゴ Pro W3" pitchFamily="1" charset="-128"/>
                <a:cs typeface="ヒラギノ角ゴ Pro W3" pitchFamily="1" charset="-128"/>
              </a:rPr>
              <a:t> hospices</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49</a:t>
            </a:r>
            <a:r>
              <a:rPr lang="en-US" dirty="0">
                <a:solidFill>
                  <a:srgbClr val="FFFFFF"/>
                </a:solidFill>
                <a:latin typeface="Arial" pitchFamily="1" charset="0"/>
                <a:ea typeface="ヒラギノ角ゴ Pro W3" pitchFamily="1" charset="-128"/>
                <a:cs typeface="ヒラギノ角ゴ Pro W3" pitchFamily="1" charset="-128"/>
              </a:rPr>
              <a:t> NHS mental health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271</a:t>
            </a:r>
            <a:r>
              <a:rPr lang="en-US" dirty="0">
                <a:solidFill>
                  <a:srgbClr val="FFFFFF"/>
                </a:solidFill>
                <a:latin typeface="Arial" pitchFamily="1" charset="0"/>
                <a:ea typeface="ヒラギノ角ゴ Pro W3" pitchFamily="1" charset="-128"/>
                <a:cs typeface="ヒラギノ角ゴ Pro W3" pitchFamily="1" charset="-128"/>
              </a:rPr>
              <a:t> independent mental health locations</a:t>
            </a:r>
          </a:p>
          <a:p>
            <a:pPr lvl="0"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11,266 </a:t>
            </a:r>
            <a:r>
              <a:rPr lang="en-US" dirty="0">
                <a:solidFill>
                  <a:srgbClr val="FFFFFF"/>
                </a:solidFill>
                <a:latin typeface="Arial" pitchFamily="1" charset="0"/>
                <a:ea typeface="ヒラギノ角ゴ Pro W3" pitchFamily="1" charset="-128"/>
                <a:cs typeface="ヒラギノ角ゴ Pro W3" pitchFamily="1" charset="-128"/>
              </a:rPr>
              <a:t>dental practices</a:t>
            </a:r>
          </a:p>
          <a:p>
            <a:pPr lvl="0"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6,417</a:t>
            </a:r>
            <a:r>
              <a:rPr lang="en-US" dirty="0">
                <a:solidFill>
                  <a:srgbClr val="FFFFFF"/>
                </a:solidFill>
                <a:latin typeface="Arial" pitchFamily="1" charset="0"/>
                <a:ea typeface="ヒラギノ角ゴ Pro W3" pitchFamily="1" charset="-128"/>
                <a:cs typeface="ヒラギノ角ゴ Pro W3" pitchFamily="1" charset="-128"/>
              </a:rPr>
              <a:t> GP practices</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1,410</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Independent acute locations</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216</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NHS or independent community health providers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281</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urgent care and out of hours </a:t>
            </a:r>
          </a:p>
          <a:p>
            <a:pPr marL="0" marR="0" lvl="0" indent="0" algn="l" defTabSz="457200" rtl="0" eaLnBrk="1" fontAlgn="auto" latinLnBrk="0" hangingPunct="1">
              <a:lnSpc>
                <a:spcPct val="100000"/>
              </a:lnSpc>
              <a:spcBef>
                <a:spcPts val="250"/>
              </a:spcBef>
              <a:spcAft>
                <a:spcPts val="0"/>
              </a:spcAft>
              <a:buClrTx/>
              <a:buSzTx/>
              <a:buFontTx/>
              <a:buNone/>
              <a:tabLst/>
              <a:defRPr/>
            </a:pPr>
            <a:r>
              <a:rPr lang="en-US" b="1" dirty="0">
                <a:solidFill>
                  <a:srgbClr val="FFFFFF"/>
                </a:solidFill>
                <a:latin typeface="Arial" pitchFamily="1" charset="0"/>
                <a:ea typeface="ヒラギノ角ゴ Pro W3" pitchFamily="1" charset="-128"/>
                <a:cs typeface="ヒラギノ角ゴ Pro W3" pitchFamily="1" charset="-128"/>
              </a:rPr>
              <a:t>39</a:t>
            </a:r>
            <a:r>
              <a:rPr lang="en-US" dirty="0">
                <a:solidFill>
                  <a:srgbClr val="FFFFFF"/>
                </a:solidFill>
                <a:latin typeface="Arial" pitchFamily="1" charset="0"/>
                <a:ea typeface="ヒラギノ角ゴ Pro W3" pitchFamily="1" charset="-128"/>
                <a:cs typeface="ヒラギノ角ゴ Pro W3" pitchFamily="1" charset="-128"/>
              </a:rPr>
              <a:t> slimming clinics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135</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prison healthcare locations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6,383</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services for autistic people and people with a learning disability </a:t>
            </a:r>
          </a:p>
        </p:txBody>
      </p:sp>
      <p:sp>
        <p:nvSpPr>
          <p:cNvPr id="8" name="TextBox 7">
            <a:extLst>
              <a:ext uri="{FF2B5EF4-FFF2-40B4-BE49-F238E27FC236}">
                <a16:creationId xmlns:a16="http://schemas.microsoft.com/office/drawing/2014/main" id="{B75A3C9E-2127-47BA-AB52-D17123888469}"/>
              </a:ext>
            </a:extLst>
          </p:cNvPr>
          <p:cNvSpPr txBox="1"/>
          <p:nvPr/>
        </p:nvSpPr>
        <p:spPr>
          <a:xfrm>
            <a:off x="1793753" y="4114927"/>
            <a:ext cx="2532797" cy="2000548"/>
          </a:xfrm>
          <a:prstGeom prst="rect">
            <a:avLst/>
          </a:prstGeom>
          <a:noFill/>
        </p:spPr>
        <p:txBody>
          <a:bodyPr wrap="square" rtlCol="0">
            <a:spAutoFit/>
          </a:bodyPr>
          <a:lstStyle/>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safe?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effective?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caring?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responsive?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well-led?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70A69314-F57B-4185-8940-CC3F3259EE37}"/>
              </a:ext>
            </a:extLst>
          </p:cNvPr>
          <p:cNvPicPr>
            <a:picLocks noChangeAspect="1"/>
          </p:cNvPicPr>
          <p:nvPr/>
        </p:nvPicPr>
        <p:blipFill>
          <a:blip r:embed="rId3"/>
          <a:stretch>
            <a:fillRect/>
          </a:stretch>
        </p:blipFill>
        <p:spPr>
          <a:xfrm>
            <a:off x="805524" y="701533"/>
            <a:ext cx="4509257" cy="3190259"/>
          </a:xfrm>
          <a:prstGeom prst="rect">
            <a:avLst/>
          </a:prstGeom>
        </p:spPr>
      </p:pic>
    </p:spTree>
    <p:extLst>
      <p:ext uri="{BB962C8B-B14F-4D97-AF65-F5344CB8AC3E}">
        <p14:creationId xmlns:p14="http://schemas.microsoft.com/office/powerpoint/2010/main" val="1805281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E503B0-DC0B-4D83-9290-42355E08BD01}"/>
              </a:ext>
            </a:extLst>
          </p:cNvPr>
          <p:cNvSpPr txBox="1"/>
          <p:nvPr/>
        </p:nvSpPr>
        <p:spPr>
          <a:xfrm>
            <a:off x="3385456" y="1032318"/>
            <a:ext cx="6849042" cy="138499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GB" sz="2100" b="0" i="0" u="none" strike="noStrike" kern="1200" cap="none" spc="0" normalizeH="0" baseline="0" noProof="0" dirty="0">
                <a:ln>
                  <a:noFill/>
                </a:ln>
                <a:solidFill>
                  <a:srgbClr val="000000"/>
                </a:solidFill>
                <a:effectLst/>
                <a:uLnTx/>
                <a:uFillTx/>
                <a:latin typeface="Arial" panose="020B0604020202020204"/>
                <a:ea typeface="MS PGothic"/>
                <a:cs typeface="Calibri"/>
                <a:sym typeface="Arial"/>
              </a:rPr>
              <a:t>We have now completed our fieldwork for all five pilots; Birmingham City Council, Lincolnshire County Council, North Lincolnshire Council, Nottingham City Council and Suffolk County Council.</a:t>
            </a:r>
          </a:p>
        </p:txBody>
      </p:sp>
      <p:sp>
        <p:nvSpPr>
          <p:cNvPr id="7" name="Title 5">
            <a:extLst>
              <a:ext uri="{FF2B5EF4-FFF2-40B4-BE49-F238E27FC236}">
                <a16:creationId xmlns:a16="http://schemas.microsoft.com/office/drawing/2014/main" id="{FA73F518-146C-4F69-8974-1B823194C3A7}"/>
              </a:ext>
              <a:ext uri="{C183D7F6-B498-43B3-948B-1728B52AA6E4}">
                <adec:decorative xmlns:adec="http://schemas.microsoft.com/office/drawing/2017/decorative" val="1"/>
              </a:ext>
            </a:extLst>
          </p:cNvPr>
          <p:cNvSpPr txBox="1">
            <a:spLocks/>
          </p:cNvSpPr>
          <p:nvPr/>
        </p:nvSpPr>
        <p:spPr>
          <a:xfrm>
            <a:off x="276225" y="227013"/>
            <a:ext cx="10888164" cy="707886"/>
          </a:xfrm>
          <a:prstGeom prst="rect">
            <a:avLst/>
          </a:prstGeom>
        </p:spPr>
        <p:txBody>
          <a:bodyPr lIns="121920" tIns="60960" rIns="121920" bIns="60960" anchor="t"/>
          <a:lstStyle>
            <a:defPPr marR="0" algn="l" rtl="0">
              <a:lnSpc>
                <a:spcPct val="100000"/>
              </a:lnSpc>
              <a:spcBef>
                <a:spcPts val="0"/>
              </a:spcBef>
              <a:spcAft>
                <a:spcPts val="0"/>
              </a:spcAft>
              <a:defRPr/>
            </a:defPPr>
            <a:lvl1pPr marR="0">
              <a:lnSpc>
                <a:spcPct val="100000"/>
              </a:lnSpc>
              <a:spcBef>
                <a:spcPts val="0"/>
              </a:spcBef>
              <a:spcAft>
                <a:spcPts val="0"/>
              </a:spcAft>
              <a:buNone/>
              <a:defRPr sz="4000" b="1" i="0" u="none" strike="noStrike" cap="none" baseline="0">
                <a:solidFill>
                  <a:srgbClr val="5F2861"/>
                </a:solidFill>
                <a:latin typeface="+mj-lt"/>
                <a:ea typeface="Arial"/>
                <a:cs typeface="Arial"/>
                <a:sym typeface="Arial"/>
                <a:rtl val="0"/>
              </a:defRPr>
            </a:lvl1pPr>
          </a:lstStyle>
          <a:p>
            <a:r>
              <a:rPr lang="en-US" dirty="0"/>
              <a:t>Where are we with local authority assurance?</a:t>
            </a:r>
            <a:endParaRPr lang="en-GB" dirty="0"/>
          </a:p>
        </p:txBody>
      </p:sp>
      <p:graphicFrame>
        <p:nvGraphicFramePr>
          <p:cNvPr id="2" name="Diagram 1">
            <a:extLst>
              <a:ext uri="{FF2B5EF4-FFF2-40B4-BE49-F238E27FC236}">
                <a16:creationId xmlns:a16="http://schemas.microsoft.com/office/drawing/2014/main" id="{A2714679-B848-4CB9-8556-58B553D30A5F}"/>
              </a:ext>
            </a:extLst>
          </p:cNvPr>
          <p:cNvGraphicFramePr/>
          <p:nvPr>
            <p:extLst>
              <p:ext uri="{D42A27DB-BD31-4B8C-83A1-F6EECF244321}">
                <p14:modId xmlns:p14="http://schemas.microsoft.com/office/powerpoint/2010/main" val="3954634621"/>
              </p:ext>
            </p:extLst>
          </p:nvPr>
        </p:nvGraphicFramePr>
        <p:xfrm>
          <a:off x="950574" y="2256348"/>
          <a:ext cx="10635925" cy="4268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238DFC85-5D2B-4987-B9CE-4F1AE0F2122F}"/>
              </a:ext>
            </a:extLst>
          </p:cNvPr>
          <p:cNvSpPr txBox="1"/>
          <p:nvPr/>
        </p:nvSpPr>
        <p:spPr>
          <a:xfrm>
            <a:off x="121923" y="3806055"/>
            <a:ext cx="1348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We will…</a:t>
            </a:r>
          </a:p>
        </p:txBody>
      </p:sp>
      <p:pic>
        <p:nvPicPr>
          <p:cNvPr id="8" name="Picture 7" descr="A person sitting in a chair and holding a cup&#10;&#10;Description automatically generated with low confidence">
            <a:extLst>
              <a:ext uri="{FF2B5EF4-FFF2-40B4-BE49-F238E27FC236}">
                <a16:creationId xmlns:a16="http://schemas.microsoft.com/office/drawing/2014/main" id="{EEAAA398-9308-4172-9089-D0CF4F8E9A6C}"/>
              </a:ext>
            </a:extLst>
          </p:cNvPr>
          <p:cNvPicPr>
            <a:picLocks noChangeAspect="1"/>
          </p:cNvPicPr>
          <p:nvPr/>
        </p:nvPicPr>
        <p:blipFill>
          <a:blip r:embed="rId8">
            <a:extLst>
              <a:ext uri="{28A0092B-C50C-407E-A947-70E740481C1C}">
                <a14:useLocalDpi xmlns:a14="http://schemas.microsoft.com/office/drawing/2010/main" val="0"/>
              </a:ext>
            </a:extLst>
          </a:blip>
          <a:srcRect l="29804" t="975" r="4829" b="975"/>
          <a:stretch>
            <a:fillRect/>
          </a:stretch>
        </p:blipFill>
        <p:spPr>
          <a:xfrm>
            <a:off x="10234498" y="208009"/>
            <a:ext cx="1681277" cy="1681277"/>
          </a:xfrm>
          <a:custGeom>
            <a:avLst/>
            <a:gdLst>
              <a:gd name="connsiteX0" fmla="*/ 2492917 w 4985834"/>
              <a:gd name="connsiteY0" fmla="*/ 0 h 4985834"/>
              <a:gd name="connsiteX1" fmla="*/ 4985834 w 4985834"/>
              <a:gd name="connsiteY1" fmla="*/ 2492917 h 4985834"/>
              <a:gd name="connsiteX2" fmla="*/ 2492917 w 4985834"/>
              <a:gd name="connsiteY2" fmla="*/ 4985834 h 4985834"/>
              <a:gd name="connsiteX3" fmla="*/ 0 w 4985834"/>
              <a:gd name="connsiteY3" fmla="*/ 2492917 h 4985834"/>
              <a:gd name="connsiteX4" fmla="*/ 2492917 w 4985834"/>
              <a:gd name="connsiteY4" fmla="*/ 0 h 498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5834" h="4985834">
                <a:moveTo>
                  <a:pt x="2492917" y="0"/>
                </a:moveTo>
                <a:cubicBezTo>
                  <a:pt x="3869717" y="0"/>
                  <a:pt x="4985834" y="1116117"/>
                  <a:pt x="4985834" y="2492917"/>
                </a:cubicBezTo>
                <a:cubicBezTo>
                  <a:pt x="4985834" y="3869717"/>
                  <a:pt x="3869717" y="4985834"/>
                  <a:pt x="2492917" y="4985834"/>
                </a:cubicBezTo>
                <a:cubicBezTo>
                  <a:pt x="1116117" y="4985834"/>
                  <a:pt x="0" y="3869717"/>
                  <a:pt x="0" y="2492917"/>
                </a:cubicBezTo>
                <a:cubicBezTo>
                  <a:pt x="0" y="1116117"/>
                  <a:pt x="1116117" y="0"/>
                  <a:pt x="2492917" y="0"/>
                </a:cubicBezTo>
                <a:close/>
              </a:path>
            </a:pathLst>
          </a:custGeom>
          <a:ln w="57150">
            <a:solidFill>
              <a:srgbClr val="5F2861"/>
            </a:solidFill>
          </a:ln>
        </p:spPr>
      </p:pic>
      <p:sp>
        <p:nvSpPr>
          <p:cNvPr id="3" name="TextBox 2">
            <a:extLst>
              <a:ext uri="{FF2B5EF4-FFF2-40B4-BE49-F238E27FC236}">
                <a16:creationId xmlns:a16="http://schemas.microsoft.com/office/drawing/2014/main" id="{94137976-D4EC-7277-900D-0AED78619957}"/>
              </a:ext>
            </a:extLst>
          </p:cNvPr>
          <p:cNvSpPr txBox="1"/>
          <p:nvPr/>
        </p:nvSpPr>
        <p:spPr>
          <a:xfrm>
            <a:off x="186972" y="6397800"/>
            <a:ext cx="10888164" cy="369332"/>
          </a:xfrm>
          <a:prstGeom prst="rect">
            <a:avLst/>
          </a:prstGeom>
          <a:noFill/>
        </p:spPr>
        <p:txBody>
          <a:bodyPr wrap="square">
            <a:spAutoFit/>
          </a:bodyPr>
          <a:lstStyle/>
          <a:p>
            <a:r>
              <a:rPr lang="en-GB" dirty="0">
                <a:solidFill>
                  <a:schemeClr val="bg1"/>
                </a:solidFill>
              </a:rPr>
              <a:t>https://www.cqc.org.uk/news/testing-our-approach-local-authority-assessments</a:t>
            </a:r>
          </a:p>
        </p:txBody>
      </p:sp>
    </p:spTree>
    <p:extLst>
      <p:ext uri="{BB962C8B-B14F-4D97-AF65-F5344CB8AC3E}">
        <p14:creationId xmlns:p14="http://schemas.microsoft.com/office/powerpoint/2010/main" val="1532123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0DDF109-2BB4-4733-9B62-ED906BF01F04}"/>
              </a:ext>
              <a:ext uri="{C183D7F6-B498-43B3-948B-1728B52AA6E4}">
                <adec:decorative xmlns:adec="http://schemas.microsoft.com/office/drawing/2017/decorative" val="1"/>
              </a:ext>
            </a:extLst>
          </p:cNvPr>
          <p:cNvSpPr txBox="1">
            <a:spLocks noGrp="1"/>
          </p:cNvSpPr>
          <p:nvPr>
            <p:ph type="title" idx="4294967295"/>
          </p:nvPr>
        </p:nvSpPr>
        <p:spPr>
          <a:xfrm>
            <a:off x="276227" y="227015"/>
            <a:ext cx="11785792" cy="749436"/>
          </a:xfrm>
          <a:prstGeom prst="rect">
            <a:avLst/>
          </a:prstGeom>
        </p:spPr>
        <p:txBody>
          <a:bodyPr lIns="121920" tIns="60960" rIns="121920" bIns="60960"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dirty="0">
                <a:solidFill>
                  <a:srgbClr val="5F2861"/>
                </a:solidFill>
              </a:rPr>
              <a:t>Our vision for assessments</a:t>
            </a:r>
          </a:p>
        </p:txBody>
      </p:sp>
      <p:sp>
        <p:nvSpPr>
          <p:cNvPr id="9" name="TextBox 8">
            <a:extLst>
              <a:ext uri="{FF2B5EF4-FFF2-40B4-BE49-F238E27FC236}">
                <a16:creationId xmlns:a16="http://schemas.microsoft.com/office/drawing/2014/main" id="{496AEABC-6E14-D794-F7E1-DB3229BA358F}"/>
              </a:ext>
            </a:extLst>
          </p:cNvPr>
          <p:cNvSpPr txBox="1"/>
          <p:nvPr/>
        </p:nvSpPr>
        <p:spPr>
          <a:xfrm>
            <a:off x="3724840" y="1195478"/>
            <a:ext cx="8337179" cy="5139869"/>
          </a:xfrm>
          <a:prstGeom prst="rect">
            <a:avLst/>
          </a:prstGeom>
          <a:noFill/>
        </p:spPr>
        <p:txBody>
          <a:bodyPr wrap="square">
            <a:spAutoFit/>
          </a:bodyPr>
          <a:lstStyle/>
          <a:p>
            <a:pPr marL="342882" indent="-342882" defTabSz="914354">
              <a:spcBef>
                <a:spcPts val="1600"/>
              </a:spcBef>
              <a:buFont typeface="Arial" panose="020B0604020202020204" pitchFamily="34" charset="0"/>
              <a:buChar char="•"/>
              <a:defRPr/>
            </a:pPr>
            <a:r>
              <a:rPr lang="en-US" sz="2400" dirty="0"/>
              <a:t>LA and ICS assessments will help us illustrate the quality of care in a local area and provide independent assurance </a:t>
            </a:r>
          </a:p>
          <a:p>
            <a:pPr marL="342882" indent="-342882" defTabSz="914354">
              <a:spcBef>
                <a:spcPts val="1600"/>
              </a:spcBef>
              <a:buFont typeface="Arial" panose="020B0604020202020204" pitchFamily="34" charset="0"/>
              <a:buChar char="•"/>
              <a:defRPr/>
            </a:pPr>
            <a:r>
              <a:rPr lang="en-US" sz="2400" dirty="0"/>
              <a:t>By developing an evidence base on how LAs are delivering their Care Act duties we can; report on what we find locally and nationally, and highlight challenges, risks and the impact on the local population </a:t>
            </a:r>
          </a:p>
          <a:p>
            <a:pPr marL="342882" indent="-342882" defTabSz="914354">
              <a:spcBef>
                <a:spcPts val="1600"/>
              </a:spcBef>
              <a:buFont typeface="Arial" panose="020B0604020202020204" pitchFamily="34" charset="0"/>
              <a:buChar char="•"/>
              <a:defRPr/>
            </a:pPr>
            <a:r>
              <a:rPr lang="en-US" sz="2400" dirty="0"/>
              <a:t>We can support improvement through showcasing best practice and new/innovative ways LAs and ICSs’ are providing care and support to local people.</a:t>
            </a:r>
          </a:p>
          <a:p>
            <a:pPr marL="342882" indent="-342882" defTabSz="914354">
              <a:spcBef>
                <a:spcPts val="1600"/>
              </a:spcBef>
              <a:buFont typeface="Arial" panose="020B0604020202020204" pitchFamily="34" charset="0"/>
              <a:buChar char="•"/>
              <a:defRPr/>
            </a:pPr>
            <a:r>
              <a:rPr lang="en-US" sz="2400" dirty="0"/>
              <a:t>We will use our evidenced and independent voice to inform and influence wider system reform.</a:t>
            </a:r>
          </a:p>
        </p:txBody>
      </p:sp>
      <p:pic>
        <p:nvPicPr>
          <p:cNvPr id="13" name="Picture 12" descr="A picture containing person, human face, clothing, person&#10;&#10;Description automatically generated">
            <a:extLst>
              <a:ext uri="{FF2B5EF4-FFF2-40B4-BE49-F238E27FC236}">
                <a16:creationId xmlns:a16="http://schemas.microsoft.com/office/drawing/2014/main" id="{A6F8566B-5629-3F0B-EFFF-3233C8E27EF6}"/>
              </a:ext>
            </a:extLst>
          </p:cNvPr>
          <p:cNvPicPr>
            <a:picLocks noChangeAspect="1"/>
          </p:cNvPicPr>
          <p:nvPr/>
        </p:nvPicPr>
        <p:blipFill>
          <a:blip r:embed="rId3"/>
          <a:stretch>
            <a:fillRect/>
          </a:stretch>
        </p:blipFill>
        <p:spPr>
          <a:xfrm>
            <a:off x="444747" y="1385059"/>
            <a:ext cx="2953456" cy="4446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2776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BDE287-033F-1FDB-A659-1FBB4CCA77B1}"/>
              </a:ext>
            </a:extLst>
          </p:cNvPr>
          <p:cNvSpPr txBox="1"/>
          <p:nvPr/>
        </p:nvSpPr>
        <p:spPr>
          <a:xfrm>
            <a:off x="177084" y="231820"/>
            <a:ext cx="9760894" cy="1200329"/>
          </a:xfrm>
          <a:prstGeom prst="rect">
            <a:avLst/>
          </a:prstGeom>
          <a:noFill/>
        </p:spPr>
        <p:txBody>
          <a:bodyPr wrap="square">
            <a:spAutoFit/>
          </a:bodyPr>
          <a:lstStyle/>
          <a:p>
            <a:r>
              <a:rPr kumimoji="0" lang="en-US" sz="3600" b="1" i="0" u="none" strike="noStrike" kern="0" cap="none" spc="0" normalizeH="0" baseline="0" noProof="0" dirty="0">
                <a:ln>
                  <a:noFill/>
                </a:ln>
                <a:solidFill>
                  <a:srgbClr val="5F2861"/>
                </a:solidFill>
                <a:effectLst/>
                <a:uLnTx/>
                <a:uFillTx/>
                <a:latin typeface="Arial" panose="020B0604020202020204"/>
                <a:cs typeface="Arial"/>
                <a:sym typeface="Arial"/>
                <a:rtl val="0"/>
              </a:rPr>
              <a:t>Emerging themes from our co-production and system work to date</a:t>
            </a:r>
            <a:endParaRPr lang="en-GB" sz="1400" dirty="0"/>
          </a:p>
        </p:txBody>
      </p:sp>
      <p:sp>
        <p:nvSpPr>
          <p:cNvPr id="14" name="Rectangle: Rounded Corners 13">
            <a:extLst>
              <a:ext uri="{FF2B5EF4-FFF2-40B4-BE49-F238E27FC236}">
                <a16:creationId xmlns:a16="http://schemas.microsoft.com/office/drawing/2014/main" id="{AABA3627-4F83-3149-D7AB-C8B89A7BCB06}"/>
              </a:ext>
            </a:extLst>
          </p:cNvPr>
          <p:cNvSpPr/>
          <p:nvPr/>
        </p:nvSpPr>
        <p:spPr>
          <a:xfrm>
            <a:off x="9833895" y="3232597"/>
            <a:ext cx="1203299" cy="4273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33AB72A-4C62-D6E5-C9F2-032FEBC4173C}"/>
              </a:ext>
            </a:extLst>
          </p:cNvPr>
          <p:cNvSpPr txBox="1"/>
          <p:nvPr/>
        </p:nvSpPr>
        <p:spPr>
          <a:xfrm>
            <a:off x="411729" y="1519191"/>
            <a:ext cx="8097571" cy="4924425"/>
          </a:xfrm>
          <a:prstGeom prst="rect">
            <a:avLst/>
          </a:prstGeom>
          <a:noFill/>
        </p:spPr>
        <p:txBody>
          <a:bodyPr wrap="square" rtlCol="0">
            <a:spAutoFit/>
          </a:bodyPr>
          <a:lstStyle/>
          <a:p>
            <a:pPr marL="342900" lvl="0" indent="-342900">
              <a:spcBef>
                <a:spcPts val="1200"/>
              </a:spcBef>
              <a:spcAft>
                <a:spcPts val="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Some system partners don’t feel that they have equal or enough influence within their local system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1200"/>
              </a:spcBef>
              <a:spcAft>
                <a:spcPts val="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Sharing data continues to be a barrier, due to the different ways that data is collected and stored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1200"/>
              </a:spcBef>
              <a:spcAft>
                <a:spcPts val="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Workforce shortages and sharing workforce between health and social care continues to be an issue.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1200"/>
              </a:spcBef>
              <a:spcAft>
                <a:spcPts val="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System leaders know that they need to have a better understanding of the diverse health and care needs of their populations, as well as addressing inequalities of access and outcomes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1200"/>
              </a:spcBef>
              <a:spcAft>
                <a:spcPts val="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The potential in adult social care is not always well understood, especially by health partners who see it through the lens of discharge and not the whole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5D25BF3F-5D00-2AB5-4173-AEDC957595B9}"/>
              </a:ext>
            </a:extLst>
          </p:cNvPr>
          <p:cNvPicPr>
            <a:picLocks noChangeAspect="1"/>
          </p:cNvPicPr>
          <p:nvPr/>
        </p:nvPicPr>
        <p:blipFill rotWithShape="1">
          <a:blip r:embed="rId3"/>
          <a:srcRect l="9660" r="20739"/>
          <a:stretch/>
        </p:blipFill>
        <p:spPr>
          <a:xfrm>
            <a:off x="8509300" y="2285381"/>
            <a:ext cx="3655032" cy="3759802"/>
          </a:xfrm>
          <a:prstGeom prst="rect">
            <a:avLst/>
          </a:prstGeom>
        </p:spPr>
      </p:pic>
    </p:spTree>
    <p:extLst>
      <p:ext uri="{BB962C8B-B14F-4D97-AF65-F5344CB8AC3E}">
        <p14:creationId xmlns:p14="http://schemas.microsoft.com/office/powerpoint/2010/main" val="2228394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05EB-6683-045A-33A4-5E2755135146}"/>
              </a:ext>
            </a:extLst>
          </p:cNvPr>
          <p:cNvSpPr>
            <a:spLocks noGrp="1"/>
          </p:cNvSpPr>
          <p:nvPr>
            <p:ph type="title"/>
          </p:nvPr>
        </p:nvSpPr>
        <p:spPr/>
        <p:txBody>
          <a:bodyPr/>
          <a:lstStyle/>
          <a:p>
            <a:r>
              <a:rPr lang="en-GB" dirty="0"/>
              <a:t>CQC and Ofsted</a:t>
            </a:r>
          </a:p>
        </p:txBody>
      </p:sp>
      <p:sp>
        <p:nvSpPr>
          <p:cNvPr id="3" name="Content Placeholder 2">
            <a:extLst>
              <a:ext uri="{FF2B5EF4-FFF2-40B4-BE49-F238E27FC236}">
                <a16:creationId xmlns:a16="http://schemas.microsoft.com/office/drawing/2014/main" id="{A69202EA-1E9A-5191-4990-005D0EAF1D4B}"/>
              </a:ext>
            </a:extLst>
          </p:cNvPr>
          <p:cNvSpPr>
            <a:spLocks noGrp="1"/>
          </p:cNvSpPr>
          <p:nvPr>
            <p:ph idx="1"/>
          </p:nvPr>
        </p:nvSpPr>
        <p:spPr>
          <a:xfrm>
            <a:off x="609839" y="1605463"/>
            <a:ext cx="10972319" cy="1056276"/>
          </a:xfrm>
        </p:spPr>
        <p:txBody>
          <a:bodyPr/>
          <a:lstStyle/>
          <a:p>
            <a:r>
              <a:rPr lang="en-GB" sz="1800" kern="0" dirty="0">
                <a:effectLst/>
                <a:latin typeface="Arial" panose="020B0604020202020204" pitchFamily="34" charset="0"/>
                <a:ea typeface="Calibri" panose="020F0502020204030204" pitchFamily="34" charset="0"/>
              </a:rPr>
              <a:t>All providers of supported accommodation for 16- and 17-year-old looked-after children and care leavers have a duty to register with Ofsted by 28 October 2023. </a:t>
            </a:r>
          </a:p>
          <a:p>
            <a:endParaRPr lang="en-GB" sz="1800" dirty="0">
              <a:latin typeface="Arial" panose="020B0604020202020204" pitchFamily="34" charset="0"/>
            </a:endParaRPr>
          </a:p>
          <a:p>
            <a:r>
              <a:rPr lang="en-GB" sz="1800" dirty="0">
                <a:latin typeface="Arial" panose="020B0604020202020204" pitchFamily="34" charset="0"/>
              </a:rPr>
              <a:t>Reference: </a:t>
            </a:r>
            <a:r>
              <a:rPr lang="en-US" sz="1800" dirty="0">
                <a:latin typeface="Arial" panose="020B0604020202020204" pitchFamily="34" charset="0"/>
              </a:rPr>
              <a:t>Guide to the Supported Accommodation Regulations including Quality Standards (DFE)</a:t>
            </a:r>
          </a:p>
          <a:p>
            <a:endParaRPr lang="en-GB" sz="1800" kern="0" dirty="0">
              <a:effectLst/>
              <a:latin typeface="Arial" panose="020B0604020202020204" pitchFamily="34" charset="0"/>
              <a:ea typeface="Calibri" panose="020F0502020204030204" pitchFamily="34" charset="0"/>
            </a:endParaRPr>
          </a:p>
          <a:p>
            <a:r>
              <a:rPr lang="en-GB" sz="1800" dirty="0">
                <a:latin typeface="Arial" panose="020B0604020202020204" pitchFamily="34" charset="0"/>
              </a:rPr>
              <a:t>A</a:t>
            </a:r>
            <a:r>
              <a:rPr lang="en-GB" sz="1800" kern="0" dirty="0">
                <a:effectLst/>
                <a:latin typeface="Arial" panose="020B0604020202020204" pitchFamily="34" charset="0"/>
                <a:ea typeface="Calibri" panose="020F0502020204030204" pitchFamily="34" charset="0"/>
              </a:rPr>
              <a:t> provider could be registered both with CQC and Ofsted, if they provide a CQC-regulated activity and also offer supported accommodation to children in care and care leavers.</a:t>
            </a:r>
          </a:p>
          <a:p>
            <a:endParaRPr lang="en-GB" sz="1800" kern="0" dirty="0">
              <a:effectLst/>
              <a:latin typeface="Arial" panose="020B0604020202020204" pitchFamily="34" charset="0"/>
              <a:ea typeface="Calibri" panose="020F0502020204030204" pitchFamily="34" charset="0"/>
            </a:endParaRPr>
          </a:p>
          <a:p>
            <a:pPr>
              <a:spcAft>
                <a:spcPts val="800"/>
              </a:spcAft>
            </a:pPr>
            <a:r>
              <a:rPr lang="en-GB" sz="1800" kern="0" dirty="0">
                <a:effectLst/>
                <a:latin typeface="Arial" panose="020B0604020202020204" pitchFamily="34" charset="0"/>
                <a:ea typeface="Calibri" panose="020F0502020204030204" pitchFamily="34" charset="0"/>
              </a:rPr>
              <a:t>However, supported accommodation is very unlikely to be an appropriate option for children who require help and support with personal care, have limited unsupervised time and whose care plan is for ongoing care and accommodation beyond the age of 18. </a:t>
            </a:r>
          </a:p>
          <a:p>
            <a:pPr>
              <a:spcAft>
                <a:spcPts val="800"/>
              </a:spcAft>
            </a:pPr>
            <a:r>
              <a:rPr lang="en-GB" sz="1800" dirty="0">
                <a:latin typeface="Arial" panose="020B0604020202020204" pitchFamily="34" charset="0"/>
              </a:rPr>
              <a:t>U</a:t>
            </a:r>
            <a:r>
              <a:rPr lang="en-GB" sz="1800" kern="0" dirty="0">
                <a:effectLst/>
                <a:latin typeface="Arial" panose="020B0604020202020204" pitchFamily="34" charset="0"/>
                <a:ea typeface="Calibri" panose="020F0502020204030204" pitchFamily="34" charset="0"/>
              </a:rPr>
              <a:t>nless a provider supports, or intends to support, looked after children or care leavers aged 16 and 17 and they are placed under s22C(6)(d) or s23B(8)(b) of the Children Act 1989, then there is no requirement to register with </a:t>
            </a:r>
            <a:r>
              <a:rPr lang="en-GB" sz="1800" u="sng" kern="0" dirty="0">
                <a:solidFill>
                  <a:srgbClr val="0563C1"/>
                </a:solidFill>
                <a:effectLst/>
                <a:latin typeface="Arial" panose="020B0604020202020204" pitchFamily="34" charset="0"/>
                <a:ea typeface="Calibri" panose="020F0502020204030204" pitchFamily="34" charset="0"/>
              </a:rPr>
              <a:t>Ofsted</a:t>
            </a:r>
            <a:r>
              <a:rPr lang="en-GB" sz="1800" kern="0" dirty="0">
                <a:effectLst/>
                <a:latin typeface="Calibri" panose="020F0502020204030204" pitchFamily="34" charset="0"/>
                <a:ea typeface="Calibri" panose="020F050202020403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4002250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6600953B-F7E7-93CD-3838-3661FB87E0E1}"/>
              </a:ext>
            </a:extLst>
          </p:cNvPr>
          <p:cNvSpPr>
            <a:spLocks noGrp="1"/>
          </p:cNvSpPr>
          <p:nvPr>
            <p:ph type="title"/>
          </p:nvPr>
        </p:nvSpPr>
        <p:spPr>
          <a:xfrm>
            <a:off x="364485" y="248709"/>
            <a:ext cx="10972319" cy="838605"/>
          </a:xfrm>
        </p:spPr>
        <p:txBody>
          <a:bodyPr lIns="91440" tIns="45720" rIns="91440" bIns="45720" anchor="t"/>
          <a:lstStyle/>
          <a:p>
            <a:r>
              <a:rPr lang="en-US" sz="3800" dirty="0" err="1">
                <a:solidFill>
                  <a:srgbClr val="5F2861"/>
                </a:solidFill>
              </a:rPr>
              <a:t>Digitisation</a:t>
            </a:r>
            <a:r>
              <a:rPr lang="en-US" sz="3800" dirty="0">
                <a:solidFill>
                  <a:srgbClr val="5F2861"/>
                </a:solidFill>
              </a:rPr>
              <a:t> in </a:t>
            </a:r>
            <a:r>
              <a:rPr lang="en-US" sz="3800">
                <a:solidFill>
                  <a:srgbClr val="5F2861"/>
                </a:solidFill>
              </a:rPr>
              <a:t>social care</a:t>
            </a:r>
            <a:r>
              <a:rPr lang="en-US" sz="3800" dirty="0">
                <a:solidFill>
                  <a:srgbClr val="5F2861"/>
                </a:solidFill>
              </a:rPr>
              <a:t>: why </a:t>
            </a:r>
            <a:r>
              <a:rPr lang="en-US" sz="3800">
                <a:solidFill>
                  <a:srgbClr val="5F2861"/>
                </a:solidFill>
              </a:rPr>
              <a:t>it matters</a:t>
            </a:r>
            <a:endParaRPr lang="en-US" sz="3800" dirty="0">
              <a:solidFill>
                <a:srgbClr val="5F2861"/>
              </a:solidFill>
            </a:endParaRPr>
          </a:p>
        </p:txBody>
      </p:sp>
      <p:sp>
        <p:nvSpPr>
          <p:cNvPr id="5" name="TextBox 4">
            <a:extLst>
              <a:ext uri="{FF2B5EF4-FFF2-40B4-BE49-F238E27FC236}">
                <a16:creationId xmlns:a16="http://schemas.microsoft.com/office/drawing/2014/main" id="{535ED9A8-DA3F-C630-8980-8529A0D1F90A}"/>
              </a:ext>
            </a:extLst>
          </p:cNvPr>
          <p:cNvSpPr txBox="1"/>
          <p:nvPr/>
        </p:nvSpPr>
        <p:spPr>
          <a:xfrm>
            <a:off x="4405927" y="1243892"/>
            <a:ext cx="8182935" cy="256993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rPr>
              <a:t>Good quality records underpin high-quality care</a:t>
            </a: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Digital records far exceed capabilities of paper</a:t>
            </a:r>
          </a:p>
          <a:p>
            <a:pPr marL="457200" marR="0" lvl="1" indent="0" algn="l" defTabSz="4572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Efficiency, automation, reporting and sharing</a:t>
            </a: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And that's just the start of innovation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pic>
        <p:nvPicPr>
          <p:cNvPr id="3" name="Picture 5" descr="A picture containing person&#10;&#10;Description automatically generated">
            <a:extLst>
              <a:ext uri="{FF2B5EF4-FFF2-40B4-BE49-F238E27FC236}">
                <a16:creationId xmlns:a16="http://schemas.microsoft.com/office/drawing/2014/main" id="{85232016-E3F0-2F95-0882-1637D9402A29}"/>
              </a:ext>
            </a:extLst>
          </p:cNvPr>
          <p:cNvPicPr>
            <a:picLocks noChangeAspect="1"/>
          </p:cNvPicPr>
          <p:nvPr/>
        </p:nvPicPr>
        <p:blipFill>
          <a:blip r:embed="rId3"/>
          <a:stretch>
            <a:fillRect/>
          </a:stretch>
        </p:blipFill>
        <p:spPr>
          <a:xfrm>
            <a:off x="425570" y="1329607"/>
            <a:ext cx="3626509" cy="239850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04360F1-49EF-BB66-55D0-BC59A3BE9CE8}"/>
              </a:ext>
            </a:extLst>
          </p:cNvPr>
          <p:cNvSpPr txBox="1"/>
          <p:nvPr/>
        </p:nvSpPr>
        <p:spPr>
          <a:xfrm>
            <a:off x="425570" y="4134928"/>
            <a:ext cx="105213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0000"/>
                </a:solidFill>
                <a:effectLst/>
                <a:uLnTx/>
                <a:uFillTx/>
                <a:latin typeface="Arial"/>
                <a:ea typeface="+mn-ea"/>
                <a:cs typeface="Arial"/>
              </a:rPr>
              <a:t>State of Care Oct 2022</a:t>
            </a:r>
            <a:r>
              <a:rPr kumimoji="0" lang="en-US" sz="3200" b="0" i="0" u="none" strike="noStrike" kern="1200" cap="none" spc="0" normalizeH="0" baseline="0" noProof="0" dirty="0">
                <a:ln>
                  <a:noFill/>
                </a:ln>
                <a:solidFill>
                  <a:srgbClr val="000000"/>
                </a:solidFill>
                <a:effectLst/>
                <a:uLnTx/>
                <a:uFillTx/>
                <a:latin typeface="Arial"/>
                <a:ea typeface="+mn-ea"/>
                <a:cs typeface="Arial"/>
              </a:rPr>
              <a:t> - </a:t>
            </a:r>
            <a:r>
              <a:rPr kumimoji="0" lang="en-US" sz="3200" b="1" i="1" u="none" strike="noStrike" kern="1200" cap="none" spc="0" normalizeH="0" baseline="0" noProof="0" dirty="0">
                <a:ln>
                  <a:noFill/>
                </a:ln>
                <a:solidFill>
                  <a:srgbClr val="5F2861"/>
                </a:solidFill>
                <a:effectLst/>
                <a:uLnTx/>
                <a:uFillTx/>
                <a:latin typeface="Arial" panose="020B0604020202020204"/>
                <a:ea typeface="+mn-ea"/>
                <a:cs typeface="Arial"/>
                <a:sym typeface="Arial"/>
              </a:rPr>
              <a:t>Better data and data sharing are the critical components</a:t>
            </a:r>
            <a:r>
              <a:rPr kumimoji="0" lang="en-US" sz="3200" b="0" i="1" u="none" strike="noStrike" kern="1200" cap="none" spc="0" normalizeH="0" baseline="0" noProof="0" dirty="0">
                <a:ln>
                  <a:noFill/>
                </a:ln>
                <a:solidFill>
                  <a:srgbClr val="000000"/>
                </a:solidFill>
                <a:effectLst/>
                <a:uLnTx/>
                <a:uFillTx/>
                <a:latin typeface="Arial"/>
                <a:ea typeface="+mn-ea"/>
                <a:cs typeface="Arial"/>
              </a:rPr>
              <a:t> before providers can begin to address system-wide issues in a meaningful way</a:t>
            </a:r>
          </a:p>
        </p:txBody>
      </p:sp>
    </p:spTree>
    <p:extLst>
      <p:ext uri="{BB962C8B-B14F-4D97-AF65-F5344CB8AC3E}">
        <p14:creationId xmlns:p14="http://schemas.microsoft.com/office/powerpoint/2010/main" val="150267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2B81D7-7E66-0947-B1C0-B8F2C1AB5C03}"/>
              </a:ext>
            </a:extLst>
          </p:cNvPr>
          <p:cNvSpPr>
            <a:spLocks noGrp="1"/>
          </p:cNvSpPr>
          <p:nvPr>
            <p:ph type="title"/>
          </p:nvPr>
        </p:nvSpPr>
        <p:spPr>
          <a:xfrm>
            <a:off x="207723" y="126747"/>
            <a:ext cx="11984277" cy="1325033"/>
          </a:xfrm>
        </p:spPr>
        <p:txBody>
          <a:bodyPr lIns="91440" tIns="45720" rIns="91440" bIns="45720" anchor="t"/>
          <a:lstStyle/>
          <a:p>
            <a:r>
              <a:rPr lang="en-US" sz="3800" dirty="0">
                <a:solidFill>
                  <a:srgbClr val="5F2861"/>
                </a:solidFill>
              </a:rPr>
              <a:t>What do good digital social care records look like?</a:t>
            </a:r>
            <a:endParaRPr lang="en-GB" sz="3800" dirty="0">
              <a:solidFill>
                <a:srgbClr val="5F2861"/>
              </a:solidFill>
            </a:endParaRPr>
          </a:p>
        </p:txBody>
      </p:sp>
      <p:sp>
        <p:nvSpPr>
          <p:cNvPr id="8" name="TextBox 7">
            <a:extLst>
              <a:ext uri="{FF2B5EF4-FFF2-40B4-BE49-F238E27FC236}">
                <a16:creationId xmlns:a16="http://schemas.microsoft.com/office/drawing/2014/main" id="{F346E858-6AAA-814D-FCB4-6FE57DC9113A}"/>
              </a:ext>
            </a:extLst>
          </p:cNvPr>
          <p:cNvSpPr txBox="1"/>
          <p:nvPr/>
        </p:nvSpPr>
        <p:spPr>
          <a:xfrm>
            <a:off x="207723" y="789263"/>
            <a:ext cx="11791167" cy="53245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Minimum requirements: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each person using its service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the employment of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the overall management of the regulated 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This applies to paper and digital records. Records must be accurate, complete and up-to-date.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We routinely look at a provider’s records as part of our inspection activity, focusing 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the information in the records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how that information is used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the security measures to store and share the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We do not endorse or recommend a specific digital social care record system.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The </a:t>
            </a:r>
            <a:r>
              <a:rPr kumimoji="0" lang="en-US" sz="2000" b="0" i="0" u="sng" strike="noStrike" kern="1200" cap="none" spc="0" normalizeH="0" baseline="0" noProof="0" dirty="0" err="1">
                <a:ln>
                  <a:noFill/>
                </a:ln>
                <a:solidFill>
                  <a:srgbClr val="004D90"/>
                </a:solidFill>
                <a:effectLst/>
                <a:uLnTx/>
                <a:uFillTx/>
                <a:latin typeface="Arial" panose="020B0604020202020204"/>
                <a:ea typeface="+mn-ea"/>
                <a:cs typeface="+mn-cs"/>
                <a:hlinkClick r:id="rId3"/>
              </a:rPr>
              <a:t>Digitising</a:t>
            </a:r>
            <a:r>
              <a:rPr kumimoji="0" lang="en-US" sz="2000" b="0" i="0" u="sng" strike="noStrike" kern="1200" cap="none" spc="0" normalizeH="0" baseline="0" noProof="0" dirty="0">
                <a:ln>
                  <a:noFill/>
                </a:ln>
                <a:solidFill>
                  <a:srgbClr val="004D90"/>
                </a:solidFill>
                <a:effectLst/>
                <a:uLnTx/>
                <a:uFillTx/>
                <a:latin typeface="Arial" panose="020B0604020202020204"/>
                <a:ea typeface="+mn-ea"/>
                <a:cs typeface="+mn-cs"/>
                <a:hlinkClick r:id="rId3"/>
              </a:rPr>
              <a:t> Social Care</a:t>
            </a: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212121"/>
                </a:solidFill>
                <a:effectLst/>
                <a:uLnTx/>
                <a:uFillTx/>
                <a:latin typeface="Arial" panose="020B0604020202020204"/>
                <a:ea typeface="+mn-ea"/>
                <a:cs typeface="+mn-cs"/>
              </a:rPr>
              <a:t>programme</a:t>
            </a:r>
            <a:r>
              <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rPr>
              <a:t> provides resources to help you when choosing a digital social care record system.</a:t>
            </a:r>
          </a:p>
        </p:txBody>
      </p:sp>
    </p:spTree>
    <p:extLst>
      <p:ext uri="{BB962C8B-B14F-4D97-AF65-F5344CB8AC3E}">
        <p14:creationId xmlns:p14="http://schemas.microsoft.com/office/powerpoint/2010/main" val="1789340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FEBC-5529-A04E-CB3B-D6BCD06E5FCD}"/>
              </a:ext>
            </a:extLst>
          </p:cNvPr>
          <p:cNvSpPr>
            <a:spLocks noGrp="1"/>
          </p:cNvSpPr>
          <p:nvPr>
            <p:ph type="title"/>
          </p:nvPr>
        </p:nvSpPr>
        <p:spPr>
          <a:xfrm>
            <a:off x="207723" y="126747"/>
            <a:ext cx="10972319" cy="1325033"/>
          </a:xfrm>
        </p:spPr>
        <p:txBody>
          <a:bodyPr lIns="91440" tIns="45720" rIns="91440" bIns="45720" anchor="t"/>
          <a:lstStyle/>
          <a:p>
            <a:r>
              <a:rPr lang="en-US" sz="3800" dirty="0">
                <a:solidFill>
                  <a:srgbClr val="5F2861"/>
                </a:solidFill>
              </a:rPr>
              <a:t>The benefits of a good digital records system</a:t>
            </a:r>
            <a:endParaRPr lang="en-GB" sz="3800" dirty="0">
              <a:solidFill>
                <a:srgbClr val="5F2861"/>
              </a:solidFill>
            </a:endParaRPr>
          </a:p>
        </p:txBody>
      </p:sp>
      <p:sp>
        <p:nvSpPr>
          <p:cNvPr id="5" name="Rectangle 4">
            <a:extLst>
              <a:ext uri="{FF2B5EF4-FFF2-40B4-BE49-F238E27FC236}">
                <a16:creationId xmlns:a16="http://schemas.microsoft.com/office/drawing/2014/main" id="{BDEBCBD4-C1CE-778F-B9AB-BA4BB0248BDB}"/>
              </a:ext>
            </a:extLst>
          </p:cNvPr>
          <p:cNvSpPr/>
          <p:nvPr/>
        </p:nvSpPr>
        <p:spPr>
          <a:xfrm>
            <a:off x="338205" y="4572000"/>
            <a:ext cx="11515591" cy="1678487"/>
          </a:xfrm>
          <a:prstGeom prst="rect">
            <a:avLst/>
          </a:prstGeom>
          <a:solidFill>
            <a:srgbClr val="D5EEEA"/>
          </a:solidFill>
          <a:ln w="3175">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743669"/>
                </a:solidFill>
                <a:effectLst/>
                <a:uLnTx/>
                <a:uFillTx/>
                <a:latin typeface="Arial" panose="020B0604020202020204"/>
                <a:ea typeface="+mn-ea"/>
                <a:cs typeface="+mn-cs"/>
              </a:rPr>
              <a:t>For the wider health and social care system:</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People’s information can be used across the local health and care system to make sure their care is joined up and to support the needs of the local population.</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There will be better use of resources across the local health and care system, which can help to support other important health and care functions, such as service management, planning and research.</a:t>
            </a:r>
          </a:p>
        </p:txBody>
      </p:sp>
      <p:sp>
        <p:nvSpPr>
          <p:cNvPr id="6" name="Rectangle 5">
            <a:extLst>
              <a:ext uri="{FF2B5EF4-FFF2-40B4-BE49-F238E27FC236}">
                <a16:creationId xmlns:a16="http://schemas.microsoft.com/office/drawing/2014/main" id="{7E966CD5-AC37-59EB-6C9B-2D0C7F4E6BDF}"/>
              </a:ext>
            </a:extLst>
          </p:cNvPr>
          <p:cNvSpPr/>
          <p:nvPr/>
        </p:nvSpPr>
        <p:spPr>
          <a:xfrm>
            <a:off x="338205" y="895612"/>
            <a:ext cx="4922728" cy="3488496"/>
          </a:xfrm>
          <a:prstGeom prst="rect">
            <a:avLst/>
          </a:prstGeom>
          <a:solidFill>
            <a:srgbClr val="D5D9DE"/>
          </a:solidFill>
          <a:ln w="3175">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43669"/>
                </a:solidFill>
                <a:effectLst/>
                <a:uLnTx/>
                <a:uFillTx/>
                <a:latin typeface="Arial" panose="020B0604020202020204"/>
                <a:ea typeface="+mn-ea"/>
                <a:cs typeface="+mn-cs"/>
              </a:rPr>
              <a:t>For people using services: </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It’s easier for people to access their own records.</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People will be able to spend more time with staff and engage in meaningful interactions with them.</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When people’s needs change, services will be able to respond quickly and share information with partners in their care, making care safer.</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Risks such as medication errors, dehydration or missed care visits will be </a:t>
            </a:r>
            <a:r>
              <a:rPr kumimoji="0" lang="en-US" sz="1600" b="0" i="0" u="none" strike="noStrike" kern="1200" cap="none" spc="0" normalizeH="0" baseline="0" noProof="0" dirty="0" err="1">
                <a:ln>
                  <a:noFill/>
                </a:ln>
                <a:solidFill>
                  <a:srgbClr val="743669"/>
                </a:solidFill>
                <a:effectLst/>
                <a:uLnTx/>
                <a:uFillTx/>
                <a:latin typeface="Arial" panose="020B0604020202020204"/>
                <a:ea typeface="+mn-ea"/>
                <a:cs typeface="+mn-cs"/>
              </a:rPr>
              <a:t>minimised</a:t>
            </a: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a:t>
            </a:r>
          </a:p>
        </p:txBody>
      </p:sp>
      <p:sp>
        <p:nvSpPr>
          <p:cNvPr id="7" name="Rectangle 6">
            <a:extLst>
              <a:ext uri="{FF2B5EF4-FFF2-40B4-BE49-F238E27FC236}">
                <a16:creationId xmlns:a16="http://schemas.microsoft.com/office/drawing/2014/main" id="{0FAE56DB-DB24-4C09-D9BC-EDB95AC646F7}"/>
              </a:ext>
            </a:extLst>
          </p:cNvPr>
          <p:cNvSpPr/>
          <p:nvPr/>
        </p:nvSpPr>
        <p:spPr>
          <a:xfrm>
            <a:off x="5554251" y="895612"/>
            <a:ext cx="6299545" cy="3488497"/>
          </a:xfrm>
          <a:prstGeom prst="rect">
            <a:avLst/>
          </a:prstGeom>
          <a:solidFill>
            <a:srgbClr val="FDE5C5"/>
          </a:solidFill>
          <a:ln w="3175">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43669"/>
                </a:solidFill>
                <a:effectLst/>
                <a:uLnTx/>
                <a:uFillTx/>
                <a:latin typeface="Arial" panose="020B0604020202020204"/>
                <a:ea typeface="+mn-ea"/>
                <a:cs typeface="+mn-cs"/>
              </a:rPr>
              <a:t>For providers and staff: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Recording information in real time will allow people in different locations to access and update it wherever they 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Staff will be able to do their job more effectively and efficiently.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Digital systems will support effective quality monitoring of the service, enabling services to share and compare data to improve people’s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Storing information digitally is easier and needs less physical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43669"/>
                </a:solidFill>
                <a:effectLst/>
                <a:uLnTx/>
                <a:uFillTx/>
                <a:latin typeface="Arial" panose="020B0604020202020204"/>
                <a:ea typeface="+mn-ea"/>
                <a:cs typeface="+mn-cs"/>
              </a:rPr>
              <a:t>People’s information will be handled more securely through automatic back-up of data, the cyber security of cloud-based services, and by using multi-factor authentication.</a:t>
            </a:r>
          </a:p>
        </p:txBody>
      </p:sp>
    </p:spTree>
    <p:extLst>
      <p:ext uri="{BB962C8B-B14F-4D97-AF65-F5344CB8AC3E}">
        <p14:creationId xmlns:p14="http://schemas.microsoft.com/office/powerpoint/2010/main" val="65011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C0215-CBE3-1D56-4458-FF4D94B10461}"/>
              </a:ext>
            </a:extLst>
          </p:cNvPr>
          <p:cNvSpPr>
            <a:spLocks noGrp="1"/>
          </p:cNvSpPr>
          <p:nvPr>
            <p:ph type="title"/>
          </p:nvPr>
        </p:nvSpPr>
        <p:spPr>
          <a:xfrm>
            <a:off x="207723" y="126747"/>
            <a:ext cx="10972319" cy="1325033"/>
          </a:xfrm>
        </p:spPr>
        <p:txBody>
          <a:bodyPr lIns="91440" tIns="45720" rIns="91440" bIns="45720" anchor="t"/>
          <a:lstStyle/>
          <a:p>
            <a:r>
              <a:rPr lang="en-US" sz="3800" dirty="0">
                <a:solidFill>
                  <a:srgbClr val="5F2861"/>
                </a:solidFill>
              </a:rPr>
              <a:t>Working with CQC – points to consider</a:t>
            </a:r>
            <a:endParaRPr lang="en-GB" sz="3800" dirty="0">
              <a:solidFill>
                <a:srgbClr val="5F2861"/>
              </a:solidFill>
            </a:endParaRPr>
          </a:p>
        </p:txBody>
      </p:sp>
      <p:sp>
        <p:nvSpPr>
          <p:cNvPr id="6" name="TextBox 5">
            <a:extLst>
              <a:ext uri="{FF2B5EF4-FFF2-40B4-BE49-F238E27FC236}">
                <a16:creationId xmlns:a16="http://schemas.microsoft.com/office/drawing/2014/main" id="{4F286429-B758-59F1-7FC9-0271A2C1DE00}"/>
              </a:ext>
            </a:extLst>
          </p:cNvPr>
          <p:cNvSpPr txBox="1"/>
          <p:nvPr/>
        </p:nvSpPr>
        <p:spPr>
          <a:xfrm>
            <a:off x="207723" y="926925"/>
            <a:ext cx="11676207" cy="5293757"/>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Arial" panose="020B0604020202020204"/>
                <a:ea typeface="+mn-ea"/>
                <a:cs typeface="+mn-cs"/>
              </a:rPr>
              <a:t>We are aware that you need to meet your own data governance requirements, particularly around preventing accidental changes or loss of data. Read-only access to records means you can be confident that you can prevent accidental data changes or loss.</a:t>
            </a:r>
            <a:endParaRPr kumimoji="0" lang="en-US" sz="2400" b="0" i="0" u="none" strike="noStrike" kern="1200" cap="none" spc="0" normalizeH="0" baseline="0" noProof="0" dirty="0">
              <a:ln>
                <a:noFill/>
              </a:ln>
              <a:solidFill>
                <a:srgbClr val="212121"/>
              </a:solidFill>
              <a:effectLst/>
              <a:uLnTx/>
              <a:uFillTx/>
              <a:latin typeface="Arial" panose="020B0604020202020204"/>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Arial" panose="020B0604020202020204"/>
                <a:ea typeface="+mn-ea"/>
                <a:cs typeface="+mn-cs"/>
              </a:rPr>
              <a:t>If you have guest log-in details for the system, you should provide these where you and the inspection team member are confident that they can independently access the records they need to see. Where available, this should be read-only access. You should not use the log-in details (including smart cards) of anyone who is not present.</a:t>
            </a:r>
            <a:endParaRPr kumimoji="0" lang="en-US" sz="2400" b="0" i="0" u="none" strike="noStrike" kern="1200" cap="none" spc="0" normalizeH="0" baseline="0" noProof="0" dirty="0">
              <a:ln>
                <a:noFill/>
              </a:ln>
              <a:solidFill>
                <a:srgbClr val="212121"/>
              </a:solidFill>
              <a:effectLst/>
              <a:uLnTx/>
              <a:uFillTx/>
              <a:latin typeface="Arial" panose="020B0604020202020204"/>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Arial" panose="020B0604020202020204"/>
                <a:ea typeface="+mn-ea"/>
                <a:cs typeface="+mn-cs"/>
              </a:rPr>
              <a:t>If read-only access is not available or the inspection team member needs support to use the system, you should help them to access the records they ask to see. For example, you could have a staff member available.</a:t>
            </a:r>
            <a:endParaRPr kumimoji="0" lang="en-US" sz="2400" b="0" i="0" u="none" strike="noStrike" kern="1200" cap="none" spc="0" normalizeH="0" baseline="0" noProof="0" dirty="0">
              <a:ln>
                <a:noFill/>
              </a:ln>
              <a:solidFill>
                <a:srgbClr val="212121"/>
              </a:solidFill>
              <a:effectLst/>
              <a:uLnTx/>
              <a:uFillTx/>
              <a:latin typeface="Arial" panose="020B0604020202020204"/>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1212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0080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9E1E2A-3964-F437-7C1C-36B6A6F6B9E1}"/>
              </a:ext>
            </a:extLst>
          </p:cNvPr>
          <p:cNvSpPr>
            <a:spLocks noGrp="1"/>
          </p:cNvSpPr>
          <p:nvPr>
            <p:ph type="title"/>
          </p:nvPr>
        </p:nvSpPr>
        <p:spPr>
          <a:xfrm>
            <a:off x="207723" y="126747"/>
            <a:ext cx="10972319" cy="1325033"/>
          </a:xfrm>
        </p:spPr>
        <p:txBody>
          <a:bodyPr lIns="91440" tIns="45720" rIns="91440" bIns="45720" anchor="t"/>
          <a:lstStyle/>
          <a:p>
            <a:r>
              <a:rPr lang="en-US" sz="3800" dirty="0">
                <a:solidFill>
                  <a:srgbClr val="5F2861"/>
                </a:solidFill>
              </a:rPr>
              <a:t>Find out more</a:t>
            </a:r>
            <a:endParaRPr lang="en-GB" sz="3800" dirty="0">
              <a:solidFill>
                <a:srgbClr val="5F2861"/>
              </a:solidFill>
            </a:endParaRPr>
          </a:p>
        </p:txBody>
      </p:sp>
      <p:sp>
        <p:nvSpPr>
          <p:cNvPr id="5" name="TextBox 4">
            <a:extLst>
              <a:ext uri="{FF2B5EF4-FFF2-40B4-BE49-F238E27FC236}">
                <a16:creationId xmlns:a16="http://schemas.microsoft.com/office/drawing/2014/main" id="{7D7A6B27-0263-8494-A139-7198E6D3819A}"/>
              </a:ext>
            </a:extLst>
          </p:cNvPr>
          <p:cNvSpPr txBox="1"/>
          <p:nvPr/>
        </p:nvSpPr>
        <p:spPr>
          <a:xfrm>
            <a:off x="6744614" y="1547877"/>
            <a:ext cx="4994754" cy="443198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We are here to help you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We are here to support you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Sources of best practice and much more, can be found on our webpage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hlinkClick r:id="rId3"/>
              </a:rPr>
              <a:t>https://www.cqc.org.uk/guidance-providers/adult-social-care/digital-record-systems-adult-social-care-services</a:t>
            </a: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 </a:t>
            </a:r>
          </a:p>
        </p:txBody>
      </p:sp>
      <p:pic>
        <p:nvPicPr>
          <p:cNvPr id="2050" name="Picture 2" descr="Getting To Grips With Care Home Technology | Sanctuary Care">
            <a:extLst>
              <a:ext uri="{FF2B5EF4-FFF2-40B4-BE49-F238E27FC236}">
                <a16:creationId xmlns:a16="http://schemas.microsoft.com/office/drawing/2014/main" id="{6C0733DD-1AEE-A23A-F865-7B3C73EA1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32" y="1547877"/>
            <a:ext cx="5643368" cy="3762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59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Email">
            <a:extLst>
              <a:ext uri="{FF2B5EF4-FFF2-40B4-BE49-F238E27FC236}">
                <a16:creationId xmlns:a16="http://schemas.microsoft.com/office/drawing/2014/main" id="{EC5AF23F-FCD5-43C5-B5AD-C35A6B1C66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834" y="255365"/>
            <a:ext cx="1118775" cy="7221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5424B6-648C-4285-87B9-A56DDCF9B871}"/>
              </a:ext>
            </a:extLst>
          </p:cNvPr>
          <p:cNvSpPr txBox="1"/>
          <p:nvPr/>
        </p:nvSpPr>
        <p:spPr>
          <a:xfrm>
            <a:off x="2366803" y="319512"/>
            <a:ext cx="5781759" cy="1067087"/>
          </a:xfrm>
          <a:prstGeom prst="rect">
            <a:avLst/>
          </a:prstGeom>
          <a:noFill/>
        </p:spPr>
        <p:txBody>
          <a:bodyPr wrap="square" lIns="121920" tIns="60960" rIns="121920" bIns="60960" rtlCol="0" anchor="t">
            <a:spAutoFit/>
          </a:bodyPr>
          <a:lstStyle/>
          <a:p>
            <a:pPr defTabSz="609585">
              <a:defRPr/>
            </a:pPr>
            <a:r>
              <a:rPr lang="en-GB" sz="2400" b="1" dirty="0">
                <a:solidFill>
                  <a:srgbClr val="000000"/>
                </a:solidFill>
                <a:latin typeface="Arial"/>
                <a:ea typeface="ＭＳ Ｐゴシック"/>
                <a:cs typeface="Arial"/>
                <a:sym typeface="Arial"/>
                <a:rtl val="0"/>
              </a:rPr>
              <a:t>Provider Bulletin</a:t>
            </a:r>
          </a:p>
          <a:p>
            <a:pPr defTabSz="609585">
              <a:defRPr/>
            </a:pPr>
            <a:r>
              <a:rPr lang="en-GB" sz="1867" dirty="0">
                <a:solidFill>
                  <a:srgbClr val="000000"/>
                </a:solidFill>
                <a:latin typeface="Arial"/>
                <a:ea typeface="ＭＳ Ｐゴシック"/>
                <a:cs typeface="Arial"/>
                <a:sym typeface="Arial"/>
                <a:hlinkClick r:id="rId4"/>
                <a:rtl val="0"/>
              </a:rPr>
              <a:t>https://www.cqc.org.uk/news/newsletters-alerts/email-newsletters-cqc</a:t>
            </a:r>
            <a:r>
              <a:rPr lang="en-GB" sz="1867" dirty="0">
                <a:solidFill>
                  <a:srgbClr val="000000"/>
                </a:solidFill>
                <a:latin typeface="Arial"/>
                <a:ea typeface="ＭＳ Ｐゴシック"/>
                <a:cs typeface="Arial"/>
                <a:sym typeface="Arial"/>
                <a:rtl val="0"/>
              </a:rPr>
              <a:t> or Search: CQC bulletin</a:t>
            </a:r>
          </a:p>
        </p:txBody>
      </p:sp>
      <p:pic>
        <p:nvPicPr>
          <p:cNvPr id="43" name="Picture 42" descr="Twitter">
            <a:extLst>
              <a:ext uri="{FF2B5EF4-FFF2-40B4-BE49-F238E27FC236}">
                <a16:creationId xmlns:a16="http://schemas.microsoft.com/office/drawing/2014/main" id="{2B42A314-DF70-4D4A-B60F-939E8B6E65D6}"/>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983" y="1378589"/>
            <a:ext cx="560471" cy="495083"/>
          </a:xfrm>
          <a:prstGeom prst="rect">
            <a:avLst/>
          </a:prstGeom>
        </p:spPr>
      </p:pic>
      <p:pic>
        <p:nvPicPr>
          <p:cNvPr id="45" name="Picture 6" descr="Youtube">
            <a:extLst>
              <a:ext uri="{FF2B5EF4-FFF2-40B4-BE49-F238E27FC236}">
                <a16:creationId xmlns:a16="http://schemas.microsoft.com/office/drawing/2014/main" id="{CE2F6EFF-E248-4323-AF10-F18F8D1980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811" y="1936079"/>
            <a:ext cx="338812" cy="338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a:extLst>
              <a:ext uri="{FF2B5EF4-FFF2-40B4-BE49-F238E27FC236}">
                <a16:creationId xmlns:a16="http://schemas.microsoft.com/office/drawing/2014/main" id="{B6FFE4A4-55EA-476C-9ED2-1E5A667366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3735" y="2454928"/>
            <a:ext cx="303205" cy="303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4CB875-FC5F-4821-89FD-0D48A66AE8E0}"/>
              </a:ext>
            </a:extLst>
          </p:cNvPr>
          <p:cNvSpPr txBox="1"/>
          <p:nvPr/>
        </p:nvSpPr>
        <p:spPr>
          <a:xfrm>
            <a:off x="2381145" y="1396430"/>
            <a:ext cx="4397283" cy="1744324"/>
          </a:xfrm>
          <a:prstGeom prst="rect">
            <a:avLst/>
          </a:prstGeom>
          <a:noFill/>
        </p:spPr>
        <p:txBody>
          <a:bodyPr wrap="square" lIns="121920" tIns="60960" rIns="121920" bIns="60960" rtlCol="0" anchor="t">
            <a:spAutoFit/>
          </a:bodyPr>
          <a:lstStyle>
            <a:defPPr>
              <a:defRPr lang="en-US"/>
            </a:defPPr>
            <a:lvl1pPr marR="0" lvl="0" indent="0" defTabSz="914400"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a:ea typeface="ＭＳ Ｐゴシック"/>
              </a:defRPr>
            </a:lvl1pPr>
          </a:lstStyle>
          <a:p>
            <a:pPr defTabSz="1219170">
              <a:defRPr/>
            </a:pPr>
            <a:r>
              <a:rPr lang="en-GB" dirty="0">
                <a:cs typeface="Arial"/>
                <a:sym typeface="Arial"/>
                <a:rtl val="0"/>
              </a:rPr>
              <a:t>Social</a:t>
            </a:r>
          </a:p>
          <a:p>
            <a:pPr defTabSz="1219170">
              <a:spcAft>
                <a:spcPts val="400"/>
              </a:spcAft>
              <a:defRPr/>
            </a:pPr>
            <a:r>
              <a:rPr lang="en-GB" sz="1867" b="0" dirty="0">
                <a:cs typeface="Arial"/>
                <a:sym typeface="Arial"/>
                <a:rtl val="0"/>
              </a:rPr>
              <a:t>@CQCProf </a:t>
            </a:r>
            <a:r>
              <a:rPr lang="en-GB" altLang="en-US" sz="1867" b="0" dirty="0">
                <a:ea typeface="ヒラギノ角ゴ Pro W3"/>
                <a:cs typeface="Arial"/>
                <a:sym typeface="Arial"/>
                <a:rtl val="0"/>
              </a:rPr>
              <a:t>@CQCProf      </a:t>
            </a:r>
            <a:endParaRPr lang="en-GB" altLang="en-US" sz="1867" b="0" dirty="0">
              <a:ea typeface="ヒラギノ角ゴ Pro W3" charset="-128"/>
              <a:cs typeface="Arial"/>
              <a:sym typeface="Arial"/>
              <a:rtl val="0"/>
            </a:endParaRPr>
          </a:p>
          <a:p>
            <a:pPr defTabSz="1219170" fontAlgn="base">
              <a:spcBef>
                <a:spcPct val="0"/>
              </a:spcBef>
              <a:spcAft>
                <a:spcPts val="400"/>
              </a:spcAft>
              <a:buSzPct val="100000"/>
              <a:defRPr/>
            </a:pPr>
            <a:r>
              <a:rPr lang="en-GB" altLang="en-US" sz="1867" b="0" dirty="0">
                <a:latin typeface="Arial" charset="0"/>
                <a:ea typeface="ヒラギノ角ゴ Pro W3" charset="-128"/>
                <a:cs typeface="Arial"/>
                <a:sym typeface="Arial"/>
                <a:rtl val="0"/>
              </a:rPr>
              <a:t>youtube.com/user/</a:t>
            </a:r>
            <a:r>
              <a:rPr lang="en-GB" altLang="en-US" sz="1867" b="0" dirty="0" err="1">
                <a:latin typeface="Arial" charset="0"/>
                <a:ea typeface="ヒラギノ角ゴ Pro W3" charset="-128"/>
                <a:cs typeface="Arial"/>
                <a:sym typeface="Arial"/>
                <a:rtl val="0"/>
              </a:rPr>
              <a:t>cqcdigitalcomms</a:t>
            </a:r>
            <a:endParaRPr lang="en-GB" altLang="en-US" sz="1867" b="0" dirty="0">
              <a:latin typeface="Arial" charset="0"/>
              <a:ea typeface="ヒラギノ角ゴ Pro W3" charset="-128"/>
              <a:cs typeface="Arial"/>
              <a:sym typeface="Arial"/>
              <a:rtl val="0"/>
            </a:endParaRPr>
          </a:p>
          <a:p>
            <a:pPr defTabSz="1219170" fontAlgn="base">
              <a:spcBef>
                <a:spcPct val="0"/>
              </a:spcBef>
              <a:buSzPct val="100000"/>
              <a:defRPr/>
            </a:pPr>
            <a:r>
              <a:rPr lang="en-GB" altLang="en-US" sz="1867" b="0" dirty="0">
                <a:latin typeface="Arial" charset="0"/>
                <a:ea typeface="ヒラギノ角ゴ Pro W3" charset="-128"/>
                <a:cs typeface="Arial"/>
                <a:sym typeface="Arial"/>
                <a:rtl val="0"/>
              </a:rPr>
              <a:t>facebook.com/</a:t>
            </a:r>
            <a:r>
              <a:rPr lang="en-GB" altLang="en-US" sz="1867" b="0" dirty="0" err="1">
                <a:latin typeface="Arial" charset="0"/>
                <a:ea typeface="ヒラギノ角ゴ Pro W3" charset="-128"/>
                <a:cs typeface="Arial"/>
                <a:sym typeface="Arial"/>
                <a:rtl val="0"/>
              </a:rPr>
              <a:t>CareQualityCommission</a:t>
            </a:r>
            <a:endParaRPr lang="en-GB" altLang="en-US" sz="1867" b="0" dirty="0">
              <a:latin typeface="Arial" charset="0"/>
              <a:ea typeface="ヒラギノ角ゴ Pro W3" charset="-128"/>
              <a:cs typeface="Arial"/>
              <a:sym typeface="Arial"/>
              <a:rtl val="0"/>
            </a:endParaRPr>
          </a:p>
          <a:p>
            <a:pPr defTabSz="1219170">
              <a:defRPr/>
            </a:pPr>
            <a:r>
              <a:rPr lang="en-GB" sz="1867" b="0" dirty="0">
                <a:cs typeface="Arial"/>
                <a:sym typeface="Arial"/>
                <a:rtl val="0"/>
              </a:rPr>
              <a:t> </a:t>
            </a:r>
          </a:p>
        </p:txBody>
      </p:sp>
      <p:pic>
        <p:nvPicPr>
          <p:cNvPr id="31" name="Picture 6">
            <a:extLst>
              <a:ext uri="{FF2B5EF4-FFF2-40B4-BE49-F238E27FC236}">
                <a16:creationId xmlns:a16="http://schemas.microsoft.com/office/drawing/2014/main" id="{EEFED114-3803-425F-AE22-251D6CB23F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56943" y="3024601"/>
            <a:ext cx="1795359" cy="7954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44D1591-3CEC-4D84-9098-8332D6F87A4E}"/>
              </a:ext>
            </a:extLst>
          </p:cNvPr>
          <p:cNvSpPr txBox="1"/>
          <p:nvPr/>
        </p:nvSpPr>
        <p:spPr>
          <a:xfrm>
            <a:off x="2361768" y="2856813"/>
            <a:ext cx="4594176" cy="113120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Digital platform</a:t>
            </a:r>
          </a:p>
          <a:p>
            <a:pPr defTabSz="1219170">
              <a:spcBef>
                <a:spcPts val="533"/>
              </a:spcBef>
              <a:defRPr/>
            </a:pPr>
            <a:r>
              <a:rPr lang="en-GB" sz="1867">
                <a:solidFill>
                  <a:srgbClr val="000000"/>
                </a:solidFill>
                <a:latin typeface="Arial"/>
                <a:ea typeface="ＭＳ Ｐゴシック"/>
                <a:cs typeface="Arial"/>
                <a:sym typeface="Arial"/>
                <a:hlinkClick r:id="rId9"/>
                <a:rtl val="0"/>
              </a:rPr>
              <a:t>https://cqc.citizenlab.co/en-GB/</a:t>
            </a:r>
            <a:r>
              <a:rPr lang="en-GB" sz="1867">
                <a:solidFill>
                  <a:srgbClr val="000000"/>
                </a:solidFill>
                <a:latin typeface="Arial"/>
                <a:ea typeface="ＭＳ Ｐゴシック"/>
                <a:cs typeface="Arial"/>
                <a:sym typeface="Arial"/>
                <a:rtl val="0"/>
              </a:rPr>
              <a:t> or Search: </a:t>
            </a:r>
            <a:r>
              <a:rPr lang="en-GB" sz="1867" err="1">
                <a:solidFill>
                  <a:srgbClr val="000000"/>
                </a:solidFill>
                <a:latin typeface="Arial"/>
                <a:ea typeface="ＭＳ Ｐゴシック"/>
                <a:cs typeface="Arial"/>
                <a:sym typeface="Arial"/>
                <a:rtl val="0"/>
              </a:rPr>
              <a:t>Citizenlab</a:t>
            </a:r>
            <a:r>
              <a:rPr lang="en-GB" sz="1867">
                <a:solidFill>
                  <a:srgbClr val="000000"/>
                </a:solidFill>
                <a:latin typeface="Arial"/>
                <a:ea typeface="ＭＳ Ｐゴシック"/>
                <a:cs typeface="Arial"/>
                <a:sym typeface="Arial"/>
                <a:rtl val="0"/>
              </a:rPr>
              <a:t> CQC</a:t>
            </a:r>
            <a:endParaRPr lang="en-GB" sz="1867" kern="0">
              <a:solidFill>
                <a:srgbClr val="000000"/>
              </a:solidFill>
              <a:latin typeface="Arial"/>
              <a:cs typeface="Arial"/>
              <a:sym typeface="Arial"/>
              <a:rtl val="0"/>
            </a:endParaRPr>
          </a:p>
        </p:txBody>
      </p:sp>
      <p:pic>
        <p:nvPicPr>
          <p:cNvPr id="32" name="Picture 2" descr="Podcasts">
            <a:extLst>
              <a:ext uri="{FF2B5EF4-FFF2-40B4-BE49-F238E27FC236}">
                <a16:creationId xmlns:a16="http://schemas.microsoft.com/office/drawing/2014/main" id="{715D5D9D-C6EF-463D-B136-B8146DC399A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2765" y="4087809"/>
            <a:ext cx="1564256" cy="833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3F7305-CDD2-4B03-A481-BDC6D4B007A8}"/>
              </a:ext>
            </a:extLst>
          </p:cNvPr>
          <p:cNvSpPr txBox="1"/>
          <p:nvPr/>
        </p:nvSpPr>
        <p:spPr>
          <a:xfrm>
            <a:off x="2352302" y="4009881"/>
            <a:ext cx="6308004" cy="106708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Podcasts </a:t>
            </a:r>
          </a:p>
          <a:p>
            <a:pPr defTabSz="1219170">
              <a:defRPr/>
            </a:pPr>
            <a:r>
              <a:rPr lang="en-GB" sz="1867">
                <a:solidFill>
                  <a:srgbClr val="000000"/>
                </a:solidFill>
                <a:latin typeface="Arial"/>
                <a:ea typeface="ＭＳ Ｐゴシック"/>
                <a:cs typeface="Arial"/>
                <a:sym typeface="Arial"/>
                <a:rtl val="0"/>
              </a:rPr>
              <a:t>Wherever you listen to podcasts</a:t>
            </a:r>
            <a:br>
              <a:rPr lang="en-GB" sz="1867">
                <a:solidFill>
                  <a:srgbClr val="000000"/>
                </a:solidFill>
                <a:latin typeface="Arial"/>
                <a:ea typeface="ＭＳ Ｐゴシック"/>
                <a:cs typeface="Arial"/>
                <a:sym typeface="Arial"/>
                <a:rtl val="0"/>
              </a:rPr>
            </a:br>
            <a:r>
              <a:rPr lang="en-GB" sz="1867">
                <a:solidFill>
                  <a:srgbClr val="000000"/>
                </a:solidFill>
                <a:latin typeface="Arial"/>
                <a:ea typeface="ＭＳ Ｐゴシック"/>
                <a:cs typeface="Arial"/>
                <a:sym typeface="Arial"/>
                <a:rtl val="0"/>
              </a:rPr>
              <a:t>Search: CQC Connect </a:t>
            </a:r>
          </a:p>
        </p:txBody>
      </p:sp>
      <p:pic>
        <p:nvPicPr>
          <p:cNvPr id="34" name="Picture 33" descr="Medium">
            <a:extLst>
              <a:ext uri="{FF2B5EF4-FFF2-40B4-BE49-F238E27FC236}">
                <a16:creationId xmlns:a16="http://schemas.microsoft.com/office/drawing/2014/main" id="{B55B0DE1-998E-4ACF-9A00-9809F2EE38C6}"/>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3813" y="5266708"/>
            <a:ext cx="1767331" cy="743401"/>
          </a:xfrm>
          <a:prstGeom prst="rect">
            <a:avLst/>
          </a:prstGeom>
        </p:spPr>
      </p:pic>
      <p:sp>
        <p:nvSpPr>
          <p:cNvPr id="35" name="TextBox 34">
            <a:extLst>
              <a:ext uri="{FF2B5EF4-FFF2-40B4-BE49-F238E27FC236}">
                <a16:creationId xmlns:a16="http://schemas.microsoft.com/office/drawing/2014/main" id="{2E44A12D-44EB-451E-B6BD-C9021E07D107}"/>
              </a:ext>
            </a:extLst>
          </p:cNvPr>
          <p:cNvSpPr txBox="1"/>
          <p:nvPr/>
        </p:nvSpPr>
        <p:spPr>
          <a:xfrm>
            <a:off x="2399097" y="5036532"/>
            <a:ext cx="5575699" cy="119532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Blogs </a:t>
            </a:r>
          </a:p>
          <a:p>
            <a:pPr defTabSz="1219170">
              <a:spcBef>
                <a:spcPts val="533"/>
              </a:spcBef>
              <a:defRPr/>
            </a:pPr>
            <a:r>
              <a:rPr lang="en-GB" sz="1867">
                <a:solidFill>
                  <a:srgbClr val="000000"/>
                </a:solidFill>
                <a:latin typeface="Arial"/>
                <a:ea typeface="ＭＳ Ｐゴシック"/>
                <a:cs typeface="Arial"/>
                <a:sym typeface="Arial"/>
                <a:hlinkClick r:id="rId12"/>
                <a:rtl val="0"/>
              </a:rPr>
              <a:t>https://medium.com/@CareQualityComm</a:t>
            </a:r>
            <a:r>
              <a:rPr lang="en-GB" sz="1867">
                <a:solidFill>
                  <a:srgbClr val="000000"/>
                </a:solidFill>
                <a:latin typeface="Arial"/>
                <a:ea typeface="ＭＳ Ｐゴシック"/>
                <a:cs typeface="Arial"/>
                <a:sym typeface="Arial"/>
                <a:rtl val="0"/>
              </a:rPr>
              <a:t> </a:t>
            </a:r>
          </a:p>
          <a:p>
            <a:pPr defTabSz="1219170">
              <a:spcBef>
                <a:spcPts val="533"/>
              </a:spcBef>
              <a:defRPr/>
            </a:pPr>
            <a:r>
              <a:rPr lang="en-GB" sz="1867">
                <a:solidFill>
                  <a:srgbClr val="000000"/>
                </a:solidFill>
                <a:latin typeface="Arial"/>
                <a:ea typeface="ＭＳ Ｐゴシック"/>
                <a:cs typeface="Arial"/>
                <a:sym typeface="Arial"/>
                <a:rtl val="0"/>
              </a:rPr>
              <a:t>or Search: Medium CQC</a:t>
            </a:r>
          </a:p>
        </p:txBody>
      </p:sp>
      <p:sp>
        <p:nvSpPr>
          <p:cNvPr id="4" name="Rectangle: Rounded Corners 3">
            <a:extLst>
              <a:ext uri="{FF2B5EF4-FFF2-40B4-BE49-F238E27FC236}">
                <a16:creationId xmlns:a16="http://schemas.microsoft.com/office/drawing/2014/main" id="{C38EE1FA-E2CB-58A0-F04E-98409EB4DB5D}"/>
              </a:ext>
            </a:extLst>
          </p:cNvPr>
          <p:cNvSpPr/>
          <p:nvPr/>
        </p:nvSpPr>
        <p:spPr>
          <a:xfrm>
            <a:off x="8241589" y="1378589"/>
            <a:ext cx="3688642" cy="4770544"/>
          </a:xfrm>
          <a:prstGeom prst="roundRect">
            <a:avLst>
              <a:gd name="adj" fmla="val 9188"/>
            </a:avLst>
          </a:prstGeom>
          <a:solidFill>
            <a:srgbClr val="743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B1D6FAE8-8504-4D41-A487-010149173C14}"/>
              </a:ext>
            </a:extLst>
          </p:cNvPr>
          <p:cNvSpPr txBox="1"/>
          <p:nvPr/>
        </p:nvSpPr>
        <p:spPr>
          <a:xfrm>
            <a:off x="8508159" y="255365"/>
            <a:ext cx="2749465" cy="985078"/>
          </a:xfrm>
          <a:prstGeom prst="rect">
            <a:avLst/>
          </a:prstGeom>
          <a:noFill/>
        </p:spPr>
        <p:txBody>
          <a:bodyPr wrap="square" lIns="121920" tIns="60960" rIns="121920" bIns="60960" rtlCol="0" anchor="t">
            <a:spAutoFit/>
          </a:bodyPr>
          <a:lstStyle/>
          <a:p>
            <a:pPr defTabSz="609585">
              <a:defRPr/>
            </a:pPr>
            <a:r>
              <a:rPr lang="en-GB" sz="1867" b="1" dirty="0">
                <a:solidFill>
                  <a:srgbClr val="000000"/>
                </a:solidFill>
                <a:latin typeface="Arial"/>
                <a:ea typeface="ＭＳ Ｐゴシック"/>
                <a:cs typeface="Arial"/>
                <a:sym typeface="Arial"/>
                <a:rtl val="0"/>
              </a:rPr>
              <a:t>Publications </a:t>
            </a:r>
          </a:p>
          <a:p>
            <a:pPr defTabSz="609585">
              <a:defRPr/>
            </a:pPr>
            <a:r>
              <a:rPr lang="en-GB" sz="1867" dirty="0">
                <a:solidFill>
                  <a:srgbClr val="000000"/>
                </a:solidFill>
                <a:latin typeface="Arial"/>
                <a:ea typeface="ＭＳ Ｐゴシック"/>
                <a:cs typeface="Arial"/>
                <a:sym typeface="Arial"/>
                <a:hlinkClick r:id="rId13"/>
                <a:rtl val="0"/>
              </a:rPr>
              <a:t>https://www.cqc.org.uk/publications</a:t>
            </a:r>
            <a:r>
              <a:rPr lang="en-GB" sz="1867" dirty="0">
                <a:solidFill>
                  <a:srgbClr val="000000"/>
                </a:solidFill>
                <a:latin typeface="Arial"/>
                <a:ea typeface="ＭＳ Ｐゴシック"/>
                <a:cs typeface="Arial"/>
                <a:sym typeface="Arial"/>
                <a:rtl val="0"/>
              </a:rPr>
              <a:t> </a:t>
            </a:r>
          </a:p>
        </p:txBody>
      </p:sp>
      <p:sp>
        <p:nvSpPr>
          <p:cNvPr id="2" name="TextBox 1">
            <a:extLst>
              <a:ext uri="{FF2B5EF4-FFF2-40B4-BE49-F238E27FC236}">
                <a16:creationId xmlns:a16="http://schemas.microsoft.com/office/drawing/2014/main" id="{FE5A49D1-7198-528A-73AD-3EA5962B9F92}"/>
              </a:ext>
            </a:extLst>
          </p:cNvPr>
          <p:cNvSpPr txBox="1"/>
          <p:nvPr/>
        </p:nvSpPr>
        <p:spPr>
          <a:xfrm>
            <a:off x="8308304" y="1615260"/>
            <a:ext cx="3420932" cy="1938992"/>
          </a:xfrm>
          <a:prstGeom prst="rect">
            <a:avLst/>
          </a:prstGeom>
          <a:noFill/>
        </p:spPr>
        <p:txBody>
          <a:bodyPr wrap="square" rtlCol="0">
            <a:spAutoFit/>
          </a:bodyPr>
          <a:lstStyle/>
          <a:p>
            <a:pPr algn="ctr"/>
            <a:r>
              <a:rPr lang="en-GB" b="1" dirty="0">
                <a:solidFill>
                  <a:schemeClr val="bg1"/>
                </a:solidFill>
              </a:rPr>
              <a:t>CQC is changing – YouTube playlist </a:t>
            </a:r>
          </a:p>
          <a:p>
            <a:pPr algn="ctr"/>
            <a:endParaRPr lang="en-GB" sz="800" b="1" dirty="0">
              <a:solidFill>
                <a:schemeClr val="bg1"/>
              </a:solidFill>
            </a:endParaRPr>
          </a:p>
          <a:p>
            <a:pPr algn="ctr"/>
            <a:r>
              <a:rPr lang="en-GB" dirty="0">
                <a:solidFill>
                  <a:schemeClr val="bg1"/>
                </a:solidFill>
                <a:hlinkClick r:id="rId14">
                  <a:extLst>
                    <a:ext uri="{A12FA001-AC4F-418D-AE19-62706E023703}">
                      <ahyp:hlinkClr xmlns:ahyp="http://schemas.microsoft.com/office/drawing/2018/hyperlinkcolor" val="tx"/>
                    </a:ext>
                  </a:extLst>
                </a:hlinkClick>
              </a:rPr>
              <a:t>https://youtube.com/playlist?list=PLEwLzOd_XW-IU-FCX2gvNu3OYG1aHn365</a:t>
            </a:r>
            <a:r>
              <a:rPr lang="en-GB" dirty="0">
                <a:solidFill>
                  <a:schemeClr val="bg1"/>
                </a:solidFill>
              </a:rPr>
              <a:t> </a:t>
            </a:r>
          </a:p>
          <a:p>
            <a:endParaRPr lang="en-GB" dirty="0"/>
          </a:p>
        </p:txBody>
      </p:sp>
      <p:pic>
        <p:nvPicPr>
          <p:cNvPr id="3" name="Picture Placeholder 6">
            <a:extLst>
              <a:ext uri="{FF2B5EF4-FFF2-40B4-BE49-F238E27FC236}">
                <a16:creationId xmlns:a16="http://schemas.microsoft.com/office/drawing/2014/main" id="{1164AF29-6FE6-3722-867B-C54B89E8A87F}"/>
              </a:ext>
            </a:extLst>
          </p:cNvPr>
          <p:cNvPicPr>
            <a:picLocks noChangeAspect="1"/>
          </p:cNvPicPr>
          <p:nvPr/>
        </p:nvPicPr>
        <p:blipFill>
          <a:blip r:embed="rId15"/>
          <a:srcRect l="8326" r="8326"/>
          <a:stretch>
            <a:fillRect/>
          </a:stretch>
        </p:blipFill>
        <p:spPr>
          <a:xfrm>
            <a:off x="8508159" y="3274844"/>
            <a:ext cx="3154949" cy="2590067"/>
          </a:xfrm>
          <a:prstGeom prst="rect">
            <a:avLst/>
          </a:prstGeom>
          <a:ln>
            <a:noFill/>
          </a:ln>
          <a:effectLst>
            <a:softEdge rad="112500"/>
          </a:effectLst>
        </p:spPr>
      </p:pic>
    </p:spTree>
    <p:extLst>
      <p:ext uri="{BB962C8B-B14F-4D97-AF65-F5344CB8AC3E}">
        <p14:creationId xmlns:p14="http://schemas.microsoft.com/office/powerpoint/2010/main" val="27067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2579" y="1169955"/>
            <a:ext cx="6705787" cy="4657685"/>
          </a:xfrm>
          <a:prstGeom prst="rect">
            <a:avLst/>
          </a:prstGeom>
          <a:noFill/>
        </p:spPr>
        <p:txBody>
          <a:bodyPr wrap="square" lIns="91440" tIns="45720" rIns="91440" bIns="45720" rtlCol="0" anchor="t">
            <a:spAutoFit/>
          </a:bodyPr>
          <a:lstStyle/>
          <a:p>
            <a:pPr marL="342900" indent="-342900">
              <a:spcBef>
                <a:spcPts val="800"/>
              </a:spcBef>
              <a:buFont typeface="Arial" panose="020B0604020202020204" pitchFamily="34" charset="0"/>
              <a:buChar char="•"/>
            </a:pPr>
            <a:r>
              <a:rPr lang="en-US" sz="3000" dirty="0">
                <a:ea typeface="ＭＳ Ｐゴシック"/>
              </a:rPr>
              <a:t>To have a greater focus on care across </a:t>
            </a:r>
            <a:r>
              <a:rPr lang="en-GB" sz="3000" dirty="0"/>
              <a:t>local areas or systems</a:t>
            </a:r>
          </a:p>
          <a:p>
            <a:pPr marL="342900" indent="-342900">
              <a:spcBef>
                <a:spcPts val="800"/>
              </a:spcBef>
              <a:buFont typeface="Arial" panose="020B0604020202020204" pitchFamily="34" charset="0"/>
              <a:buChar char="•"/>
            </a:pPr>
            <a:r>
              <a:rPr lang="en-GB" sz="3000" dirty="0">
                <a:ea typeface="ＭＳ Ｐゴシック"/>
              </a:rPr>
              <a:t>To use our new regulatory powers </a:t>
            </a:r>
            <a:r>
              <a:rPr lang="en-GB" sz="3000" dirty="0"/>
              <a:t>effectively to improve people’s care</a:t>
            </a:r>
          </a:p>
          <a:p>
            <a:pPr marL="342900" indent="-342900">
              <a:spcBef>
                <a:spcPts val="800"/>
              </a:spcBef>
              <a:buFont typeface="Arial" panose="020B0604020202020204" pitchFamily="34" charset="0"/>
              <a:buChar char="•"/>
            </a:pPr>
            <a:r>
              <a:rPr lang="en-GB" sz="3000" dirty="0"/>
              <a:t>To make our regulation less complex and more efficient</a:t>
            </a:r>
          </a:p>
          <a:p>
            <a:pPr marL="342900" indent="-342900">
              <a:spcBef>
                <a:spcPts val="800"/>
              </a:spcBef>
              <a:buFont typeface="Arial" panose="020B0604020202020204" pitchFamily="34" charset="0"/>
              <a:buChar char="•"/>
            </a:pPr>
            <a:r>
              <a:rPr lang="en-US" sz="3000" dirty="0"/>
              <a:t>To regulate in a smarter way</a:t>
            </a:r>
          </a:p>
          <a:p>
            <a:pPr marL="342900" indent="-342900">
              <a:spcBef>
                <a:spcPts val="800"/>
              </a:spcBef>
              <a:buFont typeface="Arial" panose="020B0604020202020204" pitchFamily="34" charset="0"/>
              <a:buChar char="•"/>
            </a:pPr>
            <a:r>
              <a:rPr lang="en-US" sz="3000" dirty="0"/>
              <a:t>To work better with the sector </a:t>
            </a:r>
            <a:br>
              <a:rPr lang="en-US" sz="3000" dirty="0"/>
            </a:br>
            <a:r>
              <a:rPr lang="en-US" sz="3000" dirty="0"/>
              <a:t>as it changes and recovers</a:t>
            </a:r>
            <a:endParaRPr lang="en-US" sz="3000" dirty="0">
              <a:ea typeface="ＭＳ Ｐゴシック"/>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Why we’re changing?</a:t>
            </a:r>
          </a:p>
        </p:txBody>
      </p:sp>
      <p:pic>
        <p:nvPicPr>
          <p:cNvPr id="3" name="Picture 2" descr="A picture containing text, silhouette&#10;&#10;Description automatically generated">
            <a:extLst>
              <a:ext uri="{FF2B5EF4-FFF2-40B4-BE49-F238E27FC236}">
                <a16:creationId xmlns:a16="http://schemas.microsoft.com/office/drawing/2014/main" id="{6F18AB80-4BD9-A96F-56F3-C748C9943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706" y="1121357"/>
            <a:ext cx="3034192" cy="4754880"/>
          </a:xfrm>
          <a:prstGeom prst="rect">
            <a:avLst/>
          </a:prstGeom>
        </p:spPr>
      </p:pic>
    </p:spTree>
    <p:extLst>
      <p:ext uri="{BB962C8B-B14F-4D97-AF65-F5344CB8AC3E}">
        <p14:creationId xmlns:p14="http://schemas.microsoft.com/office/powerpoint/2010/main" val="91770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erson looking at a piece of paper">
            <a:extLst>
              <a:ext uri="{FF2B5EF4-FFF2-40B4-BE49-F238E27FC236}">
                <a16:creationId xmlns:a16="http://schemas.microsoft.com/office/drawing/2014/main" id="{A4ADD4B0-C146-D77F-9F9E-62B9F08B95BB}"/>
              </a:ext>
            </a:extLst>
          </p:cNvPr>
          <p:cNvPicPr>
            <a:picLocks noChangeAspect="1"/>
          </p:cNvPicPr>
          <p:nvPr/>
        </p:nvPicPr>
        <p:blipFill>
          <a:blip r:embed="rId3">
            <a:alphaModFix amt="90000"/>
          </a:blip>
          <a:srcRect t="8865" b="8865"/>
          <a:stretch/>
        </p:blipFill>
        <p:spPr>
          <a:xfrm>
            <a:off x="6687946" y="1"/>
            <a:ext cx="5504053" cy="2850776"/>
          </a:xfrm>
          <a:prstGeom prst="rect">
            <a:avLst/>
          </a:prstGeom>
        </p:spPr>
      </p:pic>
      <p:sp>
        <p:nvSpPr>
          <p:cNvPr id="2" name="Title 1">
            <a:extLst>
              <a:ext uri="{FF2B5EF4-FFF2-40B4-BE49-F238E27FC236}">
                <a16:creationId xmlns:a16="http://schemas.microsoft.com/office/drawing/2014/main" id="{7319F819-E8B8-4781-A986-FA94CEDF0AA9}"/>
              </a:ext>
            </a:extLst>
          </p:cNvPr>
          <p:cNvSpPr>
            <a:spLocks noGrp="1"/>
          </p:cNvSpPr>
          <p:nvPr>
            <p:ph type="title"/>
          </p:nvPr>
        </p:nvSpPr>
        <p:spPr>
          <a:xfrm>
            <a:off x="609842" y="-1325032"/>
            <a:ext cx="10972319" cy="574756"/>
          </a:xfrm>
        </p:spPr>
        <p:txBody>
          <a:bodyPr anchor="b"/>
          <a:lstStyle/>
          <a:p>
            <a:r>
              <a:rPr lang="en-GB" sz="3600" dirty="0"/>
              <a:t>Any questions?</a:t>
            </a:r>
          </a:p>
        </p:txBody>
      </p:sp>
      <p:sp>
        <p:nvSpPr>
          <p:cNvPr id="21" name="Rectangle 20">
            <a:extLst>
              <a:ext uri="{FF2B5EF4-FFF2-40B4-BE49-F238E27FC236}">
                <a16:creationId xmlns:a16="http://schemas.microsoft.com/office/drawing/2014/main" id="{0FE54FD9-7D7C-4B83-8E4C-E8C16B7DEE7A}"/>
              </a:ext>
            </a:extLst>
          </p:cNvPr>
          <p:cNvSpPr/>
          <p:nvPr/>
        </p:nvSpPr>
        <p:spPr>
          <a:xfrm>
            <a:off x="413547" y="689837"/>
            <a:ext cx="9133062" cy="2680221"/>
          </a:xfrm>
          <a:prstGeom prst="rect">
            <a:avLst/>
          </a:prstGeom>
        </p:spPr>
        <p:txBody>
          <a:bodyPr wrap="square" lIns="121920" tIns="60960" rIns="121920" bIns="60960" anchor="t">
            <a:spAutoFit/>
          </a:bodyPr>
          <a:lstStyle/>
          <a:p>
            <a:pPr defTabSz="685783" fontAlgn="base">
              <a:spcBef>
                <a:spcPct val="0"/>
              </a:spcBef>
              <a:spcAft>
                <a:spcPts val="451"/>
              </a:spcAft>
              <a:buSzPct val="100000"/>
              <a:defRPr/>
            </a:pPr>
            <a:r>
              <a:rPr lang="en-GB" altLang="en-US" sz="4000" b="1" dirty="0">
                <a:solidFill>
                  <a:srgbClr val="6C276A"/>
                </a:solidFill>
                <a:ea typeface="ＭＳ Ｐゴシック" charset="0"/>
              </a:rPr>
              <a:t>John Clifford</a:t>
            </a:r>
          </a:p>
          <a:p>
            <a:pPr defTabSz="914332" fontAlgn="base">
              <a:lnSpc>
                <a:spcPct val="100000"/>
              </a:lnSpc>
              <a:spcBef>
                <a:spcPct val="0"/>
              </a:spcBef>
              <a:spcAft>
                <a:spcPct val="0"/>
              </a:spcAft>
              <a:defRPr/>
            </a:pPr>
            <a:r>
              <a:rPr lang="en-GB" altLang="en-US" sz="4000" dirty="0">
                <a:solidFill>
                  <a:srgbClr val="733661"/>
                </a:solidFill>
                <a:ea typeface="ヒラギノ角ゴ Pro W3"/>
              </a:rPr>
              <a:t>ASC Senior Specialist</a:t>
            </a:r>
          </a:p>
          <a:p>
            <a:pPr defTabSz="914354" fontAlgn="base">
              <a:spcBef>
                <a:spcPct val="0"/>
              </a:spcBef>
              <a:spcAft>
                <a:spcPts val="601"/>
              </a:spcAft>
              <a:buSzPct val="100000"/>
              <a:defRPr/>
            </a:pPr>
            <a:endParaRPr lang="en-US" altLang="en-US" sz="2400" i="1" kern="0" dirty="0">
              <a:solidFill>
                <a:srgbClr val="6C276A"/>
              </a:solidFill>
              <a:ea typeface="ＭＳ Ｐゴシック" charset="0"/>
              <a:cs typeface="Arial"/>
              <a:sym typeface="Arial"/>
              <a:rtl val="0"/>
            </a:endParaRP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www.cqc.org.uk</a:t>
            </a: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enquiries@cqc.org.uk</a:t>
            </a:r>
            <a:endParaRPr lang="en-US" altLang="en-US" sz="3733" kern="0" dirty="0">
              <a:solidFill>
                <a:srgbClr val="6C276A"/>
              </a:solidFill>
              <a:ea typeface="ＭＳ Ｐゴシック" charset="0"/>
              <a:cs typeface="Arial"/>
              <a:sym typeface="Arial"/>
              <a:rtl val="0"/>
            </a:endParaRPr>
          </a:p>
        </p:txBody>
      </p:sp>
      <p:sp>
        <p:nvSpPr>
          <p:cNvPr id="24" name="Rectangle 23">
            <a:extLst>
              <a:ext uri="{FF2B5EF4-FFF2-40B4-BE49-F238E27FC236}">
                <a16:creationId xmlns:a16="http://schemas.microsoft.com/office/drawing/2014/main" id="{FDA56687-8443-4473-A6B1-1BF7E97E46D9}"/>
              </a:ext>
            </a:extLst>
          </p:cNvPr>
          <p:cNvSpPr/>
          <p:nvPr/>
        </p:nvSpPr>
        <p:spPr>
          <a:xfrm>
            <a:off x="413547" y="4059895"/>
            <a:ext cx="7009493" cy="1985352"/>
          </a:xfrm>
          <a:prstGeom prst="rect">
            <a:avLst/>
          </a:prstGeom>
        </p:spPr>
        <p:txBody>
          <a:bodyPr wrap="square">
            <a:spAutoFit/>
          </a:bodyPr>
          <a:lstStyle/>
          <a:p>
            <a:pPr defTabSz="914354" fontAlgn="base">
              <a:spcBef>
                <a:spcPct val="0"/>
              </a:spcBef>
              <a:spcAft>
                <a:spcPts val="601"/>
              </a:spcAft>
              <a:buSzPct val="100000"/>
              <a:defRPr/>
            </a:pPr>
            <a:endParaRPr lang="en-GB" altLang="en-US" sz="2667" kern="0" dirty="0">
              <a:solidFill>
                <a:srgbClr val="672861"/>
              </a:solidFill>
              <a:latin typeface="Arial"/>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a:ea typeface="ヒラギノ角ゴ Pro W3" charset="-128"/>
                <a:cs typeface="Arial"/>
                <a:sym typeface="Arial"/>
                <a:rtl val="0"/>
              </a:rPr>
              <a:t>@CQCProf </a:t>
            </a:r>
            <a:r>
              <a:rPr lang="en-GB" altLang="en-US" sz="2800" dirty="0">
                <a:solidFill>
                  <a:srgbClr val="672861"/>
                </a:solidFill>
                <a:ea typeface="ヒラギノ角ゴ Pro W3"/>
              </a:rPr>
              <a:t> </a:t>
            </a:r>
            <a:endParaRPr lang="en-GB" altLang="en-US" sz="2667" kern="0" dirty="0">
              <a:solidFill>
                <a:srgbClr val="672861"/>
              </a:solidFill>
              <a:latin typeface="Arial"/>
              <a:ea typeface="ヒラギノ角ゴ Pro W3"/>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youtube.com/user/</a:t>
            </a:r>
            <a:r>
              <a:rPr lang="en-GB" altLang="en-US" sz="2667" kern="0" dirty="0" err="1">
                <a:solidFill>
                  <a:srgbClr val="672861"/>
                </a:solidFill>
                <a:latin typeface="Arial" charset="0"/>
                <a:ea typeface="ヒラギノ角ゴ Pro W3" charset="-128"/>
                <a:cs typeface="Arial"/>
                <a:sym typeface="Arial"/>
                <a:rtl val="0"/>
              </a:rPr>
              <a:t>cqcdigitalcomms</a:t>
            </a:r>
            <a:endParaRPr lang="en-GB" altLang="en-US" sz="2667" kern="0" dirty="0">
              <a:solidFill>
                <a:srgbClr val="672861"/>
              </a:solidFill>
              <a:latin typeface="Arial" charset="0"/>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facebook.com/</a:t>
            </a:r>
            <a:r>
              <a:rPr lang="en-GB" altLang="en-US" sz="2667" kern="0" dirty="0" err="1">
                <a:solidFill>
                  <a:srgbClr val="672861"/>
                </a:solidFill>
                <a:latin typeface="Arial" charset="0"/>
                <a:ea typeface="ヒラギノ角ゴ Pro W3" charset="-128"/>
                <a:cs typeface="Arial"/>
                <a:sym typeface="Arial"/>
                <a:rtl val="0"/>
              </a:rPr>
              <a:t>CareQualityCommission</a:t>
            </a:r>
            <a:endParaRPr lang="en-GB" altLang="en-US" sz="2667" kern="0" dirty="0">
              <a:solidFill>
                <a:srgbClr val="672861"/>
              </a:solidFill>
              <a:latin typeface="Arial" charset="0"/>
              <a:ea typeface="ヒラギノ角ゴ Pro W3" charset="-128"/>
              <a:cs typeface="Arial"/>
              <a:sym typeface="Arial"/>
              <a:rtl val="0"/>
            </a:endParaRPr>
          </a:p>
        </p:txBody>
      </p:sp>
      <p:grpSp>
        <p:nvGrpSpPr>
          <p:cNvPr id="3" name="Group 2">
            <a:extLst>
              <a:ext uri="{FF2B5EF4-FFF2-40B4-BE49-F238E27FC236}">
                <a16:creationId xmlns:a16="http://schemas.microsoft.com/office/drawing/2014/main" id="{AA9E309E-387A-9412-4808-0A87CD3CB728}"/>
              </a:ext>
            </a:extLst>
          </p:cNvPr>
          <p:cNvGrpSpPr/>
          <p:nvPr/>
        </p:nvGrpSpPr>
        <p:grpSpPr>
          <a:xfrm>
            <a:off x="10982414" y="6045397"/>
            <a:ext cx="1083591" cy="183788"/>
            <a:chOff x="143641" y="6522308"/>
            <a:chExt cx="1083591" cy="183788"/>
          </a:xfrm>
        </p:grpSpPr>
        <p:sp>
          <p:nvSpPr>
            <p:cNvPr id="5" name="Oval 4">
              <a:extLst>
                <a:ext uri="{FF2B5EF4-FFF2-40B4-BE49-F238E27FC236}">
                  <a16:creationId xmlns:a16="http://schemas.microsoft.com/office/drawing/2014/main" id="{0D6D41A4-EC8F-D025-72DC-307CA263B805}"/>
                </a:ext>
              </a:extLst>
            </p:cNvPr>
            <p:cNvSpPr/>
            <p:nvPr/>
          </p:nvSpPr>
          <p:spPr bwMode="auto">
            <a:xfrm>
              <a:off x="143641" y="6522308"/>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 name="Oval 5">
              <a:extLst>
                <a:ext uri="{FF2B5EF4-FFF2-40B4-BE49-F238E27FC236}">
                  <a16:creationId xmlns:a16="http://schemas.microsoft.com/office/drawing/2014/main" id="{A972C584-ABF7-E2AC-4B09-5F0B02CDFBC9}"/>
                </a:ext>
              </a:extLst>
            </p:cNvPr>
            <p:cNvSpPr/>
            <p:nvPr/>
          </p:nvSpPr>
          <p:spPr bwMode="auto">
            <a:xfrm>
              <a:off x="432836" y="6522308"/>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7" name="Oval 6">
              <a:extLst>
                <a:ext uri="{FF2B5EF4-FFF2-40B4-BE49-F238E27FC236}">
                  <a16:creationId xmlns:a16="http://schemas.microsoft.com/office/drawing/2014/main" id="{D65C3D09-5798-F59C-4A76-F843D65A54B1}"/>
                </a:ext>
              </a:extLst>
            </p:cNvPr>
            <p:cNvSpPr/>
            <p:nvPr/>
          </p:nvSpPr>
          <p:spPr bwMode="auto">
            <a:xfrm>
              <a:off x="732790" y="652230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8" name="Oval 7">
              <a:extLst>
                <a:ext uri="{FF2B5EF4-FFF2-40B4-BE49-F238E27FC236}">
                  <a16:creationId xmlns:a16="http://schemas.microsoft.com/office/drawing/2014/main" id="{C0BFB1F1-8550-A533-C33F-3E98AC2450D1}"/>
                </a:ext>
              </a:extLst>
            </p:cNvPr>
            <p:cNvSpPr/>
            <p:nvPr/>
          </p:nvSpPr>
          <p:spPr bwMode="auto">
            <a:xfrm>
              <a:off x="1032744" y="6522308"/>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grpSp>
    </p:spTree>
    <p:extLst>
      <p:ext uri="{BB962C8B-B14F-4D97-AF65-F5344CB8AC3E}">
        <p14:creationId xmlns:p14="http://schemas.microsoft.com/office/powerpoint/2010/main" val="383983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5304" y="903880"/>
            <a:ext cx="11336713" cy="5106526"/>
          </a:xfrm>
          <a:prstGeom prst="rect">
            <a:avLst/>
          </a:prstGeom>
          <a:noFill/>
        </p:spPr>
        <p:txBody>
          <a:bodyPr wrap="square" lIns="91440" tIns="45720" rIns="91440" bIns="45720" rtlCol="0" anchor="t">
            <a:spAutoFit/>
          </a:bodyPr>
          <a:lstStyle/>
          <a:p>
            <a:pPr>
              <a:spcBef>
                <a:spcPts val="72"/>
              </a:spcBef>
            </a:pPr>
            <a:r>
              <a:rPr lang="en-US" sz="3200" b="1" dirty="0">
                <a:ea typeface="MS PGothic"/>
              </a:rPr>
              <a:t>Our transformation and new approach will build on three key pillars:</a:t>
            </a:r>
            <a:endParaRPr lang="en-US" sz="3200" dirty="0">
              <a:ea typeface="MS PGothic"/>
            </a:endParaRPr>
          </a:p>
          <a:p>
            <a:pPr marL="971550" lvl="1" indent="-514350">
              <a:spcBef>
                <a:spcPts val="72"/>
              </a:spcBef>
              <a:buFont typeface="+mj-lt"/>
              <a:buAutoNum type="arabicPeriod"/>
            </a:pPr>
            <a:r>
              <a:rPr lang="en-US" sz="3200" dirty="0">
                <a:ea typeface="MS PGothic"/>
              </a:rPr>
              <a:t>Our strategy</a:t>
            </a:r>
          </a:p>
          <a:p>
            <a:pPr marL="971550" lvl="1" indent="-514350">
              <a:spcBef>
                <a:spcPts val="72"/>
              </a:spcBef>
              <a:buFont typeface="+mj-lt"/>
              <a:buAutoNum type="arabicPeriod"/>
            </a:pPr>
            <a:r>
              <a:rPr lang="en-US" sz="3200" dirty="0">
                <a:ea typeface="MS PGothic"/>
              </a:rPr>
              <a:t>Our risk-based approach during the pandemic</a:t>
            </a:r>
          </a:p>
          <a:p>
            <a:pPr marL="971550" lvl="1" indent="-514350">
              <a:spcBef>
                <a:spcPts val="72"/>
              </a:spcBef>
              <a:buFont typeface="+mj-lt"/>
              <a:buAutoNum type="arabicPeriod"/>
            </a:pPr>
            <a:r>
              <a:rPr lang="en-US" sz="3200" dirty="0">
                <a:ea typeface="MS PGothic"/>
              </a:rPr>
              <a:t>Our new statutory roles</a:t>
            </a:r>
          </a:p>
          <a:p>
            <a:pPr>
              <a:spcBef>
                <a:spcPts val="72"/>
              </a:spcBef>
            </a:pPr>
            <a:endParaRPr lang="en-US" sz="3200" dirty="0">
              <a:ea typeface="MS PGothic"/>
            </a:endParaRPr>
          </a:p>
          <a:p>
            <a:pPr>
              <a:spcBef>
                <a:spcPts val="72"/>
              </a:spcBef>
            </a:pPr>
            <a:r>
              <a:rPr lang="en-US" sz="3200" dirty="0">
                <a:ea typeface="ＭＳ Ｐゴシック"/>
              </a:rPr>
              <a:t>Underpinned by the data we gather, we will use our new and existing powers to improve people’s care. </a:t>
            </a:r>
          </a:p>
          <a:p>
            <a:pPr>
              <a:spcBef>
                <a:spcPts val="72"/>
              </a:spcBef>
            </a:pPr>
            <a:endParaRPr lang="en-US" sz="3200" dirty="0">
              <a:ea typeface="ＭＳ Ｐゴシック"/>
            </a:endParaRPr>
          </a:p>
          <a:p>
            <a:pPr>
              <a:spcBef>
                <a:spcPts val="72"/>
              </a:spcBef>
            </a:pPr>
            <a:r>
              <a:rPr lang="en-US" sz="3200" b="1" dirty="0">
                <a:solidFill>
                  <a:srgbClr val="5F2861"/>
                </a:solidFill>
                <a:ea typeface="ＭＳ Ｐゴシック"/>
              </a:rPr>
              <a:t>We’re changing how we work and how we regulate</a:t>
            </a:r>
            <a:endParaRPr lang="en-US" sz="3200" b="1" dirty="0">
              <a:solidFill>
                <a:srgbClr val="5F2861"/>
              </a:solidFill>
              <a:ea typeface="ＭＳ Ｐゴシック"/>
              <a:cs typeface="Arial"/>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Our transformation</a:t>
            </a:r>
          </a:p>
        </p:txBody>
      </p:sp>
    </p:spTree>
    <p:extLst>
      <p:ext uri="{BB962C8B-B14F-4D97-AF65-F5344CB8AC3E}">
        <p14:creationId xmlns:p14="http://schemas.microsoft.com/office/powerpoint/2010/main" val="116633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57F8D37D-6B57-4F61-BF24-A1E681134D1F}"/>
              </a:ext>
            </a:extLst>
          </p:cNvPr>
          <p:cNvSpPr>
            <a:spLocks noGrp="1"/>
          </p:cNvSpPr>
          <p:nvPr>
            <p:ph type="title"/>
          </p:nvPr>
        </p:nvSpPr>
        <p:spPr>
          <a:xfrm>
            <a:off x="686176" y="912100"/>
            <a:ext cx="10972319" cy="838605"/>
          </a:xfrm>
        </p:spPr>
        <p:txBody>
          <a:bodyPr/>
          <a:lstStyle/>
          <a:p>
            <a:r>
              <a:rPr lang="en-GB" sz="4267" dirty="0">
                <a:solidFill>
                  <a:srgbClr val="5F2861"/>
                </a:solidFill>
              </a:rPr>
              <a:t>Our strategy</a:t>
            </a:r>
          </a:p>
        </p:txBody>
      </p:sp>
      <p:pic>
        <p:nvPicPr>
          <p:cNvPr id="7" name="Picture 2" descr="A graphic showing the key themes of CQC's strategy">
            <a:extLst>
              <a:ext uri="{FF2B5EF4-FFF2-40B4-BE49-F238E27FC236}">
                <a16:creationId xmlns:a16="http://schemas.microsoft.com/office/drawing/2014/main" id="{1891CFF5-782A-4178-A98D-7C2DF61E8B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7878" y="338269"/>
            <a:ext cx="6231543" cy="6181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Use the accesibility checker">
            <a:extLst>
              <a:ext uri="{FF2B5EF4-FFF2-40B4-BE49-F238E27FC236}">
                <a16:creationId xmlns:a16="http://schemas.microsoft.com/office/drawing/2014/main" id="{446494E6-D4F9-CCB0-3B64-6C7DBA3BEE49}"/>
              </a:ext>
            </a:extLst>
          </p:cNvPr>
          <p:cNvSpPr txBox="1">
            <a:spLocks/>
          </p:cNvSpPr>
          <p:nvPr/>
        </p:nvSpPr>
        <p:spPr>
          <a:xfrm>
            <a:off x="686176" y="1870684"/>
            <a:ext cx="4921702" cy="3734706"/>
          </a:xfrm>
          <a:prstGeom prst="rect">
            <a:avLst/>
          </a:prstGeom>
        </p:spPr>
        <p:txBody>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t>Our overall aim and focus is on tackling inequalities </a:t>
            </a:r>
            <a:b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br>
            <a: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t>and driving improvement</a:t>
            </a:r>
          </a:p>
        </p:txBody>
      </p:sp>
    </p:spTree>
    <p:extLst>
      <p:ext uri="{BB962C8B-B14F-4D97-AF65-F5344CB8AC3E}">
        <p14:creationId xmlns:p14="http://schemas.microsoft.com/office/powerpoint/2010/main" val="173616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2579" y="1059871"/>
            <a:ext cx="11457129"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Our strategy has the core ambition of tackling inequalities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The pandemic exacerbated inequalities - people who were less likely to receive good care before the pandemic are often the same groups disproportionally impacted by COVID-19.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We’re pushing for equality of access, experiences and outcomes from health and </a:t>
            </a:r>
            <a:b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care services</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a:solidFill>
                  <a:srgbClr val="5F2861"/>
                </a:solidFill>
              </a:rPr>
              <a:t>Tackling inequalities</a:t>
            </a:r>
          </a:p>
        </p:txBody>
      </p:sp>
      <p:pic>
        <p:nvPicPr>
          <p:cNvPr id="7" name="Picture 6">
            <a:extLst>
              <a:ext uri="{FF2B5EF4-FFF2-40B4-BE49-F238E27FC236}">
                <a16:creationId xmlns:a16="http://schemas.microsoft.com/office/drawing/2014/main" id="{C48D4AB6-66C4-4CD5-A52D-B6E2DF62AE6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470" y="4458358"/>
            <a:ext cx="8377060" cy="1836719"/>
          </a:xfrm>
          <a:prstGeom prst="rect">
            <a:avLst/>
          </a:prstGeom>
        </p:spPr>
      </p:pic>
    </p:spTree>
    <p:extLst>
      <p:ext uri="{BB962C8B-B14F-4D97-AF65-F5344CB8AC3E}">
        <p14:creationId xmlns:p14="http://schemas.microsoft.com/office/powerpoint/2010/main" val="212609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1360717" cy="838605"/>
          </a:xfrm>
        </p:spPr>
        <p:txBody>
          <a:bodyPr/>
          <a:lstStyle/>
          <a:p>
            <a:r>
              <a:rPr lang="en-GB" cap="none" dirty="0">
                <a:solidFill>
                  <a:srgbClr val="5F2861"/>
                </a:solidFill>
                <a:latin typeface="+mj-lt"/>
              </a:rPr>
              <a:t>Improving outcomes for people and reducing inequalities </a:t>
            </a:r>
          </a:p>
        </p:txBody>
      </p:sp>
      <p:sp>
        <p:nvSpPr>
          <p:cNvPr id="9" name="TextBox 8">
            <a:extLst>
              <a:ext uri="{FF2B5EF4-FFF2-40B4-BE49-F238E27FC236}">
                <a16:creationId xmlns:a16="http://schemas.microsoft.com/office/drawing/2014/main" id="{CF80B881-3FF6-5BE4-FC7E-AB4C16838FDC}"/>
              </a:ext>
            </a:extLst>
          </p:cNvPr>
          <p:cNvSpPr txBox="1"/>
          <p:nvPr/>
        </p:nvSpPr>
        <p:spPr>
          <a:xfrm>
            <a:off x="352579" y="1542703"/>
            <a:ext cx="8090194"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Our new powers to oversee local authorities and integrated care systems under the Health and Care Bill will support us to deliver the objectives and ambition of our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They will allow us to look at how effectively care is provided in a local system, and how it is improving outcomes for people and reducing inequalities in their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This will be transformative in how we bring together a view of quality across a local area, put people at the </a:t>
            </a:r>
            <a:r>
              <a:rPr kumimoji="0" lang="en-US" sz="2400" b="0" i="0" u="none" strike="noStrike" kern="1200" cap="none" spc="0" normalizeH="0" baseline="0" noProof="0" dirty="0" err="1">
                <a:ln>
                  <a:noFill/>
                </a:ln>
                <a:solidFill>
                  <a:srgbClr val="000000"/>
                </a:solidFill>
                <a:effectLst/>
                <a:uLnTx/>
                <a:uFillTx/>
                <a:latin typeface="Arial" panose="020B0604020202020204"/>
                <a:ea typeface="+mn-ea"/>
                <a:cs typeface="+mn-cs"/>
              </a:rPr>
              <a:t>centre</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and help drive improvement in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4" name="Picture 13" descr="An old person looking at a vase of flowers&#10;&#10;Description automatically generated with medium confidence">
            <a:extLst>
              <a:ext uri="{FF2B5EF4-FFF2-40B4-BE49-F238E27FC236}">
                <a16:creationId xmlns:a16="http://schemas.microsoft.com/office/drawing/2014/main" id="{822E9986-6696-8154-7A81-D43796585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708" y="1099176"/>
            <a:ext cx="3161086" cy="2322649"/>
          </a:xfrm>
          <a:prstGeom prst="rect">
            <a:avLst/>
          </a:prstGeom>
        </p:spPr>
      </p:pic>
      <p:pic>
        <p:nvPicPr>
          <p:cNvPr id="20" name="Picture 19" descr="A person sitting in a garden&#10;&#10;Description automatically generated with low confidence">
            <a:extLst>
              <a:ext uri="{FF2B5EF4-FFF2-40B4-BE49-F238E27FC236}">
                <a16:creationId xmlns:a16="http://schemas.microsoft.com/office/drawing/2014/main" id="{31DDF5D4-A232-BA9F-F88B-437D84A0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8708" y="3859557"/>
            <a:ext cx="3161086" cy="2157724"/>
          </a:xfrm>
          <a:prstGeom prst="rect">
            <a:avLst/>
          </a:prstGeom>
        </p:spPr>
      </p:pic>
    </p:spTree>
    <p:extLst>
      <p:ext uri="{BB962C8B-B14F-4D97-AF65-F5344CB8AC3E}">
        <p14:creationId xmlns:p14="http://schemas.microsoft.com/office/powerpoint/2010/main" val="254087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326944" cy="4811574"/>
          </a:xfrm>
          <a:prstGeom prst="rect">
            <a:avLst/>
          </a:prstGeom>
          <a:noFill/>
        </p:spPr>
        <p:txBody>
          <a:bodyPr wrap="square" lIns="91440" tIns="45720" rIns="91440" bIns="45720" rtlCol="0" anchor="t">
            <a:spAutoFit/>
          </a:bodyPr>
          <a:lstStyle/>
          <a:p>
            <a:pPr>
              <a:spcBef>
                <a:spcPts val="72"/>
              </a:spcBef>
            </a:pPr>
            <a:r>
              <a:rPr lang="en-US" sz="2400" b="1" dirty="0">
                <a:ea typeface="ＭＳ Ｐゴシック"/>
              </a:rPr>
              <a:t>Our new approach will fall into four main areas:</a:t>
            </a:r>
          </a:p>
          <a:p>
            <a:pPr>
              <a:spcBef>
                <a:spcPts val="72"/>
              </a:spcBef>
            </a:pPr>
            <a:endParaRPr lang="en-US"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technology </a:t>
            </a:r>
            <a:r>
              <a:rPr lang="en-US" sz="2400" dirty="0">
                <a:ea typeface="ＭＳ Ｐゴシック"/>
              </a:rPr>
              <a:t>– we’ll be able to harness what we hear from people using services through new data and insight skills and technology </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policy </a:t>
            </a:r>
            <a:r>
              <a:rPr lang="en-US" sz="2400" dirty="0">
                <a:ea typeface="ＭＳ Ｐゴシック"/>
              </a:rPr>
              <a:t>– we’ll use a single quality assessment framework for all service types and at all levels</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ways of </a:t>
            </a:r>
            <a:r>
              <a:rPr lang="en-US" sz="2400" b="1" dirty="0" err="1">
                <a:ea typeface="ＭＳ Ｐゴシック"/>
              </a:rPr>
              <a:t>organising</a:t>
            </a:r>
            <a:r>
              <a:rPr lang="en-US" sz="2400" b="1" dirty="0">
                <a:ea typeface="ＭＳ Ｐゴシック"/>
              </a:rPr>
              <a:t> </a:t>
            </a:r>
            <a:r>
              <a:rPr lang="en-US" sz="2400" dirty="0">
                <a:ea typeface="ＭＳ Ｐゴシック"/>
              </a:rPr>
              <a:t>– we’ll be working in multidisciplinary teams to make sure we can look at quality better across an area</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responsibilities </a:t>
            </a:r>
            <a:r>
              <a:rPr lang="en-US" sz="2400" dirty="0">
                <a:ea typeface="ＭＳ Ｐゴシック"/>
              </a:rPr>
              <a:t>– we’ll build on our previous activity looking at how services work together across a local area with new powers to look at Integrated Care Systems and local authorities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What will change?</a:t>
            </a:r>
          </a:p>
        </p:txBody>
      </p:sp>
    </p:spTree>
    <p:extLst>
      <p:ext uri="{BB962C8B-B14F-4D97-AF65-F5344CB8AC3E}">
        <p14:creationId xmlns:p14="http://schemas.microsoft.com/office/powerpoint/2010/main" val="3401843330"/>
      </p:ext>
    </p:extLst>
  </p:cSld>
  <p:clrMapOvr>
    <a:masterClrMapping/>
  </p:clrMapOvr>
</p:sld>
</file>

<file path=ppt/theme/theme1.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2.xml><?xml version="1.0" encoding="utf-8"?>
<a:theme xmlns:a="http://schemas.openxmlformats.org/drawingml/2006/main" name="4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3.xml><?xml version="1.0" encoding="utf-8"?>
<a:theme xmlns:a="http://schemas.openxmlformats.org/drawingml/2006/main" name="1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11E74B7-4C89-4BCF-8DF5-DE199CD81873}" vid="{17F4D31C-856B-4A8C-90E8-06028F5F487B}"/>
    </a:ext>
  </a:extLst>
</a:theme>
</file>

<file path=ppt/theme/theme4.xml><?xml version="1.0" encoding="utf-8"?>
<a:theme xmlns:a="http://schemas.openxmlformats.org/drawingml/2006/main" name="3_RHL Orange">
  <a:themeElements>
    <a:clrScheme name="Care Quality Commission">
      <a:dk1>
        <a:srgbClr val="000000"/>
      </a:dk1>
      <a:lt1>
        <a:srgbClr val="FFFFFF"/>
      </a:lt1>
      <a:dk2>
        <a:srgbClr val="751D6D"/>
      </a:dk2>
      <a:lt2>
        <a:srgbClr val="FEFFF5"/>
      </a:lt2>
      <a:accent1>
        <a:srgbClr val="2AA201"/>
      </a:accent1>
      <a:accent2>
        <a:srgbClr val="FC4700"/>
      </a:accent2>
      <a:accent3>
        <a:srgbClr val="741B6D"/>
      </a:accent3>
      <a:accent4>
        <a:srgbClr val="FC4700"/>
      </a:accent4>
      <a:accent5>
        <a:srgbClr val="B62CAB"/>
      </a:accent5>
      <a:accent6>
        <a:srgbClr val="DADAD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house.potx" id="{EEF690C2-6538-4327-8B75-B29D55182690}" vid="{D5706265-D4A7-424B-A93D-9478D3BDD46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1" ma:contentTypeDescription="Create a new document." ma:contentTypeScope="" ma:versionID="556d2ff436b5a00df0c24e1246e1b041">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b337aa701844263103590dd39c16e9f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SharedWithUsers xmlns="1d162527-c308-4a98-98b8-9e726c57dd8b">
      <UserInfo>
        <DisplayName>Button, Justine</DisplayName>
        <AccountId>1370</AccountId>
        <AccountType/>
      </UserInfo>
      <UserInfo>
        <DisplayName>Warner, Rachel</DisplayName>
        <AccountId>1509</AccountId>
        <AccountType/>
      </UserInfo>
      <UserInfo>
        <DisplayName>Hampshire Dorset Bath and Wiltshire Members</DisplayName>
        <AccountId>2835</AccountId>
        <AccountType/>
      </UserInfo>
    </SharedWithUsers>
  </documentManagement>
</p:properties>
</file>

<file path=customXml/itemProps1.xml><?xml version="1.0" encoding="utf-8"?>
<ds:datastoreItem xmlns:ds="http://schemas.openxmlformats.org/officeDocument/2006/customXml" ds:itemID="{2044348C-54A9-4796-92E1-C66F7C8BA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3D55AA-7736-4036-A1E5-BAE64C2C2E71}">
  <ds:schemaRefs>
    <ds:schemaRef ds:uri="http://schemas.microsoft.com/sharepoint/v3/contenttype/forms"/>
  </ds:schemaRefs>
</ds:datastoreItem>
</file>

<file path=customXml/itemProps3.xml><?xml version="1.0" encoding="utf-8"?>
<ds:datastoreItem xmlns:ds="http://schemas.openxmlformats.org/officeDocument/2006/customXml" ds:itemID="{7436EBBE-365E-4900-A7AD-1D998A0CF770}">
  <ds:schemaRefs>
    <ds:schemaRef ds:uri="http://purl.org/dc/elements/1.1/"/>
    <ds:schemaRef ds:uri="c497441b-d3fe-4788-8629-aff52d38f515"/>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1d162527-c308-4a98-98b8-9e726c57dd8b"/>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9230</Words>
  <Application>Microsoft Office PowerPoint</Application>
  <PresentationFormat>Widescreen</PresentationFormat>
  <Paragraphs>700</Paragraphs>
  <Slides>40</Slides>
  <Notes>36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40</vt:i4>
      </vt:variant>
    </vt:vector>
  </HeadingPairs>
  <TitlesOfParts>
    <vt:vector size="55" baseType="lpstr">
      <vt:lpstr>-apple-system</vt:lpstr>
      <vt:lpstr>Arial</vt:lpstr>
      <vt:lpstr>Arial (Body)</vt:lpstr>
      <vt:lpstr>Arial,Sans-Serif</vt:lpstr>
      <vt:lpstr>Calibri</vt:lpstr>
      <vt:lpstr>Calibri Light</vt:lpstr>
      <vt:lpstr>Chapter Light</vt:lpstr>
      <vt:lpstr>Modern Era Light</vt:lpstr>
      <vt:lpstr>Open Sans</vt:lpstr>
      <vt:lpstr>Symbol</vt:lpstr>
      <vt:lpstr>Wingdings</vt:lpstr>
      <vt:lpstr>GDS style presentation template (letterbox version)</vt:lpstr>
      <vt:lpstr>4_GDS style presentation template (letterbox version)</vt:lpstr>
      <vt:lpstr>1_GDS style presentation template (letterbox version)</vt:lpstr>
      <vt:lpstr>3_RHL Orange</vt:lpstr>
      <vt:lpstr>Understanding our new approach</vt:lpstr>
      <vt:lpstr>Our role and purpose</vt:lpstr>
      <vt:lpstr>Unique oversight of care</vt:lpstr>
      <vt:lpstr>Why we’re changing?</vt:lpstr>
      <vt:lpstr>Our transformation</vt:lpstr>
      <vt:lpstr>Our strategy</vt:lpstr>
      <vt:lpstr>Tackling inequalities</vt:lpstr>
      <vt:lpstr>Improving outcomes for people and reducing inequalities </vt:lpstr>
      <vt:lpstr>What will change?</vt:lpstr>
      <vt:lpstr>New technology</vt:lpstr>
      <vt:lpstr>Our new online portal</vt:lpstr>
      <vt:lpstr>PowerPoint Presentation</vt:lpstr>
      <vt:lpstr>Changes to our regulatory approach</vt:lpstr>
      <vt:lpstr>What’s not changing</vt:lpstr>
      <vt:lpstr>Single Assessment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responsibilities</vt:lpstr>
      <vt:lpstr>CQC scope: local authorities</vt:lpstr>
      <vt:lpstr>PowerPoint Presentation</vt:lpstr>
      <vt:lpstr>Our vision for assessments</vt:lpstr>
      <vt:lpstr>PowerPoint Presentation</vt:lpstr>
      <vt:lpstr>CQC and Ofsted</vt:lpstr>
      <vt:lpstr>Digitisation in social care: why it matters</vt:lpstr>
      <vt:lpstr>What do good digital social care records look like?</vt:lpstr>
      <vt:lpstr>The benefits of a good digital records system</vt:lpstr>
      <vt:lpstr>Working with CQC – points to consider</vt:lpstr>
      <vt:lpstr>Find out more</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TRANSFORMATION SLIDES</dc:title>
  <dc:creator/>
  <cp:lastModifiedBy/>
  <cp:revision>39</cp:revision>
  <dcterms:created xsi:type="dcterms:W3CDTF">2022-07-26T08:33:06Z</dcterms:created>
  <dcterms:modified xsi:type="dcterms:W3CDTF">2023-11-07T14:39:24Z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0x010100480EA4E9A0D10A4B86B174D08978D5EB</vt:lpwstr>
  </property>
  <property fmtid="{D5CDD505-2E9C-101B-9397-08002B2CF9AE}" pid="4" name="lcf76f155ced4ddcb4097134ff3c332f">
    <vt:lpwstr/>
  </property>
  <property fmtid="{D5CDD505-2E9C-101B-9397-08002B2CF9AE}" pid="5" name="SharedWithUsers">
    <vt:lpwstr>Cowley-Beadman, Sarah166</vt:lpwstr>
  </property>
</Properties>
</file>