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2" r:id="rId5"/>
    <p:sldMasterId id="2147483684" r:id="rId6"/>
  </p:sldMasterIdLst>
  <p:notesMasterIdLst>
    <p:notesMasterId r:id="rId11"/>
  </p:notesMasterIdLst>
  <p:handoutMasterIdLst>
    <p:handoutMasterId r:id="rId12"/>
  </p:handoutMasterIdLst>
  <p:sldIdLst>
    <p:sldId id="2241" r:id="rId7"/>
    <p:sldId id="2242" r:id="rId8"/>
    <p:sldId id="1598" r:id="rId9"/>
    <p:sldId id="224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722"/>
    <a:srgbClr val="005EB8"/>
    <a:srgbClr val="A20067"/>
    <a:srgbClr val="008C95"/>
    <a:srgbClr val="CACACA"/>
    <a:srgbClr val="BA0C2F"/>
    <a:srgbClr val="00A651"/>
    <a:srgbClr val="330072"/>
    <a:srgbClr val="FFB81C"/>
    <a:srgbClr val="97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02D40-9AAB-4089-A63A-31D0D16AF1DC}" v="1" dt="2023-09-05T13:29:07.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40" autoAdjust="0"/>
  </p:normalViewPr>
  <p:slideViewPr>
    <p:cSldViewPr snapToGrid="0">
      <p:cViewPr varScale="1">
        <p:scale>
          <a:sx n="75" d="100"/>
          <a:sy n="75" d="100"/>
        </p:scale>
        <p:origin x="2634"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03/10/2023</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30D2-496F-4335-94FD-7CD205B40B2C}" type="datetimeFigureOut">
              <a:rPr lang="en-GB" smtClean="0"/>
              <a:t>03/10/2023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dirty="0"/>
          </a:p>
        </p:txBody>
      </p:sp>
    </p:spTree>
    <p:extLst>
      <p:ext uri="{BB962C8B-B14F-4D97-AF65-F5344CB8AC3E}">
        <p14:creationId xmlns:p14="http://schemas.microsoft.com/office/powerpoint/2010/main" val="21695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dirty="0"/>
          </a:p>
        </p:txBody>
      </p:sp>
    </p:spTree>
    <p:extLst>
      <p:ext uri="{BB962C8B-B14F-4D97-AF65-F5344CB8AC3E}">
        <p14:creationId xmlns:p14="http://schemas.microsoft.com/office/powerpoint/2010/main" val="3930794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4138816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Find out more</a:t>
            </a:r>
            <a:endParaRPr lang="en-US" b="1"/>
          </a:p>
        </p:txBody>
      </p:sp>
    </p:spTree>
    <p:extLst>
      <p:ext uri="{BB962C8B-B14F-4D97-AF65-F5344CB8AC3E}">
        <p14:creationId xmlns:p14="http://schemas.microsoft.com/office/powerpoint/2010/main" val="3316431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Find out more</a:t>
            </a:r>
            <a:endParaRPr lang="en-US" b="1">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Contact us</a:t>
            </a:r>
            <a:endParaRPr lang="en-US" b="1"/>
          </a:p>
        </p:txBody>
      </p:sp>
    </p:spTree>
    <p:extLst>
      <p:ext uri="{BB962C8B-B14F-4D97-AF65-F5344CB8AC3E}">
        <p14:creationId xmlns:p14="http://schemas.microsoft.com/office/powerpoint/2010/main" val="3991521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Contact us</a:t>
            </a:r>
            <a:endParaRPr lang="en-US" b="1">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196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7.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 id="214748372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killsforcare.org.uk/Funding/Workforce-Development-Fund/Workforce-Development-Fund.aspx" TargetMode="External"/><Relationship Id="rId2" Type="http://schemas.openxmlformats.org/officeDocument/2006/relationships/hyperlink" Target="https://events.skillsforcare.org.uk/skillsforcare/frontend/reg/tRegisterEmailNew.csp?pageID=536779&amp;eventID=1685&amp;tempPersonID=301666" TargetMode="External"/><Relationship Id="rId1" Type="http://schemas.openxmlformats.org/officeDocument/2006/relationships/slideLayout" Target="../slideLayouts/slideLayout13.xml"/><Relationship Id="rId5" Type="http://schemas.openxmlformats.org/officeDocument/2006/relationships/hyperlink" Target="https://events.skillsforcare.org.uk/skillsforcare/1688/home" TargetMode="External"/><Relationship Id="rId4" Type="http://schemas.openxmlformats.org/officeDocument/2006/relationships/hyperlink" Target="https://www.skillsforcare.org.uk/Adult-Social-Care-Workforce-Data/Adult-Social-Care-Workforce-Data-Set/Benefits-of-ASC-WDS.aspx"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Karen.stevens@skillsforcare.org.uk"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cqc.org.uk/about-us/how-we-will-regulate"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https://www.cqc.org.uk/assessment/quality-performance" TargetMode="External"/><Relationship Id="rId4" Type="http://schemas.openxmlformats.org/officeDocument/2006/relationships/hyperlink" Target="https://www.cqc.org.uk/about-us/how-we-will-regulate/five-key-questions-and-quality-statement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qc.org.uk/guidance-providers/learning-safety-incidents/issue-13-protecting-people-using-wheelchair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3985-8143-7C7E-3C0A-5CD69B9D0FA7}"/>
              </a:ext>
            </a:extLst>
          </p:cNvPr>
          <p:cNvSpPr>
            <a:spLocks noGrp="1"/>
          </p:cNvSpPr>
          <p:nvPr>
            <p:ph type="title"/>
          </p:nvPr>
        </p:nvSpPr>
        <p:spPr>
          <a:xfrm>
            <a:off x="207308" y="480988"/>
            <a:ext cx="8396563" cy="666297"/>
          </a:xfrm>
        </p:spPr>
        <p:txBody>
          <a:bodyPr/>
          <a:lstStyle/>
          <a:p>
            <a:pPr marL="0" marR="0" lvl="0" indent="0" defTabSz="457200" rtl="0" eaLnBrk="1" fontAlgn="auto" latinLnBrk="0" hangingPunct="1">
              <a:lnSpc>
                <a:spcPts val="3000"/>
              </a:lnSpc>
              <a:spcBef>
                <a:spcPts val="0"/>
              </a:spcBef>
              <a:spcAft>
                <a:spcPts val="750"/>
              </a:spcAft>
              <a:tabLst/>
              <a:defRPr/>
            </a:pPr>
            <a:r>
              <a:rPr kumimoji="0" lang="en-GB" sz="23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Information sessions on: </a:t>
            </a:r>
            <a:br>
              <a:rPr kumimoji="0" lang="en-GB" sz="23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br>
            <a:r>
              <a:rPr kumimoji="0" lang="en-GB" sz="23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Workforce Development Fund (WDF) and </a:t>
            </a:r>
            <a:br>
              <a:rPr kumimoji="0" lang="en-GB" sz="23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br>
            <a:r>
              <a:rPr kumimoji="0" lang="en-GB" sz="23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Adult Social Care - Workforce Data Set (ASC-WDS)  </a:t>
            </a:r>
            <a:b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endParaRPr lang="en-GB" dirty="0"/>
          </a:p>
        </p:txBody>
      </p:sp>
      <p:sp>
        <p:nvSpPr>
          <p:cNvPr id="4" name="TextBox 3">
            <a:extLst>
              <a:ext uri="{FF2B5EF4-FFF2-40B4-BE49-F238E27FC236}">
                <a16:creationId xmlns:a16="http://schemas.microsoft.com/office/drawing/2014/main" id="{F6B42477-960C-EDBD-6A3F-56B979C880C3}"/>
              </a:ext>
            </a:extLst>
          </p:cNvPr>
          <p:cNvSpPr txBox="1"/>
          <p:nvPr/>
        </p:nvSpPr>
        <p:spPr>
          <a:xfrm>
            <a:off x="207307" y="1771472"/>
            <a:ext cx="8663977" cy="3936975"/>
          </a:xfrm>
          <a:prstGeom prst="rect">
            <a:avLst/>
          </a:prstGeom>
          <a:noFill/>
        </p:spPr>
        <p:txBody>
          <a:bodyPr wrap="square">
            <a:spAutoFit/>
          </a:bodyPr>
          <a:lstStyle/>
          <a:p>
            <a:pPr>
              <a:lnSpc>
                <a:spcPts val="1650"/>
              </a:lnSpc>
              <a:spcAft>
                <a:spcPts val="750"/>
              </a:spcAft>
            </a:pPr>
            <a:r>
              <a:rPr lang="en-GB" sz="1800" dirty="0">
                <a:solidFill>
                  <a:srgbClr val="000000"/>
                </a:solidFill>
                <a:effectLst/>
                <a:latin typeface="Arial" panose="020B0604020202020204" pitchFamily="34" charset="0"/>
                <a:ea typeface="Calibri" panose="020F0502020204030204" pitchFamily="34" charset="0"/>
              </a:rPr>
              <a:t>Did you know you can claim back money towards the costs of learning and development of your staff? And your own learning and development too?</a:t>
            </a:r>
            <a:endParaRPr lang="en-GB" sz="1600" dirty="0">
              <a:effectLst/>
              <a:latin typeface="Calibri" panose="020F0502020204030204" pitchFamily="34" charset="0"/>
              <a:ea typeface="Calibri" panose="020F0502020204030204" pitchFamily="34" charset="0"/>
            </a:endParaRPr>
          </a:p>
          <a:p>
            <a:pPr>
              <a:lnSpc>
                <a:spcPts val="1650"/>
              </a:lnSpc>
              <a:spcAft>
                <a:spcPts val="750"/>
              </a:spcAft>
            </a:pPr>
            <a:r>
              <a:rPr lang="en-GB" sz="1800" dirty="0">
                <a:solidFill>
                  <a:srgbClr val="000000"/>
                </a:solidFill>
                <a:effectLst/>
                <a:latin typeface="Arial" panose="020B0604020202020204" pitchFamily="34" charset="0"/>
                <a:ea typeface="Calibri" panose="020F0502020204030204" pitchFamily="34" charset="0"/>
              </a:rPr>
              <a:t>This virtual workshop will tell you more. </a:t>
            </a:r>
            <a:r>
              <a:rPr lang="en-GB" sz="1800" b="1" u="sng" dirty="0">
                <a:solidFill>
                  <a:srgbClr val="000000"/>
                </a:solidFill>
                <a:effectLst/>
                <a:latin typeface="Arial" panose="020B0604020202020204" pitchFamily="34" charset="0"/>
                <a:ea typeface="Calibri" panose="020F0502020204030204" pitchFamily="34" charset="0"/>
                <a:hlinkClick r:id="rId2"/>
              </a:rPr>
              <a:t>Book now</a:t>
            </a:r>
            <a:endParaRPr lang="en-GB" sz="1600" dirty="0">
              <a:effectLst/>
              <a:latin typeface="Calibri" panose="020F0502020204030204" pitchFamily="34" charset="0"/>
              <a:ea typeface="Calibri" panose="020F0502020204030204" pitchFamily="34" charset="0"/>
            </a:endParaRPr>
          </a:p>
          <a:p>
            <a:pPr>
              <a:lnSpc>
                <a:spcPts val="1650"/>
              </a:lnSpc>
              <a:spcAft>
                <a:spcPts val="750"/>
              </a:spcAft>
            </a:pPr>
            <a:r>
              <a:rPr lang="en-GB" sz="1800" dirty="0">
                <a:solidFill>
                  <a:srgbClr val="000000"/>
                </a:solidFill>
                <a:effectLst/>
                <a:latin typeface="Arial" panose="020B0604020202020204" pitchFamily="34" charset="0"/>
                <a:ea typeface="Calibri" panose="020F0502020204030204" pitchFamily="34" charset="0"/>
              </a:rPr>
              <a:t>The </a:t>
            </a:r>
            <a:r>
              <a:rPr lang="en-GB" sz="1800" b="1" u="sng" dirty="0">
                <a:solidFill>
                  <a:srgbClr val="0065BD"/>
                </a:solidFill>
                <a:effectLst/>
                <a:latin typeface="Arial" panose="020B0604020202020204" pitchFamily="34" charset="0"/>
                <a:ea typeface="Calibri" panose="020F0502020204030204" pitchFamily="34" charset="0"/>
                <a:hlinkClick r:id="rId3"/>
              </a:rPr>
              <a:t>Workforce Development Fund</a:t>
            </a:r>
            <a:r>
              <a:rPr lang="en-GB" sz="1800" dirty="0">
                <a:solidFill>
                  <a:srgbClr val="000000"/>
                </a:solidFill>
                <a:effectLst/>
                <a:latin typeface="Arial" panose="020B0604020202020204" pitchFamily="34" charset="0"/>
                <a:ea typeface="Calibri" panose="020F0502020204030204" pitchFamily="34" charset="0"/>
              </a:rPr>
              <a:t> (WDF) is a financial contribution towards the cost of completing a range of qualifications, learning programmes and digital learning modules.</a:t>
            </a:r>
            <a:endParaRPr lang="en-GB" sz="1600" dirty="0">
              <a:effectLst/>
              <a:latin typeface="Calibri" panose="020F0502020204030204" pitchFamily="34" charset="0"/>
              <a:ea typeface="Calibri" panose="020F0502020204030204" pitchFamily="34" charset="0"/>
            </a:endParaRPr>
          </a:p>
          <a:p>
            <a:pPr>
              <a:lnSpc>
                <a:spcPts val="1650"/>
              </a:lnSpc>
              <a:spcAft>
                <a:spcPts val="750"/>
              </a:spcAft>
            </a:pPr>
            <a:r>
              <a:rPr lang="en-GB" dirty="0">
                <a:solidFill>
                  <a:srgbClr val="000000"/>
                </a:solidFill>
                <a:latin typeface="Arial" panose="020B0604020202020204" pitchFamily="34" charset="0"/>
                <a:ea typeface="Calibri" panose="020F0502020204030204" pitchFamily="34" charset="0"/>
              </a:rPr>
              <a:t>W</a:t>
            </a:r>
            <a:r>
              <a:rPr lang="en-GB" sz="1800" dirty="0">
                <a:solidFill>
                  <a:srgbClr val="000000"/>
                </a:solidFill>
                <a:effectLst/>
                <a:latin typeface="Arial" panose="020B0604020202020204" pitchFamily="34" charset="0"/>
                <a:ea typeface="Calibri" panose="020F0502020204030204" pitchFamily="34" charset="0"/>
              </a:rPr>
              <a:t>e will explain how you can access the WDF. We will show you which programmes are eligible, what criteria are needed, as well as important deadlines.</a:t>
            </a:r>
            <a:endParaRPr lang="en-GB" sz="1600" dirty="0">
              <a:effectLst/>
              <a:latin typeface="Calibri" panose="020F0502020204030204" pitchFamily="34" charset="0"/>
              <a:ea typeface="Calibri" panose="020F0502020204030204" pitchFamily="34" charset="0"/>
            </a:endParaRPr>
          </a:p>
          <a:p>
            <a:pPr>
              <a:lnSpc>
                <a:spcPts val="1650"/>
              </a:lnSpc>
              <a:spcAft>
                <a:spcPts val="750"/>
              </a:spcAft>
            </a:pPr>
            <a:r>
              <a:rPr lang="en-GB" sz="1800" dirty="0">
                <a:solidFill>
                  <a:srgbClr val="000000"/>
                </a:solidFill>
                <a:effectLst/>
                <a:latin typeface="Arial" panose="020B0604020202020204" pitchFamily="34" charset="0"/>
                <a:ea typeface="Calibri" panose="020F0502020204030204" pitchFamily="34" charset="0"/>
              </a:rPr>
              <a:t>Having an up-to-date </a:t>
            </a:r>
            <a:r>
              <a:rPr lang="en-GB" sz="1800" b="1" u="sng" dirty="0">
                <a:solidFill>
                  <a:srgbClr val="0065BD"/>
                </a:solidFill>
                <a:effectLst/>
                <a:latin typeface="Arial" panose="020B0604020202020204" pitchFamily="34" charset="0"/>
                <a:ea typeface="Calibri" panose="020F0502020204030204" pitchFamily="34" charset="0"/>
                <a:hlinkClick r:id="rId4"/>
              </a:rPr>
              <a:t>Adult Social Care Workforce Data Set</a:t>
            </a:r>
            <a:r>
              <a:rPr lang="en-GB" sz="1800" dirty="0">
                <a:solidFill>
                  <a:srgbClr val="000000"/>
                </a:solidFill>
                <a:effectLst/>
                <a:latin typeface="Arial" panose="020B0604020202020204" pitchFamily="34" charset="0"/>
                <a:ea typeface="Calibri" panose="020F0502020204030204" pitchFamily="34" charset="0"/>
              </a:rPr>
              <a:t> (ASC WDS) account is required to claim WDF. We’ll show you how to set one up and add </a:t>
            </a:r>
            <a:r>
              <a:rPr lang="en-GB" sz="1800" dirty="0">
                <a:solidFill>
                  <a:srgbClr val="000000"/>
                </a:solidFill>
                <a:effectLst/>
                <a:latin typeface="Arial" panose="020B0604020202020204" pitchFamily="34" charset="0"/>
                <a:ea typeface="Times New Roman" panose="02020603050405020304" pitchFamily="18" charset="0"/>
              </a:rPr>
              <a:t>providers.</a:t>
            </a:r>
            <a:endParaRPr lang="en-GB" sz="1600" dirty="0">
              <a:solidFill>
                <a:srgbClr val="0065BD"/>
              </a:solidFill>
              <a:effectLst/>
              <a:latin typeface="Calibri" panose="020F0502020204030204" pitchFamily="34" charset="0"/>
              <a:ea typeface="Calibri" panose="020F0502020204030204" pitchFamily="34" charset="0"/>
            </a:endParaRPr>
          </a:p>
          <a:p>
            <a:pPr>
              <a:lnSpc>
                <a:spcPts val="1650"/>
              </a:lnSpc>
              <a:spcAft>
                <a:spcPts val="750"/>
              </a:spcAft>
            </a:pPr>
            <a:r>
              <a:rPr lang="en-GB" sz="1800" b="1" dirty="0">
                <a:solidFill>
                  <a:srgbClr val="000000"/>
                </a:solidFill>
                <a:effectLst/>
                <a:latin typeface="Arial" panose="020B0604020202020204" pitchFamily="34" charset="0"/>
                <a:ea typeface="Calibri" panose="020F0502020204030204" pitchFamily="34" charset="0"/>
              </a:rPr>
              <a:t>These virtual workshops, are taking place on:</a:t>
            </a:r>
            <a:endParaRPr lang="en-GB" sz="16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Wednesday 15 November 2023, 10:00 - 11:15 - </a:t>
            </a:r>
            <a:r>
              <a:rPr lang="en-GB" sz="1800" b="1" u="sng" dirty="0">
                <a:solidFill>
                  <a:srgbClr val="0065BD"/>
                </a:solidFill>
                <a:effectLst/>
                <a:latin typeface="Arial" panose="020B0604020202020204" pitchFamily="34" charset="0"/>
                <a:ea typeface="Calibri" panose="020F0502020204030204" pitchFamily="34" charset="0"/>
                <a:hlinkClick r:id="rId5"/>
              </a:rPr>
              <a:t>click here for more information and to book</a:t>
            </a:r>
            <a:endParaRPr lang="en-GB" sz="16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6245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0A62-375F-BC9C-3AC6-31A612A34E67}"/>
              </a:ext>
            </a:extLst>
          </p:cNvPr>
          <p:cNvSpPr>
            <a:spLocks noGrp="1"/>
          </p:cNvSpPr>
          <p:nvPr>
            <p:ph type="title"/>
          </p:nvPr>
        </p:nvSpPr>
        <p:spPr>
          <a:xfrm>
            <a:off x="-399574" y="325555"/>
            <a:ext cx="8396563" cy="666297"/>
          </a:xfrm>
        </p:spPr>
        <p:txBody>
          <a:bodyPr/>
          <a:lstStyle/>
          <a:p>
            <a:pPr algn="ctr"/>
            <a:r>
              <a:rPr lang="en-GB" sz="3600" b="1" dirty="0">
                <a:effectLst/>
                <a:latin typeface="+mn-lt"/>
                <a:ea typeface="Calibri" panose="020F0502020204030204" pitchFamily="34" charset="0"/>
              </a:rPr>
              <a:t>Supporting ‘return to nursing’ in Social Care </a:t>
            </a:r>
            <a:br>
              <a:rPr lang="en-GB" sz="4400" dirty="0">
                <a:effectLst/>
                <a:latin typeface="Calibri" panose="020F0502020204030204" pitchFamily="34" charset="0"/>
                <a:ea typeface="Calibri" panose="020F0502020204030204" pitchFamily="34" charset="0"/>
              </a:rPr>
            </a:br>
            <a:endParaRPr lang="en-GB" dirty="0"/>
          </a:p>
        </p:txBody>
      </p:sp>
      <p:sp>
        <p:nvSpPr>
          <p:cNvPr id="4" name="TextBox 3">
            <a:extLst>
              <a:ext uri="{FF2B5EF4-FFF2-40B4-BE49-F238E27FC236}">
                <a16:creationId xmlns:a16="http://schemas.microsoft.com/office/drawing/2014/main" id="{255AE909-544C-7007-D7A5-1F6BB0CC96AC}"/>
              </a:ext>
            </a:extLst>
          </p:cNvPr>
          <p:cNvSpPr txBox="1"/>
          <p:nvPr/>
        </p:nvSpPr>
        <p:spPr>
          <a:xfrm>
            <a:off x="635142" y="1434997"/>
            <a:ext cx="7065068" cy="4832092"/>
          </a:xfrm>
          <a:prstGeom prst="rect">
            <a:avLst/>
          </a:prstGeom>
          <a:noFill/>
        </p:spPr>
        <p:txBody>
          <a:bodyPr wrap="square">
            <a:spAutoFit/>
          </a:bodyPr>
          <a:lstStyle/>
          <a:p>
            <a:r>
              <a:rPr lang="en-GB" sz="20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ea typeface="Calibri" panose="020F0502020204030204" pitchFamily="34" charset="0"/>
              </a:rPr>
              <a:t>The recruitment of nurses in social care can be difficult and so Skills for Care will be offering a webinar on </a:t>
            </a:r>
            <a:r>
              <a:rPr lang="en-GB" sz="1800" b="1" dirty="0">
                <a:effectLst/>
                <a:ea typeface="Calibri" panose="020F0502020204030204" pitchFamily="34" charset="0"/>
              </a:rPr>
              <a:t>15th Nov, 2pm - 3.30pm</a:t>
            </a:r>
            <a:r>
              <a:rPr lang="en-GB" sz="1800" dirty="0">
                <a:effectLst/>
                <a:ea typeface="Calibri" panose="020F0502020204030204" pitchFamily="34" charset="0"/>
              </a:rPr>
              <a:t>, covering </a:t>
            </a:r>
            <a:r>
              <a:rPr lang="en-GB" sz="1800" b="1" dirty="0">
                <a:effectLst/>
                <a:ea typeface="Calibri" panose="020F0502020204030204" pitchFamily="34" charset="0"/>
              </a:rPr>
              <a:t>how supporting ‘return to nursing’ </a:t>
            </a:r>
            <a:endParaRPr lang="en-GB" sz="1800" dirty="0">
              <a:effectLst/>
              <a:ea typeface="Calibri" panose="020F0502020204030204" pitchFamily="34" charset="0"/>
            </a:endParaRPr>
          </a:p>
          <a:p>
            <a:r>
              <a:rPr lang="en-GB" sz="1800" dirty="0">
                <a:effectLst/>
                <a:ea typeface="Calibri" panose="020F0502020204030204" pitchFamily="34" charset="0"/>
              </a:rPr>
              <a:t> </a:t>
            </a:r>
          </a:p>
          <a:p>
            <a:r>
              <a:rPr lang="en-GB" sz="1800" dirty="0">
                <a:effectLst/>
                <a:ea typeface="Calibri" panose="020F0502020204030204" pitchFamily="34" charset="0"/>
              </a:rPr>
              <a:t>During the session we will be covering </a:t>
            </a:r>
          </a:p>
          <a:p>
            <a:pPr marL="342900" lvl="0" indent="-342900">
              <a:buFont typeface="Symbol" panose="05050102010706020507" pitchFamily="18" charset="2"/>
              <a:buChar char=""/>
            </a:pPr>
            <a:r>
              <a:rPr lang="en-GB" sz="1800" dirty="0">
                <a:effectLst/>
                <a:ea typeface="Times New Roman" panose="02020603050405020304" pitchFamily="18" charset="0"/>
              </a:rPr>
              <a:t>What’s involved when someone wants to return to nursing ?</a:t>
            </a:r>
            <a:endParaRPr lang="en-GB" sz="1800" dirty="0">
              <a:effectLst/>
              <a:ea typeface="Calibri" panose="020F0502020204030204" pitchFamily="34" charset="0"/>
            </a:endParaRPr>
          </a:p>
          <a:p>
            <a:pPr marL="342900" lvl="0" indent="-342900">
              <a:buFont typeface="Symbol" panose="05050102010706020507" pitchFamily="18" charset="2"/>
              <a:buChar char=""/>
            </a:pPr>
            <a:r>
              <a:rPr lang="en-GB" sz="1800" dirty="0">
                <a:effectLst/>
                <a:ea typeface="Times New Roman" panose="02020603050405020304" pitchFamily="18" charset="0"/>
              </a:rPr>
              <a:t>How employers in social care can support this and why it might be useful ?</a:t>
            </a:r>
            <a:endParaRPr lang="en-GB" sz="1800" dirty="0">
              <a:effectLst/>
              <a:ea typeface="Calibri" panose="020F0502020204030204" pitchFamily="34" charset="0"/>
            </a:endParaRPr>
          </a:p>
          <a:p>
            <a:pPr marL="342900" lvl="0" indent="-342900">
              <a:buFont typeface="Symbol" panose="05050102010706020507" pitchFamily="18" charset="2"/>
              <a:buChar char=""/>
            </a:pPr>
            <a:r>
              <a:rPr lang="en-GB" sz="1800" dirty="0">
                <a:effectLst/>
                <a:ea typeface="Times New Roman" panose="02020603050405020304" pitchFamily="18" charset="0"/>
              </a:rPr>
              <a:t>Resources and funding to help.  </a:t>
            </a:r>
            <a:endParaRPr lang="en-GB" sz="1800" dirty="0">
              <a:effectLst/>
              <a:ea typeface="Calibri" panose="020F0502020204030204" pitchFamily="34" charset="0"/>
            </a:endParaRPr>
          </a:p>
          <a:p>
            <a:r>
              <a:rPr lang="en-GB" sz="1800" dirty="0">
                <a:effectLst/>
                <a:ea typeface="Calibri" panose="020F0502020204030204" pitchFamily="34" charset="0"/>
              </a:rPr>
              <a:t> </a:t>
            </a:r>
          </a:p>
          <a:p>
            <a:r>
              <a:rPr lang="en-GB" sz="1800" dirty="0">
                <a:effectLst/>
                <a:ea typeface="Calibri" panose="020F0502020204030204" pitchFamily="34" charset="0"/>
              </a:rPr>
              <a:t>We will be hearing from colleagues who support nurses to return to practice, examples where this has happened in social care and what resource and funding is available to make this happen. </a:t>
            </a:r>
          </a:p>
          <a:p>
            <a:r>
              <a:rPr lang="en-GB" sz="1800" dirty="0">
                <a:effectLst/>
                <a:ea typeface="Calibri" panose="020F0502020204030204" pitchFamily="34" charset="0"/>
              </a:rPr>
              <a:t> </a:t>
            </a:r>
          </a:p>
          <a:p>
            <a:r>
              <a:rPr lang="en-GB" sz="1800" dirty="0">
                <a:effectLst/>
                <a:ea typeface="Calibri" panose="020F0502020204030204" pitchFamily="34" charset="0"/>
              </a:rPr>
              <a:t>For further information or to book – please contact </a:t>
            </a:r>
            <a:r>
              <a:rPr lang="en-GB" sz="1800" u="sng" dirty="0">
                <a:solidFill>
                  <a:srgbClr val="0563C1"/>
                </a:solidFill>
                <a:effectLst/>
                <a:ea typeface="Calibri" panose="020F0502020204030204" pitchFamily="34" charset="0"/>
                <a:hlinkClick r:id="rId2"/>
              </a:rPr>
              <a:t>Karen.stevens@skillsforcare.org.uk</a:t>
            </a:r>
            <a:r>
              <a:rPr lang="en-GB" sz="1800" dirty="0">
                <a:effectLst/>
                <a:ea typeface="Calibri" panose="020F0502020204030204" pitchFamily="34" charset="0"/>
              </a:rPr>
              <a:t> </a:t>
            </a:r>
          </a:p>
        </p:txBody>
      </p:sp>
    </p:spTree>
    <p:extLst>
      <p:ext uri="{BB962C8B-B14F-4D97-AF65-F5344CB8AC3E}">
        <p14:creationId xmlns:p14="http://schemas.microsoft.com/office/powerpoint/2010/main" val="16760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6F7E-867C-3B83-ADD2-21905AC72EEF}"/>
              </a:ext>
            </a:extLst>
          </p:cNvPr>
          <p:cNvSpPr>
            <a:spLocks noGrp="1"/>
          </p:cNvSpPr>
          <p:nvPr>
            <p:ph type="title"/>
          </p:nvPr>
        </p:nvSpPr>
        <p:spPr/>
        <p:txBody>
          <a:bodyPr/>
          <a:lstStyle/>
          <a:p>
            <a:r>
              <a:rPr lang="en-GB" dirty="0"/>
              <a:t>CQC – </a:t>
            </a:r>
            <a:r>
              <a:rPr lang="en-GB" sz="2800" dirty="0"/>
              <a:t>single assessment framework </a:t>
            </a:r>
            <a:br>
              <a:rPr lang="en-GB" dirty="0"/>
            </a:br>
            <a:endParaRPr lang="en-GB" dirty="0"/>
          </a:p>
        </p:txBody>
      </p:sp>
      <p:sp>
        <p:nvSpPr>
          <p:cNvPr id="3" name="Text Placeholder 2">
            <a:extLst>
              <a:ext uri="{FF2B5EF4-FFF2-40B4-BE49-F238E27FC236}">
                <a16:creationId xmlns:a16="http://schemas.microsoft.com/office/drawing/2014/main" id="{D5D43A59-318F-C5E3-019F-DD6406F85639}"/>
              </a:ext>
            </a:extLst>
          </p:cNvPr>
          <p:cNvSpPr>
            <a:spLocks noGrp="1"/>
          </p:cNvSpPr>
          <p:nvPr>
            <p:ph type="body" sz="quarter" idx="11"/>
          </p:nvPr>
        </p:nvSpPr>
        <p:spPr>
          <a:xfrm>
            <a:off x="117943" y="1130047"/>
            <a:ext cx="7481875" cy="4597906"/>
          </a:xfrm>
        </p:spPr>
        <p:txBody>
          <a:bodyPr/>
          <a:lstStyle/>
          <a:p>
            <a:r>
              <a:rPr lang="en-GB" sz="1800" dirty="0"/>
              <a:t>CQC has revised their plans: </a:t>
            </a:r>
          </a:p>
          <a:p>
            <a:pPr lvl="1"/>
            <a:r>
              <a:rPr lang="en-GB" sz="1800" dirty="0"/>
              <a:t>November 23 – roll out in the new way of regulating for providers in the South </a:t>
            </a:r>
          </a:p>
          <a:p>
            <a:pPr lvl="1"/>
            <a:r>
              <a:rPr lang="en-GB" sz="1800" dirty="0"/>
              <a:t>March 24 - Portal launch for all providers – some providers will be asked to join earlier to test it. The portal will include up to date information on your service and benchmarking. You will also be able to submit some notifications </a:t>
            </a:r>
          </a:p>
          <a:p>
            <a:pPr marL="0" indent="0">
              <a:buNone/>
            </a:pPr>
            <a:r>
              <a:rPr lang="en-GB" sz="1800" dirty="0"/>
              <a:t>This means that you will be: </a:t>
            </a:r>
          </a:p>
          <a:p>
            <a:r>
              <a:rPr lang="en-GB" sz="1800" dirty="0"/>
              <a:t> regulated against the </a:t>
            </a:r>
            <a:r>
              <a:rPr lang="en-GB" sz="1800" dirty="0">
                <a:hlinkClick r:id="rId3"/>
              </a:rPr>
              <a:t>new single assessment framework</a:t>
            </a:r>
            <a:r>
              <a:rPr lang="en-GB" sz="1800" dirty="0"/>
              <a:t> using 34  </a:t>
            </a:r>
            <a:r>
              <a:rPr lang="en-GB" sz="1800" dirty="0">
                <a:hlinkClick r:id="rId4"/>
              </a:rPr>
              <a:t>quality statements </a:t>
            </a:r>
            <a:r>
              <a:rPr lang="en-GB" sz="1800" dirty="0"/>
              <a:t>–  </a:t>
            </a:r>
            <a:r>
              <a:rPr lang="en-GB" sz="1800" dirty="0">
                <a:hlinkClick r:id="rId5"/>
              </a:rPr>
              <a:t>Details on assess, gather evidence and reach ratings</a:t>
            </a:r>
            <a:r>
              <a:rPr lang="en-GB" sz="1800" dirty="0"/>
              <a:t> (new)</a:t>
            </a:r>
          </a:p>
          <a:p>
            <a:r>
              <a:rPr lang="en-GB" sz="1800" dirty="0"/>
              <a:t>There will be planned and responsive inspections – no schedules of inspections – more details to come (due August 23)</a:t>
            </a:r>
          </a:p>
          <a:p>
            <a:r>
              <a:rPr lang="en-GB" sz="1800" dirty="0"/>
              <a:t>Transition details to come (due August 23) – particular relating to the change from old rating model and to scoring model</a:t>
            </a:r>
          </a:p>
          <a:p>
            <a:r>
              <a:rPr lang="en-GB" sz="1800" dirty="0"/>
              <a:t>Details of the priority quality statements and evidence by sector and service type to come (due August 23) </a:t>
            </a:r>
          </a:p>
        </p:txBody>
      </p:sp>
    </p:spTree>
    <p:extLst>
      <p:ext uri="{BB962C8B-B14F-4D97-AF65-F5344CB8AC3E}">
        <p14:creationId xmlns:p14="http://schemas.microsoft.com/office/powerpoint/2010/main" val="347262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8120-63F4-6B35-9E5F-22D1C31C1A4C}"/>
              </a:ext>
            </a:extLst>
          </p:cNvPr>
          <p:cNvSpPr>
            <a:spLocks noGrp="1"/>
          </p:cNvSpPr>
          <p:nvPr>
            <p:ph type="title"/>
          </p:nvPr>
        </p:nvSpPr>
        <p:spPr/>
        <p:txBody>
          <a:bodyPr/>
          <a:lstStyle/>
          <a:p>
            <a:r>
              <a:rPr lang="en-GB" sz="3200" dirty="0"/>
              <a:t>Learning from safety incidents</a:t>
            </a:r>
          </a:p>
        </p:txBody>
      </p:sp>
      <p:sp>
        <p:nvSpPr>
          <p:cNvPr id="3" name="Text Placeholder 2">
            <a:extLst>
              <a:ext uri="{FF2B5EF4-FFF2-40B4-BE49-F238E27FC236}">
                <a16:creationId xmlns:a16="http://schemas.microsoft.com/office/drawing/2014/main" id="{1315E80C-1489-AA77-CA71-7B9AEDE46616}"/>
              </a:ext>
            </a:extLst>
          </p:cNvPr>
          <p:cNvSpPr>
            <a:spLocks noGrp="1"/>
          </p:cNvSpPr>
          <p:nvPr>
            <p:ph type="body" sz="quarter" idx="11"/>
          </p:nvPr>
        </p:nvSpPr>
        <p:spPr>
          <a:xfrm>
            <a:off x="367730" y="2426845"/>
            <a:ext cx="6982304" cy="3989830"/>
          </a:xfrm>
        </p:spPr>
        <p:txBody>
          <a:bodyPr/>
          <a:lstStyle/>
          <a:p>
            <a:r>
              <a:rPr lang="en-GB" dirty="0"/>
              <a:t>New ‘learning from safety incidents’ focusing on safe wheelchair use </a:t>
            </a:r>
          </a:p>
          <a:p>
            <a:r>
              <a:rPr lang="en-GB" dirty="0"/>
              <a:t>Details of a case where a care home was prosecuted by CQC due to a serious incidents where a person that was supported was injured while using a wheelchair. </a:t>
            </a:r>
          </a:p>
          <a:p>
            <a:r>
              <a:rPr lang="en-GB" dirty="0"/>
              <a:t>Details of what providers can do to avoid it happening in their service. </a:t>
            </a:r>
          </a:p>
          <a:p>
            <a:r>
              <a:rPr lang="en-GB" dirty="0">
                <a:hlinkClick r:id="rId3"/>
              </a:rPr>
              <a:t>Issue 13: Protecting people using wheelchairs - Care Quality Commission (cqc.org.uk)</a:t>
            </a:r>
            <a:endParaRPr lang="en-GB" dirty="0"/>
          </a:p>
        </p:txBody>
      </p:sp>
      <p:sp>
        <p:nvSpPr>
          <p:cNvPr id="4" name="Text Placeholder 3">
            <a:extLst>
              <a:ext uri="{FF2B5EF4-FFF2-40B4-BE49-F238E27FC236}">
                <a16:creationId xmlns:a16="http://schemas.microsoft.com/office/drawing/2014/main" id="{1333B607-0BF8-3520-D873-2C4FA7B6184F}"/>
              </a:ext>
            </a:extLst>
          </p:cNvPr>
          <p:cNvSpPr>
            <a:spLocks noGrp="1"/>
          </p:cNvSpPr>
          <p:nvPr>
            <p:ph type="body" sz="quarter" idx="12"/>
          </p:nvPr>
        </p:nvSpPr>
        <p:spPr/>
        <p:txBody>
          <a:bodyPr/>
          <a:lstStyle/>
          <a:p>
            <a:r>
              <a:rPr lang="en-GB" dirty="0"/>
              <a:t>Issue 13: Protecting people using wheelchairs</a:t>
            </a:r>
          </a:p>
        </p:txBody>
      </p:sp>
    </p:spTree>
    <p:extLst>
      <p:ext uri="{BB962C8B-B14F-4D97-AF65-F5344CB8AC3E}">
        <p14:creationId xmlns:p14="http://schemas.microsoft.com/office/powerpoint/2010/main" val="692494546"/>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9" ma:contentTypeDescription="Create a new document." ma:contentTypeScope="" ma:versionID="cd7bbd8c71becdfa0ef8b3c3920932dd">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a8ece7b9be82e22f9752c9c33c9fa938"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880B4D-B4BF-4A29-AA72-5D8F37AF76B0}">
  <ds:schemaRefs>
    <ds:schemaRef ds:uri="http://schemas.microsoft.com/office/2006/metadata/properties"/>
    <ds:schemaRef ds:uri="http://schemas.microsoft.com/office/infopath/2007/PartnerControls"/>
    <ds:schemaRef ds:uri="http://schemas.microsoft.com/sharepoint/v3"/>
    <ds:schemaRef ds:uri="d82c7b53-b029-44d5-9ef6-308ac41fe8b2"/>
    <ds:schemaRef ds:uri="405262ef-1549-4053-8312-0d29ee3e5d79"/>
    <ds:schemaRef ds:uri="c2c53579-2ed6-4858-9273-79d923c5fd65"/>
  </ds:schemaRefs>
</ds:datastoreItem>
</file>

<file path=customXml/itemProps2.xml><?xml version="1.0" encoding="utf-8"?>
<ds:datastoreItem xmlns:ds="http://schemas.openxmlformats.org/officeDocument/2006/customXml" ds:itemID="{5DBDDD1B-C038-4504-8DAB-D84C72537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61EC39-5D47-4AD4-BF2E-9D1466F071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207</TotalTime>
  <Words>574</Words>
  <Application>Microsoft Office PowerPoint</Application>
  <PresentationFormat>On-screen Show (4:3)</PresentationFormat>
  <Paragraphs>38</Paragraphs>
  <Slides>4</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Arial</vt:lpstr>
      <vt:lpstr>Calibri</vt:lpstr>
      <vt:lpstr>Symbol</vt:lpstr>
      <vt:lpstr>Wingdings</vt:lpstr>
      <vt:lpstr>Title slides</vt:lpstr>
      <vt:lpstr>Bespoke content slides</vt:lpstr>
      <vt:lpstr>End slides</vt:lpstr>
      <vt:lpstr>Information sessions on:  Workforce Development Fund (WDF) and  Adult Social Care - Workforce Data Set (ASC-WDS)   </vt:lpstr>
      <vt:lpstr>Supporting ‘return to nursing’ in Social Care  </vt:lpstr>
      <vt:lpstr>CQC – single assessment framework  </vt:lpstr>
      <vt:lpstr>Learning from safety incidents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Peter</cp:lastModifiedBy>
  <cp:revision>15</cp:revision>
  <dcterms:created xsi:type="dcterms:W3CDTF">2019-11-26T09:38:15Z</dcterms:created>
  <dcterms:modified xsi:type="dcterms:W3CDTF">2023-10-03T09:16:30Z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_dlc_DocIdItemGuid">
    <vt:lpwstr>936e98e0-0d36-4ece-9fa6-2c2af0d394cd</vt:lpwstr>
  </property>
  <property fmtid="{D5CDD505-2E9C-101B-9397-08002B2CF9AE}" pid="4" name="Order">
    <vt:r8>7900</vt:r8>
  </property>
  <property fmtid="{D5CDD505-2E9C-101B-9397-08002B2CF9AE}" pid="5" name="MSIP_Label_f194113b-ecba-4458-8e2e-fa038bf17a69_Enabled">
    <vt:lpwstr>true</vt:lpwstr>
  </property>
  <property fmtid="{D5CDD505-2E9C-101B-9397-08002B2CF9AE}" pid="6" name="MSIP_Label_f194113b-ecba-4458-8e2e-fa038bf17a69_SetDate">
    <vt:lpwstr>2022-11-03T12:08:20Z</vt:lpwstr>
  </property>
  <property fmtid="{D5CDD505-2E9C-101B-9397-08002B2CF9AE}" pid="7" name="MSIP_Label_f194113b-ecba-4458-8e2e-fa038bf17a69_Method">
    <vt:lpwstr>Standard</vt:lpwstr>
  </property>
  <property fmtid="{D5CDD505-2E9C-101B-9397-08002B2CF9AE}" pid="8" name="MSIP_Label_f194113b-ecba-4458-8e2e-fa038bf17a69_Name">
    <vt:lpwstr>Internal</vt:lpwstr>
  </property>
  <property fmtid="{D5CDD505-2E9C-101B-9397-08002B2CF9AE}" pid="9" name="MSIP_Label_f194113b-ecba-4458-8e2e-fa038bf17a69_SiteId">
    <vt:lpwstr>5c317017-415d-43e6-ada1-7668f9ad3f9f</vt:lpwstr>
  </property>
  <property fmtid="{D5CDD505-2E9C-101B-9397-08002B2CF9AE}" pid="10" name="MSIP_Label_f194113b-ecba-4458-8e2e-fa038bf17a69_ActionId">
    <vt:lpwstr>4b3220f0-6ef4-4978-ab5b-89a70b9556db</vt:lpwstr>
  </property>
  <property fmtid="{D5CDD505-2E9C-101B-9397-08002B2CF9AE}" pid="11" name="MSIP_Label_f194113b-ecba-4458-8e2e-fa038bf17a69_ContentBits">
    <vt:lpwstr>0</vt:lpwstr>
  </property>
  <property fmtid="{D5CDD505-2E9C-101B-9397-08002B2CF9AE}" pid="12" name="MediaServiceImageTags">
    <vt:lpwstr/>
  </property>
</Properties>
</file>