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4" r:id="rId1"/>
  </p:sldMasterIdLst>
  <p:notesMasterIdLst>
    <p:notesMasterId r:id="rId11"/>
  </p:notesMasterIdLst>
  <p:sldIdLst>
    <p:sldId id="294" r:id="rId2"/>
    <p:sldId id="326" r:id="rId3"/>
    <p:sldId id="328" r:id="rId4"/>
    <p:sldId id="299" r:id="rId5"/>
    <p:sldId id="302" r:id="rId6"/>
    <p:sldId id="276" r:id="rId7"/>
    <p:sldId id="307" r:id="rId8"/>
    <p:sldId id="324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527BC-3AEB-48EA-8942-9859E5F36858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59BDD-B9ED-4C0C-A831-98CB09645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66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06079-967E-DD3F-B75B-6DA8882C57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694B3-4F54-2425-83A0-517468EFE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95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786A2-0420-1043-319E-93B980016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C2853-5A82-31BE-1C5C-C79DF2157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71EEA-F06C-E473-A219-2828A3B36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39796-F7A3-1014-03B7-810726FA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2F9A9-92AC-7A9C-058B-05425821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15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396976-7EE5-B8C2-990E-49F78235EC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66AD2-EBB6-1BD6-FCB8-C0AD3165D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7CB04-71BE-DE6F-F738-E38C6B8D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ADBE6-4EA6-F7C5-336E-04463682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90009-8994-6498-363C-4A8606D6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9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3FD3D-C130-529C-5D19-8D311B96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92342-19F4-8647-A9D1-E6F1A031C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70D8D-4A5A-6B5C-55CD-E021F9786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BCA7B-DC64-F951-2DBF-EAC113C11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F5F0B-CD81-BF7F-09FB-D332C576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1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83B6-8D52-CCD3-B7F7-65760DDAE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33B00-B038-D840-57E4-91162FDFC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BF90F-0228-0E75-52F1-8FDF48C25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DD252-F18B-5F80-E07E-AB4A190A6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094AB-1ACF-8010-C446-CCFF590FA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01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85427-399A-ECCC-5D04-6B69502E6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998FE-6434-A144-7D5C-EC14F4F890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4EEA16-8DF0-8211-3525-E6A369E51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C7C9D-6973-8A80-FF2C-E13211B79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4FC76-9E00-25BA-F10D-DA2D8823C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9D299-A6B4-D845-A2D0-252F652DD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63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CDDAC-A3CE-65F1-B7F8-7A54F8F27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95A88-E5E3-B440-B2E8-F17055C52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641BB7-901F-9DE8-1335-1C5E94A97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1DFD2C-439A-0706-5F60-BE9F71B7E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531E0B-ABF2-B886-8F2F-A6DAF8206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0CCA70-4DBD-1EA4-6A08-0CC3A1081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1FC941-5608-D5E2-F9C7-33BC343C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A779BE-57F5-3FC4-F743-C13D8BC65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40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5213B-4434-03DD-EBE3-0D1E77121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AC6ACE-E29E-BAB4-F46A-82B0BCE7C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A05BFE-CDB5-1A3D-891B-A5CE4E887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AF915-186B-30D8-FC8C-107C23340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41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80DACE-C32C-DF6C-F2A0-A40C213F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srgbClr val="FFFFFF"/>
              </a:solidFill>
              <a:latin typeface="Outfit" pitchFamily="2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2F0F12-62B1-CEF0-483F-537D0B4B6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Outfit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C4D71F-5B70-E232-4A97-070A1D6F9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51BA3B0-8346-B89D-DDD5-9728B2418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73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2765E-65E9-AED0-1625-231B496F8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9A334-E75A-FB3A-F32C-E0FFFCDE9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4C0F84-353C-4101-4346-258BA2E59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DF37D-589A-60EF-C75E-90D3808D0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7B732-164B-364D-BFD7-F32653690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3E975-ED49-0013-CB74-11ABC7FE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8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EB528-381D-01D1-86E2-6EE111B3E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FC5156-0871-0F7E-A8BE-C10B670C34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01726-349D-BD21-D85E-42EFC196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B49A5-5A4C-9F9D-6E32-82A96D049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8B205B-B7DC-3A6B-1735-286CF67B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CC3DF-7708-ADB3-6A66-097371269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BFE-CFBC-4F96-8961-02988C35D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995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A26F24B3-38B4-252C-4914-02B88B74ACA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98441-1919-2A8E-777B-0E9CC341E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2012D-5B4C-82BC-B772-EEC92DC1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A37E7-11BB-7576-7AD4-1958C8636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bg1"/>
                </a:solidFill>
                <a:latin typeface="Outfit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FFE4B-DEEE-6592-5D46-3FAF037340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Outfit" pitchFamily="2" charset="0"/>
              </a:defRPr>
            </a:lvl1pPr>
          </a:lstStyle>
          <a:p>
            <a:fld id="{6B210BFE-CFBC-4F96-8961-02988C35DD6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24A9CB-7DBA-5EC7-89C9-6450562A8EAA}"/>
              </a:ext>
            </a:extLst>
          </p:cNvPr>
          <p:cNvSpPr txBox="1"/>
          <p:nvPr userDrawn="1"/>
        </p:nvSpPr>
        <p:spPr>
          <a:xfrm>
            <a:off x="4234070" y="6271591"/>
            <a:ext cx="363772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FFFFFF"/>
                </a:solidFill>
                <a:latin typeface="Outfit" pitchFamily="2" charset="0"/>
              </a:rPr>
              <a:t>info@fulcrum.care</a:t>
            </a:r>
            <a:endParaRPr lang="en-GB" sz="1400" dirty="0">
              <a:solidFill>
                <a:srgbClr val="FFFFFF"/>
              </a:solidFill>
              <a:latin typeface="Outfit" pitchFamily="2" charset="0"/>
            </a:endParaRPr>
          </a:p>
          <a:p>
            <a:pPr algn="ctr"/>
            <a:r>
              <a:rPr lang="en-GB" sz="1400" dirty="0">
                <a:solidFill>
                  <a:srgbClr val="FFFFFF"/>
                </a:solidFill>
                <a:latin typeface="Outfit" pitchFamily="2" charset="0"/>
              </a:rPr>
              <a:t>www.fulcrumcareconsulting.com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635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Outfit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Outfit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Outfi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Outfi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Outfi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Outfi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A9E64-72AB-EDB6-C436-57E458B3F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829" y="2071395"/>
            <a:ext cx="11430000" cy="2491274"/>
          </a:xfrm>
        </p:spPr>
        <p:txBody>
          <a:bodyPr>
            <a:normAutofit fontScale="90000"/>
          </a:bodyPr>
          <a:lstStyle/>
          <a:p>
            <a:br>
              <a:rPr lang="en-GB" sz="3000" dirty="0"/>
            </a:br>
            <a:r>
              <a:rPr lang="en-GB" sz="3000" dirty="0"/>
              <a:t>CQC Single Assessment Framework</a:t>
            </a:r>
            <a:br>
              <a:rPr lang="en-GB" sz="3000" dirty="0"/>
            </a:br>
            <a:r>
              <a:rPr lang="en-GB" sz="5300" dirty="0">
                <a:solidFill>
                  <a:srgbClr val="E81D58"/>
                </a:solidFill>
                <a:latin typeface="Arial"/>
                <a:cs typeface="Arial"/>
              </a:rPr>
              <a:t>What does it mean for me? </a:t>
            </a:r>
            <a:br>
              <a:rPr lang="en-GB" sz="53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Tina </a:t>
            </a:r>
            <a:r>
              <a:rPr lang="en-GB" sz="3000" dirty="0" err="1">
                <a:latin typeface="Arial" panose="020B0604020202020204" pitchFamily="34" charset="0"/>
                <a:cs typeface="Arial" panose="020B0604020202020204" pitchFamily="34" charset="0"/>
              </a:rPr>
              <a:t>Stebbings</a:t>
            </a: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 Fulcrum Care</a:t>
            </a:r>
            <a:b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7DBE2-8D14-475D-B61B-FA46580C6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473" y="3890864"/>
            <a:ext cx="10005527" cy="1366935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endParaRPr lang="en-GB" sz="2200" dirty="0">
              <a:effectLst/>
              <a:latin typeface="Outfit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383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53569-9D02-E1B9-7A91-2D9FB5F3C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Fulcrum Care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DEB9D-4B56-7AFD-9556-DE5BE29B6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Reactive work – Turnaround services following a poor CQC inspection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Proactive work – Carry out mock inspections to establish where the home currently stands in line with regulations.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Due diligence – Mock CQC inspection to provide financial teams with accurate compliance data.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Interim management – supporting services where there is no manager in post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Asset management– supporting investors to manage their portfolio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Support providers with CQC communications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Support managers and providers with safeguarding and investigation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Help new start up Care industry businesses</a:t>
            </a:r>
          </a:p>
        </p:txBody>
      </p:sp>
    </p:spTree>
    <p:extLst>
      <p:ext uri="{BB962C8B-B14F-4D97-AF65-F5344CB8AC3E}">
        <p14:creationId xmlns:p14="http://schemas.microsoft.com/office/powerpoint/2010/main" val="242647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A4B23-CFD8-B04D-9A81-2FA0C31F8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Themes we have noticed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29097-2DF5-8060-49AE-74BA87C80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897" y="1825625"/>
            <a:ext cx="10964411" cy="4351338"/>
          </a:xfrm>
        </p:spPr>
        <p:txBody>
          <a:bodyPr/>
          <a:lstStyle/>
          <a:p>
            <a:r>
              <a:rPr lang="en-US" dirty="0"/>
              <a:t>A lack of knowledge and understanding of the new Framework. </a:t>
            </a:r>
          </a:p>
          <a:p>
            <a:r>
              <a:rPr lang="en-US" dirty="0"/>
              <a:t>Lack of preparation across the sector for the changes.</a:t>
            </a:r>
          </a:p>
          <a:p>
            <a:r>
              <a:rPr lang="en-US" dirty="0"/>
              <a:t>Mock inspection are still finding the same trends in non compliance (Care Planning, Medication, Staffing)</a:t>
            </a:r>
          </a:p>
          <a:p>
            <a:r>
              <a:rPr lang="en-US" dirty="0"/>
              <a:t>Digital transformation is starting to move forward and we expect will be required by the regulators going forward.</a:t>
            </a:r>
          </a:p>
          <a:p>
            <a:r>
              <a:rPr lang="en-US" dirty="0"/>
              <a:t>Costs have increased enormously (min wage, food, Utilities)</a:t>
            </a:r>
          </a:p>
          <a:p>
            <a:r>
              <a:rPr lang="en-US" dirty="0"/>
              <a:t>Public funding has not met the % increase in costs</a:t>
            </a:r>
          </a:p>
          <a:p>
            <a:r>
              <a:rPr lang="en-US" dirty="0"/>
              <a:t>Agency usage appears to be decreasing.</a:t>
            </a:r>
          </a:p>
          <a:p>
            <a:pPr marL="0" indent="0">
              <a:buNone/>
            </a:pP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45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82C21-C276-4014-3DBC-A159AE4F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>
                <a:solidFill>
                  <a:srgbClr val="E81D58"/>
                </a:solidFill>
              </a:rPr>
            </a:br>
            <a:r>
              <a:rPr lang="en-GB" dirty="0">
                <a:solidFill>
                  <a:srgbClr val="E81D58"/>
                </a:solidFill>
              </a:rPr>
              <a:t>The most frequently asked questions</a:t>
            </a:r>
            <a:endParaRPr lang="en-US" dirty="0">
              <a:solidFill>
                <a:srgbClr val="E81D58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DA9F7-96DA-B299-D5D0-D08B7AA04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b="1" dirty="0"/>
              <a:t>Will the Key Questions change? </a:t>
            </a:r>
          </a:p>
          <a:p>
            <a:r>
              <a:rPr lang="en-GB" dirty="0"/>
              <a:t>Safe, effective, caring and responsive remain unchanged. The KLOE’s will be replaced with the quality statements</a:t>
            </a:r>
          </a:p>
          <a:p>
            <a:endParaRPr lang="en-GB" dirty="0"/>
          </a:p>
          <a:p>
            <a:r>
              <a:rPr lang="en-GB" b="1" dirty="0"/>
              <a:t>Will the ratings change? </a:t>
            </a:r>
          </a:p>
          <a:p>
            <a:r>
              <a:rPr lang="en-GB" dirty="0"/>
              <a:t>No, outstanding, good, requires improvement, and inadequate will stay the same</a:t>
            </a:r>
          </a:p>
          <a:p>
            <a:r>
              <a:rPr lang="en-GB" dirty="0"/>
              <a:t>People tell us this is good because people who live and work in the homes understand this.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8206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EE403-3733-B88D-92B8-72678013B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GB" sz="3600" dirty="0">
                <a:solidFill>
                  <a:srgbClr val="E81D58"/>
                </a:solidFill>
              </a:rPr>
            </a:br>
            <a:r>
              <a:rPr lang="en-GB" sz="3600" dirty="0">
                <a:solidFill>
                  <a:srgbClr val="E81D58"/>
                </a:solidFill>
              </a:rPr>
              <a:t>Will I still be inspected, how can I prepare?</a:t>
            </a:r>
            <a:endParaRPr lang="en-US" sz="3600" dirty="0">
              <a:solidFill>
                <a:srgbClr val="E81D58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697E194-0BD9-E528-280F-49429A1A3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Inspections will be carried out on a basis of risk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What can you do now? </a:t>
            </a:r>
          </a:p>
          <a:p>
            <a:r>
              <a:rPr lang="en-GB" dirty="0"/>
              <a:t>Mock inspections, speak to people engage with the staff team</a:t>
            </a:r>
          </a:p>
          <a:p>
            <a:r>
              <a:rPr lang="en-GB" dirty="0"/>
              <a:t>Get the quality (We) statements out there to your staff teams</a:t>
            </a:r>
          </a:p>
          <a:p>
            <a:r>
              <a:rPr lang="en-GB" dirty="0"/>
              <a:t>Follow the bulletins on the CQC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733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B447B-3D41-F7D9-69E8-0A012D53C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E81D58"/>
                </a:solidFill>
              </a:rPr>
              <a:t>KLOES vs Quality Statements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C978B-ACEB-204E-B976-4972EBE02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929079" cy="4410309"/>
          </a:xfrm>
        </p:spPr>
        <p:txBody>
          <a:bodyPr>
            <a:normAutofit/>
          </a:bodyPr>
          <a:lstStyle/>
          <a:p>
            <a:r>
              <a:rPr lang="en-GB" dirty="0"/>
              <a:t>What questions do people have? </a:t>
            </a:r>
          </a:p>
          <a:p>
            <a:endParaRPr lang="en-GB" dirty="0"/>
          </a:p>
          <a:p>
            <a:r>
              <a:rPr lang="en-GB" dirty="0"/>
              <a:t>How to personalise the We statements - Talking to people who live and work in the home, don’t wait find out how people feel.</a:t>
            </a:r>
          </a:p>
          <a:p>
            <a:endParaRPr lang="en-GB" dirty="0"/>
          </a:p>
          <a:p>
            <a:r>
              <a:rPr lang="en-GB" dirty="0"/>
              <a:t>Get people used to answering questions based on the We statements.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r>
              <a:rPr lang="en-GB" dirty="0"/>
              <a:t>How do we (as the provider) evidence this. -  Feedback analysis, evidence involvement in care planning and risk assessing.</a:t>
            </a:r>
          </a:p>
        </p:txBody>
      </p:sp>
    </p:spTree>
    <p:extLst>
      <p:ext uri="{BB962C8B-B14F-4D97-AF65-F5344CB8AC3E}">
        <p14:creationId xmlns:p14="http://schemas.microsoft.com/office/powerpoint/2010/main" val="2891703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3AC42-CCDD-DBB4-7732-71B47AED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E81D58"/>
                </a:solidFill>
              </a:rPr>
              <a:t>Evidence collection </a:t>
            </a:r>
            <a:endParaRPr lang="en-US" dirty="0">
              <a:solidFill>
                <a:srgbClr val="E81D58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3244F-1E6F-9B9C-CB0B-CDCD02A3F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effectLst/>
                <a:latin typeface="open-sans"/>
              </a:rPr>
              <a:t>Start referencing around the We statements in all you do</a:t>
            </a:r>
          </a:p>
          <a:p>
            <a:endParaRPr lang="en-GB" dirty="0">
              <a:latin typeface="open-sans"/>
            </a:endParaRPr>
          </a:p>
          <a:p>
            <a:r>
              <a:rPr lang="en-GB" b="0" i="0" u="none" strike="noStrike" dirty="0">
                <a:effectLst/>
                <a:latin typeface="open-sans"/>
              </a:rPr>
              <a:t>Digital transformation</a:t>
            </a:r>
          </a:p>
          <a:p>
            <a:endParaRPr lang="en-GB" dirty="0">
              <a:latin typeface="open-sans"/>
            </a:endParaRPr>
          </a:p>
          <a:p>
            <a:r>
              <a:rPr lang="en-GB" b="0" i="0" u="none" strike="noStrike" dirty="0">
                <a:effectLst/>
                <a:latin typeface="open-sans"/>
              </a:rPr>
              <a:t>Use communications to evidence (CQC notifications, safeguarding etc)</a:t>
            </a:r>
          </a:p>
          <a:p>
            <a:endParaRPr lang="en-GB" dirty="0">
              <a:latin typeface="open-sans"/>
            </a:endParaRPr>
          </a:p>
          <a:p>
            <a:r>
              <a:rPr lang="en-GB" b="0" i="0" u="none" strike="noStrike" dirty="0">
                <a:effectLst/>
                <a:latin typeface="open-sans"/>
              </a:rPr>
              <a:t>Skills for care dataset</a:t>
            </a:r>
          </a:p>
          <a:p>
            <a:endParaRPr lang="en-GB" b="0" i="0" u="none" strike="noStrike" dirty="0">
              <a:effectLst/>
              <a:latin typeface="open-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89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751FE-881A-EEBE-47AE-0CD33FA7E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E81D58"/>
                </a:solidFill>
              </a:rPr>
              <a:t>What will my report look like? </a:t>
            </a:r>
            <a:endParaRPr lang="en-US" dirty="0">
              <a:solidFill>
                <a:srgbClr val="E81D58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DE0C0-A565-F5C9-F7CC-0A2EA9D6E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reports will be shorter faster and will be updated regularly.</a:t>
            </a:r>
          </a:p>
          <a:p>
            <a:endParaRPr lang="en-GB" dirty="0"/>
          </a:p>
          <a:p>
            <a:r>
              <a:rPr lang="en-GB" dirty="0"/>
              <a:t>We anticipate a short version of the old inspection using the quality statements rather than the we statements.</a:t>
            </a:r>
          </a:p>
          <a:p>
            <a:endParaRPr lang="en-GB" dirty="0"/>
          </a:p>
          <a:p>
            <a:r>
              <a:rPr lang="en-GB" dirty="0"/>
              <a:t>We have a draft report ready </a:t>
            </a:r>
            <a:r>
              <a:rPr lang="en-GB"/>
              <a:t>to go, </a:t>
            </a:r>
            <a:r>
              <a:rPr lang="en-GB" dirty="0"/>
              <a:t>on hold until we see the first report from CQC.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500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2B02A-A092-2BF6-D419-CAC63F815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9274"/>
            <a:ext cx="10515600" cy="1325563"/>
          </a:xfrm>
        </p:spPr>
        <p:txBody>
          <a:bodyPr>
            <a:normAutofit/>
          </a:bodyPr>
          <a:lstStyle/>
          <a:p>
            <a:pPr algn="ctr"/>
            <a:br>
              <a:rPr lang="en-US" dirty="0">
                <a:solidFill>
                  <a:srgbClr val="E81D58"/>
                </a:solidFill>
              </a:rPr>
            </a:br>
            <a:r>
              <a:rPr lang="en-US" dirty="0">
                <a:solidFill>
                  <a:srgbClr val="E81D58"/>
                </a:solidFill>
              </a:rPr>
              <a:t>      Any Questions?</a:t>
            </a:r>
            <a:endParaRPr lang="en-GB" dirty="0">
              <a:solidFill>
                <a:srgbClr val="E81D58"/>
              </a:solidFill>
            </a:endParaRPr>
          </a:p>
        </p:txBody>
      </p:sp>
      <p:pic>
        <p:nvPicPr>
          <p:cNvPr id="5" name="Content Placeholder 4" descr="Shape, icon&#10;&#10;Description automatically generated">
            <a:extLst>
              <a:ext uri="{FF2B5EF4-FFF2-40B4-BE49-F238E27FC236}">
                <a16:creationId xmlns:a16="http://schemas.microsoft.com/office/drawing/2014/main" id="{8BF38183-6487-41FF-5AFD-1F244E4F8F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840" y="2252770"/>
            <a:ext cx="6512560" cy="3680670"/>
          </a:xfrm>
        </p:spPr>
      </p:pic>
    </p:spTree>
    <p:extLst>
      <p:ext uri="{BB962C8B-B14F-4D97-AF65-F5344CB8AC3E}">
        <p14:creationId xmlns:p14="http://schemas.microsoft.com/office/powerpoint/2010/main" val="351474288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lcrum" id="{A4C92090-D86D-4908-B703-88E879E0CC98}" vid="{BA8181CC-BC59-4AA5-87A0-3CCC79D752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Fulcrum Power Point Template v00-01</Template>
  <TotalTime>1832</TotalTime>
  <Words>493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open-sans</vt:lpstr>
      <vt:lpstr>Outfit</vt:lpstr>
      <vt:lpstr>Custom Design</vt:lpstr>
      <vt:lpstr> CQC Single Assessment Framework What does it mean for me?   Tina Stebbings Fulcrum Care </vt:lpstr>
      <vt:lpstr>Fulcrum Care</vt:lpstr>
      <vt:lpstr>Themes we have noticed</vt:lpstr>
      <vt:lpstr> The most frequently asked questions</vt:lpstr>
      <vt:lpstr> Will I still be inspected, how can I prepare?</vt:lpstr>
      <vt:lpstr>KLOES vs Quality Statements </vt:lpstr>
      <vt:lpstr>Evidence collection </vt:lpstr>
      <vt:lpstr>What will my report look like? </vt:lpstr>
      <vt:lpstr>       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Tina Stebbings  Business Manager</dc:title>
  <dc:creator>OLIVIA LUCAS</dc:creator>
  <cp:lastModifiedBy>Tina Stebbings</cp:lastModifiedBy>
  <cp:revision>47</cp:revision>
  <dcterms:created xsi:type="dcterms:W3CDTF">2022-11-03T12:40:39Z</dcterms:created>
  <dcterms:modified xsi:type="dcterms:W3CDTF">2023-09-26T13:28:14Z</dcterms:modified>
</cp:coreProperties>
</file>