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2" r:id="rId4"/>
    <p:sldMasterId id="2147483859" r:id="rId5"/>
  </p:sldMasterIdLst>
  <p:notesMasterIdLst>
    <p:notesMasterId r:id="rId12"/>
  </p:notesMasterIdLst>
  <p:sldIdLst>
    <p:sldId id="257" r:id="rId6"/>
    <p:sldId id="271" r:id="rId7"/>
    <p:sldId id="279" r:id="rId8"/>
    <p:sldId id="277" r:id="rId9"/>
    <p:sldId id="280" r:id="rId10"/>
    <p:sldId id="27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72" autoAdjust="0"/>
    <p:restoredTop sz="94660"/>
  </p:normalViewPr>
  <p:slideViewPr>
    <p:cSldViewPr snapToGrid="0">
      <p:cViewPr varScale="1">
        <p:scale>
          <a:sx n="65" d="100"/>
          <a:sy n="65" d="100"/>
        </p:scale>
        <p:origin x="7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52" d="100"/>
          <a:sy n="52" d="100"/>
        </p:scale>
        <p:origin x="268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Relationship Id="rId4" Type="http://schemas.openxmlformats.org/officeDocument/2006/relationships/image" Target="../media/image5.jpe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Relationship Id="rId4" Type="http://schemas.openxmlformats.org/officeDocument/2006/relationships/image" Target="../media/image9.jpe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image" Target="../media/image10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Relationship Id="rId4" Type="http://schemas.openxmlformats.org/officeDocument/2006/relationships/image" Target="../media/image5.jpe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Relationship Id="rId4" Type="http://schemas.openxmlformats.org/officeDocument/2006/relationships/image" Target="../media/image9.jpe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image" Target="../media/image10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420536-4553-4676-85D6-2BE6EC5729C7}" type="doc">
      <dgm:prSet loTypeId="urn:microsoft.com/office/officeart/2005/8/layout/vList3" loCatId="list" qsTypeId="urn:microsoft.com/office/officeart/2005/8/quickstyle/simple1" qsCatId="simple" csTypeId="urn:microsoft.com/office/officeart/2005/8/colors/colorful5" csCatId="colorful" phldr="1"/>
      <dgm:spPr/>
    </dgm:pt>
    <dgm:pt modelId="{37647FBF-A91F-47C2-A1C9-18D6DA75BBBD}">
      <dgm:prSet phldrT="[Text]"/>
      <dgm:spPr/>
      <dgm:t>
        <a:bodyPr/>
        <a:lstStyle/>
        <a:p>
          <a:r>
            <a:rPr lang="en-GB" dirty="0" smtClean="0"/>
            <a:t>Deploy an evolving intelligent infrastructure across the sectors identified that enables effective Research, Training and Development environments with LSBU.</a:t>
          </a:r>
          <a:endParaRPr lang="en-US" dirty="0"/>
        </a:p>
      </dgm:t>
    </dgm:pt>
    <dgm:pt modelId="{9CF2D9EC-F4C2-4599-8082-3FA70BE1674B}" type="parTrans" cxnId="{7213129B-6E88-4CD0-8BBF-221B04A78A69}">
      <dgm:prSet/>
      <dgm:spPr/>
      <dgm:t>
        <a:bodyPr/>
        <a:lstStyle/>
        <a:p>
          <a:endParaRPr lang="en-US"/>
        </a:p>
      </dgm:t>
    </dgm:pt>
    <dgm:pt modelId="{87987066-360D-46DD-A97D-B7D17542E0FA}" type="sibTrans" cxnId="{7213129B-6E88-4CD0-8BBF-221B04A78A69}">
      <dgm:prSet/>
      <dgm:spPr/>
      <dgm:t>
        <a:bodyPr/>
        <a:lstStyle/>
        <a:p>
          <a:endParaRPr lang="en-US"/>
        </a:p>
      </dgm:t>
    </dgm:pt>
    <dgm:pt modelId="{74AB0A63-8C4E-44B6-8A15-50F04A668DB3}">
      <dgm:prSet/>
      <dgm:spPr/>
      <dgm:t>
        <a:bodyPr/>
        <a:lstStyle/>
        <a:p>
          <a:r>
            <a:rPr lang="en-GB" smtClean="0"/>
            <a:t>Create “5G/MEC/WiFi-6 Network Emulators” that can be used by technology start- ups, researchers, students and innovators to test and pilot solutions on the intelligent infrastructures of the future.</a:t>
          </a:r>
          <a:endParaRPr lang="en-GB"/>
        </a:p>
      </dgm:t>
    </dgm:pt>
    <dgm:pt modelId="{D8B49014-1299-4B9E-B07C-078FF517AF68}" type="parTrans" cxnId="{752A1503-A855-4319-9AD0-AF37480E19E5}">
      <dgm:prSet/>
      <dgm:spPr/>
      <dgm:t>
        <a:bodyPr/>
        <a:lstStyle/>
        <a:p>
          <a:endParaRPr lang="en-US"/>
        </a:p>
      </dgm:t>
    </dgm:pt>
    <dgm:pt modelId="{97608A23-E439-492D-B1D7-BEFD5651F292}" type="sibTrans" cxnId="{752A1503-A855-4319-9AD0-AF37480E19E5}">
      <dgm:prSet/>
      <dgm:spPr/>
      <dgm:t>
        <a:bodyPr/>
        <a:lstStyle/>
        <a:p>
          <a:endParaRPr lang="en-US"/>
        </a:p>
      </dgm:t>
    </dgm:pt>
    <dgm:pt modelId="{F361BDE9-E5D1-43C1-9BFC-CB28C175114E}">
      <dgm:prSet/>
      <dgm:spPr/>
      <dgm:t>
        <a:bodyPr/>
        <a:lstStyle/>
        <a:p>
          <a:r>
            <a:rPr lang="en-GB" smtClean="0"/>
            <a:t>Be a “Go to” internationally recognized centre for research/training and personal development across Healthcare/ Tech, Energy and Sustainability and Smart Manufacturing</a:t>
          </a:r>
          <a:endParaRPr lang="en-GB"/>
        </a:p>
      </dgm:t>
    </dgm:pt>
    <dgm:pt modelId="{DDD42E92-C583-4876-B956-4CBD1ED7B673}" type="parTrans" cxnId="{0AC4DE49-447C-47D5-A656-86B3E8EF7FDC}">
      <dgm:prSet/>
      <dgm:spPr/>
      <dgm:t>
        <a:bodyPr/>
        <a:lstStyle/>
        <a:p>
          <a:endParaRPr lang="en-US"/>
        </a:p>
      </dgm:t>
    </dgm:pt>
    <dgm:pt modelId="{7D21BCF4-8C8C-4F82-AFBA-496A05BC3996}" type="sibTrans" cxnId="{0AC4DE49-447C-47D5-A656-86B3E8EF7FDC}">
      <dgm:prSet/>
      <dgm:spPr/>
      <dgm:t>
        <a:bodyPr/>
        <a:lstStyle/>
        <a:p>
          <a:endParaRPr lang="en-US"/>
        </a:p>
      </dgm:t>
    </dgm:pt>
    <dgm:pt modelId="{0B6B83A9-2D79-432C-9C3F-B2679F506976}">
      <dgm:prSet/>
      <dgm:spPr/>
      <dgm:t>
        <a:bodyPr/>
        <a:lstStyle/>
        <a:p>
          <a:r>
            <a:rPr lang="en-GB" smtClean="0"/>
            <a:t>Support the evolution and deployment of “Pilots/PoC” backing  both community and national based scalable solutions, establishing a best practice in delivering pilots or proof of concepts into Healthcare, Energy and Sustainability, and related Smart Manufacturing that ensure effective scalable use of the solutions.</a:t>
          </a:r>
          <a:endParaRPr lang="en-GB"/>
        </a:p>
      </dgm:t>
    </dgm:pt>
    <dgm:pt modelId="{CCB6B67E-B863-4919-ABE8-CDD2B610926E}" type="parTrans" cxnId="{D73E272D-2AC5-4217-A869-67CC5F1F9235}">
      <dgm:prSet/>
      <dgm:spPr/>
      <dgm:t>
        <a:bodyPr/>
        <a:lstStyle/>
        <a:p>
          <a:endParaRPr lang="en-US"/>
        </a:p>
      </dgm:t>
    </dgm:pt>
    <dgm:pt modelId="{360FBE36-2076-4160-BA21-7B56431A2CA0}" type="sibTrans" cxnId="{D73E272D-2AC5-4217-A869-67CC5F1F9235}">
      <dgm:prSet/>
      <dgm:spPr/>
      <dgm:t>
        <a:bodyPr/>
        <a:lstStyle/>
        <a:p>
          <a:endParaRPr lang="en-US"/>
        </a:p>
      </dgm:t>
    </dgm:pt>
    <dgm:pt modelId="{8BE78BFA-593F-4F43-B549-1F9CADF58F71}" type="pres">
      <dgm:prSet presAssocID="{D6420536-4553-4676-85D6-2BE6EC5729C7}" presName="linearFlow" presStyleCnt="0">
        <dgm:presLayoutVars>
          <dgm:dir/>
          <dgm:resizeHandles val="exact"/>
        </dgm:presLayoutVars>
      </dgm:prSet>
      <dgm:spPr/>
    </dgm:pt>
    <dgm:pt modelId="{23D68DE2-D78F-4416-8E5C-CA4B7ED91377}" type="pres">
      <dgm:prSet presAssocID="{37647FBF-A91F-47C2-A1C9-18D6DA75BBBD}" presName="composite" presStyleCnt="0"/>
      <dgm:spPr/>
    </dgm:pt>
    <dgm:pt modelId="{72A04194-CF6B-469C-81BA-746D46942B0E}" type="pres">
      <dgm:prSet presAssocID="{37647FBF-A91F-47C2-A1C9-18D6DA75BBBD}" presName="imgShp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DE311CF-4FDA-4911-9C0C-E9E1D7BE85A5}" type="pres">
      <dgm:prSet presAssocID="{37647FBF-A91F-47C2-A1C9-18D6DA75BBBD}" presName="tx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BBBDD7-6DBE-4A5A-9DAB-0829C5E5E30A}" type="pres">
      <dgm:prSet presAssocID="{87987066-360D-46DD-A97D-B7D17542E0FA}" presName="spacing" presStyleCnt="0"/>
      <dgm:spPr/>
    </dgm:pt>
    <dgm:pt modelId="{7D5A414B-E01C-4DCB-BF1A-D0BD9EB0C06B}" type="pres">
      <dgm:prSet presAssocID="{74AB0A63-8C4E-44B6-8A15-50F04A668DB3}" presName="composite" presStyleCnt="0"/>
      <dgm:spPr/>
    </dgm:pt>
    <dgm:pt modelId="{23AB07DB-B23D-43D6-B05A-B5DD4B846E00}" type="pres">
      <dgm:prSet presAssocID="{74AB0A63-8C4E-44B6-8A15-50F04A668DB3}" presName="imgShp" presStyleLbl="fgImgPlac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579FE5C-C459-4722-894D-872F76BD63A0}" type="pres">
      <dgm:prSet presAssocID="{74AB0A63-8C4E-44B6-8A15-50F04A668DB3}" presName="tx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DBAF48-8070-43C8-A770-39AABD882F3B}" type="pres">
      <dgm:prSet presAssocID="{97608A23-E439-492D-B1D7-BEFD5651F292}" presName="spacing" presStyleCnt="0"/>
      <dgm:spPr/>
    </dgm:pt>
    <dgm:pt modelId="{CD01242A-803A-4BE1-A205-9FFED3F5ADB1}" type="pres">
      <dgm:prSet presAssocID="{F361BDE9-E5D1-43C1-9BFC-CB28C175114E}" presName="composite" presStyleCnt="0"/>
      <dgm:spPr/>
    </dgm:pt>
    <dgm:pt modelId="{2F3652D0-05C5-42AB-8DD2-D75DCE837281}" type="pres">
      <dgm:prSet presAssocID="{F361BDE9-E5D1-43C1-9BFC-CB28C175114E}" presName="imgShp" presStyleLbl="fgImgPlace1" presStyleIdx="2" presStyleCnt="4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8000" r="-28000"/>
          </a:stretch>
        </a:blipFill>
      </dgm:spPr>
    </dgm:pt>
    <dgm:pt modelId="{F1218D02-4CB6-4E20-8534-074B58360F62}" type="pres">
      <dgm:prSet presAssocID="{F361BDE9-E5D1-43C1-9BFC-CB28C175114E}" presName="tx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90A93B-B331-440F-8827-0462567782BE}" type="pres">
      <dgm:prSet presAssocID="{7D21BCF4-8C8C-4F82-AFBA-496A05BC3996}" presName="spacing" presStyleCnt="0"/>
      <dgm:spPr/>
    </dgm:pt>
    <dgm:pt modelId="{3F1694BF-9AA2-4CA1-AD60-95417B41B41A}" type="pres">
      <dgm:prSet presAssocID="{0B6B83A9-2D79-432C-9C3F-B2679F506976}" presName="composite" presStyleCnt="0"/>
      <dgm:spPr/>
    </dgm:pt>
    <dgm:pt modelId="{AAF79BE9-589A-4538-B7F1-3C63E113A116}" type="pres">
      <dgm:prSet presAssocID="{0B6B83A9-2D79-432C-9C3F-B2679F506976}" presName="imgShp" presStyleLbl="fgImgPlace1" presStyleIdx="3" presStyleCnt="4"/>
      <dgm:spPr>
        <a:blipFill dpi="0" rotWithShape="1"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2810" t="17455" r="2810" b="17455"/>
          </a:stretch>
        </a:blipFill>
      </dgm:spPr>
    </dgm:pt>
    <dgm:pt modelId="{F6D4030A-4304-4F3E-ADD0-E3E932156688}" type="pres">
      <dgm:prSet presAssocID="{0B6B83A9-2D79-432C-9C3F-B2679F506976}" presName="tx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73E272D-2AC5-4217-A869-67CC5F1F9235}" srcId="{D6420536-4553-4676-85D6-2BE6EC5729C7}" destId="{0B6B83A9-2D79-432C-9C3F-B2679F506976}" srcOrd="3" destOrd="0" parTransId="{CCB6B67E-B863-4919-ABE8-CDD2B610926E}" sibTransId="{360FBE36-2076-4160-BA21-7B56431A2CA0}"/>
    <dgm:cxn modelId="{A6065F4E-AC92-4E87-919E-91707ACA5535}" type="presOf" srcId="{74AB0A63-8C4E-44B6-8A15-50F04A668DB3}" destId="{5579FE5C-C459-4722-894D-872F76BD63A0}" srcOrd="0" destOrd="0" presId="urn:microsoft.com/office/officeart/2005/8/layout/vList3"/>
    <dgm:cxn modelId="{752A1503-A855-4319-9AD0-AF37480E19E5}" srcId="{D6420536-4553-4676-85D6-2BE6EC5729C7}" destId="{74AB0A63-8C4E-44B6-8A15-50F04A668DB3}" srcOrd="1" destOrd="0" parTransId="{D8B49014-1299-4B9E-B07C-078FF517AF68}" sibTransId="{97608A23-E439-492D-B1D7-BEFD5651F292}"/>
    <dgm:cxn modelId="{7213129B-6E88-4CD0-8BBF-221B04A78A69}" srcId="{D6420536-4553-4676-85D6-2BE6EC5729C7}" destId="{37647FBF-A91F-47C2-A1C9-18D6DA75BBBD}" srcOrd="0" destOrd="0" parTransId="{9CF2D9EC-F4C2-4599-8082-3FA70BE1674B}" sibTransId="{87987066-360D-46DD-A97D-B7D17542E0FA}"/>
    <dgm:cxn modelId="{4F90FB96-CD9A-43A4-B652-1FB9B5A5227E}" type="presOf" srcId="{D6420536-4553-4676-85D6-2BE6EC5729C7}" destId="{8BE78BFA-593F-4F43-B549-1F9CADF58F71}" srcOrd="0" destOrd="0" presId="urn:microsoft.com/office/officeart/2005/8/layout/vList3"/>
    <dgm:cxn modelId="{CD633F18-9230-4E14-92E9-7F7F15504984}" type="presOf" srcId="{0B6B83A9-2D79-432C-9C3F-B2679F506976}" destId="{F6D4030A-4304-4F3E-ADD0-E3E932156688}" srcOrd="0" destOrd="0" presId="urn:microsoft.com/office/officeart/2005/8/layout/vList3"/>
    <dgm:cxn modelId="{E659CA1B-C52C-469F-94E2-C364B128DB8F}" type="presOf" srcId="{37647FBF-A91F-47C2-A1C9-18D6DA75BBBD}" destId="{EDE311CF-4FDA-4911-9C0C-E9E1D7BE85A5}" srcOrd="0" destOrd="0" presId="urn:microsoft.com/office/officeart/2005/8/layout/vList3"/>
    <dgm:cxn modelId="{0AC4DE49-447C-47D5-A656-86B3E8EF7FDC}" srcId="{D6420536-4553-4676-85D6-2BE6EC5729C7}" destId="{F361BDE9-E5D1-43C1-9BFC-CB28C175114E}" srcOrd="2" destOrd="0" parTransId="{DDD42E92-C583-4876-B956-4CBD1ED7B673}" sibTransId="{7D21BCF4-8C8C-4F82-AFBA-496A05BC3996}"/>
    <dgm:cxn modelId="{C329BB7D-3D54-43FE-8A14-9CF9ED316DE6}" type="presOf" srcId="{F361BDE9-E5D1-43C1-9BFC-CB28C175114E}" destId="{F1218D02-4CB6-4E20-8534-074B58360F62}" srcOrd="0" destOrd="0" presId="urn:microsoft.com/office/officeart/2005/8/layout/vList3"/>
    <dgm:cxn modelId="{24D9B6E7-CE13-4547-A253-22FD94908B3C}" type="presParOf" srcId="{8BE78BFA-593F-4F43-B549-1F9CADF58F71}" destId="{23D68DE2-D78F-4416-8E5C-CA4B7ED91377}" srcOrd="0" destOrd="0" presId="urn:microsoft.com/office/officeart/2005/8/layout/vList3"/>
    <dgm:cxn modelId="{347078EB-D60A-4EC8-B92F-12760A6267AB}" type="presParOf" srcId="{23D68DE2-D78F-4416-8E5C-CA4B7ED91377}" destId="{72A04194-CF6B-469C-81BA-746D46942B0E}" srcOrd="0" destOrd="0" presId="urn:microsoft.com/office/officeart/2005/8/layout/vList3"/>
    <dgm:cxn modelId="{802EADDA-584B-439F-9148-0993915BF68A}" type="presParOf" srcId="{23D68DE2-D78F-4416-8E5C-CA4B7ED91377}" destId="{EDE311CF-4FDA-4911-9C0C-E9E1D7BE85A5}" srcOrd="1" destOrd="0" presId="urn:microsoft.com/office/officeart/2005/8/layout/vList3"/>
    <dgm:cxn modelId="{04502E12-09D6-41B5-B587-995E4B0E8946}" type="presParOf" srcId="{8BE78BFA-593F-4F43-B549-1F9CADF58F71}" destId="{A4BBBDD7-6DBE-4A5A-9DAB-0829C5E5E30A}" srcOrd="1" destOrd="0" presId="urn:microsoft.com/office/officeart/2005/8/layout/vList3"/>
    <dgm:cxn modelId="{69BF9264-5380-4E7F-86C6-BB6063109D9A}" type="presParOf" srcId="{8BE78BFA-593F-4F43-B549-1F9CADF58F71}" destId="{7D5A414B-E01C-4DCB-BF1A-D0BD9EB0C06B}" srcOrd="2" destOrd="0" presId="urn:microsoft.com/office/officeart/2005/8/layout/vList3"/>
    <dgm:cxn modelId="{C8C764C8-1FAD-4D3C-817C-14FE52CA65B9}" type="presParOf" srcId="{7D5A414B-E01C-4DCB-BF1A-D0BD9EB0C06B}" destId="{23AB07DB-B23D-43D6-B05A-B5DD4B846E00}" srcOrd="0" destOrd="0" presId="urn:microsoft.com/office/officeart/2005/8/layout/vList3"/>
    <dgm:cxn modelId="{9C4E67CE-3B9A-460E-A6BD-DD01B11AC7C4}" type="presParOf" srcId="{7D5A414B-E01C-4DCB-BF1A-D0BD9EB0C06B}" destId="{5579FE5C-C459-4722-894D-872F76BD63A0}" srcOrd="1" destOrd="0" presId="urn:microsoft.com/office/officeart/2005/8/layout/vList3"/>
    <dgm:cxn modelId="{A1650F22-833B-4B2D-8B31-165CCC400F74}" type="presParOf" srcId="{8BE78BFA-593F-4F43-B549-1F9CADF58F71}" destId="{D8DBAF48-8070-43C8-A770-39AABD882F3B}" srcOrd="3" destOrd="0" presId="urn:microsoft.com/office/officeart/2005/8/layout/vList3"/>
    <dgm:cxn modelId="{5536E3B8-AEBD-4BD9-B46F-3DA17ACD9173}" type="presParOf" srcId="{8BE78BFA-593F-4F43-B549-1F9CADF58F71}" destId="{CD01242A-803A-4BE1-A205-9FFED3F5ADB1}" srcOrd="4" destOrd="0" presId="urn:microsoft.com/office/officeart/2005/8/layout/vList3"/>
    <dgm:cxn modelId="{5FB0AE77-B58E-4472-99E4-D3BFD7A37923}" type="presParOf" srcId="{CD01242A-803A-4BE1-A205-9FFED3F5ADB1}" destId="{2F3652D0-05C5-42AB-8DD2-D75DCE837281}" srcOrd="0" destOrd="0" presId="urn:microsoft.com/office/officeart/2005/8/layout/vList3"/>
    <dgm:cxn modelId="{8A15FFFB-AE12-4D8A-B64C-F8E95D00D0B6}" type="presParOf" srcId="{CD01242A-803A-4BE1-A205-9FFED3F5ADB1}" destId="{F1218D02-4CB6-4E20-8534-074B58360F62}" srcOrd="1" destOrd="0" presId="urn:microsoft.com/office/officeart/2005/8/layout/vList3"/>
    <dgm:cxn modelId="{98703DD2-6E55-47F4-A404-7E12AB5C8924}" type="presParOf" srcId="{8BE78BFA-593F-4F43-B549-1F9CADF58F71}" destId="{6790A93B-B331-440F-8827-0462567782BE}" srcOrd="5" destOrd="0" presId="urn:microsoft.com/office/officeart/2005/8/layout/vList3"/>
    <dgm:cxn modelId="{A45B0D82-D3D8-4F72-984B-DCF7BB0EA2FF}" type="presParOf" srcId="{8BE78BFA-593F-4F43-B549-1F9CADF58F71}" destId="{3F1694BF-9AA2-4CA1-AD60-95417B41B41A}" srcOrd="6" destOrd="0" presId="urn:microsoft.com/office/officeart/2005/8/layout/vList3"/>
    <dgm:cxn modelId="{3E63CB40-99F3-4FEC-AD74-89E525E369A1}" type="presParOf" srcId="{3F1694BF-9AA2-4CA1-AD60-95417B41B41A}" destId="{AAF79BE9-589A-4538-B7F1-3C63E113A116}" srcOrd="0" destOrd="0" presId="urn:microsoft.com/office/officeart/2005/8/layout/vList3"/>
    <dgm:cxn modelId="{5D784EBC-FCC1-47EB-A812-E485C3B705D9}" type="presParOf" srcId="{3F1694BF-9AA2-4CA1-AD60-95417B41B41A}" destId="{F6D4030A-4304-4F3E-ADD0-E3E932156688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6420536-4553-4676-85D6-2BE6EC5729C7}" type="doc">
      <dgm:prSet loTypeId="urn:microsoft.com/office/officeart/2005/8/layout/vList3" loCatId="list" qsTypeId="urn:microsoft.com/office/officeart/2005/8/quickstyle/simple1" qsCatId="simple" csTypeId="urn:microsoft.com/office/officeart/2005/8/colors/colorful4" csCatId="colorful" phldr="1"/>
      <dgm:spPr/>
    </dgm:pt>
    <dgm:pt modelId="{74561885-ECDF-44A5-A5D5-A52C3602C3A2}">
      <dgm:prSet/>
      <dgm:spPr/>
      <dgm:t>
        <a:bodyPr/>
        <a:lstStyle/>
        <a:p>
          <a:r>
            <a:rPr lang="en-GB" dirty="0" smtClean="0"/>
            <a:t>Critical Industrial Knowledge transfer between community teams and educational courses, building the workforce of the future.</a:t>
          </a:r>
          <a:endParaRPr lang="en-GB" dirty="0"/>
        </a:p>
      </dgm:t>
    </dgm:pt>
    <dgm:pt modelId="{DC13EDA9-DF42-4124-9C1C-622CA4B654D3}" type="parTrans" cxnId="{4AA99699-ACA0-428D-8B44-5C582BDF820A}">
      <dgm:prSet/>
      <dgm:spPr/>
      <dgm:t>
        <a:bodyPr/>
        <a:lstStyle/>
        <a:p>
          <a:endParaRPr lang="en-US"/>
        </a:p>
      </dgm:t>
    </dgm:pt>
    <dgm:pt modelId="{5830F4FA-F822-487D-8C82-DB0E8CC36EC8}" type="sibTrans" cxnId="{4AA99699-ACA0-428D-8B44-5C582BDF820A}">
      <dgm:prSet/>
      <dgm:spPr/>
      <dgm:t>
        <a:bodyPr/>
        <a:lstStyle/>
        <a:p>
          <a:endParaRPr lang="en-US"/>
        </a:p>
      </dgm:t>
    </dgm:pt>
    <dgm:pt modelId="{4809C276-ABA5-48B8-B3B7-CBE659E40E38}">
      <dgm:prSet/>
      <dgm:spPr/>
      <dgm:t>
        <a:bodyPr/>
        <a:lstStyle/>
        <a:p>
          <a:r>
            <a:rPr lang="en-GB" smtClean="0"/>
            <a:t>Provide an outlet for industry CSR objectives, enabling industry to support the local community within Croydon and beyond.</a:t>
          </a:r>
          <a:endParaRPr lang="en-GB"/>
        </a:p>
      </dgm:t>
    </dgm:pt>
    <dgm:pt modelId="{9CCCBB49-DCDD-449A-A962-8D1031A4A874}" type="parTrans" cxnId="{7AB8129B-3A32-4EBB-870D-897905ACD577}">
      <dgm:prSet/>
      <dgm:spPr/>
      <dgm:t>
        <a:bodyPr/>
        <a:lstStyle/>
        <a:p>
          <a:endParaRPr lang="en-US"/>
        </a:p>
      </dgm:t>
    </dgm:pt>
    <dgm:pt modelId="{7C1A4CB8-12E0-487D-B298-3440BA293C1B}" type="sibTrans" cxnId="{7AB8129B-3A32-4EBB-870D-897905ACD577}">
      <dgm:prSet/>
      <dgm:spPr/>
      <dgm:t>
        <a:bodyPr/>
        <a:lstStyle/>
        <a:p>
          <a:endParaRPr lang="en-US"/>
        </a:p>
      </dgm:t>
    </dgm:pt>
    <dgm:pt modelId="{A6BDFC2C-CF61-4C12-81CC-F61CC1034798}">
      <dgm:prSet/>
      <dgm:spPr/>
      <dgm:t>
        <a:bodyPr/>
        <a:lstStyle/>
        <a:p>
          <a:r>
            <a:rPr lang="en-GB" smtClean="0"/>
            <a:t>Engage local health organizations and wider government support structures in healthcare to support and trial digital transformation across healthcare.</a:t>
          </a:r>
          <a:endParaRPr lang="en-GB"/>
        </a:p>
      </dgm:t>
    </dgm:pt>
    <dgm:pt modelId="{ABEBC6A9-406F-4474-94AC-E470D5F4059E}" type="parTrans" cxnId="{72F6BF73-7464-4D84-A9A6-E3149E34C194}">
      <dgm:prSet/>
      <dgm:spPr/>
      <dgm:t>
        <a:bodyPr/>
        <a:lstStyle/>
        <a:p>
          <a:endParaRPr lang="en-US"/>
        </a:p>
      </dgm:t>
    </dgm:pt>
    <dgm:pt modelId="{28449C16-3CF1-42A1-809D-CD9183B25A10}" type="sibTrans" cxnId="{72F6BF73-7464-4D84-A9A6-E3149E34C194}">
      <dgm:prSet/>
      <dgm:spPr/>
      <dgm:t>
        <a:bodyPr/>
        <a:lstStyle/>
        <a:p>
          <a:endParaRPr lang="en-US"/>
        </a:p>
      </dgm:t>
    </dgm:pt>
    <dgm:pt modelId="{E893049C-E068-4D87-89EA-E579F876432F}">
      <dgm:prSet/>
      <dgm:spPr/>
      <dgm:t>
        <a:bodyPr/>
        <a:lstStyle/>
        <a:p>
          <a:r>
            <a:rPr lang="en-GB" smtClean="0"/>
            <a:t>Engage cross-sector organizations and wider government networks looking at the energy transition/net-zero drive and sustainability aspirations to support and trial digital transformation across critical infrastructure.</a:t>
          </a:r>
          <a:endParaRPr lang="en-GB"/>
        </a:p>
      </dgm:t>
    </dgm:pt>
    <dgm:pt modelId="{FBDD0865-3439-406E-B07B-093BEE4BD46F}" type="parTrans" cxnId="{781AD80F-18AC-4B8C-8050-1D2275FC941A}">
      <dgm:prSet/>
      <dgm:spPr/>
      <dgm:t>
        <a:bodyPr/>
        <a:lstStyle/>
        <a:p>
          <a:endParaRPr lang="en-US"/>
        </a:p>
      </dgm:t>
    </dgm:pt>
    <dgm:pt modelId="{A8F51B56-D3C2-4C18-B69A-D5F2F9322471}" type="sibTrans" cxnId="{781AD80F-18AC-4B8C-8050-1D2275FC941A}">
      <dgm:prSet/>
      <dgm:spPr/>
      <dgm:t>
        <a:bodyPr/>
        <a:lstStyle/>
        <a:p>
          <a:endParaRPr lang="en-US"/>
        </a:p>
      </dgm:t>
    </dgm:pt>
    <dgm:pt modelId="{8BE78BFA-593F-4F43-B549-1F9CADF58F71}" type="pres">
      <dgm:prSet presAssocID="{D6420536-4553-4676-85D6-2BE6EC5729C7}" presName="linearFlow" presStyleCnt="0">
        <dgm:presLayoutVars>
          <dgm:dir/>
          <dgm:resizeHandles val="exact"/>
        </dgm:presLayoutVars>
      </dgm:prSet>
      <dgm:spPr/>
    </dgm:pt>
    <dgm:pt modelId="{29DF0712-BD80-42C6-B023-A88F7B7288D8}" type="pres">
      <dgm:prSet presAssocID="{74561885-ECDF-44A5-A5D5-A52C3602C3A2}" presName="composite" presStyleCnt="0"/>
      <dgm:spPr/>
    </dgm:pt>
    <dgm:pt modelId="{91DA2D99-462F-4A9D-92AD-89C1A6AEE35F}" type="pres">
      <dgm:prSet presAssocID="{74561885-ECDF-44A5-A5D5-A52C3602C3A2}" presName="imgShp" presStyleLbl="fgImgPlace1" presStyleIdx="0" presStyleCnt="4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212" t="736" r="-10212" b="736"/>
          </a:stretch>
        </a:blipFill>
      </dgm:spPr>
    </dgm:pt>
    <dgm:pt modelId="{C5E06DF0-01BD-4AE0-AC3D-81FAAA28006B}" type="pres">
      <dgm:prSet presAssocID="{74561885-ECDF-44A5-A5D5-A52C3602C3A2}" presName="tx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7B6CCC-8A28-4D07-A0D6-9A17602F36EA}" type="pres">
      <dgm:prSet presAssocID="{5830F4FA-F822-487D-8C82-DB0E8CC36EC8}" presName="spacing" presStyleCnt="0"/>
      <dgm:spPr/>
    </dgm:pt>
    <dgm:pt modelId="{3CBAE76D-F3BA-4760-BA3C-6E18D45FADD2}" type="pres">
      <dgm:prSet presAssocID="{4809C276-ABA5-48B8-B3B7-CBE659E40E38}" presName="composite" presStyleCnt="0"/>
      <dgm:spPr/>
    </dgm:pt>
    <dgm:pt modelId="{BB2EF07A-CFEF-4CF6-8FAA-53870FEA1A3A}" type="pres">
      <dgm:prSet presAssocID="{4809C276-ABA5-48B8-B3B7-CBE659E40E38}" presName="imgShp" presStyleLbl="fgImgPlac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5000" r="-15000"/>
          </a:stretch>
        </a:blipFill>
      </dgm:spPr>
    </dgm:pt>
    <dgm:pt modelId="{9A7B880A-96DE-45F6-8493-2210C27F3B68}" type="pres">
      <dgm:prSet presAssocID="{4809C276-ABA5-48B8-B3B7-CBE659E40E38}" presName="tx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D43494-156A-464C-A6E6-2701983F7231}" type="pres">
      <dgm:prSet presAssocID="{7C1A4CB8-12E0-487D-B298-3440BA293C1B}" presName="spacing" presStyleCnt="0"/>
      <dgm:spPr/>
    </dgm:pt>
    <dgm:pt modelId="{137B4A29-A20D-4FA2-9CC5-0E206F5E9542}" type="pres">
      <dgm:prSet presAssocID="{A6BDFC2C-CF61-4C12-81CC-F61CC1034798}" presName="composite" presStyleCnt="0"/>
      <dgm:spPr/>
    </dgm:pt>
    <dgm:pt modelId="{281F136E-861C-454E-A77B-50160432FE39}" type="pres">
      <dgm:prSet presAssocID="{A6BDFC2C-CF61-4C12-81CC-F61CC1034798}" presName="imgShp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7000" r="-27000"/>
          </a:stretch>
        </a:blipFill>
      </dgm:spPr>
    </dgm:pt>
    <dgm:pt modelId="{CC0E4C6F-9E51-4F2B-88BF-E835E20E4DE9}" type="pres">
      <dgm:prSet presAssocID="{A6BDFC2C-CF61-4C12-81CC-F61CC1034798}" presName="tx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5D68AF-2CEF-460F-8110-5347E8FA5DE4}" type="pres">
      <dgm:prSet presAssocID="{28449C16-3CF1-42A1-809D-CD9183B25A10}" presName="spacing" presStyleCnt="0"/>
      <dgm:spPr/>
    </dgm:pt>
    <dgm:pt modelId="{780E0002-7162-4752-8D13-7F0A5E0714A9}" type="pres">
      <dgm:prSet presAssocID="{E893049C-E068-4D87-89EA-E579F876432F}" presName="composite" presStyleCnt="0"/>
      <dgm:spPr/>
    </dgm:pt>
    <dgm:pt modelId="{98FDFCC5-56FA-4733-BBE9-79A098AB5A61}" type="pres">
      <dgm:prSet presAssocID="{E893049C-E068-4D87-89EA-E579F876432F}" presName="imgShp" presStyleLbl="fgImgPlace1" presStyleIdx="3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9000" r="-29000"/>
          </a:stretch>
        </a:blipFill>
      </dgm:spPr>
    </dgm:pt>
    <dgm:pt modelId="{7CB5E7EE-AFD5-4B39-AFF5-F0ED82B2C213}" type="pres">
      <dgm:prSet presAssocID="{E893049C-E068-4D87-89EA-E579F876432F}" presName="tx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923359C-498D-4882-8FA9-1BCF8EADE475}" type="presOf" srcId="{E893049C-E068-4D87-89EA-E579F876432F}" destId="{7CB5E7EE-AFD5-4B39-AFF5-F0ED82B2C213}" srcOrd="0" destOrd="0" presId="urn:microsoft.com/office/officeart/2005/8/layout/vList3"/>
    <dgm:cxn modelId="{7AB8129B-3A32-4EBB-870D-897905ACD577}" srcId="{D6420536-4553-4676-85D6-2BE6EC5729C7}" destId="{4809C276-ABA5-48B8-B3B7-CBE659E40E38}" srcOrd="1" destOrd="0" parTransId="{9CCCBB49-DCDD-449A-A962-8D1031A4A874}" sibTransId="{7C1A4CB8-12E0-487D-B298-3440BA293C1B}"/>
    <dgm:cxn modelId="{781AD80F-18AC-4B8C-8050-1D2275FC941A}" srcId="{D6420536-4553-4676-85D6-2BE6EC5729C7}" destId="{E893049C-E068-4D87-89EA-E579F876432F}" srcOrd="3" destOrd="0" parTransId="{FBDD0865-3439-406E-B07B-093BEE4BD46F}" sibTransId="{A8F51B56-D3C2-4C18-B69A-D5F2F9322471}"/>
    <dgm:cxn modelId="{72F6BF73-7464-4D84-A9A6-E3149E34C194}" srcId="{D6420536-4553-4676-85D6-2BE6EC5729C7}" destId="{A6BDFC2C-CF61-4C12-81CC-F61CC1034798}" srcOrd="2" destOrd="0" parTransId="{ABEBC6A9-406F-4474-94AC-E470D5F4059E}" sibTransId="{28449C16-3CF1-42A1-809D-CD9183B25A10}"/>
    <dgm:cxn modelId="{4F90FB96-CD9A-43A4-B652-1FB9B5A5227E}" type="presOf" srcId="{D6420536-4553-4676-85D6-2BE6EC5729C7}" destId="{8BE78BFA-593F-4F43-B549-1F9CADF58F71}" srcOrd="0" destOrd="0" presId="urn:microsoft.com/office/officeart/2005/8/layout/vList3"/>
    <dgm:cxn modelId="{4AA99699-ACA0-428D-8B44-5C582BDF820A}" srcId="{D6420536-4553-4676-85D6-2BE6EC5729C7}" destId="{74561885-ECDF-44A5-A5D5-A52C3602C3A2}" srcOrd="0" destOrd="0" parTransId="{DC13EDA9-DF42-4124-9C1C-622CA4B654D3}" sibTransId="{5830F4FA-F822-487D-8C82-DB0E8CC36EC8}"/>
    <dgm:cxn modelId="{E5F0AB24-10D1-4548-8E5E-3BC16F70716E}" type="presOf" srcId="{A6BDFC2C-CF61-4C12-81CC-F61CC1034798}" destId="{CC0E4C6F-9E51-4F2B-88BF-E835E20E4DE9}" srcOrd="0" destOrd="0" presId="urn:microsoft.com/office/officeart/2005/8/layout/vList3"/>
    <dgm:cxn modelId="{BD7A2507-572A-44C7-9FC6-6C717E673566}" type="presOf" srcId="{74561885-ECDF-44A5-A5D5-A52C3602C3A2}" destId="{C5E06DF0-01BD-4AE0-AC3D-81FAAA28006B}" srcOrd="0" destOrd="0" presId="urn:microsoft.com/office/officeart/2005/8/layout/vList3"/>
    <dgm:cxn modelId="{110B37C5-0288-44FF-8CA3-C07F31A2652C}" type="presOf" srcId="{4809C276-ABA5-48B8-B3B7-CBE659E40E38}" destId="{9A7B880A-96DE-45F6-8493-2210C27F3B68}" srcOrd="0" destOrd="0" presId="urn:microsoft.com/office/officeart/2005/8/layout/vList3"/>
    <dgm:cxn modelId="{252D55D6-4D38-4FC5-B1E8-94CB0F12BC77}" type="presParOf" srcId="{8BE78BFA-593F-4F43-B549-1F9CADF58F71}" destId="{29DF0712-BD80-42C6-B023-A88F7B7288D8}" srcOrd="0" destOrd="0" presId="urn:microsoft.com/office/officeart/2005/8/layout/vList3"/>
    <dgm:cxn modelId="{0F73CD5C-0FF7-45C0-B731-C6E797E720A6}" type="presParOf" srcId="{29DF0712-BD80-42C6-B023-A88F7B7288D8}" destId="{91DA2D99-462F-4A9D-92AD-89C1A6AEE35F}" srcOrd="0" destOrd="0" presId="urn:microsoft.com/office/officeart/2005/8/layout/vList3"/>
    <dgm:cxn modelId="{6107DC9A-97D0-464F-AC63-F533215B709D}" type="presParOf" srcId="{29DF0712-BD80-42C6-B023-A88F7B7288D8}" destId="{C5E06DF0-01BD-4AE0-AC3D-81FAAA28006B}" srcOrd="1" destOrd="0" presId="urn:microsoft.com/office/officeart/2005/8/layout/vList3"/>
    <dgm:cxn modelId="{9EAB70BA-DE19-4ABB-8CE7-D0602767CC59}" type="presParOf" srcId="{8BE78BFA-593F-4F43-B549-1F9CADF58F71}" destId="{2D7B6CCC-8A28-4D07-A0D6-9A17602F36EA}" srcOrd="1" destOrd="0" presId="urn:microsoft.com/office/officeart/2005/8/layout/vList3"/>
    <dgm:cxn modelId="{6A51844E-34D1-4D1A-B971-4C654211DA43}" type="presParOf" srcId="{8BE78BFA-593F-4F43-B549-1F9CADF58F71}" destId="{3CBAE76D-F3BA-4760-BA3C-6E18D45FADD2}" srcOrd="2" destOrd="0" presId="urn:microsoft.com/office/officeart/2005/8/layout/vList3"/>
    <dgm:cxn modelId="{740A69B9-24A0-4423-8B08-18CEA067F57A}" type="presParOf" srcId="{3CBAE76D-F3BA-4760-BA3C-6E18D45FADD2}" destId="{BB2EF07A-CFEF-4CF6-8FAA-53870FEA1A3A}" srcOrd="0" destOrd="0" presId="urn:microsoft.com/office/officeart/2005/8/layout/vList3"/>
    <dgm:cxn modelId="{6DC9B1B3-1F20-46AA-A7EE-6EAB32C9148F}" type="presParOf" srcId="{3CBAE76D-F3BA-4760-BA3C-6E18D45FADD2}" destId="{9A7B880A-96DE-45F6-8493-2210C27F3B68}" srcOrd="1" destOrd="0" presId="urn:microsoft.com/office/officeart/2005/8/layout/vList3"/>
    <dgm:cxn modelId="{B13FA29D-97AC-49A0-AB7C-2F7D26A80243}" type="presParOf" srcId="{8BE78BFA-593F-4F43-B549-1F9CADF58F71}" destId="{7DD43494-156A-464C-A6E6-2701983F7231}" srcOrd="3" destOrd="0" presId="urn:microsoft.com/office/officeart/2005/8/layout/vList3"/>
    <dgm:cxn modelId="{AA509320-79B0-4403-8441-BEE93DC76EB7}" type="presParOf" srcId="{8BE78BFA-593F-4F43-B549-1F9CADF58F71}" destId="{137B4A29-A20D-4FA2-9CC5-0E206F5E9542}" srcOrd="4" destOrd="0" presId="urn:microsoft.com/office/officeart/2005/8/layout/vList3"/>
    <dgm:cxn modelId="{742F167E-ED05-4A93-9D78-869B7EB566D4}" type="presParOf" srcId="{137B4A29-A20D-4FA2-9CC5-0E206F5E9542}" destId="{281F136E-861C-454E-A77B-50160432FE39}" srcOrd="0" destOrd="0" presId="urn:microsoft.com/office/officeart/2005/8/layout/vList3"/>
    <dgm:cxn modelId="{0A5563D7-5B76-463A-9D2B-05FFC8098091}" type="presParOf" srcId="{137B4A29-A20D-4FA2-9CC5-0E206F5E9542}" destId="{CC0E4C6F-9E51-4F2B-88BF-E835E20E4DE9}" srcOrd="1" destOrd="0" presId="urn:microsoft.com/office/officeart/2005/8/layout/vList3"/>
    <dgm:cxn modelId="{6EBF8490-090D-4E6F-BA25-38C8A1344E41}" type="presParOf" srcId="{8BE78BFA-593F-4F43-B549-1F9CADF58F71}" destId="{745D68AF-2CEF-460F-8110-5347E8FA5DE4}" srcOrd="5" destOrd="0" presId="urn:microsoft.com/office/officeart/2005/8/layout/vList3"/>
    <dgm:cxn modelId="{D94B3E18-2CBE-435B-9125-7D276EBEAB65}" type="presParOf" srcId="{8BE78BFA-593F-4F43-B549-1F9CADF58F71}" destId="{780E0002-7162-4752-8D13-7F0A5E0714A9}" srcOrd="6" destOrd="0" presId="urn:microsoft.com/office/officeart/2005/8/layout/vList3"/>
    <dgm:cxn modelId="{61ED3CAB-25BF-4013-8135-C2EE3C0453FA}" type="presParOf" srcId="{780E0002-7162-4752-8D13-7F0A5E0714A9}" destId="{98FDFCC5-56FA-4733-BBE9-79A098AB5A61}" srcOrd="0" destOrd="0" presId="urn:microsoft.com/office/officeart/2005/8/layout/vList3"/>
    <dgm:cxn modelId="{B40C16FF-F062-4144-9CA6-5FFF5E1CB0B6}" type="presParOf" srcId="{780E0002-7162-4752-8D13-7F0A5E0714A9}" destId="{7CB5E7EE-AFD5-4B39-AFF5-F0ED82B2C213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976EF31-A891-4399-ADDA-517BC8E5C521}" type="doc">
      <dgm:prSet loTypeId="urn:microsoft.com/office/officeart/2005/8/layout/hList7" loCatId="list" qsTypeId="urn:microsoft.com/office/officeart/2005/8/quickstyle/simple1" qsCatId="simple" csTypeId="urn:microsoft.com/office/officeart/2005/8/colors/colorful1" csCatId="colorful" phldr="1"/>
      <dgm:spPr/>
    </dgm:pt>
    <dgm:pt modelId="{7C898A21-2742-47A9-B96D-2A5FCC1776FA}">
      <dgm:prSet phldrT="[Text]"/>
      <dgm:spPr/>
      <dgm:t>
        <a:bodyPr/>
        <a:lstStyle/>
        <a:p>
          <a:r>
            <a:rPr lang="en-US" dirty="0" smtClean="0"/>
            <a:t>Energy and Sustainability </a:t>
          </a:r>
          <a:endParaRPr lang="en-US" dirty="0"/>
        </a:p>
      </dgm:t>
    </dgm:pt>
    <dgm:pt modelId="{6128D76A-0619-4D9E-ABCC-1F8E805109F0}" type="parTrans" cxnId="{9BAE361F-B7C9-4DE6-AAFD-31CCB4D93312}">
      <dgm:prSet/>
      <dgm:spPr/>
      <dgm:t>
        <a:bodyPr/>
        <a:lstStyle/>
        <a:p>
          <a:endParaRPr lang="en-US"/>
        </a:p>
      </dgm:t>
    </dgm:pt>
    <dgm:pt modelId="{6D9D9BEE-73CF-4443-968C-87D51D3C37BA}" type="sibTrans" cxnId="{9BAE361F-B7C9-4DE6-AAFD-31CCB4D93312}">
      <dgm:prSet/>
      <dgm:spPr/>
      <dgm:t>
        <a:bodyPr/>
        <a:lstStyle/>
        <a:p>
          <a:endParaRPr lang="en-US"/>
        </a:p>
      </dgm:t>
    </dgm:pt>
    <dgm:pt modelId="{B394E036-C54C-4EE5-A9D2-6E9B7959B83B}">
      <dgm:prSet phldrT="[Text]"/>
      <dgm:spPr/>
      <dgm:t>
        <a:bodyPr/>
        <a:lstStyle/>
        <a:p>
          <a:r>
            <a:rPr lang="en-US" dirty="0" smtClean="0"/>
            <a:t>Health Tech </a:t>
          </a:r>
          <a:endParaRPr lang="en-US" dirty="0"/>
        </a:p>
      </dgm:t>
    </dgm:pt>
    <dgm:pt modelId="{E69464F8-F891-4903-916A-B082D03173F5}" type="parTrans" cxnId="{936A3C6A-0235-4EFA-A652-AD765C63A964}">
      <dgm:prSet/>
      <dgm:spPr/>
      <dgm:t>
        <a:bodyPr/>
        <a:lstStyle/>
        <a:p>
          <a:endParaRPr lang="en-US"/>
        </a:p>
      </dgm:t>
    </dgm:pt>
    <dgm:pt modelId="{949EE905-9BF3-4C03-8E07-3377698C6897}" type="sibTrans" cxnId="{936A3C6A-0235-4EFA-A652-AD765C63A964}">
      <dgm:prSet/>
      <dgm:spPr/>
      <dgm:t>
        <a:bodyPr/>
        <a:lstStyle/>
        <a:p>
          <a:endParaRPr lang="en-US"/>
        </a:p>
      </dgm:t>
    </dgm:pt>
    <dgm:pt modelId="{C89C01C6-E135-416E-ADC7-19F1E11DD86B}">
      <dgm:prSet phldrT="[Text]"/>
      <dgm:spPr/>
      <dgm:t>
        <a:bodyPr/>
        <a:lstStyle/>
        <a:p>
          <a:r>
            <a:rPr lang="en-US" dirty="0" smtClean="0"/>
            <a:t>Smart Manufacturing  </a:t>
          </a:r>
          <a:endParaRPr lang="en-US" dirty="0"/>
        </a:p>
      </dgm:t>
    </dgm:pt>
    <dgm:pt modelId="{66DE5E32-C9AE-4AFB-AFEF-654D305F8D8B}" type="parTrans" cxnId="{44EC7D7A-7B42-4118-BEC4-4985F9BF4A1D}">
      <dgm:prSet/>
      <dgm:spPr/>
      <dgm:t>
        <a:bodyPr/>
        <a:lstStyle/>
        <a:p>
          <a:endParaRPr lang="en-US"/>
        </a:p>
      </dgm:t>
    </dgm:pt>
    <dgm:pt modelId="{9EA6EE94-BDDC-4AF3-93A6-BCC7C33CB767}" type="sibTrans" cxnId="{44EC7D7A-7B42-4118-BEC4-4985F9BF4A1D}">
      <dgm:prSet/>
      <dgm:spPr/>
      <dgm:t>
        <a:bodyPr/>
        <a:lstStyle/>
        <a:p>
          <a:endParaRPr lang="en-US"/>
        </a:p>
      </dgm:t>
    </dgm:pt>
    <dgm:pt modelId="{A6ADD9E6-71E6-4CC3-B37E-81B0B3B24E1E}" type="pres">
      <dgm:prSet presAssocID="{D976EF31-A891-4399-ADDA-517BC8E5C521}" presName="Name0" presStyleCnt="0">
        <dgm:presLayoutVars>
          <dgm:dir/>
          <dgm:resizeHandles val="exact"/>
        </dgm:presLayoutVars>
      </dgm:prSet>
      <dgm:spPr/>
    </dgm:pt>
    <dgm:pt modelId="{56C04D8C-0448-421A-9EDC-039DCC0783DF}" type="pres">
      <dgm:prSet presAssocID="{D976EF31-A891-4399-ADDA-517BC8E5C521}" presName="fgShape" presStyleLbl="fgShp" presStyleIdx="0" presStyleCnt="1"/>
      <dgm:spPr/>
    </dgm:pt>
    <dgm:pt modelId="{446BFF6C-D4F8-4CEA-BA88-D2D5AAA6F81B}" type="pres">
      <dgm:prSet presAssocID="{D976EF31-A891-4399-ADDA-517BC8E5C521}" presName="linComp" presStyleCnt="0"/>
      <dgm:spPr/>
    </dgm:pt>
    <dgm:pt modelId="{1FD61FAE-F0FE-43DE-A23C-8D0148EFA25A}" type="pres">
      <dgm:prSet presAssocID="{7C898A21-2742-47A9-B96D-2A5FCC1776FA}" presName="compNode" presStyleCnt="0"/>
      <dgm:spPr/>
    </dgm:pt>
    <dgm:pt modelId="{D359EC0A-B5CC-4BDA-A845-13FE7E092E16}" type="pres">
      <dgm:prSet presAssocID="{7C898A21-2742-47A9-B96D-2A5FCC1776FA}" presName="bkgdShape" presStyleLbl="node1" presStyleIdx="0" presStyleCnt="3"/>
      <dgm:spPr/>
      <dgm:t>
        <a:bodyPr/>
        <a:lstStyle/>
        <a:p>
          <a:endParaRPr lang="en-US"/>
        </a:p>
      </dgm:t>
    </dgm:pt>
    <dgm:pt modelId="{5D2E3E9C-7F33-46DA-AF64-5BA08F2EE7AA}" type="pres">
      <dgm:prSet presAssocID="{7C898A21-2742-47A9-B96D-2A5FCC1776FA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1CCD2E-9A3F-499C-805C-2F88BC2426F3}" type="pres">
      <dgm:prSet presAssocID="{7C898A21-2742-47A9-B96D-2A5FCC1776FA}" presName="invisiNode" presStyleLbl="node1" presStyleIdx="0" presStyleCnt="3"/>
      <dgm:spPr/>
    </dgm:pt>
    <dgm:pt modelId="{D1E316CE-3AC8-475E-B2E8-93C26ABFF197}" type="pres">
      <dgm:prSet presAssocID="{7C898A21-2742-47A9-B96D-2A5FCC1776FA}" presName="imagNode" presStyleLbl="fgImgPlace1" presStyleIdx="0" presStyleCnt="3" custScaleX="100589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7692" t="7444" r="7692" b="7444"/>
          </a:stretch>
        </a:blipFill>
      </dgm:spPr>
    </dgm:pt>
    <dgm:pt modelId="{A11B66D5-67E6-440E-BAA2-9295559F6B8A}" type="pres">
      <dgm:prSet presAssocID="{6D9D9BEE-73CF-4443-968C-87D51D3C37BA}" presName="sibTrans" presStyleLbl="sibTrans2D1" presStyleIdx="0" presStyleCnt="0"/>
      <dgm:spPr/>
      <dgm:t>
        <a:bodyPr/>
        <a:lstStyle/>
        <a:p>
          <a:endParaRPr lang="en-US"/>
        </a:p>
      </dgm:t>
    </dgm:pt>
    <dgm:pt modelId="{A3C02BC6-2800-4073-B0D6-C0DA7645CFAB}" type="pres">
      <dgm:prSet presAssocID="{B394E036-C54C-4EE5-A9D2-6E9B7959B83B}" presName="compNode" presStyleCnt="0"/>
      <dgm:spPr/>
    </dgm:pt>
    <dgm:pt modelId="{8ADFD200-1BCC-4E36-BA9E-8BB5B0E08648}" type="pres">
      <dgm:prSet presAssocID="{B394E036-C54C-4EE5-A9D2-6E9B7959B83B}" presName="bkgdShape" presStyleLbl="node1" presStyleIdx="1" presStyleCnt="3"/>
      <dgm:spPr/>
      <dgm:t>
        <a:bodyPr/>
        <a:lstStyle/>
        <a:p>
          <a:endParaRPr lang="en-US"/>
        </a:p>
      </dgm:t>
    </dgm:pt>
    <dgm:pt modelId="{5D730882-19AC-401D-BB51-0F5FFFF05FBE}" type="pres">
      <dgm:prSet presAssocID="{B394E036-C54C-4EE5-A9D2-6E9B7959B83B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E89E3F-2A41-4F58-A984-EE635BB9F92E}" type="pres">
      <dgm:prSet presAssocID="{B394E036-C54C-4EE5-A9D2-6E9B7959B83B}" presName="invisiNode" presStyleLbl="node1" presStyleIdx="1" presStyleCnt="3"/>
      <dgm:spPr/>
    </dgm:pt>
    <dgm:pt modelId="{1D6DDAC7-C3BA-4671-B885-623AECA9318A}" type="pres">
      <dgm:prSet presAssocID="{B394E036-C54C-4EE5-A9D2-6E9B7959B83B}" presName="imagNode" presStyleLbl="fgImgPlace1" presStyleIdx="1" presStyleCnt="3"/>
      <dgm:spPr>
        <a:blipFill dpi="0" rotWithShape="1"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321" t="4864" r="-9321" b="4864"/>
          </a:stretch>
        </a:blipFill>
      </dgm:spPr>
    </dgm:pt>
    <dgm:pt modelId="{8A011ADC-89BE-47A7-97C6-999277443520}" type="pres">
      <dgm:prSet presAssocID="{949EE905-9BF3-4C03-8E07-3377698C6897}" presName="sibTrans" presStyleLbl="sibTrans2D1" presStyleIdx="0" presStyleCnt="0"/>
      <dgm:spPr/>
      <dgm:t>
        <a:bodyPr/>
        <a:lstStyle/>
        <a:p>
          <a:endParaRPr lang="en-US"/>
        </a:p>
      </dgm:t>
    </dgm:pt>
    <dgm:pt modelId="{E9751CD9-FB60-44ED-954D-C1F58F4887E2}" type="pres">
      <dgm:prSet presAssocID="{C89C01C6-E135-416E-ADC7-19F1E11DD86B}" presName="compNode" presStyleCnt="0"/>
      <dgm:spPr/>
    </dgm:pt>
    <dgm:pt modelId="{C84F9CC9-6A99-407D-B554-827B9D90CCEA}" type="pres">
      <dgm:prSet presAssocID="{C89C01C6-E135-416E-ADC7-19F1E11DD86B}" presName="bkgdShape" presStyleLbl="node1" presStyleIdx="2" presStyleCnt="3"/>
      <dgm:spPr/>
      <dgm:t>
        <a:bodyPr/>
        <a:lstStyle/>
        <a:p>
          <a:endParaRPr lang="en-US"/>
        </a:p>
      </dgm:t>
    </dgm:pt>
    <dgm:pt modelId="{847A040A-8A2E-45A4-9B2B-516931CA1E34}" type="pres">
      <dgm:prSet presAssocID="{C89C01C6-E135-416E-ADC7-19F1E11DD86B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BB1CBA-5862-4CF4-BEA1-E74F1F1104A3}" type="pres">
      <dgm:prSet presAssocID="{C89C01C6-E135-416E-ADC7-19F1E11DD86B}" presName="invisiNode" presStyleLbl="node1" presStyleIdx="2" presStyleCnt="3"/>
      <dgm:spPr/>
    </dgm:pt>
    <dgm:pt modelId="{5D12C797-1E65-4AB7-A8B7-3FBF4BE40AA9}" type="pres">
      <dgm:prSet presAssocID="{C89C01C6-E135-416E-ADC7-19F1E11DD86B}" presName="imagNode" presStyleLbl="fgImgPlace1" presStyleIdx="2" presStyleCnt="3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</dgm:ptLst>
  <dgm:cxnLst>
    <dgm:cxn modelId="{FD5F40BC-43C1-4097-B934-BE8542FAD8D8}" type="presOf" srcId="{7C898A21-2742-47A9-B96D-2A5FCC1776FA}" destId="{5D2E3E9C-7F33-46DA-AF64-5BA08F2EE7AA}" srcOrd="1" destOrd="0" presId="urn:microsoft.com/office/officeart/2005/8/layout/hList7"/>
    <dgm:cxn modelId="{936A3C6A-0235-4EFA-A652-AD765C63A964}" srcId="{D976EF31-A891-4399-ADDA-517BC8E5C521}" destId="{B394E036-C54C-4EE5-A9D2-6E9B7959B83B}" srcOrd="1" destOrd="0" parTransId="{E69464F8-F891-4903-916A-B082D03173F5}" sibTransId="{949EE905-9BF3-4C03-8E07-3377698C6897}"/>
    <dgm:cxn modelId="{25E4A875-0B80-4B61-93D2-A1590A11CCA5}" type="presOf" srcId="{B394E036-C54C-4EE5-A9D2-6E9B7959B83B}" destId="{5D730882-19AC-401D-BB51-0F5FFFF05FBE}" srcOrd="1" destOrd="0" presId="urn:microsoft.com/office/officeart/2005/8/layout/hList7"/>
    <dgm:cxn modelId="{62AD6DED-34EE-44C8-BDB9-A27F853DAA0D}" type="presOf" srcId="{949EE905-9BF3-4C03-8E07-3377698C6897}" destId="{8A011ADC-89BE-47A7-97C6-999277443520}" srcOrd="0" destOrd="0" presId="urn:microsoft.com/office/officeart/2005/8/layout/hList7"/>
    <dgm:cxn modelId="{44EC7D7A-7B42-4118-BEC4-4985F9BF4A1D}" srcId="{D976EF31-A891-4399-ADDA-517BC8E5C521}" destId="{C89C01C6-E135-416E-ADC7-19F1E11DD86B}" srcOrd="2" destOrd="0" parTransId="{66DE5E32-C9AE-4AFB-AFEF-654D305F8D8B}" sibTransId="{9EA6EE94-BDDC-4AF3-93A6-BCC7C33CB767}"/>
    <dgm:cxn modelId="{F3AF2178-5AA9-4702-A3D4-E3F93A5786BA}" type="presOf" srcId="{C89C01C6-E135-416E-ADC7-19F1E11DD86B}" destId="{847A040A-8A2E-45A4-9B2B-516931CA1E34}" srcOrd="1" destOrd="0" presId="urn:microsoft.com/office/officeart/2005/8/layout/hList7"/>
    <dgm:cxn modelId="{1A7A88E3-6130-43EB-A606-726BAD8F75B9}" type="presOf" srcId="{C89C01C6-E135-416E-ADC7-19F1E11DD86B}" destId="{C84F9CC9-6A99-407D-B554-827B9D90CCEA}" srcOrd="0" destOrd="0" presId="urn:microsoft.com/office/officeart/2005/8/layout/hList7"/>
    <dgm:cxn modelId="{932013FA-6D8F-4D3B-AB88-B95779EBDB5D}" type="presOf" srcId="{D976EF31-A891-4399-ADDA-517BC8E5C521}" destId="{A6ADD9E6-71E6-4CC3-B37E-81B0B3B24E1E}" srcOrd="0" destOrd="0" presId="urn:microsoft.com/office/officeart/2005/8/layout/hList7"/>
    <dgm:cxn modelId="{9BAE361F-B7C9-4DE6-AAFD-31CCB4D93312}" srcId="{D976EF31-A891-4399-ADDA-517BC8E5C521}" destId="{7C898A21-2742-47A9-B96D-2A5FCC1776FA}" srcOrd="0" destOrd="0" parTransId="{6128D76A-0619-4D9E-ABCC-1F8E805109F0}" sibTransId="{6D9D9BEE-73CF-4443-968C-87D51D3C37BA}"/>
    <dgm:cxn modelId="{EACC84BD-CAC5-4BA5-9BBB-7F9F4988E847}" type="presOf" srcId="{B394E036-C54C-4EE5-A9D2-6E9B7959B83B}" destId="{8ADFD200-1BCC-4E36-BA9E-8BB5B0E08648}" srcOrd="0" destOrd="0" presId="urn:microsoft.com/office/officeart/2005/8/layout/hList7"/>
    <dgm:cxn modelId="{D6518E45-B84A-4B64-80FB-769CC6645D72}" type="presOf" srcId="{6D9D9BEE-73CF-4443-968C-87D51D3C37BA}" destId="{A11B66D5-67E6-440E-BAA2-9295559F6B8A}" srcOrd="0" destOrd="0" presId="urn:microsoft.com/office/officeart/2005/8/layout/hList7"/>
    <dgm:cxn modelId="{C1502786-B216-4221-9CF0-6C85A0C09868}" type="presOf" srcId="{7C898A21-2742-47A9-B96D-2A5FCC1776FA}" destId="{D359EC0A-B5CC-4BDA-A845-13FE7E092E16}" srcOrd="0" destOrd="0" presId="urn:microsoft.com/office/officeart/2005/8/layout/hList7"/>
    <dgm:cxn modelId="{E986749C-A7B9-464D-B326-4C05229CFD27}" type="presParOf" srcId="{A6ADD9E6-71E6-4CC3-B37E-81B0B3B24E1E}" destId="{56C04D8C-0448-421A-9EDC-039DCC0783DF}" srcOrd="0" destOrd="0" presId="urn:microsoft.com/office/officeart/2005/8/layout/hList7"/>
    <dgm:cxn modelId="{C5692493-C7BB-4A20-9054-47ECF4E352D9}" type="presParOf" srcId="{A6ADD9E6-71E6-4CC3-B37E-81B0B3B24E1E}" destId="{446BFF6C-D4F8-4CEA-BA88-D2D5AAA6F81B}" srcOrd="1" destOrd="0" presId="urn:microsoft.com/office/officeart/2005/8/layout/hList7"/>
    <dgm:cxn modelId="{1027F3C5-E116-43EF-9FDC-C15CE25DFAC1}" type="presParOf" srcId="{446BFF6C-D4F8-4CEA-BA88-D2D5AAA6F81B}" destId="{1FD61FAE-F0FE-43DE-A23C-8D0148EFA25A}" srcOrd="0" destOrd="0" presId="urn:microsoft.com/office/officeart/2005/8/layout/hList7"/>
    <dgm:cxn modelId="{9956974E-05B4-4773-98DC-DD5B8C79BADE}" type="presParOf" srcId="{1FD61FAE-F0FE-43DE-A23C-8D0148EFA25A}" destId="{D359EC0A-B5CC-4BDA-A845-13FE7E092E16}" srcOrd="0" destOrd="0" presId="urn:microsoft.com/office/officeart/2005/8/layout/hList7"/>
    <dgm:cxn modelId="{735ABAE5-9225-4D64-8C4E-E24ACE2B7561}" type="presParOf" srcId="{1FD61FAE-F0FE-43DE-A23C-8D0148EFA25A}" destId="{5D2E3E9C-7F33-46DA-AF64-5BA08F2EE7AA}" srcOrd="1" destOrd="0" presId="urn:microsoft.com/office/officeart/2005/8/layout/hList7"/>
    <dgm:cxn modelId="{293C562A-0244-49F8-AB1D-666FD9CE4C76}" type="presParOf" srcId="{1FD61FAE-F0FE-43DE-A23C-8D0148EFA25A}" destId="{A31CCD2E-9A3F-499C-805C-2F88BC2426F3}" srcOrd="2" destOrd="0" presId="urn:microsoft.com/office/officeart/2005/8/layout/hList7"/>
    <dgm:cxn modelId="{61D1B72C-C570-4DFA-9709-AB6B0A54C83A}" type="presParOf" srcId="{1FD61FAE-F0FE-43DE-A23C-8D0148EFA25A}" destId="{D1E316CE-3AC8-475E-B2E8-93C26ABFF197}" srcOrd="3" destOrd="0" presId="urn:microsoft.com/office/officeart/2005/8/layout/hList7"/>
    <dgm:cxn modelId="{7A283EC3-5556-45C9-B822-9CD5E36187EA}" type="presParOf" srcId="{446BFF6C-D4F8-4CEA-BA88-D2D5AAA6F81B}" destId="{A11B66D5-67E6-440E-BAA2-9295559F6B8A}" srcOrd="1" destOrd="0" presId="urn:microsoft.com/office/officeart/2005/8/layout/hList7"/>
    <dgm:cxn modelId="{491F68B4-92A0-4B0E-9662-B27FC586C1F9}" type="presParOf" srcId="{446BFF6C-D4F8-4CEA-BA88-D2D5AAA6F81B}" destId="{A3C02BC6-2800-4073-B0D6-C0DA7645CFAB}" srcOrd="2" destOrd="0" presId="urn:microsoft.com/office/officeart/2005/8/layout/hList7"/>
    <dgm:cxn modelId="{D69EAA25-AD8B-40AA-AC83-F43E89BB68EC}" type="presParOf" srcId="{A3C02BC6-2800-4073-B0D6-C0DA7645CFAB}" destId="{8ADFD200-1BCC-4E36-BA9E-8BB5B0E08648}" srcOrd="0" destOrd="0" presId="urn:microsoft.com/office/officeart/2005/8/layout/hList7"/>
    <dgm:cxn modelId="{53D48A1F-ACF6-4D2E-B7E1-85C1B0B8FB0F}" type="presParOf" srcId="{A3C02BC6-2800-4073-B0D6-C0DA7645CFAB}" destId="{5D730882-19AC-401D-BB51-0F5FFFF05FBE}" srcOrd="1" destOrd="0" presId="urn:microsoft.com/office/officeart/2005/8/layout/hList7"/>
    <dgm:cxn modelId="{480A74A3-C251-4951-AFFA-A6144D5371BE}" type="presParOf" srcId="{A3C02BC6-2800-4073-B0D6-C0DA7645CFAB}" destId="{D5E89E3F-2A41-4F58-A984-EE635BB9F92E}" srcOrd="2" destOrd="0" presId="urn:microsoft.com/office/officeart/2005/8/layout/hList7"/>
    <dgm:cxn modelId="{C908A4EA-2102-4B20-B236-594C1455A771}" type="presParOf" srcId="{A3C02BC6-2800-4073-B0D6-C0DA7645CFAB}" destId="{1D6DDAC7-C3BA-4671-B885-623AECA9318A}" srcOrd="3" destOrd="0" presId="urn:microsoft.com/office/officeart/2005/8/layout/hList7"/>
    <dgm:cxn modelId="{A3072C09-0056-4588-93A0-11C2C0A1D8DC}" type="presParOf" srcId="{446BFF6C-D4F8-4CEA-BA88-D2D5AAA6F81B}" destId="{8A011ADC-89BE-47A7-97C6-999277443520}" srcOrd="3" destOrd="0" presId="urn:microsoft.com/office/officeart/2005/8/layout/hList7"/>
    <dgm:cxn modelId="{0010FE93-D22C-4282-BE9A-D8ECE667093C}" type="presParOf" srcId="{446BFF6C-D4F8-4CEA-BA88-D2D5AAA6F81B}" destId="{E9751CD9-FB60-44ED-954D-C1F58F4887E2}" srcOrd="4" destOrd="0" presId="urn:microsoft.com/office/officeart/2005/8/layout/hList7"/>
    <dgm:cxn modelId="{F0A01888-B46A-41CE-BB30-4A1296405004}" type="presParOf" srcId="{E9751CD9-FB60-44ED-954D-C1F58F4887E2}" destId="{C84F9CC9-6A99-407D-B554-827B9D90CCEA}" srcOrd="0" destOrd="0" presId="urn:microsoft.com/office/officeart/2005/8/layout/hList7"/>
    <dgm:cxn modelId="{3C1B537B-E167-4CD2-96B2-A93816793D44}" type="presParOf" srcId="{E9751CD9-FB60-44ED-954D-C1F58F4887E2}" destId="{847A040A-8A2E-45A4-9B2B-516931CA1E34}" srcOrd="1" destOrd="0" presId="urn:microsoft.com/office/officeart/2005/8/layout/hList7"/>
    <dgm:cxn modelId="{BB3850AA-E9AB-4787-A5E5-008134B4E5CE}" type="presParOf" srcId="{E9751CD9-FB60-44ED-954D-C1F58F4887E2}" destId="{73BB1CBA-5862-4CF4-BEA1-E74F1F1104A3}" srcOrd="2" destOrd="0" presId="urn:microsoft.com/office/officeart/2005/8/layout/hList7"/>
    <dgm:cxn modelId="{2D744749-BAD2-40B5-84F5-70E5BB3FC97D}" type="presParOf" srcId="{E9751CD9-FB60-44ED-954D-C1F58F4887E2}" destId="{5D12C797-1E65-4AB7-A8B7-3FBF4BE40AA9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E311CF-4FDA-4911-9C0C-E9E1D7BE85A5}">
      <dsp:nvSpPr>
        <dsp:cNvPr id="0" name=""/>
        <dsp:cNvSpPr/>
      </dsp:nvSpPr>
      <dsp:spPr>
        <a:xfrm rot="10800000">
          <a:off x="1650536" y="1739"/>
          <a:ext cx="5428921" cy="1132407"/>
        </a:xfrm>
        <a:prstGeom prst="homePlat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9360" tIns="49530" rIns="92456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dirty="0" smtClean="0"/>
            <a:t>Deploy an evolving intelligent infrastructure across the sectors identified that enables effective Research, Training and Development environments with LSBU.</a:t>
          </a:r>
          <a:endParaRPr lang="en-US" sz="1300" kern="1200" dirty="0"/>
        </a:p>
      </dsp:txBody>
      <dsp:txXfrm rot="10800000">
        <a:off x="1933638" y="1739"/>
        <a:ext cx="5145819" cy="1132407"/>
      </dsp:txXfrm>
    </dsp:sp>
    <dsp:sp modelId="{72A04194-CF6B-469C-81BA-746D46942B0E}">
      <dsp:nvSpPr>
        <dsp:cNvPr id="0" name=""/>
        <dsp:cNvSpPr/>
      </dsp:nvSpPr>
      <dsp:spPr>
        <a:xfrm>
          <a:off x="1084333" y="1739"/>
          <a:ext cx="1132407" cy="1132407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79FE5C-C459-4722-894D-872F76BD63A0}">
      <dsp:nvSpPr>
        <dsp:cNvPr id="0" name=""/>
        <dsp:cNvSpPr/>
      </dsp:nvSpPr>
      <dsp:spPr>
        <a:xfrm rot="10800000">
          <a:off x="1650536" y="1472179"/>
          <a:ext cx="5428921" cy="1132407"/>
        </a:xfrm>
        <a:prstGeom prst="homePlate">
          <a:avLst/>
        </a:prstGeom>
        <a:solidFill>
          <a:schemeClr val="accent5">
            <a:hueOff val="-2451115"/>
            <a:satOff val="-3409"/>
            <a:lumOff val="-13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9360" tIns="49530" rIns="92456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smtClean="0"/>
            <a:t>Create “5G/MEC/WiFi-6 Network Emulators” that can be used by technology start- ups, researchers, students and innovators to test and pilot solutions on the intelligent infrastructures of the future.</a:t>
          </a:r>
          <a:endParaRPr lang="en-GB" sz="1300" kern="1200"/>
        </a:p>
      </dsp:txBody>
      <dsp:txXfrm rot="10800000">
        <a:off x="1933638" y="1472179"/>
        <a:ext cx="5145819" cy="1132407"/>
      </dsp:txXfrm>
    </dsp:sp>
    <dsp:sp modelId="{23AB07DB-B23D-43D6-B05A-B5DD4B846E00}">
      <dsp:nvSpPr>
        <dsp:cNvPr id="0" name=""/>
        <dsp:cNvSpPr/>
      </dsp:nvSpPr>
      <dsp:spPr>
        <a:xfrm>
          <a:off x="1084333" y="1472179"/>
          <a:ext cx="1132407" cy="1132407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218D02-4CB6-4E20-8534-074B58360F62}">
      <dsp:nvSpPr>
        <dsp:cNvPr id="0" name=""/>
        <dsp:cNvSpPr/>
      </dsp:nvSpPr>
      <dsp:spPr>
        <a:xfrm rot="10800000">
          <a:off x="1650536" y="2942618"/>
          <a:ext cx="5428921" cy="1132407"/>
        </a:xfrm>
        <a:prstGeom prst="homePlate">
          <a:avLst/>
        </a:prstGeom>
        <a:solidFill>
          <a:schemeClr val="accent5">
            <a:hueOff val="-4902230"/>
            <a:satOff val="-6819"/>
            <a:lumOff val="-261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9360" tIns="49530" rIns="92456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smtClean="0"/>
            <a:t>Be a “Go to” internationally recognized centre for research/training and personal development across Healthcare/ Tech, Energy and Sustainability and Smart Manufacturing</a:t>
          </a:r>
          <a:endParaRPr lang="en-GB" sz="1300" kern="1200"/>
        </a:p>
      </dsp:txBody>
      <dsp:txXfrm rot="10800000">
        <a:off x="1933638" y="2942618"/>
        <a:ext cx="5145819" cy="1132407"/>
      </dsp:txXfrm>
    </dsp:sp>
    <dsp:sp modelId="{2F3652D0-05C5-42AB-8DD2-D75DCE837281}">
      <dsp:nvSpPr>
        <dsp:cNvPr id="0" name=""/>
        <dsp:cNvSpPr/>
      </dsp:nvSpPr>
      <dsp:spPr>
        <a:xfrm>
          <a:off x="1084333" y="2942618"/>
          <a:ext cx="1132407" cy="1132407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8000" r="-28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D4030A-4304-4F3E-ADD0-E3E932156688}">
      <dsp:nvSpPr>
        <dsp:cNvPr id="0" name=""/>
        <dsp:cNvSpPr/>
      </dsp:nvSpPr>
      <dsp:spPr>
        <a:xfrm rot="10800000">
          <a:off x="1650536" y="4413057"/>
          <a:ext cx="5428921" cy="1132407"/>
        </a:xfrm>
        <a:prstGeom prst="homePlate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9360" tIns="49530" rIns="92456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smtClean="0"/>
            <a:t>Support the evolution and deployment of “Pilots/PoC” backing  both community and national based scalable solutions, establishing a best practice in delivering pilots or proof of concepts into Healthcare, Energy and Sustainability, and related Smart Manufacturing that ensure effective scalable use of the solutions.</a:t>
          </a:r>
          <a:endParaRPr lang="en-GB" sz="1300" kern="1200"/>
        </a:p>
      </dsp:txBody>
      <dsp:txXfrm rot="10800000">
        <a:off x="1933638" y="4413057"/>
        <a:ext cx="5145819" cy="1132407"/>
      </dsp:txXfrm>
    </dsp:sp>
    <dsp:sp modelId="{AAF79BE9-589A-4538-B7F1-3C63E113A116}">
      <dsp:nvSpPr>
        <dsp:cNvPr id="0" name=""/>
        <dsp:cNvSpPr/>
      </dsp:nvSpPr>
      <dsp:spPr>
        <a:xfrm>
          <a:off x="1084333" y="4413057"/>
          <a:ext cx="1132407" cy="1132407"/>
        </a:xfrm>
        <a:prstGeom prst="ellipse">
          <a:avLst/>
        </a:prstGeom>
        <a:blipFill dpi="0" rotWithShape="1"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2810" t="17455" r="2810" b="17455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E06DF0-01BD-4AE0-AC3D-81FAAA28006B}">
      <dsp:nvSpPr>
        <dsp:cNvPr id="0" name=""/>
        <dsp:cNvSpPr/>
      </dsp:nvSpPr>
      <dsp:spPr>
        <a:xfrm rot="10800000">
          <a:off x="1638029" y="1199"/>
          <a:ext cx="5386693" cy="1124923"/>
        </a:xfrm>
        <a:prstGeom prst="homePlat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6060" tIns="57150" rIns="10668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kern="1200" dirty="0" smtClean="0"/>
            <a:t>Critical Industrial Knowledge transfer between community teams and educational courses, building the workforce of the future.</a:t>
          </a:r>
          <a:endParaRPr lang="en-GB" sz="1500" kern="1200" dirty="0"/>
        </a:p>
      </dsp:txBody>
      <dsp:txXfrm rot="10800000">
        <a:off x="1919260" y="1199"/>
        <a:ext cx="5105462" cy="1124923"/>
      </dsp:txXfrm>
    </dsp:sp>
    <dsp:sp modelId="{91DA2D99-462F-4A9D-92AD-89C1A6AEE35F}">
      <dsp:nvSpPr>
        <dsp:cNvPr id="0" name=""/>
        <dsp:cNvSpPr/>
      </dsp:nvSpPr>
      <dsp:spPr>
        <a:xfrm>
          <a:off x="1075567" y="1199"/>
          <a:ext cx="1124923" cy="1124923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212" t="736" r="-10212" b="736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7B880A-96DE-45F6-8493-2210C27F3B68}">
      <dsp:nvSpPr>
        <dsp:cNvPr id="0" name=""/>
        <dsp:cNvSpPr/>
      </dsp:nvSpPr>
      <dsp:spPr>
        <a:xfrm rot="10800000">
          <a:off x="1638029" y="1461921"/>
          <a:ext cx="5386693" cy="1124923"/>
        </a:xfrm>
        <a:prstGeom prst="homePlate">
          <a:avLst/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6060" tIns="57150" rIns="10668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kern="1200" smtClean="0"/>
            <a:t>Provide an outlet for industry CSR objectives, enabling industry to support the local community within Croydon and beyond.</a:t>
          </a:r>
          <a:endParaRPr lang="en-GB" sz="1500" kern="1200"/>
        </a:p>
      </dsp:txBody>
      <dsp:txXfrm rot="10800000">
        <a:off x="1919260" y="1461921"/>
        <a:ext cx="5105462" cy="1124923"/>
      </dsp:txXfrm>
    </dsp:sp>
    <dsp:sp modelId="{BB2EF07A-CFEF-4CF6-8FAA-53870FEA1A3A}">
      <dsp:nvSpPr>
        <dsp:cNvPr id="0" name=""/>
        <dsp:cNvSpPr/>
      </dsp:nvSpPr>
      <dsp:spPr>
        <a:xfrm>
          <a:off x="1075567" y="1461921"/>
          <a:ext cx="1124923" cy="1124923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5000" r="-1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0E4C6F-9E51-4F2B-88BF-E835E20E4DE9}">
      <dsp:nvSpPr>
        <dsp:cNvPr id="0" name=""/>
        <dsp:cNvSpPr/>
      </dsp:nvSpPr>
      <dsp:spPr>
        <a:xfrm rot="10800000">
          <a:off x="1638029" y="2922643"/>
          <a:ext cx="5386693" cy="1124923"/>
        </a:xfrm>
        <a:prstGeom prst="homePlate">
          <a:avLst/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6060" tIns="57150" rIns="10668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kern="1200" smtClean="0"/>
            <a:t>Engage local health organizations and wider government support structures in healthcare to support and trial digital transformation across healthcare.</a:t>
          </a:r>
          <a:endParaRPr lang="en-GB" sz="1500" kern="1200"/>
        </a:p>
      </dsp:txBody>
      <dsp:txXfrm rot="10800000">
        <a:off x="1919260" y="2922643"/>
        <a:ext cx="5105462" cy="1124923"/>
      </dsp:txXfrm>
    </dsp:sp>
    <dsp:sp modelId="{281F136E-861C-454E-A77B-50160432FE39}">
      <dsp:nvSpPr>
        <dsp:cNvPr id="0" name=""/>
        <dsp:cNvSpPr/>
      </dsp:nvSpPr>
      <dsp:spPr>
        <a:xfrm>
          <a:off x="1075567" y="2922643"/>
          <a:ext cx="1124923" cy="1124923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7000" r="-27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B5E7EE-AFD5-4B39-AFF5-F0ED82B2C213}">
      <dsp:nvSpPr>
        <dsp:cNvPr id="0" name=""/>
        <dsp:cNvSpPr/>
      </dsp:nvSpPr>
      <dsp:spPr>
        <a:xfrm rot="10800000">
          <a:off x="1638029" y="4383365"/>
          <a:ext cx="5386693" cy="1124923"/>
        </a:xfrm>
        <a:prstGeom prst="homePlat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6060" tIns="57150" rIns="10668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kern="1200" smtClean="0"/>
            <a:t>Engage cross-sector organizations and wider government networks looking at the energy transition/net-zero drive and sustainability aspirations to support and trial digital transformation across critical infrastructure.</a:t>
          </a:r>
          <a:endParaRPr lang="en-GB" sz="1500" kern="1200"/>
        </a:p>
      </dsp:txBody>
      <dsp:txXfrm rot="10800000">
        <a:off x="1919260" y="4383365"/>
        <a:ext cx="5105462" cy="1124923"/>
      </dsp:txXfrm>
    </dsp:sp>
    <dsp:sp modelId="{98FDFCC5-56FA-4733-BBE9-79A098AB5A61}">
      <dsp:nvSpPr>
        <dsp:cNvPr id="0" name=""/>
        <dsp:cNvSpPr/>
      </dsp:nvSpPr>
      <dsp:spPr>
        <a:xfrm>
          <a:off x="1075567" y="4383365"/>
          <a:ext cx="1124923" cy="1124923"/>
        </a:xfrm>
        <a:prstGeom prst="ellipse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9000" r="-29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59EC0A-B5CC-4BDA-A845-13FE7E092E16}">
      <dsp:nvSpPr>
        <dsp:cNvPr id="0" name=""/>
        <dsp:cNvSpPr/>
      </dsp:nvSpPr>
      <dsp:spPr>
        <a:xfrm>
          <a:off x="2223" y="0"/>
          <a:ext cx="3459116" cy="503411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Energy and Sustainability </a:t>
          </a:r>
          <a:endParaRPr lang="en-US" sz="3600" kern="1200" dirty="0"/>
        </a:p>
      </dsp:txBody>
      <dsp:txXfrm>
        <a:off x="2223" y="2013646"/>
        <a:ext cx="3459116" cy="2013646"/>
      </dsp:txXfrm>
    </dsp:sp>
    <dsp:sp modelId="{D1E316CE-3AC8-475E-B2E8-93C26ABFF197}">
      <dsp:nvSpPr>
        <dsp:cNvPr id="0" name=""/>
        <dsp:cNvSpPr/>
      </dsp:nvSpPr>
      <dsp:spPr>
        <a:xfrm>
          <a:off x="888664" y="302046"/>
          <a:ext cx="1686234" cy="1676360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7692" t="7444" r="7692" b="7444"/>
          </a:stretch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DFD200-1BCC-4E36-BA9E-8BB5B0E08648}">
      <dsp:nvSpPr>
        <dsp:cNvPr id="0" name=""/>
        <dsp:cNvSpPr/>
      </dsp:nvSpPr>
      <dsp:spPr>
        <a:xfrm>
          <a:off x="3565112" y="0"/>
          <a:ext cx="3459116" cy="503411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Health Tech </a:t>
          </a:r>
          <a:endParaRPr lang="en-US" sz="3600" kern="1200" dirty="0"/>
        </a:p>
      </dsp:txBody>
      <dsp:txXfrm>
        <a:off x="3565112" y="2013646"/>
        <a:ext cx="3459116" cy="2013646"/>
      </dsp:txXfrm>
    </dsp:sp>
    <dsp:sp modelId="{1D6DDAC7-C3BA-4671-B885-623AECA9318A}">
      <dsp:nvSpPr>
        <dsp:cNvPr id="0" name=""/>
        <dsp:cNvSpPr/>
      </dsp:nvSpPr>
      <dsp:spPr>
        <a:xfrm>
          <a:off x="4456490" y="302046"/>
          <a:ext cx="1676360" cy="1676360"/>
        </a:xfrm>
        <a:prstGeom prst="ellipse">
          <a:avLst/>
        </a:prstGeom>
        <a:blipFill dpi="0" rotWithShape="1"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321" t="4864" r="-9321" b="4864"/>
          </a:stretch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4F9CC9-6A99-407D-B554-827B9D90CCEA}">
      <dsp:nvSpPr>
        <dsp:cNvPr id="0" name=""/>
        <dsp:cNvSpPr/>
      </dsp:nvSpPr>
      <dsp:spPr>
        <a:xfrm>
          <a:off x="7128002" y="0"/>
          <a:ext cx="3459116" cy="503411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Smart Manufacturing  </a:t>
          </a:r>
          <a:endParaRPr lang="en-US" sz="3600" kern="1200" dirty="0"/>
        </a:p>
      </dsp:txBody>
      <dsp:txXfrm>
        <a:off x="7128002" y="2013646"/>
        <a:ext cx="3459116" cy="2013646"/>
      </dsp:txXfrm>
    </dsp:sp>
    <dsp:sp modelId="{5D12C797-1E65-4AB7-A8B7-3FBF4BE40AA9}">
      <dsp:nvSpPr>
        <dsp:cNvPr id="0" name=""/>
        <dsp:cNvSpPr/>
      </dsp:nvSpPr>
      <dsp:spPr>
        <a:xfrm>
          <a:off x="8019380" y="302046"/>
          <a:ext cx="1676360" cy="1676360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C04D8C-0448-421A-9EDC-039DCC0783DF}">
      <dsp:nvSpPr>
        <dsp:cNvPr id="0" name=""/>
        <dsp:cNvSpPr/>
      </dsp:nvSpPr>
      <dsp:spPr>
        <a:xfrm>
          <a:off x="423573" y="4027292"/>
          <a:ext cx="9742194" cy="755117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4A001F-0145-438C-840B-BD635A13D156}" type="datetimeFigureOut">
              <a:rPr lang="en-GB" smtClean="0"/>
              <a:t>26/09/2023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560ED0-4D0F-41BC-B5C2-75FC4FF4DC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7257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560ED0-4D0F-41BC-B5C2-75FC4FF4DC5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28352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560ED0-4D0F-41BC-B5C2-75FC4FF4DC5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75628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560ED0-4D0F-41BC-B5C2-75FC4FF4DC5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66192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560ED0-4D0F-41BC-B5C2-75FC4FF4DC53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34413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560ED0-4D0F-41BC-B5C2-75FC4FF4DC53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8113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5A317-89AE-4F5C-B58B-DA3CFEDA6E0E}" type="datetimeFigureOut">
              <a:rPr lang="en-GB" smtClean="0"/>
              <a:t>26/09/2023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29D3-1313-43F8-BBD4-840D12535D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5406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5A317-89AE-4F5C-B58B-DA3CFEDA6E0E}" type="datetimeFigureOut">
              <a:rPr lang="en-GB" smtClean="0"/>
              <a:t>26/09/2023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29D3-1313-43F8-BBD4-840D12535D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216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5A317-89AE-4F5C-B58B-DA3CFEDA6E0E}" type="datetimeFigureOut">
              <a:rPr lang="en-GB" smtClean="0"/>
              <a:t>26/09/2023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29D3-1313-43F8-BBD4-840D12535D9C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229488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5A317-89AE-4F5C-B58B-DA3CFEDA6E0E}" type="datetimeFigureOut">
              <a:rPr lang="en-GB" smtClean="0"/>
              <a:t>26/09/2023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29D3-1313-43F8-BBD4-840D12535D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69980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5A317-89AE-4F5C-B58B-DA3CFEDA6E0E}" type="datetimeFigureOut">
              <a:rPr lang="en-GB" smtClean="0"/>
              <a:t>26/09/2023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29D3-1313-43F8-BBD4-840D12535D9C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129173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5A317-89AE-4F5C-B58B-DA3CFEDA6E0E}" type="datetimeFigureOut">
              <a:rPr lang="en-GB" smtClean="0"/>
              <a:t>26/09/2023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29D3-1313-43F8-BBD4-840D12535D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99192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5A317-89AE-4F5C-B58B-DA3CFEDA6E0E}" type="datetimeFigureOut">
              <a:rPr lang="en-GB" smtClean="0"/>
              <a:t>26/09/2023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29D3-1313-43F8-BBD4-840D12535D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76587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5A317-89AE-4F5C-B58B-DA3CFEDA6E0E}" type="datetimeFigureOut">
              <a:rPr lang="en-GB" smtClean="0"/>
              <a:t>26/09/2023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29D3-1313-43F8-BBD4-840D12535D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3659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AFD09-9838-4CD7-A251-CEB6FF7AAAE7}" type="datetimeFigureOut">
              <a:rPr lang="en-GB" smtClean="0"/>
              <a:t>26/09/2023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E535A-C554-495D-8BFE-0CE4ED13E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33278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AFD09-9838-4CD7-A251-CEB6FF7AAAE7}" type="datetimeFigureOut">
              <a:rPr lang="en-GB" smtClean="0"/>
              <a:t>26/09/2023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E535A-C554-495D-8BFE-0CE4ED13E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45483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AFD09-9838-4CD7-A251-CEB6FF7AAAE7}" type="datetimeFigureOut">
              <a:rPr lang="en-GB" smtClean="0"/>
              <a:t>26/09/2023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E535A-C554-495D-8BFE-0CE4ED13E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834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5A317-89AE-4F5C-B58B-DA3CFEDA6E0E}" type="datetimeFigureOut">
              <a:rPr lang="en-GB" smtClean="0"/>
              <a:t>26/09/2023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29D3-1313-43F8-BBD4-840D12535D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41877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AFD09-9838-4CD7-A251-CEB6FF7AAAE7}" type="datetimeFigureOut">
              <a:rPr lang="en-GB" smtClean="0"/>
              <a:t>26/09/2023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E535A-C554-495D-8BFE-0CE4ED13E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04039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AFD09-9838-4CD7-A251-CEB6FF7AAAE7}" type="datetimeFigureOut">
              <a:rPr lang="en-GB" smtClean="0"/>
              <a:t>26/09/2023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E535A-C554-495D-8BFE-0CE4ED13E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3450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AFD09-9838-4CD7-A251-CEB6FF7AAAE7}" type="datetimeFigureOut">
              <a:rPr lang="en-GB" smtClean="0"/>
              <a:t>26/09/2023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E535A-C554-495D-8BFE-0CE4ED13E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8409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AFD09-9838-4CD7-A251-CEB6FF7AAAE7}" type="datetimeFigureOut">
              <a:rPr lang="en-GB" smtClean="0"/>
              <a:t>26/09/2023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E535A-C554-495D-8BFE-0CE4ED13E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094566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AFD09-9838-4CD7-A251-CEB6FF7AAAE7}" type="datetimeFigureOut">
              <a:rPr lang="en-GB" smtClean="0"/>
              <a:t>26/09/2023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E535A-C554-495D-8BFE-0CE4ED13E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723775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AFD09-9838-4CD7-A251-CEB6FF7AAAE7}" type="datetimeFigureOut">
              <a:rPr lang="en-GB" smtClean="0"/>
              <a:t>26/09/2023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E535A-C554-495D-8BFE-0CE4ED13E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0997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AFD09-9838-4CD7-A251-CEB6FF7AAAE7}" type="datetimeFigureOut">
              <a:rPr lang="en-GB" smtClean="0"/>
              <a:t>26/09/2023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E535A-C554-495D-8BFE-0CE4ED13E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708380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AFD09-9838-4CD7-A251-CEB6FF7AAAE7}" type="datetimeFigureOut">
              <a:rPr lang="en-GB" smtClean="0"/>
              <a:t>26/09/2023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E535A-C554-495D-8BFE-0CE4ED13E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6850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5A317-89AE-4F5C-B58B-DA3CFEDA6E0E}" type="datetimeFigureOut">
              <a:rPr lang="en-GB" smtClean="0"/>
              <a:t>26/09/2023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29D3-1313-43F8-BBD4-840D12535D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4839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5A317-89AE-4F5C-B58B-DA3CFEDA6E0E}" type="datetimeFigureOut">
              <a:rPr lang="en-GB" smtClean="0"/>
              <a:t>26/09/2023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29D3-1313-43F8-BBD4-840D12535D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4712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5A317-89AE-4F5C-B58B-DA3CFEDA6E0E}" type="datetimeFigureOut">
              <a:rPr lang="en-GB" smtClean="0"/>
              <a:t>26/09/2023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29D3-1313-43F8-BBD4-840D12535D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5117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5A317-89AE-4F5C-B58B-DA3CFEDA6E0E}" type="datetimeFigureOut">
              <a:rPr lang="en-GB" smtClean="0"/>
              <a:t>26/09/2023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29D3-1313-43F8-BBD4-840D12535D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4024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5A317-89AE-4F5C-B58B-DA3CFEDA6E0E}" type="datetimeFigureOut">
              <a:rPr lang="en-GB" smtClean="0"/>
              <a:t>26/09/2023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29D3-1313-43F8-BBD4-840D12535D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920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5A317-89AE-4F5C-B58B-DA3CFEDA6E0E}" type="datetimeFigureOut">
              <a:rPr lang="en-GB" smtClean="0"/>
              <a:t>26/09/2023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29D3-1313-43F8-BBD4-840D12535D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2857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29D3-1313-43F8-BBD4-840D12535D9C}" type="slidenum">
              <a:rPr lang="en-GB" smtClean="0"/>
              <a:t>‹#›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5A317-89AE-4F5C-B58B-DA3CFEDA6E0E}" type="datetimeFigureOut">
              <a:rPr lang="en-GB" smtClean="0"/>
              <a:t>26/09/2023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6625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5A317-89AE-4F5C-B58B-DA3CFEDA6E0E}" type="datetimeFigureOut">
              <a:rPr lang="en-GB" smtClean="0"/>
              <a:t>26/09/2023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5E229D3-1313-43F8-BBD4-840D12535D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2103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  <p:sldLayoutId id="2147483854" r:id="rId12"/>
    <p:sldLayoutId id="2147483855" r:id="rId13"/>
    <p:sldLayoutId id="2147483856" r:id="rId14"/>
    <p:sldLayoutId id="2147483857" r:id="rId15"/>
    <p:sldLayoutId id="214748385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AFD09-9838-4CD7-A251-CEB6FF7AAAE7}" type="datetimeFigureOut">
              <a:rPr lang="en-GB" smtClean="0"/>
              <a:t>26/09/2023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E535A-C554-495D-8BFE-0CE4ED13E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319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0" r:id="rId1"/>
    <p:sldLayoutId id="2147483861" r:id="rId2"/>
    <p:sldLayoutId id="2147483862" r:id="rId3"/>
    <p:sldLayoutId id="2147483863" r:id="rId4"/>
    <p:sldLayoutId id="2147483864" r:id="rId5"/>
    <p:sldLayoutId id="2147483865" r:id="rId6"/>
    <p:sldLayoutId id="2147483866" r:id="rId7"/>
    <p:sldLayoutId id="2147483867" r:id="rId8"/>
    <p:sldLayoutId id="2147483868" r:id="rId9"/>
    <p:sldLayoutId id="2147483869" r:id="rId10"/>
    <p:sldLayoutId id="21474838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emf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102625" y="55245"/>
            <a:ext cx="1657350" cy="110871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517058" y="2123768"/>
            <a:ext cx="7187379" cy="1582994"/>
          </a:xfrm>
        </p:spPr>
        <p:txBody>
          <a:bodyPr>
            <a:noAutofit/>
          </a:bodyPr>
          <a:lstStyle/>
          <a:p>
            <a:pPr algn="ctr"/>
            <a:r>
              <a:rPr lang="en-US" sz="6600" dirty="0" smtClean="0">
                <a:solidFill>
                  <a:srgbClr val="0070C0"/>
                </a:solidFill>
              </a:rPr>
              <a:t>Croydon Innovation Centre </a:t>
            </a:r>
            <a:endParaRPr lang="en-GB" sz="6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1449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102625" y="55245"/>
            <a:ext cx="1657350" cy="110871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759975" y="1308243"/>
            <a:ext cx="8596668" cy="664395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Background and Overall Objectives 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81872" y="2657186"/>
            <a:ext cx="9949139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Background</a:t>
            </a:r>
            <a:br>
              <a:rPr lang="en-US" sz="2000" dirty="0"/>
            </a:br>
            <a:r>
              <a:rPr lang="en-US" sz="2000" dirty="0"/>
              <a:t>&gt; LSBU is a crucial partner in the South London Knowledge Exchange project </a:t>
            </a:r>
            <a:br>
              <a:rPr lang="en-US" sz="2000" dirty="0"/>
            </a:br>
            <a:r>
              <a:rPr lang="en-US" sz="2000" dirty="0"/>
              <a:t>&gt; LSBU and Croydon </a:t>
            </a:r>
            <a:r>
              <a:rPr lang="en-US" sz="2000" dirty="0" smtClean="0"/>
              <a:t>Council engagement </a:t>
            </a:r>
          </a:p>
          <a:p>
            <a:r>
              <a:rPr lang="en-US" sz="2000" dirty="0" smtClean="0"/>
              <a:t>&gt; LSBU Electric House 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/>
              <a:t>Overall Objectives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&gt; to fill the gap between academia and business sectors </a:t>
            </a:r>
            <a:br>
              <a:rPr lang="en-US" sz="2000" dirty="0"/>
            </a:br>
            <a:r>
              <a:rPr lang="en-US" sz="2000" dirty="0"/>
              <a:t>&gt; </a:t>
            </a:r>
            <a:r>
              <a:rPr lang="en-GB" sz="2000" dirty="0"/>
              <a:t>to create, incubate and upscale technologies</a:t>
            </a:r>
            <a:br>
              <a:rPr lang="en-GB" sz="2000" dirty="0"/>
            </a:br>
            <a:r>
              <a:rPr lang="en-GB" sz="2000" dirty="0"/>
              <a:t>&gt; to create the next generation of engineers </a:t>
            </a:r>
            <a:endParaRPr lang="en-GB" sz="2000" dirty="0" smtClean="0"/>
          </a:p>
          <a:p>
            <a:r>
              <a:rPr lang="en-US" sz="2000" dirty="0" smtClean="0"/>
              <a:t>&gt; to </a:t>
            </a:r>
            <a:r>
              <a:rPr lang="en-US" sz="2000" dirty="0"/>
              <a:t>collaborate with </a:t>
            </a:r>
            <a:r>
              <a:rPr lang="en-US" sz="2000" dirty="0" smtClean="0"/>
              <a:t>companies across chosen sectors </a:t>
            </a:r>
            <a:r>
              <a:rPr lang="en-US" sz="2000" dirty="0"/>
              <a:t>to understand their skills gaps and develop targeted apprenticeships and accredited professional personal development </a:t>
            </a:r>
            <a:r>
              <a:rPr lang="en-US" sz="2000" dirty="0" smtClean="0"/>
              <a:t>courses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1772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6746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Specific Objectives</a:t>
            </a:r>
            <a:endParaRPr lang="en-GB" sz="3600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graphicFrame>
        <p:nvGraphicFramePr>
          <p:cNvPr id="34" name="Diagram 33"/>
          <p:cNvGraphicFramePr/>
          <p:nvPr>
            <p:extLst/>
          </p:nvPr>
        </p:nvGraphicFramePr>
        <p:xfrm>
          <a:off x="-1062182" y="1034473"/>
          <a:ext cx="8163792" cy="5547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5" name="Diagram 34"/>
          <p:cNvGraphicFramePr/>
          <p:nvPr>
            <p:extLst/>
          </p:nvPr>
        </p:nvGraphicFramePr>
        <p:xfrm>
          <a:off x="4950691" y="1034473"/>
          <a:ext cx="8100291" cy="55094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238443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102625" y="55245"/>
            <a:ext cx="1657350" cy="110871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581872" y="2657186"/>
            <a:ext cx="994913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GB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85078790"/>
              </p:ext>
            </p:extLst>
          </p:nvPr>
        </p:nvGraphicFramePr>
        <p:xfrm>
          <a:off x="835742" y="1238865"/>
          <a:ext cx="10589342" cy="50341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962420" y="5437240"/>
            <a:ext cx="83359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Croydon Innovation Centre Verticals  </a:t>
            </a:r>
            <a:endParaRPr lang="en-GB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38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102625" y="55245"/>
            <a:ext cx="1657350" cy="110871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887795" y="737802"/>
            <a:ext cx="8596668" cy="664395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What do we </a:t>
            </a:r>
            <a:r>
              <a:rPr lang="en-US" dirty="0" smtClean="0">
                <a:solidFill>
                  <a:srgbClr val="0070C0"/>
                </a:solidFill>
              </a:rPr>
              <a:t>offer 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35975" y="1256983"/>
            <a:ext cx="1092472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000" dirty="0" smtClean="0"/>
          </a:p>
          <a:p>
            <a:r>
              <a:rPr lang="en-US" sz="2000" dirty="0" smtClean="0"/>
              <a:t>Real world and future scenario building- immersive spaces</a:t>
            </a:r>
          </a:p>
          <a:p>
            <a:endParaRPr lang="en-US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Pilot studies embracing academic rigor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Latest technology provided by Large and small companies used in the three sector enabling hands on Research, training and development.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Outreach to bring the technology skills required with support offered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Skills Training- What does social care technology look like, how do we best train staff – can we agree baseline levels across those who deliver?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Dedicated Training and </a:t>
            </a:r>
            <a:r>
              <a:rPr lang="en-US" sz="2000" dirty="0" smtClean="0"/>
              <a:t>CPD &gt; </a:t>
            </a:r>
            <a:r>
              <a:rPr lang="en-US" sz="2000" dirty="0" smtClean="0"/>
              <a:t>Can employers support staff to gain pivotal qualifications e.g. from x week </a:t>
            </a:r>
            <a:r>
              <a:rPr lang="en-US" sz="2000" dirty="0" err="1" smtClean="0"/>
              <a:t>Bootcamps</a:t>
            </a:r>
            <a:r>
              <a:rPr lang="en-US" sz="2000" dirty="0"/>
              <a:t> </a:t>
            </a:r>
            <a:r>
              <a:rPr lang="en-US" sz="2000" dirty="0" smtClean="0"/>
              <a:t>to longer term Apprenticeships – adding value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Training the next generation </a:t>
            </a:r>
            <a:r>
              <a:rPr lang="en-US" sz="2000" smtClean="0"/>
              <a:t>of </a:t>
            </a:r>
            <a:r>
              <a:rPr lang="en-US" sz="2000" smtClean="0"/>
              <a:t>health-tech </a:t>
            </a:r>
            <a:r>
              <a:rPr lang="en-US" sz="2000" dirty="0" smtClean="0"/>
              <a:t>engineers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Enablers for more technology aware nursing, social care and AHP staff.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How we can embed sustainability in the healthcare sector? </a:t>
            </a:r>
            <a:endParaRPr lang="en-US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algn="ctr"/>
            <a:r>
              <a:rPr lang="en-US" sz="2000" dirty="0" smtClean="0"/>
              <a:t>We </a:t>
            </a:r>
            <a:r>
              <a:rPr lang="en-US" sz="2000" dirty="0" smtClean="0"/>
              <a:t>need your feedback and support to make this work - Talk to us!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r>
              <a:rPr lang="en-US" sz="2000" dirty="0"/>
              <a:t/>
            </a:r>
            <a:br>
              <a:rPr lang="en-US" sz="2000" dirty="0"/>
            </a:b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7616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26346" y="1504335"/>
            <a:ext cx="8079537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algn="ctr"/>
            <a:r>
              <a:rPr lang="en-US" sz="6600" dirty="0" smtClean="0">
                <a:solidFill>
                  <a:srgbClr val="0070C0"/>
                </a:solidFill>
              </a:rPr>
              <a:t>Any questions?</a:t>
            </a:r>
            <a:r>
              <a:rPr lang="en-US" sz="6600" b="1" dirty="0">
                <a:solidFill>
                  <a:schemeClr val="bg1"/>
                </a:solidFill>
              </a:rPr>
              <a:t/>
            </a:r>
            <a:br>
              <a:rPr lang="en-US" sz="6600" b="1" dirty="0">
                <a:solidFill>
                  <a:schemeClr val="bg1"/>
                </a:solidFill>
              </a:rPr>
            </a:br>
            <a:r>
              <a:rPr lang="en-GB" sz="6600" dirty="0" smtClean="0">
                <a:solidFill>
                  <a:srgbClr val="0070C0"/>
                </a:solidFill>
              </a:rPr>
              <a:t>Thank </a:t>
            </a:r>
            <a:r>
              <a:rPr lang="en-GB" sz="6600" dirty="0">
                <a:solidFill>
                  <a:srgbClr val="0070C0"/>
                </a:solidFill>
              </a:rPr>
              <a:t>you </a:t>
            </a:r>
          </a:p>
        </p:txBody>
      </p:sp>
      <p:pic>
        <p:nvPicPr>
          <p:cNvPr id="9" name="Picture 8"/>
          <p:cNvPicPr/>
          <p:nvPr/>
        </p:nvPicPr>
        <p:blipFill>
          <a:blip r:embed="rId3"/>
          <a:stretch>
            <a:fillRect/>
          </a:stretch>
        </p:blipFill>
        <p:spPr>
          <a:xfrm>
            <a:off x="102625" y="55245"/>
            <a:ext cx="1657350" cy="1108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3842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69a3957-f0a3-478c-bfb4-9fac9212886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729C08F93EB640AC995C8895A2DB7D" ma:contentTypeVersion="16" ma:contentTypeDescription="Create a new document." ma:contentTypeScope="" ma:versionID="c5643b772b356003c94f7d7c935c0c07">
  <xsd:schema xmlns:xsd="http://www.w3.org/2001/XMLSchema" xmlns:xs="http://www.w3.org/2001/XMLSchema" xmlns:p="http://schemas.microsoft.com/office/2006/metadata/properties" xmlns:ns3="0885d2f8-024e-4c3b-b0e8-2b42a503f5cd" xmlns:ns4="769a3957-f0a3-478c-bfb4-9fac92128863" targetNamespace="http://schemas.microsoft.com/office/2006/metadata/properties" ma:root="true" ma:fieldsID="64af7341e1690137b353705501dc9ce9" ns3:_="" ns4:_="">
    <xsd:import namespace="0885d2f8-024e-4c3b-b0e8-2b42a503f5cd"/>
    <xsd:import namespace="769a3957-f0a3-478c-bfb4-9fac9212886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LengthInSeconds" minOccurs="0"/>
                <xsd:element ref="ns4:MediaServiceAutoTags" minOccurs="0"/>
                <xsd:element ref="ns4:_activity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Location" minOccurs="0"/>
                <xsd:element ref="ns4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85d2f8-024e-4c3b-b0e8-2b42a503f5c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9a3957-f0a3-478c-bfb4-9fac9212886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_activity" ma:index="18" nillable="true" ma:displayName="_activity" ma:hidden="true" ma:internalName="_activity">
      <xsd:simpleType>
        <xsd:restriction base="dms:Note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0332ACD-F65C-4B09-B12A-2124732A81B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ED2785B-B209-4338-A4D8-4057FCC60A18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769a3957-f0a3-478c-bfb4-9fac92128863"/>
    <ds:schemaRef ds:uri="http://purl.org/dc/elements/1.1/"/>
    <ds:schemaRef ds:uri="http://schemas.microsoft.com/office/2006/metadata/properties"/>
    <ds:schemaRef ds:uri="0885d2f8-024e-4c3b-b0e8-2b42a503f5cd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421689B-7DFC-44D3-BC30-7BF585356DB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885d2f8-024e-4c3b-b0e8-2b42a503f5cd"/>
    <ds:schemaRef ds:uri="769a3957-f0a3-478c-bfb4-9fac9212886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1227</TotalTime>
  <Words>473</Words>
  <Application>Microsoft Office PowerPoint</Application>
  <PresentationFormat>Widescreen</PresentationFormat>
  <Paragraphs>49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Trebuchet MS</vt:lpstr>
      <vt:lpstr>Wingdings 3</vt:lpstr>
      <vt:lpstr>Facet</vt:lpstr>
      <vt:lpstr>Office Theme</vt:lpstr>
      <vt:lpstr>Croydon Innovation Centre </vt:lpstr>
      <vt:lpstr>Background and Overall Objectives </vt:lpstr>
      <vt:lpstr>Specific Objectives</vt:lpstr>
      <vt:lpstr>PowerPoint Presentation</vt:lpstr>
      <vt:lpstr>What do we offer </vt:lpstr>
      <vt:lpstr>PowerPoint Presentation</vt:lpstr>
    </vt:vector>
  </TitlesOfParts>
  <Company>London South Bank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Croydon Innovation Centre</dc:title>
  <dc:creator>De Giglio, Daniela 2</dc:creator>
  <cp:lastModifiedBy>Daniela De Giglio</cp:lastModifiedBy>
  <cp:revision>54</cp:revision>
  <dcterms:created xsi:type="dcterms:W3CDTF">2021-05-21T16:11:47Z</dcterms:created>
  <dcterms:modified xsi:type="dcterms:W3CDTF">2023-09-26T14:27:47Z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0x01010054729C08F93EB640AC995C8895A2DB7D</vt:lpwstr>
  </property>
</Properties>
</file>