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7" r:id="rId4"/>
    <p:sldMasterId id="2147483773" r:id="rId5"/>
    <p:sldMasterId id="2147483778" r:id="rId6"/>
    <p:sldMasterId id="2147483785" r:id="rId7"/>
  </p:sldMasterIdLst>
  <p:notesMasterIdLst>
    <p:notesMasterId r:id="rId40"/>
  </p:notesMasterIdLst>
  <p:sldIdLst>
    <p:sldId id="256" r:id="rId8"/>
    <p:sldId id="1170" r:id="rId9"/>
    <p:sldId id="2171" r:id="rId10"/>
    <p:sldId id="2167" r:id="rId11"/>
    <p:sldId id="2145706628" r:id="rId12"/>
    <p:sldId id="2145706621" r:id="rId13"/>
    <p:sldId id="2168" r:id="rId14"/>
    <p:sldId id="2174" r:id="rId15"/>
    <p:sldId id="2187" r:id="rId16"/>
    <p:sldId id="2145706408" r:id="rId17"/>
    <p:sldId id="2145706653" r:id="rId18"/>
    <p:sldId id="2145706586" r:id="rId19"/>
    <p:sldId id="2173" r:id="rId20"/>
    <p:sldId id="2145706585" r:id="rId21"/>
    <p:sldId id="2145706659" r:id="rId22"/>
    <p:sldId id="2145706657" r:id="rId23"/>
    <p:sldId id="2145706658" r:id="rId24"/>
    <p:sldId id="2145706662" r:id="rId25"/>
    <p:sldId id="2145706684" r:id="rId26"/>
    <p:sldId id="2145706679" r:id="rId27"/>
    <p:sldId id="2145706685" r:id="rId28"/>
    <p:sldId id="2145706686" r:id="rId29"/>
    <p:sldId id="2145706687" r:id="rId30"/>
    <p:sldId id="2145706688" r:id="rId31"/>
    <p:sldId id="2145706689" r:id="rId32"/>
    <p:sldId id="2145706690" r:id="rId33"/>
    <p:sldId id="2145706634" r:id="rId34"/>
    <p:sldId id="2145706654" r:id="rId35"/>
    <p:sldId id="2145706626" r:id="rId36"/>
    <p:sldId id="2145706583" r:id="rId37"/>
    <p:sldId id="265" r:id="rId38"/>
    <p:sldId id="266" r:id="rId39"/>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FED44A0-3675-41E9-B3D5-EFFAC23EBB0F}">
          <p14:sldIdLst/>
        </p14:section>
        <p14:section name="Cover slide" id="{09CBCE0B-6F7B-45C7-9BB4-3C8BA5EBC68A}">
          <p14:sldIdLst>
            <p14:sldId id="256"/>
          </p14:sldIdLst>
        </p14:section>
        <p14:section name="SETTING THE SCENE FOR YOUR AUDIENCE" id="{5012A411-3CDC-4523-8420-3EDDF6728F36}">
          <p14:sldIdLst>
            <p14:sldId id="1170"/>
          </p14:sldIdLst>
        </p14:section>
        <p14:section name="WHY DO WE NEED TO CHANGE?" id="{20DFF7B3-D4E8-4658-826E-779B4D2963AC}">
          <p14:sldIdLst>
            <p14:sldId id="2171"/>
            <p14:sldId id="2167"/>
          </p14:sldIdLst>
        </p14:section>
        <p14:section name="OUR STRATEGY" id="{AACFFF28-2214-4792-9F43-911D083AA0ED}">
          <p14:sldIdLst>
            <p14:sldId id="2145706628"/>
            <p14:sldId id="2145706621"/>
          </p14:sldIdLst>
        </p14:section>
        <p14:section name="WHAT WILL CHANGE THROUGH TRANSFORMATION?" id="{7A7781CA-7F97-4C81-8672-7430A5E75A93}">
          <p14:sldIdLst>
            <p14:sldId id="2168"/>
          </p14:sldIdLst>
        </p14:section>
        <p14:section name="NEW TECHNOLOGY" id="{74BF8BB2-2FF8-4F27-A987-5CBEE1817F0C}">
          <p14:sldIdLst>
            <p14:sldId id="2174"/>
            <p14:sldId id="2187"/>
          </p14:sldIdLst>
        </p14:section>
        <p14:section name="SMARTER REGULATION" id="{9EED15CB-B866-490B-AA7F-9925DB3845BB}">
          <p14:sldIdLst/>
        </p14:section>
        <p14:section name="DIGITISATION IN SOCIAL CARE" id="{67E12664-F249-4E5F-A219-2ADA866E9CF3}">
          <p14:sldIdLst>
            <p14:sldId id="2145706408"/>
            <p14:sldId id="2145706653"/>
          </p14:sldIdLst>
        </p14:section>
        <p14:section name="WHAT WILL BE DIFFERENT IN THE NEW MODEL?" id="{7081859D-C349-4DC0-8F0C-61151936A7BD}">
          <p14:sldIdLst>
            <p14:sldId id="2145706586"/>
          </p14:sldIdLst>
        </p14:section>
        <p14:section name="NEW POLICY - SAF" id="{40F7316F-F290-4833-AED9-BA3C424A156B}">
          <p14:sldIdLst>
            <p14:sldId id="2173"/>
            <p14:sldId id="2145706585"/>
          </p14:sldIdLst>
        </p14:section>
        <p14:section name="QUALITY STATEMENTS OVERVIEW" id="{718B4473-1871-4EF0-AB64-464AE188CEB1}">
          <p14:sldIdLst>
            <p14:sldId id="2145706659"/>
          </p14:sldIdLst>
        </p14:section>
        <p14:section name="Quality statements - SAFE" id="{857031B9-9B26-4CCE-9C1E-E8AA8E154310}">
          <p14:sldIdLst>
            <p14:sldId id="2145706657"/>
            <p14:sldId id="2145706658"/>
          </p14:sldIdLst>
        </p14:section>
        <p14:section name="Quality statements - EFFECTIVE" id="{D816C5D7-D878-4947-98AA-34EE15FC668C}">
          <p14:sldIdLst/>
        </p14:section>
        <p14:section name="Quality statement - CARING" id="{0B1166C6-684D-4DDC-8376-EADDD8F4E9E2}">
          <p14:sldIdLst>
            <p14:sldId id="2145706662"/>
          </p14:sldIdLst>
        </p14:section>
        <p14:section name="Quality statement - RESPONSIVE" id="{FC20CE5C-1DC5-48C0-96C4-FFA820601376}">
          <p14:sldIdLst/>
        </p14:section>
        <p14:section name="Quality statements - WELL LED" id="{3EFED62E-D67B-4223-B461-31DAD452D2CE}">
          <p14:sldIdLst/>
        </p14:section>
        <p14:section name="EVIDENCE CATEGORIES" id="{F8EDC5F0-CB6B-4FD1-B1A7-6AA9A07546BA}">
          <p14:sldIdLst>
            <p14:sldId id="2145706684"/>
            <p14:sldId id="2145706679"/>
            <p14:sldId id="2145706685"/>
            <p14:sldId id="2145706686"/>
            <p14:sldId id="2145706687"/>
            <p14:sldId id="2145706688"/>
            <p14:sldId id="2145706689"/>
            <p14:sldId id="2145706690"/>
          </p14:sldIdLst>
        </p14:section>
        <p14:section name="CQC STRUCTURE - OVERVIEW" id="{10DCDF30-CEC1-4CD4-A9D0-49238475AAC3}">
          <p14:sldIdLst>
            <p14:sldId id="2145706634"/>
          </p14:sldIdLst>
        </p14:section>
        <p14:section name="CQC STRUCTURE DETAIL" id="{DB22F24E-5B46-4CE3-9B99-F79EB58F460F}">
          <p14:sldIdLst/>
        </p14:section>
        <p14:section name="NEW RESPONSIBILITIES - ICS AND LAA" id="{1C868957-DAF9-4224-848D-0E664C73399A}">
          <p14:sldIdLst>
            <p14:sldId id="2145706654"/>
          </p14:sldIdLst>
        </p14:section>
        <p14:section name="ICS ONLY" id="{7E8C6992-5D63-4A70-B901-116E7262BB1E}">
          <p14:sldIdLst>
            <p14:sldId id="2145706626"/>
          </p14:sldIdLst>
        </p14:section>
        <p14:section name="LAA ONLY" id="{60C607ED-BD98-4435-8C37-C9F8C1DC8A5A}">
          <p14:sldIdLst>
            <p14:sldId id="2145706583"/>
          </p14:sldIdLst>
        </p14:section>
        <p14:section name="JOINT ICS AND LAA MESSAGING" id="{12A293B1-4123-47E8-B821-309371F96A69}">
          <p14:sldIdLst/>
        </p14:section>
        <p14:section name="SUMMARY TIMELINE - LAA AND ICS" id="{F35CEAFD-EA66-4680-A22C-D65C7AF2EF7C}">
          <p14:sldIdLst/>
        </p14:section>
        <p14:section name="LAA PILOTS" id="{E4D99A67-95BF-4584-8EAC-3ADEE31AB0DC}">
          <p14:sldIdLst/>
        </p14:section>
        <p14:section name="SHORTER TIMELINES LAA AND ICS" id="{E287DA1F-2804-4CB1-A70F-9FA2B51CCBFC}">
          <p14:sldIdLst/>
        </p14:section>
        <p14:section name="PROVIDER ONLY TIMELINE" id="{37992DCA-BD86-4C51-8043-7D680EFBA58F}">
          <p14:sldIdLst/>
        </p14:section>
        <p14:section name="END" id="{6F9EA10E-DA5B-408D-BF17-FC9FF4AA4119}">
          <p14:sldIdLst>
            <p14:sldId id="265"/>
            <p14:sldId id="2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93BBF"/>
    <a:srgbClr val="31518C"/>
    <a:srgbClr val="EA5621"/>
    <a:srgbClr val="539F69"/>
    <a:srgbClr val="743669"/>
    <a:srgbClr val="5F2861"/>
    <a:srgbClr val="FDE5C5"/>
    <a:srgbClr val="666E75"/>
    <a:srgbClr val="005255"/>
    <a:srgbClr val="743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D904D0-0CB2-47AF-849B-3583C4ECB7B1}" v="4" dt="2023-09-24T17:11:28.046"/>
    <p1510:client id="{9D314104-CAF3-47BF-BE4E-DCB982291801}" v="2" dt="2023-09-25T10:46:18.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0482" autoAdjust="0"/>
  </p:normalViewPr>
  <p:slideViewPr>
    <p:cSldViewPr snapToGrid="0">
      <p:cViewPr varScale="1">
        <p:scale>
          <a:sx n="80" d="100"/>
          <a:sy n="80" d="100"/>
        </p:scale>
        <p:origin x="108" y="63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p:scale>
          <a:sx n="82" d="100"/>
          <a:sy n="82" d="100"/>
        </p:scale>
        <p:origin x="2286" y="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041A8B-DBA8-46A2-9165-5EE03040858C}" type="doc">
      <dgm:prSet loTypeId="urn:microsoft.com/office/officeart/2005/8/layout/hList1" loCatId="list" qsTypeId="urn:microsoft.com/office/officeart/2005/8/quickstyle/simple1" qsCatId="simple" csTypeId="urn:microsoft.com/office/officeart/2005/8/colors/accent4_2" csCatId="accent4" phldr="1"/>
      <dgm:spPr/>
      <dgm:t>
        <a:bodyPr/>
        <a:lstStyle/>
        <a:p>
          <a:endParaRPr lang="en-GB"/>
        </a:p>
      </dgm:t>
    </dgm:pt>
    <dgm:pt modelId="{A2CCC7BC-E5F7-4C7E-B1EE-AE5B177C6BF8}">
      <dgm:prSet phldrT="[Text]" custT="1"/>
      <dgm:spPr>
        <a:xfrm>
          <a:off x="4158" y="1053184"/>
          <a:ext cx="2500765" cy="1000306"/>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gm:spPr>
      <dgm:t>
        <a:bodyPr/>
        <a:lstStyle/>
        <a:p>
          <a:pPr>
            <a:buNone/>
          </a:pPr>
          <a:r>
            <a:rPr lang="en-GB" sz="2000" dirty="0">
              <a:solidFill>
                <a:srgbClr val="FFFFFF"/>
              </a:solidFill>
              <a:latin typeface="Arial" panose="020B0604020202020204"/>
              <a:ea typeface="ＭＳ Ｐゴシック"/>
              <a:cs typeface="+mn-cs"/>
            </a:rPr>
            <a:t>Leadership</a:t>
          </a:r>
        </a:p>
      </dgm:t>
    </dgm:pt>
    <dgm:pt modelId="{D73D298D-D59D-41CC-AF03-0B64E3195C08}" type="parTrans" cxnId="{B9597DFE-02BF-423F-9286-37E3098C343E}">
      <dgm:prSet/>
      <dgm:spPr/>
      <dgm:t>
        <a:bodyPr/>
        <a:lstStyle/>
        <a:p>
          <a:endParaRPr lang="en-GB"/>
        </a:p>
      </dgm:t>
    </dgm:pt>
    <dgm:pt modelId="{13FEC9D6-35D8-4DCF-AD26-A69A189554B3}" type="sibTrans" cxnId="{B9597DFE-02BF-423F-9286-37E3098C343E}">
      <dgm:prSet/>
      <dgm:spPr/>
      <dgm:t>
        <a:bodyPr/>
        <a:lstStyle/>
        <a:p>
          <a:endParaRPr lang="en-GB"/>
        </a:p>
      </dgm:t>
    </dgm:pt>
    <dgm:pt modelId="{D337FD4E-66B4-4333-A75D-9A5912BCE82D}">
      <dgm:prSet phldrT="[Text]"/>
      <dgm:spPr>
        <a:xfrm>
          <a:off x="4158"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kumimoji="0" lang="en-US" b="0" i="0" u="none" strike="noStrike" cap="none" spc="0" normalizeH="0" baseline="0" noProof="0" dirty="0">
              <a:ln>
                <a:noFill/>
              </a:ln>
              <a:solidFill>
                <a:srgbClr val="000000"/>
              </a:solidFill>
              <a:effectLst/>
              <a:uLnTx/>
              <a:uFillTx/>
              <a:latin typeface="Arial" panose="020B0604020202020204"/>
              <a:ea typeface="ＭＳ Ｐゴシック"/>
              <a:cs typeface="+mn-cs"/>
            </a:rPr>
            <a:t>Shared direction and culture</a:t>
          </a:r>
          <a:endParaRPr lang="en-GB" dirty="0">
            <a:solidFill>
              <a:srgbClr val="000000">
                <a:hueOff val="0"/>
                <a:satOff val="0"/>
                <a:lumOff val="0"/>
                <a:alphaOff val="0"/>
              </a:srgbClr>
            </a:solidFill>
            <a:latin typeface="Arial" panose="020B0604020202020204"/>
            <a:ea typeface="ＭＳ Ｐゴシック"/>
            <a:cs typeface="+mn-cs"/>
          </a:endParaRPr>
        </a:p>
      </dgm:t>
    </dgm:pt>
    <dgm:pt modelId="{B6ADB699-66BF-4A35-A75F-80ABF9C58AB7}" type="parTrans" cxnId="{1F40274C-2277-44B8-B753-4C9BCF87535E}">
      <dgm:prSet/>
      <dgm:spPr/>
      <dgm:t>
        <a:bodyPr/>
        <a:lstStyle/>
        <a:p>
          <a:endParaRPr lang="en-GB"/>
        </a:p>
      </dgm:t>
    </dgm:pt>
    <dgm:pt modelId="{A823C0AC-F551-472C-BAE0-85206464215C}" type="sibTrans" cxnId="{1F40274C-2277-44B8-B753-4C9BCF87535E}">
      <dgm:prSet/>
      <dgm:spPr/>
      <dgm:t>
        <a:bodyPr/>
        <a:lstStyle/>
        <a:p>
          <a:endParaRPr lang="en-GB"/>
        </a:p>
      </dgm:t>
    </dgm:pt>
    <dgm:pt modelId="{BE8D3C8D-4631-4707-BF94-131ABB8EEB99}">
      <dgm:prSet phldrT="[Text]" custT="1"/>
      <dgm:spPr>
        <a:xfrm>
          <a:off x="2855031" y="1053184"/>
          <a:ext cx="2500765" cy="1000306"/>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gm:spPr>
      <dgm:t>
        <a:bodyPr/>
        <a:lstStyle/>
        <a:p>
          <a:pPr>
            <a:buNone/>
          </a:pPr>
          <a:r>
            <a:rPr lang="en-GB" sz="2000" dirty="0">
              <a:solidFill>
                <a:srgbClr val="FFFFFF"/>
              </a:solidFill>
              <a:latin typeface="Arial" panose="020B0604020202020204"/>
              <a:ea typeface="ＭＳ Ｐゴシック"/>
              <a:cs typeface="+mn-cs"/>
            </a:rPr>
            <a:t>Integration</a:t>
          </a:r>
        </a:p>
      </dgm:t>
    </dgm:pt>
    <dgm:pt modelId="{CECF72F2-2E04-42A1-83F5-5629B555C993}" type="parTrans" cxnId="{DB6D1292-8FA3-4544-A404-28D9399AB965}">
      <dgm:prSet/>
      <dgm:spPr/>
      <dgm:t>
        <a:bodyPr/>
        <a:lstStyle/>
        <a:p>
          <a:endParaRPr lang="en-GB"/>
        </a:p>
      </dgm:t>
    </dgm:pt>
    <dgm:pt modelId="{78FF212C-B8E7-4C08-9E38-F142B8922E56}" type="sibTrans" cxnId="{DB6D1292-8FA3-4544-A404-28D9399AB965}">
      <dgm:prSet/>
      <dgm:spPr/>
      <dgm:t>
        <a:bodyPr/>
        <a:lstStyle/>
        <a:p>
          <a:endParaRPr lang="en-GB"/>
        </a:p>
      </dgm:t>
    </dgm:pt>
    <dgm:pt modelId="{FA5F6713-9E8F-4536-BA66-9C4D11CAFC4E}">
      <dgm:prSet phldrT="[Text]"/>
      <dgm:spPr>
        <a:xfrm>
          <a:off x="2855031"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kumimoji="0" lang="en-GB" b="0" i="0" u="none" strike="noStrike" cap="none" spc="0" normalizeH="0" baseline="0" noProof="0" dirty="0">
              <a:ln>
                <a:noFill/>
              </a:ln>
              <a:solidFill>
                <a:srgbClr val="000000"/>
              </a:solidFill>
              <a:effectLst/>
              <a:uLnTx/>
              <a:uFillTx/>
              <a:latin typeface="Arial" panose="020B0604020202020204"/>
              <a:ea typeface="+mn-lt"/>
              <a:cs typeface="Arial"/>
            </a:rPr>
            <a:t>Safe systems, pathways and transitions</a:t>
          </a:r>
          <a:r>
            <a:rPr kumimoji="0" lang="en-US" b="0" i="0" u="none" strike="noStrike" cap="none" spc="0" normalizeH="0" baseline="0" noProof="0" dirty="0">
              <a:ln>
                <a:noFill/>
              </a:ln>
              <a:solidFill>
                <a:srgbClr val="000000"/>
              </a:solidFill>
              <a:effectLst/>
              <a:uLnTx/>
              <a:uFillTx/>
              <a:latin typeface="Arial" panose="020B0604020202020204"/>
              <a:ea typeface="+mn-lt"/>
              <a:cs typeface="Arial"/>
            </a:rPr>
            <a:t> </a:t>
          </a:r>
          <a:endParaRPr lang="en-GB" dirty="0">
            <a:solidFill>
              <a:srgbClr val="000000">
                <a:hueOff val="0"/>
                <a:satOff val="0"/>
                <a:lumOff val="0"/>
                <a:alphaOff val="0"/>
              </a:srgbClr>
            </a:solidFill>
            <a:latin typeface="Arial" panose="020B0604020202020204"/>
            <a:ea typeface="ＭＳ Ｐゴシック"/>
            <a:cs typeface="+mn-cs"/>
          </a:endParaRPr>
        </a:p>
      </dgm:t>
    </dgm:pt>
    <dgm:pt modelId="{DABE76B2-5133-4481-B74A-E20792BF9C04}" type="parTrans" cxnId="{7D906251-5FB1-4FBE-952C-7A3EF26E630D}">
      <dgm:prSet/>
      <dgm:spPr/>
      <dgm:t>
        <a:bodyPr/>
        <a:lstStyle/>
        <a:p>
          <a:endParaRPr lang="en-GB"/>
        </a:p>
      </dgm:t>
    </dgm:pt>
    <dgm:pt modelId="{3F5AEB13-4339-4A81-8F0E-1D7314DFC8DD}" type="sibTrans" cxnId="{7D906251-5FB1-4FBE-952C-7A3EF26E630D}">
      <dgm:prSet/>
      <dgm:spPr/>
      <dgm:t>
        <a:bodyPr/>
        <a:lstStyle/>
        <a:p>
          <a:endParaRPr lang="en-GB"/>
        </a:p>
      </dgm:t>
    </dgm:pt>
    <dgm:pt modelId="{48F50E5F-984E-458D-9A81-BBDAE65F617B}">
      <dgm:prSet phldrT="[Text]" custT="1"/>
      <dgm:spPr>
        <a:xfrm>
          <a:off x="5705903" y="1053184"/>
          <a:ext cx="2500765" cy="1000306"/>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gm:spPr>
      <dgm:t>
        <a:bodyPr/>
        <a:lstStyle/>
        <a:p>
          <a:pPr>
            <a:buNone/>
          </a:pPr>
          <a:r>
            <a:rPr lang="en-GB" sz="2000">
              <a:solidFill>
                <a:srgbClr val="FFFFFF"/>
              </a:solidFill>
              <a:latin typeface="Arial" panose="020B0604020202020204"/>
              <a:ea typeface="ＭＳ Ｐゴシック"/>
              <a:cs typeface="+mn-cs"/>
            </a:rPr>
            <a:t>Quality and safety</a:t>
          </a:r>
          <a:endParaRPr lang="en-GB" sz="2000" dirty="0">
            <a:solidFill>
              <a:srgbClr val="FFFFFF"/>
            </a:solidFill>
            <a:latin typeface="Arial" panose="020B0604020202020204"/>
            <a:ea typeface="ＭＳ Ｐゴシック"/>
            <a:cs typeface="+mn-cs"/>
          </a:endParaRPr>
        </a:p>
      </dgm:t>
    </dgm:pt>
    <dgm:pt modelId="{68CB8D48-10BB-4369-9D3E-5B15DEE4629D}" type="parTrans" cxnId="{FE4884C0-B13A-42AE-9ED9-A666FE488AA9}">
      <dgm:prSet/>
      <dgm:spPr/>
      <dgm:t>
        <a:bodyPr/>
        <a:lstStyle/>
        <a:p>
          <a:endParaRPr lang="en-GB"/>
        </a:p>
      </dgm:t>
    </dgm:pt>
    <dgm:pt modelId="{8C1D76D3-8B10-4C1D-996C-8B919B0AC27A}" type="sibTrans" cxnId="{FE4884C0-B13A-42AE-9ED9-A666FE488AA9}">
      <dgm:prSet/>
      <dgm:spPr/>
      <dgm:t>
        <a:bodyPr/>
        <a:lstStyle/>
        <a:p>
          <a:endParaRPr lang="en-GB"/>
        </a:p>
      </dgm:t>
    </dgm:pt>
    <dgm:pt modelId="{6C7EB504-337B-4B2D-B560-35061AC1C8BE}">
      <dgm:prSet phldrT="[Text]"/>
      <dgm:spPr>
        <a:xfrm>
          <a:off x="5705903"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kumimoji="0" lang="en-US" b="0" i="0" u="none" strike="noStrike" cap="none" spc="0" normalizeH="0" baseline="0" noProof="0" dirty="0">
              <a:ln>
                <a:noFill/>
              </a:ln>
              <a:solidFill>
                <a:srgbClr val="000000"/>
              </a:solidFill>
              <a:effectLst/>
              <a:uLnTx/>
              <a:uFillTx/>
              <a:latin typeface="Arial" panose="020B0604020202020204"/>
              <a:ea typeface="ＭＳ Ｐゴシック"/>
              <a:cs typeface="+mn-cs"/>
            </a:rPr>
            <a:t>Learning culture  </a:t>
          </a:r>
          <a:endParaRPr lang="en-GB" dirty="0">
            <a:solidFill>
              <a:srgbClr val="000000">
                <a:hueOff val="0"/>
                <a:satOff val="0"/>
                <a:lumOff val="0"/>
                <a:alphaOff val="0"/>
              </a:srgbClr>
            </a:solidFill>
            <a:latin typeface="Arial" panose="020B0604020202020204"/>
            <a:ea typeface="ＭＳ Ｐゴシック"/>
            <a:cs typeface="+mn-cs"/>
          </a:endParaRPr>
        </a:p>
      </dgm:t>
    </dgm:pt>
    <dgm:pt modelId="{2BC00684-A3F1-4A5A-8EB1-6218F616B497}" type="parTrans" cxnId="{DA6974D0-FEA9-453B-9317-D27C9B64A332}">
      <dgm:prSet/>
      <dgm:spPr/>
      <dgm:t>
        <a:bodyPr/>
        <a:lstStyle/>
        <a:p>
          <a:endParaRPr lang="en-GB"/>
        </a:p>
      </dgm:t>
    </dgm:pt>
    <dgm:pt modelId="{4C87EA01-FC55-481A-8432-55FD68814E37}" type="sibTrans" cxnId="{DA6974D0-FEA9-453B-9317-D27C9B64A332}">
      <dgm:prSet/>
      <dgm:spPr/>
      <dgm:t>
        <a:bodyPr/>
        <a:lstStyle/>
        <a:p>
          <a:endParaRPr lang="en-GB"/>
        </a:p>
      </dgm:t>
    </dgm:pt>
    <dgm:pt modelId="{07A215F3-F2BD-44A8-A422-2F88FD1C506D}">
      <dgm:prSet/>
      <dgm:spPr/>
      <dgm:t>
        <a:bodyPr/>
        <a:lstStyle/>
        <a:p>
          <a:pPr>
            <a:buChar char="•"/>
          </a:pPr>
          <a:r>
            <a:rPr kumimoji="0" lang="en-US" b="0" i="0" u="none" strike="noStrike" cap="none" spc="0" normalizeH="0" baseline="0" noProof="0">
              <a:ln>
                <a:noFill/>
              </a:ln>
              <a:solidFill>
                <a:srgbClr val="000000"/>
              </a:solidFill>
              <a:effectLst/>
              <a:uLnTx/>
              <a:uFillTx/>
              <a:latin typeface="Arial" panose="020B0604020202020204"/>
              <a:ea typeface="ＭＳ Ｐゴシック"/>
              <a:cs typeface="+mn-cs"/>
            </a:rPr>
            <a:t>Capable, compassionate and inclusive leaders </a:t>
          </a:r>
          <a:endParaRPr kumimoji="0" lang="en-US" b="0" i="0" u="none" strike="noStrike" cap="none" spc="0" normalizeH="0" baseline="0" noProof="0" dirty="0">
            <a:ln>
              <a:noFill/>
            </a:ln>
            <a:solidFill>
              <a:srgbClr val="000000"/>
            </a:solidFill>
            <a:effectLst/>
            <a:uLnTx/>
            <a:uFillTx/>
            <a:latin typeface="Arial" panose="020B0604020202020204"/>
            <a:ea typeface="ＭＳ Ｐゴシック"/>
            <a:cs typeface="+mn-cs"/>
          </a:endParaRPr>
        </a:p>
      </dgm:t>
    </dgm:pt>
    <dgm:pt modelId="{97136542-ACA7-45BC-B552-2477C86D1624}" type="parTrans" cxnId="{E34A65FB-8600-4357-AEC6-B2D2BDCD3B5D}">
      <dgm:prSet/>
      <dgm:spPr/>
      <dgm:t>
        <a:bodyPr/>
        <a:lstStyle/>
        <a:p>
          <a:endParaRPr lang="en-GB"/>
        </a:p>
      </dgm:t>
    </dgm:pt>
    <dgm:pt modelId="{759E0056-393D-4640-9CA1-30DA8544EF63}" type="sibTrans" cxnId="{E34A65FB-8600-4357-AEC6-B2D2BDCD3B5D}">
      <dgm:prSet/>
      <dgm:spPr/>
      <dgm:t>
        <a:bodyPr/>
        <a:lstStyle/>
        <a:p>
          <a:endParaRPr lang="en-GB"/>
        </a:p>
      </dgm:t>
    </dgm:pt>
    <dgm:pt modelId="{31B754E9-7AD0-4A42-AF1B-44B30A776D83}">
      <dgm:prSet/>
      <dgm:spPr/>
      <dgm:t>
        <a:bodyPr/>
        <a:lstStyle/>
        <a:p>
          <a:pPr>
            <a:buChar char="•"/>
          </a:pPr>
          <a:r>
            <a:rPr kumimoji="0" lang="en-US" b="0" i="0" u="none" strike="noStrike" cap="none" spc="0" normalizeH="0" baseline="0" noProof="0">
              <a:ln>
                <a:noFill/>
              </a:ln>
              <a:solidFill>
                <a:srgbClr val="000000"/>
              </a:solidFill>
              <a:effectLst/>
              <a:uLnTx/>
              <a:uFillTx/>
              <a:latin typeface="Arial" panose="020B0604020202020204"/>
              <a:ea typeface="ＭＳ Ｐゴシック"/>
              <a:cs typeface="+mn-cs"/>
            </a:rPr>
            <a:t>Governance and assurance </a:t>
          </a:r>
          <a:endParaRPr kumimoji="0" lang="en-US" b="0" i="0" u="none" strike="noStrike" cap="none" spc="0" normalizeH="0" baseline="0" noProof="0" dirty="0">
            <a:ln>
              <a:noFill/>
            </a:ln>
            <a:solidFill>
              <a:srgbClr val="000000"/>
            </a:solidFill>
            <a:effectLst/>
            <a:uLnTx/>
            <a:uFillTx/>
            <a:latin typeface="Arial" panose="020B0604020202020204"/>
            <a:ea typeface="ＭＳ Ｐゴシック"/>
            <a:cs typeface="+mn-cs"/>
          </a:endParaRPr>
        </a:p>
      </dgm:t>
    </dgm:pt>
    <dgm:pt modelId="{0EF0313B-5B01-4B68-ADBD-9B9DC8825718}" type="parTrans" cxnId="{C6984456-8CFD-4CE2-B955-C0D22E04002C}">
      <dgm:prSet/>
      <dgm:spPr/>
      <dgm:t>
        <a:bodyPr/>
        <a:lstStyle/>
        <a:p>
          <a:endParaRPr lang="en-GB"/>
        </a:p>
      </dgm:t>
    </dgm:pt>
    <dgm:pt modelId="{FE60C75A-53C1-450F-9E3E-1CB8149F8F76}" type="sibTrans" cxnId="{C6984456-8CFD-4CE2-B955-C0D22E04002C}">
      <dgm:prSet/>
      <dgm:spPr/>
      <dgm:t>
        <a:bodyPr/>
        <a:lstStyle/>
        <a:p>
          <a:endParaRPr lang="en-GB"/>
        </a:p>
      </dgm:t>
    </dgm:pt>
    <dgm:pt modelId="{CB2642EE-E10C-4393-9D79-2BD5DA4E05DF}">
      <dgm:prSet/>
      <dgm:spPr/>
      <dgm:t>
        <a:bodyPr/>
        <a:lstStyle/>
        <a:p>
          <a:pPr>
            <a:buChar char="•"/>
          </a:pPr>
          <a:r>
            <a:rPr kumimoji="0" lang="en-US" b="0" i="0" u="none" strike="noStrike" cap="none" spc="0" normalizeH="0" baseline="0" noProof="0">
              <a:ln>
                <a:noFill/>
              </a:ln>
              <a:solidFill>
                <a:srgbClr val="000000"/>
              </a:solidFill>
              <a:effectLst/>
              <a:uLnTx/>
              <a:uFillTx/>
              <a:latin typeface="Arial" panose="020B0604020202020204"/>
              <a:ea typeface="+mn-lt"/>
              <a:cs typeface="Arial"/>
            </a:rPr>
            <a:t>Partnerships and communities</a:t>
          </a:r>
          <a:endParaRPr kumimoji="0" lang="en-US" b="0" i="0" u="none" strike="noStrike" cap="none" spc="0" normalizeH="0" baseline="0" noProof="0" dirty="0">
            <a:ln>
              <a:noFill/>
            </a:ln>
            <a:solidFill>
              <a:srgbClr val="000000"/>
            </a:solidFill>
            <a:effectLst/>
            <a:uLnTx/>
            <a:uFillTx/>
            <a:latin typeface="Arial" panose="020B0604020202020204"/>
            <a:ea typeface="ＭＳ Ｐゴシック"/>
            <a:cs typeface="+mn-cs"/>
          </a:endParaRPr>
        </a:p>
      </dgm:t>
    </dgm:pt>
    <dgm:pt modelId="{3E336CDC-4CCD-4BC0-A3D5-4F04F2A826CD}" type="parTrans" cxnId="{074143DA-8F94-4F5B-BD47-489ED5644250}">
      <dgm:prSet/>
      <dgm:spPr/>
      <dgm:t>
        <a:bodyPr/>
        <a:lstStyle/>
        <a:p>
          <a:endParaRPr lang="en-GB"/>
        </a:p>
      </dgm:t>
    </dgm:pt>
    <dgm:pt modelId="{A8AC2BFD-373E-43D1-BEE7-F5DB419B5E08}" type="sibTrans" cxnId="{074143DA-8F94-4F5B-BD47-489ED5644250}">
      <dgm:prSet/>
      <dgm:spPr/>
      <dgm:t>
        <a:bodyPr/>
        <a:lstStyle/>
        <a:p>
          <a:endParaRPr lang="en-GB"/>
        </a:p>
      </dgm:t>
    </dgm:pt>
    <dgm:pt modelId="{38FC154A-EB4C-4741-A330-591121B92D93}">
      <dgm:prSet/>
      <dgm:spPr/>
      <dgm:t>
        <a:bodyPr/>
        <a:lstStyle/>
        <a:p>
          <a:pPr>
            <a:buChar char="•"/>
          </a:pPr>
          <a:r>
            <a:rPr kumimoji="0" lang="en-US" b="0" i="0" u="none" strike="noStrike" cap="none" spc="0" normalizeH="0" baseline="0" noProof="0">
              <a:ln>
                <a:noFill/>
              </a:ln>
              <a:solidFill>
                <a:srgbClr val="000000"/>
              </a:solidFill>
              <a:effectLst/>
              <a:uLnTx/>
              <a:uFillTx/>
              <a:latin typeface="Arial" panose="020B0604020202020204"/>
              <a:ea typeface="ＭＳ Ｐゴシック"/>
              <a:cs typeface="+mn-cs"/>
            </a:rPr>
            <a:t>Learning, improvement and innovation</a:t>
          </a:r>
          <a:endParaRPr kumimoji="0" lang="en-US" b="0" i="0" u="none" strike="noStrike" cap="none" spc="0" normalizeH="0" baseline="0" noProof="0" dirty="0">
            <a:ln>
              <a:noFill/>
            </a:ln>
            <a:solidFill>
              <a:srgbClr val="000000"/>
            </a:solidFill>
            <a:effectLst/>
            <a:uLnTx/>
            <a:uFillTx/>
            <a:latin typeface="Arial" panose="020B0604020202020204"/>
            <a:ea typeface="ＭＳ Ｐゴシック"/>
            <a:cs typeface="+mn-cs"/>
          </a:endParaRPr>
        </a:p>
      </dgm:t>
    </dgm:pt>
    <dgm:pt modelId="{1D253AD5-7ACB-4C41-8F2D-42E1E41929B0}" type="parTrans" cxnId="{F54B2776-6C3D-4996-AC16-CCE00D42361E}">
      <dgm:prSet/>
      <dgm:spPr/>
      <dgm:t>
        <a:bodyPr/>
        <a:lstStyle/>
        <a:p>
          <a:endParaRPr lang="en-GB"/>
        </a:p>
      </dgm:t>
    </dgm:pt>
    <dgm:pt modelId="{09C0AC48-32B6-4C4D-8B23-C80EC288F147}" type="sibTrans" cxnId="{F54B2776-6C3D-4996-AC16-CCE00D42361E}">
      <dgm:prSet/>
      <dgm:spPr/>
      <dgm:t>
        <a:bodyPr/>
        <a:lstStyle/>
        <a:p>
          <a:endParaRPr lang="en-GB"/>
        </a:p>
      </dgm:t>
    </dgm:pt>
    <dgm:pt modelId="{D387E3DC-77ED-48FA-A08A-C8EA2A7A1074}">
      <dgm:prSet/>
      <dgm:spPr/>
      <dgm:t>
        <a:bodyPr/>
        <a:lstStyle/>
        <a:p>
          <a:pPr>
            <a:buChar char="•"/>
          </a:pPr>
          <a:r>
            <a:rPr kumimoji="0" lang="en-US" b="0" i="0" u="none" strike="noStrike" cap="none" spc="0" normalizeH="0" baseline="0" noProof="0" dirty="0">
              <a:ln>
                <a:noFill/>
              </a:ln>
              <a:solidFill>
                <a:srgbClr val="000000"/>
              </a:solidFill>
              <a:effectLst/>
              <a:uLnTx/>
              <a:uFillTx/>
              <a:latin typeface="Arial" panose="020B0604020202020204"/>
              <a:ea typeface="ＭＳ Ｐゴシック"/>
              <a:cs typeface="+mn-cs"/>
            </a:rPr>
            <a:t>Environmental sustainability </a:t>
          </a:r>
        </a:p>
      </dgm:t>
    </dgm:pt>
    <dgm:pt modelId="{329D8413-2F15-4D1F-BEAE-AD62729E7715}" type="parTrans" cxnId="{05BDEA1F-C24B-452C-BB7A-95BF8F1187D5}">
      <dgm:prSet/>
      <dgm:spPr/>
      <dgm:t>
        <a:bodyPr/>
        <a:lstStyle/>
        <a:p>
          <a:endParaRPr lang="en-GB"/>
        </a:p>
      </dgm:t>
    </dgm:pt>
    <dgm:pt modelId="{DB3AC4C3-4D16-484C-A6BB-6F1F0434F08D}" type="sibTrans" cxnId="{05BDEA1F-C24B-452C-BB7A-95BF8F1187D5}">
      <dgm:prSet/>
      <dgm:spPr/>
      <dgm:t>
        <a:bodyPr/>
        <a:lstStyle/>
        <a:p>
          <a:endParaRPr lang="en-GB"/>
        </a:p>
      </dgm:t>
    </dgm:pt>
    <dgm:pt modelId="{620CBEE3-0B2B-4512-B3A2-6B7E1111E13F}">
      <dgm:prSet/>
      <dgm:spPr/>
      <dgm:t>
        <a:bodyPr/>
        <a:lstStyle/>
        <a:p>
          <a:pPr>
            <a:buChar char="•"/>
          </a:pPr>
          <a:r>
            <a:rPr kumimoji="0" lang="en-US" b="0" i="0" u="none" strike="noStrike" cap="none" spc="0" normalizeH="0" baseline="0" noProof="0">
              <a:ln>
                <a:noFill/>
              </a:ln>
              <a:solidFill>
                <a:srgbClr val="000000"/>
              </a:solidFill>
              <a:effectLst/>
              <a:uLnTx/>
              <a:uFillTx/>
              <a:latin typeface="Arial" panose="020B0604020202020204"/>
              <a:ea typeface="ＭＳ Ｐゴシック"/>
              <a:cs typeface="+mn-cs"/>
            </a:rPr>
            <a:t>Workforce equality, diversity and inclusion</a:t>
          </a:r>
          <a:endParaRPr kumimoji="0" lang="en-US" b="0" i="0" u="none" strike="noStrike" cap="none" spc="0" normalizeH="0" baseline="0" noProof="0" dirty="0">
            <a:ln>
              <a:noFill/>
            </a:ln>
            <a:solidFill>
              <a:srgbClr val="000000"/>
            </a:solidFill>
            <a:effectLst/>
            <a:uLnTx/>
            <a:uFillTx/>
            <a:latin typeface="Arial" panose="020B0604020202020204"/>
            <a:ea typeface="ＭＳ Ｐゴシック"/>
            <a:cs typeface="+mn-cs"/>
          </a:endParaRPr>
        </a:p>
      </dgm:t>
    </dgm:pt>
    <dgm:pt modelId="{3A8CBBD0-8628-49B6-8E06-00537CF22C8C}" type="parTrans" cxnId="{35F8B5FE-169E-4188-8804-ECD16CC323E6}">
      <dgm:prSet/>
      <dgm:spPr/>
      <dgm:t>
        <a:bodyPr/>
        <a:lstStyle/>
        <a:p>
          <a:endParaRPr lang="en-GB"/>
        </a:p>
      </dgm:t>
    </dgm:pt>
    <dgm:pt modelId="{71205FC6-508C-4D61-A15E-0546E108983A}" type="sibTrans" cxnId="{35F8B5FE-169E-4188-8804-ECD16CC323E6}">
      <dgm:prSet/>
      <dgm:spPr/>
      <dgm:t>
        <a:bodyPr/>
        <a:lstStyle/>
        <a:p>
          <a:endParaRPr lang="en-GB"/>
        </a:p>
      </dgm:t>
    </dgm:pt>
    <dgm:pt modelId="{B35ECD07-0627-499B-B3B2-983D5E55C623}">
      <dgm:prSet/>
      <dgm:spPr/>
      <dgm:t>
        <a:bodyPr/>
        <a:lstStyle/>
        <a:p>
          <a:pPr>
            <a:buChar char="•"/>
          </a:pPr>
          <a:r>
            <a:rPr kumimoji="0" lang="en-US" b="0" i="0" u="none" strike="noStrike" cap="none" spc="0" normalizeH="0" baseline="0" noProof="0" dirty="0">
              <a:ln>
                <a:noFill/>
              </a:ln>
              <a:solidFill>
                <a:srgbClr val="000000"/>
              </a:solidFill>
              <a:effectLst/>
              <a:uLnTx/>
              <a:uFillTx/>
              <a:latin typeface="Arial" panose="020B0604020202020204"/>
              <a:ea typeface="ＭＳ Ｐゴシック"/>
              <a:cs typeface="+mn-cs"/>
            </a:rPr>
            <a:t>Freedom to Speak Up </a:t>
          </a:r>
        </a:p>
      </dgm:t>
    </dgm:pt>
    <dgm:pt modelId="{5423F469-A29A-46BF-9373-DA8D592B7545}" type="parTrans" cxnId="{6A62E570-0EAD-450D-A291-3AF3E19E9292}">
      <dgm:prSet/>
      <dgm:spPr/>
      <dgm:t>
        <a:bodyPr/>
        <a:lstStyle/>
        <a:p>
          <a:endParaRPr lang="en-GB"/>
        </a:p>
      </dgm:t>
    </dgm:pt>
    <dgm:pt modelId="{74C58D8F-3830-4FD5-B183-1C74E1440F8F}" type="sibTrans" cxnId="{6A62E570-0EAD-450D-A291-3AF3E19E9292}">
      <dgm:prSet/>
      <dgm:spPr/>
      <dgm:t>
        <a:bodyPr/>
        <a:lstStyle/>
        <a:p>
          <a:endParaRPr lang="en-GB"/>
        </a:p>
      </dgm:t>
    </dgm:pt>
    <dgm:pt modelId="{F03DB7B8-4AA4-455F-8235-4C1520B1C6C4}">
      <dgm:prSet/>
      <dgm:spPr/>
      <dgm:t>
        <a:bodyPr/>
        <a:lstStyle/>
        <a:p>
          <a:pPr>
            <a:buChar char="•"/>
          </a:pPr>
          <a:r>
            <a:rPr kumimoji="0" lang="en-US" b="0" i="0" u="none" strike="noStrike" cap="none" spc="0" normalizeH="0" baseline="0" noProof="0">
              <a:ln>
                <a:noFill/>
              </a:ln>
              <a:solidFill>
                <a:srgbClr val="000000"/>
              </a:solidFill>
              <a:effectLst/>
              <a:uLnTx/>
              <a:uFillTx/>
              <a:latin typeface="Arial" panose="020B0604020202020204"/>
              <a:ea typeface="+mn-lt"/>
              <a:cs typeface="Arial"/>
            </a:rPr>
            <a:t>Care provision, integration  and continuity</a:t>
          </a:r>
          <a:endParaRPr kumimoji="0" lang="en-US" b="0" i="0" u="none" strike="noStrike" cap="none" spc="0" normalizeH="0" baseline="0" noProof="0" dirty="0">
            <a:ln>
              <a:noFill/>
            </a:ln>
            <a:solidFill>
              <a:srgbClr val="000000"/>
            </a:solidFill>
            <a:effectLst/>
            <a:uLnTx/>
            <a:uFillTx/>
            <a:latin typeface="Arial" panose="020B0604020202020204"/>
            <a:ea typeface="+mn-lt"/>
            <a:cs typeface="Arial"/>
          </a:endParaRPr>
        </a:p>
      </dgm:t>
    </dgm:pt>
    <dgm:pt modelId="{FE17D3D9-4539-48E8-B386-D0B262CED25D}" type="parTrans" cxnId="{8E490939-9D88-43B8-ADBB-3E4BEE85DE58}">
      <dgm:prSet/>
      <dgm:spPr/>
      <dgm:t>
        <a:bodyPr/>
        <a:lstStyle/>
        <a:p>
          <a:endParaRPr lang="en-GB"/>
        </a:p>
      </dgm:t>
    </dgm:pt>
    <dgm:pt modelId="{010834CA-F2E2-4930-B596-1E7E356045C2}" type="sibTrans" cxnId="{8E490939-9D88-43B8-ADBB-3E4BEE85DE58}">
      <dgm:prSet/>
      <dgm:spPr/>
      <dgm:t>
        <a:bodyPr/>
        <a:lstStyle/>
        <a:p>
          <a:endParaRPr lang="en-GB"/>
        </a:p>
      </dgm:t>
    </dgm:pt>
    <dgm:pt modelId="{3B8FFFB3-05D6-4DDE-8BD4-80F8B2284B02}">
      <dgm:prSet/>
      <dgm:spPr/>
      <dgm:t>
        <a:bodyPr/>
        <a:lstStyle/>
        <a:p>
          <a:pPr>
            <a:buChar char="•"/>
          </a:pPr>
          <a:r>
            <a:rPr kumimoji="0" lang="en-GB" b="0" i="0" u="none" strike="noStrike" cap="none" spc="0" normalizeH="0" baseline="0" noProof="0" dirty="0">
              <a:ln>
                <a:noFill/>
              </a:ln>
              <a:solidFill>
                <a:srgbClr val="000000"/>
              </a:solidFill>
              <a:effectLst/>
              <a:uLnTx/>
              <a:uFillTx/>
              <a:latin typeface="Arial" panose="020B0604020202020204"/>
              <a:ea typeface="+mn-lt"/>
              <a:cs typeface="Arial"/>
            </a:rPr>
            <a:t>How staff, teams and services work together   </a:t>
          </a:r>
          <a:endParaRPr kumimoji="0" lang="en-US" b="0" i="0" u="none" strike="noStrike" cap="none" spc="0" normalizeH="0" baseline="0" noProof="0" dirty="0">
            <a:ln>
              <a:noFill/>
            </a:ln>
            <a:solidFill>
              <a:srgbClr val="000000"/>
            </a:solidFill>
            <a:effectLst/>
            <a:uLnTx/>
            <a:uFillTx/>
            <a:latin typeface="Arial" panose="020B0604020202020204"/>
            <a:ea typeface="ＭＳ Ｐゴシック"/>
            <a:cs typeface="+mn-cs"/>
          </a:endParaRPr>
        </a:p>
      </dgm:t>
    </dgm:pt>
    <dgm:pt modelId="{4270BC16-62EF-468B-BE92-33D8FC8BE21C}" type="parTrans" cxnId="{3155C8AF-4E2E-460C-B1D9-95CAF7B9E44D}">
      <dgm:prSet/>
      <dgm:spPr/>
      <dgm:t>
        <a:bodyPr/>
        <a:lstStyle/>
        <a:p>
          <a:endParaRPr lang="en-GB"/>
        </a:p>
      </dgm:t>
    </dgm:pt>
    <dgm:pt modelId="{590A477F-995C-4735-BAEE-07BFFB722121}" type="sibTrans" cxnId="{3155C8AF-4E2E-460C-B1D9-95CAF7B9E44D}">
      <dgm:prSet/>
      <dgm:spPr/>
      <dgm:t>
        <a:bodyPr/>
        <a:lstStyle/>
        <a:p>
          <a:endParaRPr lang="en-GB"/>
        </a:p>
      </dgm:t>
    </dgm:pt>
    <dgm:pt modelId="{234357E1-F546-4087-809F-3875727C923B}">
      <dgm:prSet/>
      <dgm:spPr/>
      <dgm:t>
        <a:bodyPr/>
        <a:lstStyle/>
        <a:p>
          <a:pPr>
            <a:buChar char="•"/>
          </a:pPr>
          <a:r>
            <a:rPr kumimoji="0" lang="en-US" b="0" i="0" u="none" strike="noStrike" cap="none" spc="0" normalizeH="0" baseline="0" noProof="0">
              <a:ln>
                <a:noFill/>
              </a:ln>
              <a:solidFill>
                <a:srgbClr val="000000"/>
              </a:solidFill>
              <a:effectLst/>
              <a:uLnTx/>
              <a:uFillTx/>
              <a:latin typeface="Arial" panose="020B0604020202020204"/>
              <a:ea typeface="+mn-lt"/>
              <a:cs typeface="Arial"/>
            </a:rPr>
            <a:t>Supporting people to live healthier lives</a:t>
          </a:r>
          <a:endParaRPr kumimoji="0" lang="en-GB" b="0" i="0" u="none" strike="noStrike" cap="none" spc="0" normalizeH="0" baseline="0" noProof="0" dirty="0">
            <a:ln>
              <a:noFill/>
            </a:ln>
            <a:solidFill>
              <a:srgbClr val="000000"/>
            </a:solidFill>
            <a:effectLst/>
            <a:uLnTx/>
            <a:uFillTx/>
            <a:latin typeface="Arial" panose="020B0604020202020204"/>
            <a:ea typeface="+mn-lt"/>
            <a:cs typeface="Arial"/>
          </a:endParaRPr>
        </a:p>
      </dgm:t>
    </dgm:pt>
    <dgm:pt modelId="{89C963B8-DD93-4230-A8E0-D42B534D296D}" type="parTrans" cxnId="{A3FCB3E7-5A6F-4106-BD70-8AAE664FAC33}">
      <dgm:prSet/>
      <dgm:spPr/>
      <dgm:t>
        <a:bodyPr/>
        <a:lstStyle/>
        <a:p>
          <a:endParaRPr lang="en-GB"/>
        </a:p>
      </dgm:t>
    </dgm:pt>
    <dgm:pt modelId="{B0EEF226-5D6E-4D2E-A156-19C5C56EB35F}" type="sibTrans" cxnId="{A3FCB3E7-5A6F-4106-BD70-8AAE664FAC33}">
      <dgm:prSet/>
      <dgm:spPr/>
      <dgm:t>
        <a:bodyPr/>
        <a:lstStyle/>
        <a:p>
          <a:endParaRPr lang="en-GB"/>
        </a:p>
      </dgm:t>
    </dgm:pt>
    <dgm:pt modelId="{E8B1653C-0A49-4AB2-88B6-9D8F1ED7B23A}">
      <dgm:prSet/>
      <dgm:spPr/>
      <dgm:t>
        <a:bodyPr/>
        <a:lstStyle/>
        <a:p>
          <a:pPr>
            <a:buChar char="•"/>
          </a:pPr>
          <a:r>
            <a:rPr kumimoji="0" lang="en-US" b="0" i="0" u="none" strike="noStrike" cap="none" spc="0" normalizeH="0" baseline="0" noProof="0">
              <a:ln>
                <a:noFill/>
              </a:ln>
              <a:solidFill>
                <a:srgbClr val="000000"/>
              </a:solidFill>
              <a:effectLst/>
              <a:uLnTx/>
              <a:uFillTx/>
              <a:latin typeface="Arial" panose="020B0604020202020204"/>
              <a:ea typeface="ＭＳ Ｐゴシック"/>
              <a:cs typeface="+mn-cs"/>
            </a:rPr>
            <a:t>Safe and effective staffing </a:t>
          </a:r>
          <a:endParaRPr kumimoji="0" lang="en-US" b="0" i="0" u="none" strike="noStrike" cap="none" spc="0" normalizeH="0" baseline="0" noProof="0" dirty="0">
            <a:ln>
              <a:noFill/>
            </a:ln>
            <a:solidFill>
              <a:srgbClr val="000000"/>
            </a:solidFill>
            <a:effectLst/>
            <a:uLnTx/>
            <a:uFillTx/>
            <a:latin typeface="Arial" panose="020B0604020202020204"/>
            <a:ea typeface="ＭＳ Ｐゴシック"/>
            <a:cs typeface="+mn-cs"/>
          </a:endParaRPr>
        </a:p>
      </dgm:t>
    </dgm:pt>
    <dgm:pt modelId="{F276355F-6444-48DD-B06C-A95CD9B0ACD2}" type="parTrans" cxnId="{84115AB1-2075-4344-89EC-202140688A1A}">
      <dgm:prSet/>
      <dgm:spPr/>
      <dgm:t>
        <a:bodyPr/>
        <a:lstStyle/>
        <a:p>
          <a:endParaRPr lang="en-GB"/>
        </a:p>
      </dgm:t>
    </dgm:pt>
    <dgm:pt modelId="{85D3993B-4F98-4818-BC04-9802FE313B11}" type="sibTrans" cxnId="{84115AB1-2075-4344-89EC-202140688A1A}">
      <dgm:prSet/>
      <dgm:spPr/>
      <dgm:t>
        <a:bodyPr/>
        <a:lstStyle/>
        <a:p>
          <a:endParaRPr lang="en-GB"/>
        </a:p>
      </dgm:t>
    </dgm:pt>
    <dgm:pt modelId="{E7E62DBC-56D3-408F-9D5B-E56E0983F27A}">
      <dgm:prSet/>
      <dgm:spPr/>
      <dgm:t>
        <a:bodyPr/>
        <a:lstStyle/>
        <a:p>
          <a:pPr>
            <a:buChar char="•"/>
          </a:pPr>
          <a:r>
            <a:rPr kumimoji="0" lang="en-US" b="0" i="0" u="none" strike="noStrike" cap="none" spc="0" normalizeH="0" baseline="0" noProof="0">
              <a:ln>
                <a:noFill/>
              </a:ln>
              <a:solidFill>
                <a:srgbClr val="000000"/>
              </a:solidFill>
              <a:effectLst/>
              <a:uLnTx/>
              <a:uFillTx/>
              <a:latin typeface="Arial" panose="020B0604020202020204"/>
              <a:ea typeface="+mn-lt"/>
              <a:cs typeface="Arial"/>
            </a:rPr>
            <a:t>Safeguarding </a:t>
          </a:r>
          <a:endParaRPr kumimoji="0" lang="en-US" b="0" i="0" u="none" strike="noStrike" cap="none" spc="0" normalizeH="0" baseline="0" noProof="0" dirty="0">
            <a:ln>
              <a:noFill/>
            </a:ln>
            <a:solidFill>
              <a:srgbClr val="000000"/>
            </a:solidFill>
            <a:effectLst/>
            <a:uLnTx/>
            <a:uFillTx/>
            <a:latin typeface="Arial" panose="020B0604020202020204"/>
            <a:ea typeface="+mn-lt"/>
            <a:cs typeface="Arial"/>
          </a:endParaRPr>
        </a:p>
      </dgm:t>
    </dgm:pt>
    <dgm:pt modelId="{C94AFD1F-6C7D-4975-BB5B-695F5741E36F}" type="parTrans" cxnId="{9325EA18-4C83-4F4B-A466-C843BD66A3B8}">
      <dgm:prSet/>
      <dgm:spPr/>
      <dgm:t>
        <a:bodyPr/>
        <a:lstStyle/>
        <a:p>
          <a:endParaRPr lang="en-GB"/>
        </a:p>
      </dgm:t>
    </dgm:pt>
    <dgm:pt modelId="{7F99A1D8-1C0B-4F6E-89FC-A779E2371898}" type="sibTrans" cxnId="{9325EA18-4C83-4F4B-A466-C843BD66A3B8}">
      <dgm:prSet/>
      <dgm:spPr/>
      <dgm:t>
        <a:bodyPr/>
        <a:lstStyle/>
        <a:p>
          <a:endParaRPr lang="en-GB"/>
        </a:p>
      </dgm:t>
    </dgm:pt>
    <dgm:pt modelId="{6105DC54-23E9-4F4D-A624-764B48E04172}">
      <dgm:prSet/>
      <dgm:spPr/>
      <dgm:t>
        <a:bodyPr/>
        <a:lstStyle/>
        <a:p>
          <a:pPr>
            <a:buChar char="•"/>
          </a:pPr>
          <a:r>
            <a:rPr kumimoji="0" lang="en-US" b="0" i="0" u="none" strike="noStrike" cap="none" spc="0" normalizeH="0" baseline="0" noProof="0">
              <a:ln>
                <a:noFill/>
              </a:ln>
              <a:solidFill>
                <a:srgbClr val="000000"/>
              </a:solidFill>
              <a:effectLst/>
              <a:uLnTx/>
              <a:uFillTx/>
              <a:latin typeface="Arial" panose="020B0604020202020204"/>
              <a:ea typeface="+mn-lt"/>
              <a:cs typeface="Arial"/>
            </a:rPr>
            <a:t>Equity in access</a:t>
          </a:r>
          <a:endParaRPr kumimoji="0" lang="en-US" b="0" i="0" u="none" strike="noStrike" cap="none" spc="0" normalizeH="0" baseline="0" noProof="0" dirty="0">
            <a:ln>
              <a:noFill/>
            </a:ln>
            <a:solidFill>
              <a:srgbClr val="000000"/>
            </a:solidFill>
            <a:effectLst/>
            <a:uLnTx/>
            <a:uFillTx/>
            <a:latin typeface="Arial" panose="020B0604020202020204"/>
            <a:ea typeface="+mn-lt"/>
            <a:cs typeface="Arial"/>
          </a:endParaRPr>
        </a:p>
      </dgm:t>
    </dgm:pt>
    <dgm:pt modelId="{DF1E9263-6795-4EF4-A61B-C36879842F2B}" type="parTrans" cxnId="{9415DBCC-3FCE-4FD6-B925-0429190B12EF}">
      <dgm:prSet/>
      <dgm:spPr/>
      <dgm:t>
        <a:bodyPr/>
        <a:lstStyle/>
        <a:p>
          <a:endParaRPr lang="en-GB"/>
        </a:p>
      </dgm:t>
    </dgm:pt>
    <dgm:pt modelId="{E56A63BE-A091-4280-AE28-2CCA5C660942}" type="sibTrans" cxnId="{9415DBCC-3FCE-4FD6-B925-0429190B12EF}">
      <dgm:prSet/>
      <dgm:spPr/>
      <dgm:t>
        <a:bodyPr/>
        <a:lstStyle/>
        <a:p>
          <a:endParaRPr lang="en-GB"/>
        </a:p>
      </dgm:t>
    </dgm:pt>
    <dgm:pt modelId="{D52A1776-5D0F-470F-B93C-4C8D7DCFD0DF}">
      <dgm:prSet/>
      <dgm:spPr/>
      <dgm:t>
        <a:bodyPr/>
        <a:lstStyle/>
        <a:p>
          <a:pPr>
            <a:buChar char="•"/>
          </a:pPr>
          <a:r>
            <a:rPr kumimoji="0" lang="en-US" b="0" i="0" u="none" strike="noStrike" cap="none" spc="0" normalizeH="0" baseline="0" noProof="0" dirty="0">
              <a:ln>
                <a:noFill/>
              </a:ln>
              <a:solidFill>
                <a:srgbClr val="000000"/>
              </a:solidFill>
              <a:effectLst/>
              <a:uLnTx/>
              <a:uFillTx/>
              <a:latin typeface="Arial" panose="020B0604020202020204"/>
              <a:ea typeface="+mn-lt"/>
              <a:cs typeface="Arial"/>
            </a:rPr>
            <a:t>Equity in experiences and outcomes</a:t>
          </a:r>
          <a:endParaRPr kumimoji="0" lang="en-US" b="0" i="0" u="none" strike="noStrike" cap="none" spc="0" normalizeH="0" baseline="0" noProof="0" dirty="0">
            <a:ln>
              <a:noFill/>
            </a:ln>
            <a:solidFill>
              <a:srgbClr val="000000"/>
            </a:solidFill>
            <a:effectLst/>
            <a:uLnTx/>
            <a:uFillTx/>
            <a:latin typeface="Arial" panose="020B0604020202020204"/>
            <a:ea typeface="ＭＳ Ｐゴシック"/>
            <a:cs typeface="Arial"/>
          </a:endParaRPr>
        </a:p>
      </dgm:t>
    </dgm:pt>
    <dgm:pt modelId="{87583371-1B28-4C12-9D58-A2C3697ADDDC}" type="parTrans" cxnId="{1C1EFD40-52B6-4303-A26C-0AA479537A84}">
      <dgm:prSet/>
      <dgm:spPr/>
      <dgm:t>
        <a:bodyPr/>
        <a:lstStyle/>
        <a:p>
          <a:endParaRPr lang="en-GB"/>
        </a:p>
      </dgm:t>
    </dgm:pt>
    <dgm:pt modelId="{5C7A1DF1-E855-4C78-AF0A-D8B5131D9A8F}" type="sibTrans" cxnId="{1C1EFD40-52B6-4303-A26C-0AA479537A84}">
      <dgm:prSet/>
      <dgm:spPr/>
      <dgm:t>
        <a:bodyPr/>
        <a:lstStyle/>
        <a:p>
          <a:endParaRPr lang="en-GB"/>
        </a:p>
      </dgm:t>
    </dgm:pt>
    <dgm:pt modelId="{9443C78C-2F86-4686-B461-488249E0B9E9}" type="pres">
      <dgm:prSet presAssocID="{8A041A8B-DBA8-46A2-9165-5EE03040858C}" presName="Name0" presStyleCnt="0">
        <dgm:presLayoutVars>
          <dgm:dir/>
          <dgm:animLvl val="lvl"/>
          <dgm:resizeHandles val="exact"/>
        </dgm:presLayoutVars>
      </dgm:prSet>
      <dgm:spPr/>
    </dgm:pt>
    <dgm:pt modelId="{378C14CD-A36C-4913-AA8D-803111A74B1B}" type="pres">
      <dgm:prSet presAssocID="{A2CCC7BC-E5F7-4C7E-B1EE-AE5B177C6BF8}" presName="composite" presStyleCnt="0"/>
      <dgm:spPr/>
    </dgm:pt>
    <dgm:pt modelId="{D2A4E6D3-81CC-41AB-8C33-4BC870BC60CC}" type="pres">
      <dgm:prSet presAssocID="{A2CCC7BC-E5F7-4C7E-B1EE-AE5B177C6BF8}" presName="parTx" presStyleLbl="alignNode1" presStyleIdx="0" presStyleCnt="3">
        <dgm:presLayoutVars>
          <dgm:chMax val="0"/>
          <dgm:chPref val="0"/>
          <dgm:bulletEnabled val="1"/>
        </dgm:presLayoutVars>
      </dgm:prSet>
      <dgm:spPr/>
    </dgm:pt>
    <dgm:pt modelId="{AD3E12E7-412D-4879-98C4-DA5DB2C8367F}" type="pres">
      <dgm:prSet presAssocID="{A2CCC7BC-E5F7-4C7E-B1EE-AE5B177C6BF8}" presName="desTx" presStyleLbl="alignAccFollowNode1" presStyleIdx="0" presStyleCnt="3">
        <dgm:presLayoutVars>
          <dgm:bulletEnabled val="1"/>
        </dgm:presLayoutVars>
      </dgm:prSet>
      <dgm:spPr>
        <a:prstGeom prst="rect">
          <a:avLst/>
        </a:prstGeom>
      </dgm:spPr>
    </dgm:pt>
    <dgm:pt modelId="{CDBEA6B8-C550-4C86-933B-2A729021E308}" type="pres">
      <dgm:prSet presAssocID="{13FEC9D6-35D8-4DCF-AD26-A69A189554B3}" presName="space" presStyleCnt="0"/>
      <dgm:spPr/>
    </dgm:pt>
    <dgm:pt modelId="{7BB99C2A-2617-4AAA-83EE-7D237C8FBEC0}" type="pres">
      <dgm:prSet presAssocID="{BE8D3C8D-4631-4707-BF94-131ABB8EEB99}" presName="composite" presStyleCnt="0"/>
      <dgm:spPr/>
    </dgm:pt>
    <dgm:pt modelId="{87198DE5-BB5F-43FB-B46B-D04718753421}" type="pres">
      <dgm:prSet presAssocID="{BE8D3C8D-4631-4707-BF94-131ABB8EEB99}" presName="parTx" presStyleLbl="alignNode1" presStyleIdx="1" presStyleCnt="3">
        <dgm:presLayoutVars>
          <dgm:chMax val="0"/>
          <dgm:chPref val="0"/>
          <dgm:bulletEnabled val="1"/>
        </dgm:presLayoutVars>
      </dgm:prSet>
      <dgm:spPr/>
    </dgm:pt>
    <dgm:pt modelId="{3AF31378-E413-4659-806E-5880078BD923}" type="pres">
      <dgm:prSet presAssocID="{BE8D3C8D-4631-4707-BF94-131ABB8EEB99}" presName="desTx" presStyleLbl="alignAccFollowNode1" presStyleIdx="1" presStyleCnt="3">
        <dgm:presLayoutVars>
          <dgm:bulletEnabled val="1"/>
        </dgm:presLayoutVars>
      </dgm:prSet>
      <dgm:spPr/>
    </dgm:pt>
    <dgm:pt modelId="{40687B44-ED66-4F50-A85D-3E1CD3586E61}" type="pres">
      <dgm:prSet presAssocID="{78FF212C-B8E7-4C08-9E38-F142B8922E56}" presName="space" presStyleCnt="0"/>
      <dgm:spPr/>
    </dgm:pt>
    <dgm:pt modelId="{5847FAEB-5B68-4032-8FBB-CD5019DA5731}" type="pres">
      <dgm:prSet presAssocID="{48F50E5F-984E-458D-9A81-BBDAE65F617B}" presName="composite" presStyleCnt="0"/>
      <dgm:spPr/>
    </dgm:pt>
    <dgm:pt modelId="{45557372-2113-4D37-8850-139E44752884}" type="pres">
      <dgm:prSet presAssocID="{48F50E5F-984E-458D-9A81-BBDAE65F617B}" presName="parTx" presStyleLbl="alignNode1" presStyleIdx="2" presStyleCnt="3">
        <dgm:presLayoutVars>
          <dgm:chMax val="0"/>
          <dgm:chPref val="0"/>
          <dgm:bulletEnabled val="1"/>
        </dgm:presLayoutVars>
      </dgm:prSet>
      <dgm:spPr/>
    </dgm:pt>
    <dgm:pt modelId="{21D0DA07-27FC-4690-A776-885D4A830456}" type="pres">
      <dgm:prSet presAssocID="{48F50E5F-984E-458D-9A81-BBDAE65F617B}" presName="desTx" presStyleLbl="alignAccFollowNode1" presStyleIdx="2" presStyleCnt="3">
        <dgm:presLayoutVars>
          <dgm:bulletEnabled val="1"/>
        </dgm:presLayoutVars>
      </dgm:prSet>
      <dgm:spPr/>
    </dgm:pt>
  </dgm:ptLst>
  <dgm:cxnLst>
    <dgm:cxn modelId="{5E7FDE09-E9F8-493E-9623-A43ED3AF5CA0}" type="presOf" srcId="{D52A1776-5D0F-470F-B93C-4C8D7DCFD0DF}" destId="{21D0DA07-27FC-4690-A776-885D4A830456}" srcOrd="0" destOrd="5" presId="urn:microsoft.com/office/officeart/2005/8/layout/hList1"/>
    <dgm:cxn modelId="{9325EA18-4C83-4F4B-A466-C843BD66A3B8}" srcId="{48F50E5F-984E-458D-9A81-BBDAE65F617B}" destId="{E7E62DBC-56D3-408F-9D5B-E56E0983F27A}" srcOrd="3" destOrd="0" parTransId="{C94AFD1F-6C7D-4975-BB5B-695F5741E36F}" sibTransId="{7F99A1D8-1C0B-4F6E-89FC-A779E2371898}"/>
    <dgm:cxn modelId="{05BDEA1F-C24B-452C-BB7A-95BF8F1187D5}" srcId="{A2CCC7BC-E5F7-4C7E-B1EE-AE5B177C6BF8}" destId="{D387E3DC-77ED-48FA-A08A-C8EA2A7A1074}" srcOrd="5" destOrd="0" parTransId="{329D8413-2F15-4D1F-BEAE-AD62729E7715}" sibTransId="{DB3AC4C3-4D16-484C-A6BB-6F1F0434F08D}"/>
    <dgm:cxn modelId="{6FF43922-0F95-4442-A2FA-8F993E85FC5A}" type="presOf" srcId="{CB2642EE-E10C-4393-9D79-2BD5DA4E05DF}" destId="{AD3E12E7-412D-4879-98C4-DA5DB2C8367F}" srcOrd="0" destOrd="3" presId="urn:microsoft.com/office/officeart/2005/8/layout/hList1"/>
    <dgm:cxn modelId="{646F8322-F477-4672-8717-D6CED428218D}" type="presOf" srcId="{A2CCC7BC-E5F7-4C7E-B1EE-AE5B177C6BF8}" destId="{D2A4E6D3-81CC-41AB-8C33-4BC870BC60CC}" srcOrd="0" destOrd="0" presId="urn:microsoft.com/office/officeart/2005/8/layout/hList1"/>
    <dgm:cxn modelId="{B14A3D30-2FAB-4019-9C5D-2CF3A578088A}" type="presOf" srcId="{620CBEE3-0B2B-4512-B3A2-6B7E1111E13F}" destId="{AD3E12E7-412D-4879-98C4-DA5DB2C8367F}" srcOrd="0" destOrd="6" presId="urn:microsoft.com/office/officeart/2005/8/layout/hList1"/>
    <dgm:cxn modelId="{5D703D37-EF38-4077-8AAD-71A0342D0CCB}" type="presOf" srcId="{6105DC54-23E9-4F4D-A624-764B48E04172}" destId="{21D0DA07-27FC-4690-A776-885D4A830456}" srcOrd="0" destOrd="4" presId="urn:microsoft.com/office/officeart/2005/8/layout/hList1"/>
    <dgm:cxn modelId="{D5EDCC37-5B69-425A-9F07-0CE1426F3BC1}" type="presOf" srcId="{D387E3DC-77ED-48FA-A08A-C8EA2A7A1074}" destId="{AD3E12E7-412D-4879-98C4-DA5DB2C8367F}" srcOrd="0" destOrd="5" presId="urn:microsoft.com/office/officeart/2005/8/layout/hList1"/>
    <dgm:cxn modelId="{8E490939-9D88-43B8-ADBB-3E4BEE85DE58}" srcId="{BE8D3C8D-4631-4707-BF94-131ABB8EEB99}" destId="{F03DB7B8-4AA4-455F-8235-4C1520B1C6C4}" srcOrd="1" destOrd="0" parTransId="{FE17D3D9-4539-48E8-B386-D0B262CED25D}" sibTransId="{010834CA-F2E2-4930-B596-1E7E356045C2}"/>
    <dgm:cxn modelId="{6E6FDC3E-8042-4C79-A292-D0D928BA619E}" type="presOf" srcId="{D337FD4E-66B4-4333-A75D-9A5912BCE82D}" destId="{AD3E12E7-412D-4879-98C4-DA5DB2C8367F}" srcOrd="0" destOrd="0" presId="urn:microsoft.com/office/officeart/2005/8/layout/hList1"/>
    <dgm:cxn modelId="{1C1EFD40-52B6-4303-A26C-0AA479537A84}" srcId="{48F50E5F-984E-458D-9A81-BBDAE65F617B}" destId="{D52A1776-5D0F-470F-B93C-4C8D7DCFD0DF}" srcOrd="5" destOrd="0" parTransId="{87583371-1B28-4C12-9D58-A2C3697ADDDC}" sibTransId="{5C7A1DF1-E855-4C78-AF0A-D8B5131D9A8F}"/>
    <dgm:cxn modelId="{319E934A-39FB-46BB-950A-BE35AB050AD7}" type="presOf" srcId="{6C7EB504-337B-4B2D-B560-35061AC1C8BE}" destId="{21D0DA07-27FC-4690-A776-885D4A830456}" srcOrd="0" destOrd="0" presId="urn:microsoft.com/office/officeart/2005/8/layout/hList1"/>
    <dgm:cxn modelId="{1F40274C-2277-44B8-B753-4C9BCF87535E}" srcId="{A2CCC7BC-E5F7-4C7E-B1EE-AE5B177C6BF8}" destId="{D337FD4E-66B4-4333-A75D-9A5912BCE82D}" srcOrd="0" destOrd="0" parTransId="{B6ADB699-66BF-4A35-A75F-80ABF9C58AB7}" sibTransId="{A823C0AC-F551-472C-BAE0-85206464215C}"/>
    <dgm:cxn modelId="{6A62E570-0EAD-450D-A291-3AF3E19E9292}" srcId="{A2CCC7BC-E5F7-4C7E-B1EE-AE5B177C6BF8}" destId="{B35ECD07-0627-499B-B3B2-983D5E55C623}" srcOrd="7" destOrd="0" parTransId="{5423F469-A29A-46BF-9373-DA8D592B7545}" sibTransId="{74C58D8F-3830-4FD5-B183-1C74E1440F8F}"/>
    <dgm:cxn modelId="{7D906251-5FB1-4FBE-952C-7A3EF26E630D}" srcId="{BE8D3C8D-4631-4707-BF94-131ABB8EEB99}" destId="{FA5F6713-9E8F-4536-BA66-9C4D11CAFC4E}" srcOrd="0" destOrd="0" parTransId="{DABE76B2-5133-4481-B74A-E20792BF9C04}" sibTransId="{3F5AEB13-4339-4A81-8F0E-1D7314DFC8DD}"/>
    <dgm:cxn modelId="{F54B2776-6C3D-4996-AC16-CCE00D42361E}" srcId="{A2CCC7BC-E5F7-4C7E-B1EE-AE5B177C6BF8}" destId="{38FC154A-EB4C-4741-A330-591121B92D93}" srcOrd="4" destOrd="0" parTransId="{1D253AD5-7ACB-4C41-8F2D-42E1E41929B0}" sibTransId="{09C0AC48-32B6-4C4D-8B23-C80EC288F147}"/>
    <dgm:cxn modelId="{C6984456-8CFD-4CE2-B955-C0D22E04002C}" srcId="{A2CCC7BC-E5F7-4C7E-B1EE-AE5B177C6BF8}" destId="{31B754E9-7AD0-4A42-AF1B-44B30A776D83}" srcOrd="2" destOrd="0" parTransId="{0EF0313B-5B01-4B68-ADBD-9B9DC8825718}" sibTransId="{FE60C75A-53C1-450F-9E3E-1CB8149F8F76}"/>
    <dgm:cxn modelId="{7DB7D858-1EE8-4601-8647-9C21E818E90D}" type="presOf" srcId="{07A215F3-F2BD-44A8-A422-2F88FD1C506D}" destId="{AD3E12E7-412D-4879-98C4-DA5DB2C8367F}" srcOrd="0" destOrd="1" presId="urn:microsoft.com/office/officeart/2005/8/layout/hList1"/>
    <dgm:cxn modelId="{5A964A7E-65D7-4B80-94F8-8882D0A5E6A7}" type="presOf" srcId="{B35ECD07-0627-499B-B3B2-983D5E55C623}" destId="{AD3E12E7-412D-4879-98C4-DA5DB2C8367F}" srcOrd="0" destOrd="7" presId="urn:microsoft.com/office/officeart/2005/8/layout/hList1"/>
    <dgm:cxn modelId="{D7A64E82-1CB1-405F-932F-484BC254809D}" type="presOf" srcId="{31B754E9-7AD0-4A42-AF1B-44B30A776D83}" destId="{AD3E12E7-412D-4879-98C4-DA5DB2C8367F}" srcOrd="0" destOrd="2" presId="urn:microsoft.com/office/officeart/2005/8/layout/hList1"/>
    <dgm:cxn modelId="{5DBA8287-3A8B-4FD7-9963-B93DC77AAC4F}" type="presOf" srcId="{E8B1653C-0A49-4AB2-88B6-9D8F1ED7B23A}" destId="{21D0DA07-27FC-4690-A776-885D4A830456}" srcOrd="0" destOrd="2" presId="urn:microsoft.com/office/officeart/2005/8/layout/hList1"/>
    <dgm:cxn modelId="{91849E8C-51B2-42D3-8D75-6718D5E3FBE2}" type="presOf" srcId="{3B8FFFB3-05D6-4DDE-8BD4-80F8B2284B02}" destId="{3AF31378-E413-4659-806E-5880078BD923}" srcOrd="0" destOrd="2" presId="urn:microsoft.com/office/officeart/2005/8/layout/hList1"/>
    <dgm:cxn modelId="{2AE8B18D-181F-45DC-BE64-48D0B298D991}" type="presOf" srcId="{48F50E5F-984E-458D-9A81-BBDAE65F617B}" destId="{45557372-2113-4D37-8850-139E44752884}" srcOrd="0" destOrd="0" presId="urn:microsoft.com/office/officeart/2005/8/layout/hList1"/>
    <dgm:cxn modelId="{D320CB8F-6842-44F0-AF20-9871ABF9B9B0}" type="presOf" srcId="{8A041A8B-DBA8-46A2-9165-5EE03040858C}" destId="{9443C78C-2F86-4686-B461-488249E0B9E9}" srcOrd="0" destOrd="0" presId="urn:microsoft.com/office/officeart/2005/8/layout/hList1"/>
    <dgm:cxn modelId="{DB6D1292-8FA3-4544-A404-28D9399AB965}" srcId="{8A041A8B-DBA8-46A2-9165-5EE03040858C}" destId="{BE8D3C8D-4631-4707-BF94-131ABB8EEB99}" srcOrd="1" destOrd="0" parTransId="{CECF72F2-2E04-42A1-83F5-5629B555C993}" sibTransId="{78FF212C-B8E7-4C08-9E38-F142B8922E56}"/>
    <dgm:cxn modelId="{B67EFFA1-28FD-4D97-98F7-733325314D93}" type="presOf" srcId="{38FC154A-EB4C-4741-A330-591121B92D93}" destId="{AD3E12E7-412D-4879-98C4-DA5DB2C8367F}" srcOrd="0" destOrd="4" presId="urn:microsoft.com/office/officeart/2005/8/layout/hList1"/>
    <dgm:cxn modelId="{80A3B8A5-BB41-4005-9902-A16AF16FD88F}" type="presOf" srcId="{F03DB7B8-4AA4-455F-8235-4C1520B1C6C4}" destId="{3AF31378-E413-4659-806E-5880078BD923}" srcOrd="0" destOrd="1" presId="urn:microsoft.com/office/officeart/2005/8/layout/hList1"/>
    <dgm:cxn modelId="{3155C8AF-4E2E-460C-B1D9-95CAF7B9E44D}" srcId="{BE8D3C8D-4631-4707-BF94-131ABB8EEB99}" destId="{3B8FFFB3-05D6-4DDE-8BD4-80F8B2284B02}" srcOrd="2" destOrd="0" parTransId="{4270BC16-62EF-468B-BE92-33D8FC8BE21C}" sibTransId="{590A477F-995C-4735-BAEE-07BFFB722121}"/>
    <dgm:cxn modelId="{84115AB1-2075-4344-89EC-202140688A1A}" srcId="{48F50E5F-984E-458D-9A81-BBDAE65F617B}" destId="{E8B1653C-0A49-4AB2-88B6-9D8F1ED7B23A}" srcOrd="2" destOrd="0" parTransId="{F276355F-6444-48DD-B06C-A95CD9B0ACD2}" sibTransId="{85D3993B-4F98-4818-BC04-9802FE313B11}"/>
    <dgm:cxn modelId="{45380AB5-8DF2-41E8-8506-AC9EDCD404DF}" type="presOf" srcId="{BE8D3C8D-4631-4707-BF94-131ABB8EEB99}" destId="{87198DE5-BB5F-43FB-B46B-D04718753421}" srcOrd="0" destOrd="0" presId="urn:microsoft.com/office/officeart/2005/8/layout/hList1"/>
    <dgm:cxn modelId="{FE4884C0-B13A-42AE-9ED9-A666FE488AA9}" srcId="{8A041A8B-DBA8-46A2-9165-5EE03040858C}" destId="{48F50E5F-984E-458D-9A81-BBDAE65F617B}" srcOrd="2" destOrd="0" parTransId="{68CB8D48-10BB-4369-9D3E-5B15DEE4629D}" sibTransId="{8C1D76D3-8B10-4C1D-996C-8B919B0AC27A}"/>
    <dgm:cxn modelId="{3A7255C6-FCEC-4284-B5CF-3A9C72D8298C}" type="presOf" srcId="{FA5F6713-9E8F-4536-BA66-9C4D11CAFC4E}" destId="{3AF31378-E413-4659-806E-5880078BD923}" srcOrd="0" destOrd="0" presId="urn:microsoft.com/office/officeart/2005/8/layout/hList1"/>
    <dgm:cxn modelId="{9415DBCC-3FCE-4FD6-B925-0429190B12EF}" srcId="{48F50E5F-984E-458D-9A81-BBDAE65F617B}" destId="{6105DC54-23E9-4F4D-A624-764B48E04172}" srcOrd="4" destOrd="0" parTransId="{DF1E9263-6795-4EF4-A61B-C36879842F2B}" sibTransId="{E56A63BE-A091-4280-AE28-2CCA5C660942}"/>
    <dgm:cxn modelId="{425A29CE-FE98-4B82-9381-9EF0E86CB331}" type="presOf" srcId="{E7E62DBC-56D3-408F-9D5B-E56E0983F27A}" destId="{21D0DA07-27FC-4690-A776-885D4A830456}" srcOrd="0" destOrd="3" presId="urn:microsoft.com/office/officeart/2005/8/layout/hList1"/>
    <dgm:cxn modelId="{DA6974D0-FEA9-453B-9317-D27C9B64A332}" srcId="{48F50E5F-984E-458D-9A81-BBDAE65F617B}" destId="{6C7EB504-337B-4B2D-B560-35061AC1C8BE}" srcOrd="0" destOrd="0" parTransId="{2BC00684-A3F1-4A5A-8EB1-6218F616B497}" sibTransId="{4C87EA01-FC55-481A-8432-55FD68814E37}"/>
    <dgm:cxn modelId="{074143DA-8F94-4F5B-BD47-489ED5644250}" srcId="{A2CCC7BC-E5F7-4C7E-B1EE-AE5B177C6BF8}" destId="{CB2642EE-E10C-4393-9D79-2BD5DA4E05DF}" srcOrd="3" destOrd="0" parTransId="{3E336CDC-4CCD-4BC0-A3D5-4F04F2A826CD}" sibTransId="{A8AC2BFD-373E-43D1-BEE7-F5DB419B5E08}"/>
    <dgm:cxn modelId="{42EDA9E6-2845-4810-90D6-BDA96652DF82}" type="presOf" srcId="{234357E1-F546-4087-809F-3875727C923B}" destId="{21D0DA07-27FC-4690-A776-885D4A830456}" srcOrd="0" destOrd="1" presId="urn:microsoft.com/office/officeart/2005/8/layout/hList1"/>
    <dgm:cxn modelId="{A3FCB3E7-5A6F-4106-BD70-8AAE664FAC33}" srcId="{48F50E5F-984E-458D-9A81-BBDAE65F617B}" destId="{234357E1-F546-4087-809F-3875727C923B}" srcOrd="1" destOrd="0" parTransId="{89C963B8-DD93-4230-A8E0-D42B534D296D}" sibTransId="{B0EEF226-5D6E-4D2E-A156-19C5C56EB35F}"/>
    <dgm:cxn modelId="{E34A65FB-8600-4357-AEC6-B2D2BDCD3B5D}" srcId="{A2CCC7BC-E5F7-4C7E-B1EE-AE5B177C6BF8}" destId="{07A215F3-F2BD-44A8-A422-2F88FD1C506D}" srcOrd="1" destOrd="0" parTransId="{97136542-ACA7-45BC-B552-2477C86D1624}" sibTransId="{759E0056-393D-4640-9CA1-30DA8544EF63}"/>
    <dgm:cxn modelId="{B9597DFE-02BF-423F-9286-37E3098C343E}" srcId="{8A041A8B-DBA8-46A2-9165-5EE03040858C}" destId="{A2CCC7BC-E5F7-4C7E-B1EE-AE5B177C6BF8}" srcOrd="0" destOrd="0" parTransId="{D73D298D-D59D-41CC-AF03-0B64E3195C08}" sibTransId="{13FEC9D6-35D8-4DCF-AD26-A69A189554B3}"/>
    <dgm:cxn modelId="{35F8B5FE-169E-4188-8804-ECD16CC323E6}" srcId="{A2CCC7BC-E5F7-4C7E-B1EE-AE5B177C6BF8}" destId="{620CBEE3-0B2B-4512-B3A2-6B7E1111E13F}" srcOrd="6" destOrd="0" parTransId="{3A8CBBD0-8628-49B6-8E06-00537CF22C8C}" sibTransId="{71205FC6-508C-4D61-A15E-0546E108983A}"/>
    <dgm:cxn modelId="{2B279DBA-D4C7-4B77-8CBE-4C2077E46402}" type="presParOf" srcId="{9443C78C-2F86-4686-B461-488249E0B9E9}" destId="{378C14CD-A36C-4913-AA8D-803111A74B1B}" srcOrd="0" destOrd="0" presId="urn:microsoft.com/office/officeart/2005/8/layout/hList1"/>
    <dgm:cxn modelId="{A4F4651E-1485-4090-943B-B1A3C5140339}" type="presParOf" srcId="{378C14CD-A36C-4913-AA8D-803111A74B1B}" destId="{D2A4E6D3-81CC-41AB-8C33-4BC870BC60CC}" srcOrd="0" destOrd="0" presId="urn:microsoft.com/office/officeart/2005/8/layout/hList1"/>
    <dgm:cxn modelId="{830B4836-C997-4540-8DE0-9AB5F9028D6D}" type="presParOf" srcId="{378C14CD-A36C-4913-AA8D-803111A74B1B}" destId="{AD3E12E7-412D-4879-98C4-DA5DB2C8367F}" srcOrd="1" destOrd="0" presId="urn:microsoft.com/office/officeart/2005/8/layout/hList1"/>
    <dgm:cxn modelId="{328E1431-E41A-4BD2-A839-BB5CF5751623}" type="presParOf" srcId="{9443C78C-2F86-4686-B461-488249E0B9E9}" destId="{CDBEA6B8-C550-4C86-933B-2A729021E308}" srcOrd="1" destOrd="0" presId="urn:microsoft.com/office/officeart/2005/8/layout/hList1"/>
    <dgm:cxn modelId="{5251CE3F-2041-4A4F-9F25-FFD06F9DD7C2}" type="presParOf" srcId="{9443C78C-2F86-4686-B461-488249E0B9E9}" destId="{7BB99C2A-2617-4AAA-83EE-7D237C8FBEC0}" srcOrd="2" destOrd="0" presId="urn:microsoft.com/office/officeart/2005/8/layout/hList1"/>
    <dgm:cxn modelId="{54157E4B-4FC5-46BE-B2C3-99EDBD21EB5D}" type="presParOf" srcId="{7BB99C2A-2617-4AAA-83EE-7D237C8FBEC0}" destId="{87198DE5-BB5F-43FB-B46B-D04718753421}" srcOrd="0" destOrd="0" presId="urn:microsoft.com/office/officeart/2005/8/layout/hList1"/>
    <dgm:cxn modelId="{5B9D62CB-8240-461D-9EF0-77703DCE847E}" type="presParOf" srcId="{7BB99C2A-2617-4AAA-83EE-7D237C8FBEC0}" destId="{3AF31378-E413-4659-806E-5880078BD923}" srcOrd="1" destOrd="0" presId="urn:microsoft.com/office/officeart/2005/8/layout/hList1"/>
    <dgm:cxn modelId="{FAEA1445-0ECF-4B13-A9A8-D5316C7FED3D}" type="presParOf" srcId="{9443C78C-2F86-4686-B461-488249E0B9E9}" destId="{40687B44-ED66-4F50-A85D-3E1CD3586E61}" srcOrd="3" destOrd="0" presId="urn:microsoft.com/office/officeart/2005/8/layout/hList1"/>
    <dgm:cxn modelId="{7CD1C753-7492-47FD-8CC0-BDCE4B04ECA7}" type="presParOf" srcId="{9443C78C-2F86-4686-B461-488249E0B9E9}" destId="{5847FAEB-5B68-4032-8FBB-CD5019DA5731}" srcOrd="4" destOrd="0" presId="urn:microsoft.com/office/officeart/2005/8/layout/hList1"/>
    <dgm:cxn modelId="{3F2DA7B4-4813-46A1-896A-976F2B4CA743}" type="presParOf" srcId="{5847FAEB-5B68-4032-8FBB-CD5019DA5731}" destId="{45557372-2113-4D37-8850-139E44752884}" srcOrd="0" destOrd="0" presId="urn:microsoft.com/office/officeart/2005/8/layout/hList1"/>
    <dgm:cxn modelId="{ED33F949-6EAA-4244-BDDC-94698E04CB2D}" type="presParOf" srcId="{5847FAEB-5B68-4032-8FBB-CD5019DA5731}" destId="{21D0DA07-27FC-4690-A776-885D4A83045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041A8B-DBA8-46A2-9165-5EE03040858C}" type="doc">
      <dgm:prSet loTypeId="urn:microsoft.com/office/officeart/2005/8/layout/hList1" loCatId="list" qsTypeId="urn:microsoft.com/office/officeart/2005/8/quickstyle/simple1" qsCatId="simple" csTypeId="urn:microsoft.com/office/officeart/2005/8/colors/accent4_2" csCatId="accent4" phldr="1"/>
      <dgm:spPr/>
      <dgm:t>
        <a:bodyPr/>
        <a:lstStyle/>
        <a:p>
          <a:endParaRPr lang="en-GB"/>
        </a:p>
      </dgm:t>
    </dgm:pt>
    <dgm:pt modelId="{A2CCC7BC-E5F7-4C7E-B1EE-AE5B177C6BF8}">
      <dgm:prSet phldrT="[Text]" custT="1"/>
      <dgm:spPr>
        <a:xfrm>
          <a:off x="4158" y="1053184"/>
          <a:ext cx="2500765" cy="1000306"/>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gm:spPr>
      <dgm:t>
        <a:bodyPr/>
        <a:lstStyle/>
        <a:p>
          <a:pPr>
            <a:buNone/>
          </a:pPr>
          <a:r>
            <a:rPr lang="en-GB" sz="2000">
              <a:solidFill>
                <a:srgbClr val="FFFFFF"/>
              </a:solidFill>
              <a:latin typeface="Arial" panose="020B0604020202020204"/>
              <a:ea typeface="ＭＳ Ｐゴシック"/>
              <a:cs typeface="+mn-cs"/>
            </a:rPr>
            <a:t>Theme 1: Working with people</a:t>
          </a:r>
        </a:p>
      </dgm:t>
    </dgm:pt>
    <dgm:pt modelId="{D73D298D-D59D-41CC-AF03-0B64E3195C08}" type="parTrans" cxnId="{B9597DFE-02BF-423F-9286-37E3098C343E}">
      <dgm:prSet/>
      <dgm:spPr/>
      <dgm:t>
        <a:bodyPr/>
        <a:lstStyle/>
        <a:p>
          <a:endParaRPr lang="en-GB"/>
        </a:p>
      </dgm:t>
    </dgm:pt>
    <dgm:pt modelId="{13FEC9D6-35D8-4DCF-AD26-A69A189554B3}" type="sibTrans" cxnId="{B9597DFE-02BF-423F-9286-37E3098C343E}">
      <dgm:prSet/>
      <dgm:spPr/>
      <dgm:t>
        <a:bodyPr/>
        <a:lstStyle/>
        <a:p>
          <a:endParaRPr lang="en-GB"/>
        </a:p>
      </dgm:t>
    </dgm:pt>
    <dgm:pt modelId="{D337FD4E-66B4-4333-A75D-9A5912BCE82D}">
      <dgm:prSet phldrT="[Text]"/>
      <dgm:spPr>
        <a:xfrm>
          <a:off x="4158"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lang="en-GB">
              <a:solidFill>
                <a:srgbClr val="000000">
                  <a:hueOff val="0"/>
                  <a:satOff val="0"/>
                  <a:lumOff val="0"/>
                  <a:alphaOff val="0"/>
                </a:srgbClr>
              </a:solidFill>
              <a:latin typeface="Arial" panose="020B0604020202020204"/>
              <a:ea typeface="ＭＳ Ｐゴシック"/>
              <a:cs typeface="+mn-cs"/>
            </a:rPr>
            <a:t>Assessing needs</a:t>
          </a:r>
        </a:p>
      </dgm:t>
    </dgm:pt>
    <dgm:pt modelId="{B6ADB699-66BF-4A35-A75F-80ABF9C58AB7}" type="parTrans" cxnId="{1F40274C-2277-44B8-B753-4C9BCF87535E}">
      <dgm:prSet/>
      <dgm:spPr/>
      <dgm:t>
        <a:bodyPr/>
        <a:lstStyle/>
        <a:p>
          <a:endParaRPr lang="en-GB"/>
        </a:p>
      </dgm:t>
    </dgm:pt>
    <dgm:pt modelId="{A823C0AC-F551-472C-BAE0-85206464215C}" type="sibTrans" cxnId="{1F40274C-2277-44B8-B753-4C9BCF87535E}">
      <dgm:prSet/>
      <dgm:spPr/>
      <dgm:t>
        <a:bodyPr/>
        <a:lstStyle/>
        <a:p>
          <a:endParaRPr lang="en-GB"/>
        </a:p>
      </dgm:t>
    </dgm:pt>
    <dgm:pt modelId="{157A8EFF-CF57-456B-9456-AD9072876AD8}">
      <dgm:prSet phldrT="[Text]"/>
      <dgm:spPr>
        <a:xfrm>
          <a:off x="4158"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lang="en-GB" dirty="0">
              <a:solidFill>
                <a:srgbClr val="000000">
                  <a:hueOff val="0"/>
                  <a:satOff val="0"/>
                  <a:lumOff val="0"/>
                  <a:alphaOff val="0"/>
                </a:srgbClr>
              </a:solidFill>
              <a:latin typeface="Arial" panose="020B0604020202020204"/>
              <a:ea typeface="ＭＳ Ｐゴシック"/>
              <a:cs typeface="+mn-cs"/>
            </a:rPr>
            <a:t>Supporting people to live healthier lives</a:t>
          </a:r>
        </a:p>
      </dgm:t>
    </dgm:pt>
    <dgm:pt modelId="{C876DA79-E386-4758-A290-0CE8A766D186}" type="parTrans" cxnId="{AAF3F108-9B9D-4EB0-83F3-E70CE34EBFAF}">
      <dgm:prSet/>
      <dgm:spPr/>
      <dgm:t>
        <a:bodyPr/>
        <a:lstStyle/>
        <a:p>
          <a:endParaRPr lang="en-GB"/>
        </a:p>
      </dgm:t>
    </dgm:pt>
    <dgm:pt modelId="{7FF9EBAB-CF14-4849-809E-7C81246076DB}" type="sibTrans" cxnId="{AAF3F108-9B9D-4EB0-83F3-E70CE34EBFAF}">
      <dgm:prSet/>
      <dgm:spPr/>
      <dgm:t>
        <a:bodyPr/>
        <a:lstStyle/>
        <a:p>
          <a:endParaRPr lang="en-GB"/>
        </a:p>
      </dgm:t>
    </dgm:pt>
    <dgm:pt modelId="{BE8D3C8D-4631-4707-BF94-131ABB8EEB99}">
      <dgm:prSet phldrT="[Text]" custT="1"/>
      <dgm:spPr>
        <a:xfrm>
          <a:off x="2855031" y="1053184"/>
          <a:ext cx="2500765" cy="1000306"/>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gm:spPr>
      <dgm:t>
        <a:bodyPr/>
        <a:lstStyle/>
        <a:p>
          <a:pPr>
            <a:buNone/>
          </a:pPr>
          <a:r>
            <a:rPr lang="en-GB" sz="2000">
              <a:solidFill>
                <a:srgbClr val="FFFFFF"/>
              </a:solidFill>
              <a:latin typeface="Arial" panose="020B0604020202020204"/>
              <a:ea typeface="ＭＳ Ｐゴシック"/>
              <a:cs typeface="+mn-cs"/>
            </a:rPr>
            <a:t>Theme 2: Providing support</a:t>
          </a:r>
        </a:p>
      </dgm:t>
    </dgm:pt>
    <dgm:pt modelId="{CECF72F2-2E04-42A1-83F5-5629B555C993}" type="parTrans" cxnId="{DB6D1292-8FA3-4544-A404-28D9399AB965}">
      <dgm:prSet/>
      <dgm:spPr/>
      <dgm:t>
        <a:bodyPr/>
        <a:lstStyle/>
        <a:p>
          <a:endParaRPr lang="en-GB"/>
        </a:p>
      </dgm:t>
    </dgm:pt>
    <dgm:pt modelId="{78FF212C-B8E7-4C08-9E38-F142B8922E56}" type="sibTrans" cxnId="{DB6D1292-8FA3-4544-A404-28D9399AB965}">
      <dgm:prSet/>
      <dgm:spPr/>
      <dgm:t>
        <a:bodyPr/>
        <a:lstStyle/>
        <a:p>
          <a:endParaRPr lang="en-GB"/>
        </a:p>
      </dgm:t>
    </dgm:pt>
    <dgm:pt modelId="{FA5F6713-9E8F-4536-BA66-9C4D11CAFC4E}">
      <dgm:prSet phldrT="[Text]"/>
      <dgm:spPr>
        <a:xfrm>
          <a:off x="2855031"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lang="en-GB">
              <a:solidFill>
                <a:srgbClr val="000000">
                  <a:hueOff val="0"/>
                  <a:satOff val="0"/>
                  <a:lumOff val="0"/>
                  <a:alphaOff val="0"/>
                </a:srgbClr>
              </a:solidFill>
              <a:latin typeface="Arial" panose="020B0604020202020204"/>
              <a:ea typeface="ＭＳ Ｐゴシック"/>
              <a:cs typeface="+mn-cs"/>
            </a:rPr>
            <a:t>Care provision, integration and continuity</a:t>
          </a:r>
        </a:p>
      </dgm:t>
    </dgm:pt>
    <dgm:pt modelId="{DABE76B2-5133-4481-B74A-E20792BF9C04}" type="parTrans" cxnId="{7D906251-5FB1-4FBE-952C-7A3EF26E630D}">
      <dgm:prSet/>
      <dgm:spPr/>
      <dgm:t>
        <a:bodyPr/>
        <a:lstStyle/>
        <a:p>
          <a:endParaRPr lang="en-GB"/>
        </a:p>
      </dgm:t>
    </dgm:pt>
    <dgm:pt modelId="{3F5AEB13-4339-4A81-8F0E-1D7314DFC8DD}" type="sibTrans" cxnId="{7D906251-5FB1-4FBE-952C-7A3EF26E630D}">
      <dgm:prSet/>
      <dgm:spPr/>
      <dgm:t>
        <a:bodyPr/>
        <a:lstStyle/>
        <a:p>
          <a:endParaRPr lang="en-GB"/>
        </a:p>
      </dgm:t>
    </dgm:pt>
    <dgm:pt modelId="{B92EED3E-5473-49FF-A5B8-A5CEA59B384E}">
      <dgm:prSet phldrT="[Text]"/>
      <dgm:spPr>
        <a:xfrm>
          <a:off x="2855031"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lang="en-GB">
              <a:solidFill>
                <a:srgbClr val="000000">
                  <a:hueOff val="0"/>
                  <a:satOff val="0"/>
                  <a:lumOff val="0"/>
                  <a:alphaOff val="0"/>
                </a:srgbClr>
              </a:solidFill>
              <a:latin typeface="Arial" panose="020B0604020202020204"/>
              <a:ea typeface="ＭＳ Ｐゴシック"/>
              <a:cs typeface="+mn-cs"/>
            </a:rPr>
            <a:t>Partnerships and communities</a:t>
          </a:r>
        </a:p>
      </dgm:t>
    </dgm:pt>
    <dgm:pt modelId="{9A1DD529-4512-4ED7-BF45-B4746B2998EE}" type="parTrans" cxnId="{6490DAEA-FADB-4425-9CCA-ECA2206282E3}">
      <dgm:prSet/>
      <dgm:spPr/>
      <dgm:t>
        <a:bodyPr/>
        <a:lstStyle/>
        <a:p>
          <a:endParaRPr lang="en-GB"/>
        </a:p>
      </dgm:t>
    </dgm:pt>
    <dgm:pt modelId="{00A02CF2-D827-4AFA-BD15-8FF6CBE61E9D}" type="sibTrans" cxnId="{6490DAEA-FADB-4425-9CCA-ECA2206282E3}">
      <dgm:prSet/>
      <dgm:spPr/>
      <dgm:t>
        <a:bodyPr/>
        <a:lstStyle/>
        <a:p>
          <a:endParaRPr lang="en-GB"/>
        </a:p>
      </dgm:t>
    </dgm:pt>
    <dgm:pt modelId="{48F50E5F-984E-458D-9A81-BBDAE65F617B}">
      <dgm:prSet phldrT="[Text]" custT="1"/>
      <dgm:spPr>
        <a:xfrm>
          <a:off x="5705903" y="1053184"/>
          <a:ext cx="2500765" cy="1000306"/>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gm:spPr>
      <dgm:t>
        <a:bodyPr/>
        <a:lstStyle/>
        <a:p>
          <a:pPr>
            <a:buNone/>
          </a:pPr>
          <a:r>
            <a:rPr lang="en-GB" sz="2000">
              <a:solidFill>
                <a:srgbClr val="FFFFFF"/>
              </a:solidFill>
              <a:latin typeface="Arial" panose="020B0604020202020204"/>
              <a:ea typeface="ＭＳ Ｐゴシック"/>
              <a:cs typeface="+mn-cs"/>
            </a:rPr>
            <a:t>Theme 3: Ensuring safety</a:t>
          </a:r>
        </a:p>
      </dgm:t>
    </dgm:pt>
    <dgm:pt modelId="{68CB8D48-10BB-4369-9D3E-5B15DEE4629D}" type="parTrans" cxnId="{FE4884C0-B13A-42AE-9ED9-A666FE488AA9}">
      <dgm:prSet/>
      <dgm:spPr/>
      <dgm:t>
        <a:bodyPr/>
        <a:lstStyle/>
        <a:p>
          <a:endParaRPr lang="en-GB"/>
        </a:p>
      </dgm:t>
    </dgm:pt>
    <dgm:pt modelId="{8C1D76D3-8B10-4C1D-996C-8B919B0AC27A}" type="sibTrans" cxnId="{FE4884C0-B13A-42AE-9ED9-A666FE488AA9}">
      <dgm:prSet/>
      <dgm:spPr/>
      <dgm:t>
        <a:bodyPr/>
        <a:lstStyle/>
        <a:p>
          <a:endParaRPr lang="en-GB"/>
        </a:p>
      </dgm:t>
    </dgm:pt>
    <dgm:pt modelId="{6C7EB504-337B-4B2D-B560-35061AC1C8BE}">
      <dgm:prSet phldrT="[Text]"/>
      <dgm:spPr>
        <a:xfrm>
          <a:off x="5705903"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lang="en-GB">
              <a:solidFill>
                <a:srgbClr val="000000">
                  <a:hueOff val="0"/>
                  <a:satOff val="0"/>
                  <a:lumOff val="0"/>
                  <a:alphaOff val="0"/>
                </a:srgbClr>
              </a:solidFill>
              <a:latin typeface="Arial" panose="020B0604020202020204"/>
              <a:ea typeface="ＭＳ Ｐゴシック"/>
              <a:cs typeface="+mn-cs"/>
            </a:rPr>
            <a:t>Safe systems, pathways and transitions</a:t>
          </a:r>
        </a:p>
      </dgm:t>
    </dgm:pt>
    <dgm:pt modelId="{2BC00684-A3F1-4A5A-8EB1-6218F616B497}" type="parTrans" cxnId="{DA6974D0-FEA9-453B-9317-D27C9B64A332}">
      <dgm:prSet/>
      <dgm:spPr/>
      <dgm:t>
        <a:bodyPr/>
        <a:lstStyle/>
        <a:p>
          <a:endParaRPr lang="en-GB"/>
        </a:p>
      </dgm:t>
    </dgm:pt>
    <dgm:pt modelId="{4C87EA01-FC55-481A-8432-55FD68814E37}" type="sibTrans" cxnId="{DA6974D0-FEA9-453B-9317-D27C9B64A332}">
      <dgm:prSet/>
      <dgm:spPr/>
      <dgm:t>
        <a:bodyPr/>
        <a:lstStyle/>
        <a:p>
          <a:endParaRPr lang="en-GB"/>
        </a:p>
      </dgm:t>
    </dgm:pt>
    <dgm:pt modelId="{2B6860E3-D06B-4C38-877A-DF2185878A3A}">
      <dgm:prSet phldrT="[Text]"/>
      <dgm:spPr>
        <a:xfrm>
          <a:off x="5705903"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lang="en-GB">
              <a:solidFill>
                <a:srgbClr val="000000">
                  <a:hueOff val="0"/>
                  <a:satOff val="0"/>
                  <a:lumOff val="0"/>
                  <a:alphaOff val="0"/>
                </a:srgbClr>
              </a:solidFill>
              <a:latin typeface="Arial" panose="020B0604020202020204"/>
              <a:ea typeface="ＭＳ Ｐゴシック"/>
              <a:cs typeface="+mn-cs"/>
            </a:rPr>
            <a:t>Safeguarding</a:t>
          </a:r>
        </a:p>
      </dgm:t>
    </dgm:pt>
    <dgm:pt modelId="{760FE862-F935-47B9-879F-894CA58B316B}" type="parTrans" cxnId="{309514BD-8C6F-407F-B263-2FF84053A974}">
      <dgm:prSet/>
      <dgm:spPr/>
      <dgm:t>
        <a:bodyPr/>
        <a:lstStyle/>
        <a:p>
          <a:endParaRPr lang="en-GB"/>
        </a:p>
      </dgm:t>
    </dgm:pt>
    <dgm:pt modelId="{352BADC0-5A0B-4ADB-AC2F-0EBFD9D0819B}" type="sibTrans" cxnId="{309514BD-8C6F-407F-B263-2FF84053A974}">
      <dgm:prSet/>
      <dgm:spPr/>
      <dgm:t>
        <a:bodyPr/>
        <a:lstStyle/>
        <a:p>
          <a:endParaRPr lang="en-GB"/>
        </a:p>
      </dgm:t>
    </dgm:pt>
    <dgm:pt modelId="{3E24E5B1-97DE-4FB5-9835-400D6FF6ED9E}">
      <dgm:prSet custT="1"/>
      <dgm:spPr>
        <a:xfrm>
          <a:off x="8556775" y="1053184"/>
          <a:ext cx="2500765" cy="1000306"/>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gm:spPr>
      <dgm:t>
        <a:bodyPr/>
        <a:lstStyle/>
        <a:p>
          <a:pPr>
            <a:buNone/>
          </a:pPr>
          <a:r>
            <a:rPr lang="en-GB" sz="2000" dirty="0">
              <a:solidFill>
                <a:srgbClr val="FFFFFF"/>
              </a:solidFill>
              <a:latin typeface="Arial" panose="020B0604020202020204"/>
              <a:ea typeface="ＭＳ Ｐゴシック"/>
              <a:cs typeface="+mn-cs"/>
            </a:rPr>
            <a:t>Theme 4: Leadership</a:t>
          </a:r>
        </a:p>
      </dgm:t>
    </dgm:pt>
    <dgm:pt modelId="{8785394D-4DF1-4ECD-9C0C-DD990A908918}" type="parTrans" cxnId="{601934E6-E17E-4C5F-9BC2-05AEF597245A}">
      <dgm:prSet/>
      <dgm:spPr/>
      <dgm:t>
        <a:bodyPr/>
        <a:lstStyle/>
        <a:p>
          <a:endParaRPr lang="en-GB"/>
        </a:p>
      </dgm:t>
    </dgm:pt>
    <dgm:pt modelId="{E02E995A-5FD5-44A3-9204-68571DDF9735}" type="sibTrans" cxnId="{601934E6-E17E-4C5F-9BC2-05AEF597245A}">
      <dgm:prSet/>
      <dgm:spPr/>
      <dgm:t>
        <a:bodyPr/>
        <a:lstStyle/>
        <a:p>
          <a:endParaRPr lang="en-GB"/>
        </a:p>
      </dgm:t>
    </dgm:pt>
    <dgm:pt modelId="{7EA9661D-DD52-432B-92EA-17E3B908B153}">
      <dgm:prSet/>
      <dgm:spPr>
        <a:xfrm>
          <a:off x="8556775"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lang="en-GB">
              <a:solidFill>
                <a:srgbClr val="000000">
                  <a:hueOff val="0"/>
                  <a:satOff val="0"/>
                  <a:lumOff val="0"/>
                  <a:alphaOff val="0"/>
                </a:srgbClr>
              </a:solidFill>
              <a:latin typeface="Arial" panose="020B0604020202020204"/>
              <a:ea typeface="ＭＳ Ｐゴシック"/>
              <a:cs typeface="+mn-cs"/>
            </a:rPr>
            <a:t>Learning, improvement and innovation</a:t>
          </a:r>
        </a:p>
      </dgm:t>
    </dgm:pt>
    <dgm:pt modelId="{143E44BC-961C-4907-8E58-E25428AE6E1F}" type="parTrans" cxnId="{8EE96831-04E1-43E7-913E-1B989C4B91F7}">
      <dgm:prSet/>
      <dgm:spPr/>
      <dgm:t>
        <a:bodyPr/>
        <a:lstStyle/>
        <a:p>
          <a:endParaRPr lang="en-GB"/>
        </a:p>
      </dgm:t>
    </dgm:pt>
    <dgm:pt modelId="{C925D831-AD92-470F-9663-B2634B79C03F}" type="sibTrans" cxnId="{8EE96831-04E1-43E7-913E-1B989C4B91F7}">
      <dgm:prSet/>
      <dgm:spPr/>
      <dgm:t>
        <a:bodyPr/>
        <a:lstStyle/>
        <a:p>
          <a:endParaRPr lang="en-GB"/>
        </a:p>
      </dgm:t>
    </dgm:pt>
    <dgm:pt modelId="{CDB52CDD-66B6-4DB0-9943-59F25CD9D9D2}">
      <dgm:prSet phldr="0"/>
      <dgm:spPr>
        <a:xfrm>
          <a:off x="8556775" y="2053490"/>
          <a:ext cx="2500765" cy="2311992"/>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rtl="0">
            <a:buChar char="•"/>
          </a:pPr>
          <a:r>
            <a:rPr lang="en-GB">
              <a:solidFill>
                <a:srgbClr val="000000">
                  <a:hueOff val="0"/>
                  <a:satOff val="0"/>
                  <a:lumOff val="0"/>
                  <a:alphaOff val="0"/>
                </a:srgbClr>
              </a:solidFill>
              <a:latin typeface="Arial" panose="020B0604020202020204"/>
              <a:ea typeface="ＭＳ Ｐゴシック"/>
              <a:cs typeface="+mn-cs"/>
            </a:rPr>
            <a:t>Governance, management and sustainability</a:t>
          </a:r>
        </a:p>
      </dgm:t>
    </dgm:pt>
    <dgm:pt modelId="{FE1ACF17-E46F-421F-A6C0-A217A81A4844}" type="parTrans" cxnId="{F2CE3A15-2777-4368-A41F-04AFB5996416}">
      <dgm:prSet/>
      <dgm:spPr/>
      <dgm:t>
        <a:bodyPr/>
        <a:lstStyle/>
        <a:p>
          <a:endParaRPr lang="en-GB"/>
        </a:p>
      </dgm:t>
    </dgm:pt>
    <dgm:pt modelId="{EF76CD7F-A18F-4148-8D79-140D0C516D98}" type="sibTrans" cxnId="{F2CE3A15-2777-4368-A41F-04AFB5996416}">
      <dgm:prSet/>
      <dgm:spPr/>
      <dgm:t>
        <a:bodyPr/>
        <a:lstStyle/>
        <a:p>
          <a:endParaRPr lang="en-GB"/>
        </a:p>
      </dgm:t>
    </dgm:pt>
    <dgm:pt modelId="{4D1F7A23-2459-4F69-BA58-4BA7406EF98D}">
      <dgm:prSet phldrT="[Text]"/>
      <dgm:spPr>
        <a:xfrm>
          <a:off x="4158" y="2053490"/>
          <a:ext cx="2500765" cy="2311992"/>
        </a:xfr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gm:spPr>
      <dgm:t>
        <a:bodyPr/>
        <a:lstStyle/>
        <a:p>
          <a:pPr>
            <a:buChar char="•"/>
          </a:pPr>
          <a:r>
            <a:rPr lang="en-GB" dirty="0">
              <a:solidFill>
                <a:srgbClr val="000000">
                  <a:hueOff val="0"/>
                  <a:satOff val="0"/>
                  <a:lumOff val="0"/>
                  <a:alphaOff val="0"/>
                </a:srgbClr>
              </a:solidFill>
              <a:latin typeface="Arial" panose="020B0604020202020204"/>
              <a:ea typeface="ＭＳ Ｐゴシック"/>
              <a:cs typeface="+mn-cs"/>
            </a:rPr>
            <a:t>Equity in experience and outcomes</a:t>
          </a:r>
        </a:p>
      </dgm:t>
    </dgm:pt>
    <dgm:pt modelId="{8B7EF401-DBF2-4653-AD0C-C41695C82636}" type="parTrans" cxnId="{816F768B-2A14-421C-AAB6-C735C96EC426}">
      <dgm:prSet/>
      <dgm:spPr/>
      <dgm:t>
        <a:bodyPr/>
        <a:lstStyle/>
        <a:p>
          <a:endParaRPr lang="en-GB"/>
        </a:p>
      </dgm:t>
    </dgm:pt>
    <dgm:pt modelId="{C8BF250E-869C-4A2E-B5AD-E106D0B974E0}" type="sibTrans" cxnId="{816F768B-2A14-421C-AAB6-C735C96EC426}">
      <dgm:prSet/>
      <dgm:spPr/>
      <dgm:t>
        <a:bodyPr/>
        <a:lstStyle/>
        <a:p>
          <a:endParaRPr lang="en-GB"/>
        </a:p>
      </dgm:t>
    </dgm:pt>
    <dgm:pt modelId="{9443C78C-2F86-4686-B461-488249E0B9E9}" type="pres">
      <dgm:prSet presAssocID="{8A041A8B-DBA8-46A2-9165-5EE03040858C}" presName="Name0" presStyleCnt="0">
        <dgm:presLayoutVars>
          <dgm:dir/>
          <dgm:animLvl val="lvl"/>
          <dgm:resizeHandles val="exact"/>
        </dgm:presLayoutVars>
      </dgm:prSet>
      <dgm:spPr/>
    </dgm:pt>
    <dgm:pt modelId="{378C14CD-A36C-4913-AA8D-803111A74B1B}" type="pres">
      <dgm:prSet presAssocID="{A2CCC7BC-E5F7-4C7E-B1EE-AE5B177C6BF8}" presName="composite" presStyleCnt="0"/>
      <dgm:spPr/>
    </dgm:pt>
    <dgm:pt modelId="{D2A4E6D3-81CC-41AB-8C33-4BC870BC60CC}" type="pres">
      <dgm:prSet presAssocID="{A2CCC7BC-E5F7-4C7E-B1EE-AE5B177C6BF8}" presName="parTx" presStyleLbl="alignNode1" presStyleIdx="0" presStyleCnt="4">
        <dgm:presLayoutVars>
          <dgm:chMax val="0"/>
          <dgm:chPref val="0"/>
          <dgm:bulletEnabled val="1"/>
        </dgm:presLayoutVars>
      </dgm:prSet>
      <dgm:spPr/>
    </dgm:pt>
    <dgm:pt modelId="{AD3E12E7-412D-4879-98C4-DA5DB2C8367F}" type="pres">
      <dgm:prSet presAssocID="{A2CCC7BC-E5F7-4C7E-B1EE-AE5B177C6BF8}" presName="desTx" presStyleLbl="alignAccFollowNode1" presStyleIdx="0" presStyleCnt="4">
        <dgm:presLayoutVars>
          <dgm:bulletEnabled val="1"/>
        </dgm:presLayoutVars>
      </dgm:prSet>
      <dgm:spPr>
        <a:prstGeom prst="rect">
          <a:avLst/>
        </a:prstGeom>
      </dgm:spPr>
    </dgm:pt>
    <dgm:pt modelId="{CDBEA6B8-C550-4C86-933B-2A729021E308}" type="pres">
      <dgm:prSet presAssocID="{13FEC9D6-35D8-4DCF-AD26-A69A189554B3}" presName="space" presStyleCnt="0"/>
      <dgm:spPr/>
    </dgm:pt>
    <dgm:pt modelId="{7BB99C2A-2617-4AAA-83EE-7D237C8FBEC0}" type="pres">
      <dgm:prSet presAssocID="{BE8D3C8D-4631-4707-BF94-131ABB8EEB99}" presName="composite" presStyleCnt="0"/>
      <dgm:spPr/>
    </dgm:pt>
    <dgm:pt modelId="{87198DE5-BB5F-43FB-B46B-D04718753421}" type="pres">
      <dgm:prSet presAssocID="{BE8D3C8D-4631-4707-BF94-131ABB8EEB99}" presName="parTx" presStyleLbl="alignNode1" presStyleIdx="1" presStyleCnt="4">
        <dgm:presLayoutVars>
          <dgm:chMax val="0"/>
          <dgm:chPref val="0"/>
          <dgm:bulletEnabled val="1"/>
        </dgm:presLayoutVars>
      </dgm:prSet>
      <dgm:spPr/>
    </dgm:pt>
    <dgm:pt modelId="{3AF31378-E413-4659-806E-5880078BD923}" type="pres">
      <dgm:prSet presAssocID="{BE8D3C8D-4631-4707-BF94-131ABB8EEB99}" presName="desTx" presStyleLbl="alignAccFollowNode1" presStyleIdx="1" presStyleCnt="4">
        <dgm:presLayoutVars>
          <dgm:bulletEnabled val="1"/>
        </dgm:presLayoutVars>
      </dgm:prSet>
      <dgm:spPr/>
    </dgm:pt>
    <dgm:pt modelId="{40687B44-ED66-4F50-A85D-3E1CD3586E61}" type="pres">
      <dgm:prSet presAssocID="{78FF212C-B8E7-4C08-9E38-F142B8922E56}" presName="space" presStyleCnt="0"/>
      <dgm:spPr/>
    </dgm:pt>
    <dgm:pt modelId="{5847FAEB-5B68-4032-8FBB-CD5019DA5731}" type="pres">
      <dgm:prSet presAssocID="{48F50E5F-984E-458D-9A81-BBDAE65F617B}" presName="composite" presStyleCnt="0"/>
      <dgm:spPr/>
    </dgm:pt>
    <dgm:pt modelId="{45557372-2113-4D37-8850-139E44752884}" type="pres">
      <dgm:prSet presAssocID="{48F50E5F-984E-458D-9A81-BBDAE65F617B}" presName="parTx" presStyleLbl="alignNode1" presStyleIdx="2" presStyleCnt="4">
        <dgm:presLayoutVars>
          <dgm:chMax val="0"/>
          <dgm:chPref val="0"/>
          <dgm:bulletEnabled val="1"/>
        </dgm:presLayoutVars>
      </dgm:prSet>
      <dgm:spPr/>
    </dgm:pt>
    <dgm:pt modelId="{21D0DA07-27FC-4690-A776-885D4A830456}" type="pres">
      <dgm:prSet presAssocID="{48F50E5F-984E-458D-9A81-BBDAE65F617B}" presName="desTx" presStyleLbl="alignAccFollowNode1" presStyleIdx="2" presStyleCnt="4">
        <dgm:presLayoutVars>
          <dgm:bulletEnabled val="1"/>
        </dgm:presLayoutVars>
      </dgm:prSet>
      <dgm:spPr/>
    </dgm:pt>
    <dgm:pt modelId="{CB8101E2-179B-4D7D-9D2B-E5A15AE5F414}" type="pres">
      <dgm:prSet presAssocID="{8C1D76D3-8B10-4C1D-996C-8B919B0AC27A}" presName="space" presStyleCnt="0"/>
      <dgm:spPr/>
    </dgm:pt>
    <dgm:pt modelId="{EF460991-AE38-4B50-BA97-C7BD5FD30667}" type="pres">
      <dgm:prSet presAssocID="{3E24E5B1-97DE-4FB5-9835-400D6FF6ED9E}" presName="composite" presStyleCnt="0"/>
      <dgm:spPr/>
    </dgm:pt>
    <dgm:pt modelId="{BE697C87-4AED-4CF8-BF50-21FDF412717E}" type="pres">
      <dgm:prSet presAssocID="{3E24E5B1-97DE-4FB5-9835-400D6FF6ED9E}" presName="parTx" presStyleLbl="alignNode1" presStyleIdx="3" presStyleCnt="4">
        <dgm:presLayoutVars>
          <dgm:chMax val="0"/>
          <dgm:chPref val="0"/>
          <dgm:bulletEnabled val="1"/>
        </dgm:presLayoutVars>
      </dgm:prSet>
      <dgm:spPr/>
    </dgm:pt>
    <dgm:pt modelId="{6516F61C-497E-491C-AAB1-DFF84A3E53BE}" type="pres">
      <dgm:prSet presAssocID="{3E24E5B1-97DE-4FB5-9835-400D6FF6ED9E}" presName="desTx" presStyleLbl="alignAccFollowNode1" presStyleIdx="3" presStyleCnt="4">
        <dgm:presLayoutVars>
          <dgm:bulletEnabled val="1"/>
        </dgm:presLayoutVars>
      </dgm:prSet>
      <dgm:spPr/>
    </dgm:pt>
  </dgm:ptLst>
  <dgm:cxnLst>
    <dgm:cxn modelId="{AAF3F108-9B9D-4EB0-83F3-E70CE34EBFAF}" srcId="{A2CCC7BC-E5F7-4C7E-B1EE-AE5B177C6BF8}" destId="{157A8EFF-CF57-456B-9456-AD9072876AD8}" srcOrd="1" destOrd="0" parTransId="{C876DA79-E386-4758-A290-0CE8A766D186}" sibTransId="{7FF9EBAB-CF14-4849-809E-7C81246076DB}"/>
    <dgm:cxn modelId="{75EA2B0B-2886-445E-842B-4F3527659416}" type="presOf" srcId="{2B6860E3-D06B-4C38-877A-DF2185878A3A}" destId="{21D0DA07-27FC-4690-A776-885D4A830456}" srcOrd="0" destOrd="1" presId="urn:microsoft.com/office/officeart/2005/8/layout/hList1"/>
    <dgm:cxn modelId="{F2CE3A15-2777-4368-A41F-04AFB5996416}" srcId="{3E24E5B1-97DE-4FB5-9835-400D6FF6ED9E}" destId="{CDB52CDD-66B6-4DB0-9943-59F25CD9D9D2}" srcOrd="0" destOrd="0" parTransId="{FE1ACF17-E46F-421F-A6C0-A217A81A4844}" sibTransId="{EF76CD7F-A18F-4148-8D79-140D0C516D98}"/>
    <dgm:cxn modelId="{646F8322-F477-4672-8717-D6CED428218D}" type="presOf" srcId="{A2CCC7BC-E5F7-4C7E-B1EE-AE5B177C6BF8}" destId="{D2A4E6D3-81CC-41AB-8C33-4BC870BC60CC}" srcOrd="0" destOrd="0" presId="urn:microsoft.com/office/officeart/2005/8/layout/hList1"/>
    <dgm:cxn modelId="{8EE96831-04E1-43E7-913E-1B989C4B91F7}" srcId="{3E24E5B1-97DE-4FB5-9835-400D6FF6ED9E}" destId="{7EA9661D-DD52-432B-92EA-17E3B908B153}" srcOrd="1" destOrd="0" parTransId="{143E44BC-961C-4907-8E58-E25428AE6E1F}" sibTransId="{C925D831-AD92-470F-9663-B2634B79C03F}"/>
    <dgm:cxn modelId="{3298F03C-541B-47FA-B88A-0FA6DC6B63A4}" type="presOf" srcId="{CDB52CDD-66B6-4DB0-9943-59F25CD9D9D2}" destId="{6516F61C-497E-491C-AAB1-DFF84A3E53BE}" srcOrd="0" destOrd="0" presId="urn:microsoft.com/office/officeart/2005/8/layout/hList1"/>
    <dgm:cxn modelId="{6E6FDC3E-8042-4C79-A292-D0D928BA619E}" type="presOf" srcId="{D337FD4E-66B4-4333-A75D-9A5912BCE82D}" destId="{AD3E12E7-412D-4879-98C4-DA5DB2C8367F}" srcOrd="0" destOrd="0" presId="urn:microsoft.com/office/officeart/2005/8/layout/hList1"/>
    <dgm:cxn modelId="{E1AA6863-9871-4A37-87AB-1E4A0C07048D}" type="presOf" srcId="{B92EED3E-5473-49FF-A5B8-A5CEA59B384E}" destId="{3AF31378-E413-4659-806E-5880078BD923}" srcOrd="0" destOrd="1" presId="urn:microsoft.com/office/officeart/2005/8/layout/hList1"/>
    <dgm:cxn modelId="{319E934A-39FB-46BB-950A-BE35AB050AD7}" type="presOf" srcId="{6C7EB504-337B-4B2D-B560-35061AC1C8BE}" destId="{21D0DA07-27FC-4690-A776-885D4A830456}" srcOrd="0" destOrd="0" presId="urn:microsoft.com/office/officeart/2005/8/layout/hList1"/>
    <dgm:cxn modelId="{1F40274C-2277-44B8-B753-4C9BCF87535E}" srcId="{A2CCC7BC-E5F7-4C7E-B1EE-AE5B177C6BF8}" destId="{D337FD4E-66B4-4333-A75D-9A5912BCE82D}" srcOrd="0" destOrd="0" parTransId="{B6ADB699-66BF-4A35-A75F-80ABF9C58AB7}" sibTransId="{A823C0AC-F551-472C-BAE0-85206464215C}"/>
    <dgm:cxn modelId="{7D906251-5FB1-4FBE-952C-7A3EF26E630D}" srcId="{BE8D3C8D-4631-4707-BF94-131ABB8EEB99}" destId="{FA5F6713-9E8F-4536-BA66-9C4D11CAFC4E}" srcOrd="0" destOrd="0" parTransId="{DABE76B2-5133-4481-B74A-E20792BF9C04}" sibTransId="{3F5AEB13-4339-4A81-8F0E-1D7314DFC8DD}"/>
    <dgm:cxn modelId="{11DF9784-72ED-4D24-8F90-AFE03A2983A9}" type="presOf" srcId="{157A8EFF-CF57-456B-9456-AD9072876AD8}" destId="{AD3E12E7-412D-4879-98C4-DA5DB2C8367F}" srcOrd="0" destOrd="1" presId="urn:microsoft.com/office/officeart/2005/8/layout/hList1"/>
    <dgm:cxn modelId="{816F768B-2A14-421C-AAB6-C735C96EC426}" srcId="{A2CCC7BC-E5F7-4C7E-B1EE-AE5B177C6BF8}" destId="{4D1F7A23-2459-4F69-BA58-4BA7406EF98D}" srcOrd="2" destOrd="0" parTransId="{8B7EF401-DBF2-4653-AD0C-C41695C82636}" sibTransId="{C8BF250E-869C-4A2E-B5AD-E106D0B974E0}"/>
    <dgm:cxn modelId="{2AE8B18D-181F-45DC-BE64-48D0B298D991}" type="presOf" srcId="{48F50E5F-984E-458D-9A81-BBDAE65F617B}" destId="{45557372-2113-4D37-8850-139E44752884}" srcOrd="0" destOrd="0" presId="urn:microsoft.com/office/officeart/2005/8/layout/hList1"/>
    <dgm:cxn modelId="{D320CB8F-6842-44F0-AF20-9871ABF9B9B0}" type="presOf" srcId="{8A041A8B-DBA8-46A2-9165-5EE03040858C}" destId="{9443C78C-2F86-4686-B461-488249E0B9E9}" srcOrd="0" destOrd="0" presId="urn:microsoft.com/office/officeart/2005/8/layout/hList1"/>
    <dgm:cxn modelId="{DB6D1292-8FA3-4544-A404-28D9399AB965}" srcId="{8A041A8B-DBA8-46A2-9165-5EE03040858C}" destId="{BE8D3C8D-4631-4707-BF94-131ABB8EEB99}" srcOrd="1" destOrd="0" parTransId="{CECF72F2-2E04-42A1-83F5-5629B555C993}" sibTransId="{78FF212C-B8E7-4C08-9E38-F142B8922E56}"/>
    <dgm:cxn modelId="{3EB26DB1-CEFA-4A52-8DC5-E0712E0F7DDA}" type="presOf" srcId="{3E24E5B1-97DE-4FB5-9835-400D6FF6ED9E}" destId="{BE697C87-4AED-4CF8-BF50-21FDF412717E}" srcOrd="0" destOrd="0" presId="urn:microsoft.com/office/officeart/2005/8/layout/hList1"/>
    <dgm:cxn modelId="{45380AB5-8DF2-41E8-8506-AC9EDCD404DF}" type="presOf" srcId="{BE8D3C8D-4631-4707-BF94-131ABB8EEB99}" destId="{87198DE5-BB5F-43FB-B46B-D04718753421}" srcOrd="0" destOrd="0" presId="urn:microsoft.com/office/officeart/2005/8/layout/hList1"/>
    <dgm:cxn modelId="{309514BD-8C6F-407F-B263-2FF84053A974}" srcId="{48F50E5F-984E-458D-9A81-BBDAE65F617B}" destId="{2B6860E3-D06B-4C38-877A-DF2185878A3A}" srcOrd="1" destOrd="0" parTransId="{760FE862-F935-47B9-879F-894CA58B316B}" sibTransId="{352BADC0-5A0B-4ADB-AC2F-0EBFD9D0819B}"/>
    <dgm:cxn modelId="{FE4884C0-B13A-42AE-9ED9-A666FE488AA9}" srcId="{8A041A8B-DBA8-46A2-9165-5EE03040858C}" destId="{48F50E5F-984E-458D-9A81-BBDAE65F617B}" srcOrd="2" destOrd="0" parTransId="{68CB8D48-10BB-4369-9D3E-5B15DEE4629D}" sibTransId="{8C1D76D3-8B10-4C1D-996C-8B919B0AC27A}"/>
    <dgm:cxn modelId="{3A7255C6-FCEC-4284-B5CF-3A9C72D8298C}" type="presOf" srcId="{FA5F6713-9E8F-4536-BA66-9C4D11CAFC4E}" destId="{3AF31378-E413-4659-806E-5880078BD923}" srcOrd="0" destOrd="0" presId="urn:microsoft.com/office/officeart/2005/8/layout/hList1"/>
    <dgm:cxn modelId="{DA6974D0-FEA9-453B-9317-D27C9B64A332}" srcId="{48F50E5F-984E-458D-9A81-BBDAE65F617B}" destId="{6C7EB504-337B-4B2D-B560-35061AC1C8BE}" srcOrd="0" destOrd="0" parTransId="{2BC00684-A3F1-4A5A-8EB1-6218F616B497}" sibTransId="{4C87EA01-FC55-481A-8432-55FD68814E37}"/>
    <dgm:cxn modelId="{8639A5D2-FA38-4ACA-BCF5-242E6B573E60}" type="presOf" srcId="{7EA9661D-DD52-432B-92EA-17E3B908B153}" destId="{6516F61C-497E-491C-AAB1-DFF84A3E53BE}" srcOrd="0" destOrd="1" presId="urn:microsoft.com/office/officeart/2005/8/layout/hList1"/>
    <dgm:cxn modelId="{601934E6-E17E-4C5F-9BC2-05AEF597245A}" srcId="{8A041A8B-DBA8-46A2-9165-5EE03040858C}" destId="{3E24E5B1-97DE-4FB5-9835-400D6FF6ED9E}" srcOrd="3" destOrd="0" parTransId="{8785394D-4DF1-4ECD-9C0C-DD990A908918}" sibTransId="{E02E995A-5FD5-44A3-9204-68571DDF9735}"/>
    <dgm:cxn modelId="{6490DAEA-FADB-4425-9CCA-ECA2206282E3}" srcId="{BE8D3C8D-4631-4707-BF94-131ABB8EEB99}" destId="{B92EED3E-5473-49FF-A5B8-A5CEA59B384E}" srcOrd="1" destOrd="0" parTransId="{9A1DD529-4512-4ED7-BF45-B4746B2998EE}" sibTransId="{00A02CF2-D827-4AFA-BD15-8FF6CBE61E9D}"/>
    <dgm:cxn modelId="{CDDD23F4-D04E-4B1B-91F2-826F1E7ED5D7}" type="presOf" srcId="{4D1F7A23-2459-4F69-BA58-4BA7406EF98D}" destId="{AD3E12E7-412D-4879-98C4-DA5DB2C8367F}" srcOrd="0" destOrd="2" presId="urn:microsoft.com/office/officeart/2005/8/layout/hList1"/>
    <dgm:cxn modelId="{B9597DFE-02BF-423F-9286-37E3098C343E}" srcId="{8A041A8B-DBA8-46A2-9165-5EE03040858C}" destId="{A2CCC7BC-E5F7-4C7E-B1EE-AE5B177C6BF8}" srcOrd="0" destOrd="0" parTransId="{D73D298D-D59D-41CC-AF03-0B64E3195C08}" sibTransId="{13FEC9D6-35D8-4DCF-AD26-A69A189554B3}"/>
    <dgm:cxn modelId="{2B279DBA-D4C7-4B77-8CBE-4C2077E46402}" type="presParOf" srcId="{9443C78C-2F86-4686-B461-488249E0B9E9}" destId="{378C14CD-A36C-4913-AA8D-803111A74B1B}" srcOrd="0" destOrd="0" presId="urn:microsoft.com/office/officeart/2005/8/layout/hList1"/>
    <dgm:cxn modelId="{A4F4651E-1485-4090-943B-B1A3C5140339}" type="presParOf" srcId="{378C14CD-A36C-4913-AA8D-803111A74B1B}" destId="{D2A4E6D3-81CC-41AB-8C33-4BC870BC60CC}" srcOrd="0" destOrd="0" presId="urn:microsoft.com/office/officeart/2005/8/layout/hList1"/>
    <dgm:cxn modelId="{830B4836-C997-4540-8DE0-9AB5F9028D6D}" type="presParOf" srcId="{378C14CD-A36C-4913-AA8D-803111A74B1B}" destId="{AD3E12E7-412D-4879-98C4-DA5DB2C8367F}" srcOrd="1" destOrd="0" presId="urn:microsoft.com/office/officeart/2005/8/layout/hList1"/>
    <dgm:cxn modelId="{328E1431-E41A-4BD2-A839-BB5CF5751623}" type="presParOf" srcId="{9443C78C-2F86-4686-B461-488249E0B9E9}" destId="{CDBEA6B8-C550-4C86-933B-2A729021E308}" srcOrd="1" destOrd="0" presId="urn:microsoft.com/office/officeart/2005/8/layout/hList1"/>
    <dgm:cxn modelId="{5251CE3F-2041-4A4F-9F25-FFD06F9DD7C2}" type="presParOf" srcId="{9443C78C-2F86-4686-B461-488249E0B9E9}" destId="{7BB99C2A-2617-4AAA-83EE-7D237C8FBEC0}" srcOrd="2" destOrd="0" presId="urn:microsoft.com/office/officeart/2005/8/layout/hList1"/>
    <dgm:cxn modelId="{54157E4B-4FC5-46BE-B2C3-99EDBD21EB5D}" type="presParOf" srcId="{7BB99C2A-2617-4AAA-83EE-7D237C8FBEC0}" destId="{87198DE5-BB5F-43FB-B46B-D04718753421}" srcOrd="0" destOrd="0" presId="urn:microsoft.com/office/officeart/2005/8/layout/hList1"/>
    <dgm:cxn modelId="{5B9D62CB-8240-461D-9EF0-77703DCE847E}" type="presParOf" srcId="{7BB99C2A-2617-4AAA-83EE-7D237C8FBEC0}" destId="{3AF31378-E413-4659-806E-5880078BD923}" srcOrd="1" destOrd="0" presId="urn:microsoft.com/office/officeart/2005/8/layout/hList1"/>
    <dgm:cxn modelId="{FAEA1445-0ECF-4B13-A9A8-D5316C7FED3D}" type="presParOf" srcId="{9443C78C-2F86-4686-B461-488249E0B9E9}" destId="{40687B44-ED66-4F50-A85D-3E1CD3586E61}" srcOrd="3" destOrd="0" presId="urn:microsoft.com/office/officeart/2005/8/layout/hList1"/>
    <dgm:cxn modelId="{7CD1C753-7492-47FD-8CC0-BDCE4B04ECA7}" type="presParOf" srcId="{9443C78C-2F86-4686-B461-488249E0B9E9}" destId="{5847FAEB-5B68-4032-8FBB-CD5019DA5731}" srcOrd="4" destOrd="0" presId="urn:microsoft.com/office/officeart/2005/8/layout/hList1"/>
    <dgm:cxn modelId="{3F2DA7B4-4813-46A1-896A-976F2B4CA743}" type="presParOf" srcId="{5847FAEB-5B68-4032-8FBB-CD5019DA5731}" destId="{45557372-2113-4D37-8850-139E44752884}" srcOrd="0" destOrd="0" presId="urn:microsoft.com/office/officeart/2005/8/layout/hList1"/>
    <dgm:cxn modelId="{ED33F949-6EAA-4244-BDDC-94698E04CB2D}" type="presParOf" srcId="{5847FAEB-5B68-4032-8FBB-CD5019DA5731}" destId="{21D0DA07-27FC-4690-A776-885D4A830456}" srcOrd="1" destOrd="0" presId="urn:microsoft.com/office/officeart/2005/8/layout/hList1"/>
    <dgm:cxn modelId="{3030C32F-9494-489A-9E8F-1D418466A839}" type="presParOf" srcId="{9443C78C-2F86-4686-B461-488249E0B9E9}" destId="{CB8101E2-179B-4D7D-9D2B-E5A15AE5F414}" srcOrd="5" destOrd="0" presId="urn:microsoft.com/office/officeart/2005/8/layout/hList1"/>
    <dgm:cxn modelId="{5A99DA4F-476D-470D-A527-F2E6E8548E36}" type="presParOf" srcId="{9443C78C-2F86-4686-B461-488249E0B9E9}" destId="{EF460991-AE38-4B50-BA97-C7BD5FD30667}" srcOrd="6" destOrd="0" presId="urn:microsoft.com/office/officeart/2005/8/layout/hList1"/>
    <dgm:cxn modelId="{A0C48EFE-0372-46D7-B799-3B3ECC8BC076}" type="presParOf" srcId="{EF460991-AE38-4B50-BA97-C7BD5FD30667}" destId="{BE697C87-4AED-4CF8-BF50-21FDF412717E}" srcOrd="0" destOrd="0" presId="urn:microsoft.com/office/officeart/2005/8/layout/hList1"/>
    <dgm:cxn modelId="{644E2524-C468-4494-9F14-B5CFED2F4747}" type="presParOf" srcId="{EF460991-AE38-4B50-BA97-C7BD5FD30667}" destId="{6516F61C-497E-491C-AAB1-DFF84A3E53B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4E6D3-81CC-41AB-8C33-4BC870BC60CC}">
      <dsp:nvSpPr>
        <dsp:cNvPr id="0" name=""/>
        <dsp:cNvSpPr/>
      </dsp:nvSpPr>
      <dsp:spPr>
        <a:xfrm>
          <a:off x="3532" y="208547"/>
          <a:ext cx="3443881" cy="518400"/>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FFFFFF"/>
              </a:solidFill>
              <a:latin typeface="Arial" panose="020B0604020202020204"/>
              <a:ea typeface="ＭＳ Ｐゴシック"/>
              <a:cs typeface="+mn-cs"/>
            </a:rPr>
            <a:t>Leadership</a:t>
          </a:r>
        </a:p>
      </dsp:txBody>
      <dsp:txXfrm>
        <a:off x="3532" y="208547"/>
        <a:ext cx="3443881" cy="518400"/>
      </dsp:txXfrm>
    </dsp:sp>
    <dsp:sp modelId="{AD3E12E7-412D-4879-98C4-DA5DB2C8367F}">
      <dsp:nvSpPr>
        <dsp:cNvPr id="0" name=""/>
        <dsp:cNvSpPr/>
      </dsp:nvSpPr>
      <dsp:spPr>
        <a:xfrm>
          <a:off x="3532" y="726947"/>
          <a:ext cx="3443881" cy="3359879"/>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a:cs typeface="+mn-cs"/>
            </a:rPr>
            <a:t>Shared direction and culture</a:t>
          </a:r>
          <a:endParaRPr lang="en-GB" sz="1800" kern="1200" dirty="0">
            <a:solidFill>
              <a:srgbClr val="000000">
                <a:hueOff val="0"/>
                <a:satOff val="0"/>
                <a:lumOff val="0"/>
                <a:alphaOff val="0"/>
              </a:srgbClr>
            </a:solidFill>
            <a:latin typeface="Arial" panose="020B0604020202020204"/>
            <a:ea typeface="ＭＳ Ｐゴシック"/>
            <a:cs typeface="+mn-cs"/>
          </a:endParaRPr>
        </a:p>
        <a:p>
          <a:pPr marL="171450" lvl="1" indent="-171450" algn="l" defTabSz="800100">
            <a:lnSpc>
              <a:spcPct val="90000"/>
            </a:lnSpc>
            <a:spcBef>
              <a:spcPct val="0"/>
            </a:spcBef>
            <a:spcAft>
              <a:spcPct val="15000"/>
            </a:spcAft>
            <a:buChar char="•"/>
          </a:pPr>
          <a:r>
            <a:rPr kumimoji="0" lang="en-US" sz="1800" b="0" i="0" u="none" strike="noStrike" kern="1200" cap="none" spc="0" normalizeH="0" baseline="0" noProof="0">
              <a:ln>
                <a:noFill/>
              </a:ln>
              <a:solidFill>
                <a:srgbClr val="000000"/>
              </a:solidFill>
              <a:effectLst/>
              <a:uLnTx/>
              <a:uFillTx/>
              <a:latin typeface="Arial" panose="020B0604020202020204"/>
              <a:ea typeface="ＭＳ Ｐゴシック"/>
              <a:cs typeface="+mn-cs"/>
            </a:rPr>
            <a:t>Capable, compassionate and inclusive leaders </a:t>
          </a:r>
          <a:endPar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a:cs typeface="+mn-cs"/>
          </a:endParaRPr>
        </a:p>
        <a:p>
          <a:pPr marL="171450" lvl="1" indent="-171450" algn="l" defTabSz="800100">
            <a:lnSpc>
              <a:spcPct val="90000"/>
            </a:lnSpc>
            <a:spcBef>
              <a:spcPct val="0"/>
            </a:spcBef>
            <a:spcAft>
              <a:spcPct val="15000"/>
            </a:spcAft>
            <a:buChar char="•"/>
          </a:pPr>
          <a:r>
            <a:rPr kumimoji="0" lang="en-US" sz="1800" b="0" i="0" u="none" strike="noStrike" kern="1200" cap="none" spc="0" normalizeH="0" baseline="0" noProof="0">
              <a:ln>
                <a:noFill/>
              </a:ln>
              <a:solidFill>
                <a:srgbClr val="000000"/>
              </a:solidFill>
              <a:effectLst/>
              <a:uLnTx/>
              <a:uFillTx/>
              <a:latin typeface="Arial" panose="020B0604020202020204"/>
              <a:ea typeface="ＭＳ Ｐゴシック"/>
              <a:cs typeface="+mn-cs"/>
            </a:rPr>
            <a:t>Governance and assurance </a:t>
          </a:r>
          <a:endPar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a:cs typeface="+mn-cs"/>
          </a:endParaRPr>
        </a:p>
        <a:p>
          <a:pPr marL="171450" lvl="1" indent="-171450" algn="l" defTabSz="800100">
            <a:lnSpc>
              <a:spcPct val="90000"/>
            </a:lnSpc>
            <a:spcBef>
              <a:spcPct val="0"/>
            </a:spcBef>
            <a:spcAft>
              <a:spcPct val="15000"/>
            </a:spcAft>
            <a:buChar char="•"/>
          </a:pPr>
          <a:r>
            <a:rPr kumimoji="0" lang="en-US" sz="1800" b="0" i="0" u="none" strike="noStrike" kern="1200" cap="none" spc="0" normalizeH="0" baseline="0" noProof="0">
              <a:ln>
                <a:noFill/>
              </a:ln>
              <a:solidFill>
                <a:srgbClr val="000000"/>
              </a:solidFill>
              <a:effectLst/>
              <a:uLnTx/>
              <a:uFillTx/>
              <a:latin typeface="Arial" panose="020B0604020202020204"/>
              <a:ea typeface="+mn-lt"/>
              <a:cs typeface="Arial"/>
            </a:rPr>
            <a:t>Partnerships and communities</a:t>
          </a:r>
          <a:endPar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a:cs typeface="+mn-cs"/>
          </a:endParaRPr>
        </a:p>
        <a:p>
          <a:pPr marL="171450" lvl="1" indent="-171450" algn="l" defTabSz="800100">
            <a:lnSpc>
              <a:spcPct val="90000"/>
            </a:lnSpc>
            <a:spcBef>
              <a:spcPct val="0"/>
            </a:spcBef>
            <a:spcAft>
              <a:spcPct val="15000"/>
            </a:spcAft>
            <a:buChar char="•"/>
          </a:pPr>
          <a:r>
            <a:rPr kumimoji="0" lang="en-US" sz="1800" b="0" i="0" u="none" strike="noStrike" kern="1200" cap="none" spc="0" normalizeH="0" baseline="0" noProof="0">
              <a:ln>
                <a:noFill/>
              </a:ln>
              <a:solidFill>
                <a:srgbClr val="000000"/>
              </a:solidFill>
              <a:effectLst/>
              <a:uLnTx/>
              <a:uFillTx/>
              <a:latin typeface="Arial" panose="020B0604020202020204"/>
              <a:ea typeface="ＭＳ Ｐゴシック"/>
              <a:cs typeface="+mn-cs"/>
            </a:rPr>
            <a:t>Learning, improvement and innovation</a:t>
          </a:r>
          <a:endPar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a:cs typeface="+mn-cs"/>
          </a:endParaRPr>
        </a:p>
        <a:p>
          <a:pPr marL="171450" lvl="1" indent="-171450" algn="l" defTabSz="800100">
            <a:lnSpc>
              <a:spcPct val="90000"/>
            </a:lnSpc>
            <a:spcBef>
              <a:spcPct val="0"/>
            </a:spcBef>
            <a:spcAft>
              <a:spcPct val="15000"/>
            </a:spcAft>
            <a:buChar char="•"/>
          </a:pPr>
          <a:r>
            <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a:cs typeface="+mn-cs"/>
            </a:rPr>
            <a:t>Environmental sustainability </a:t>
          </a:r>
        </a:p>
        <a:p>
          <a:pPr marL="171450" lvl="1" indent="-171450" algn="l" defTabSz="800100">
            <a:lnSpc>
              <a:spcPct val="90000"/>
            </a:lnSpc>
            <a:spcBef>
              <a:spcPct val="0"/>
            </a:spcBef>
            <a:spcAft>
              <a:spcPct val="15000"/>
            </a:spcAft>
            <a:buChar char="•"/>
          </a:pPr>
          <a:r>
            <a:rPr kumimoji="0" lang="en-US" sz="1800" b="0" i="0" u="none" strike="noStrike" kern="1200" cap="none" spc="0" normalizeH="0" baseline="0" noProof="0">
              <a:ln>
                <a:noFill/>
              </a:ln>
              <a:solidFill>
                <a:srgbClr val="000000"/>
              </a:solidFill>
              <a:effectLst/>
              <a:uLnTx/>
              <a:uFillTx/>
              <a:latin typeface="Arial" panose="020B0604020202020204"/>
              <a:ea typeface="ＭＳ Ｐゴシック"/>
              <a:cs typeface="+mn-cs"/>
            </a:rPr>
            <a:t>Workforce equality, diversity and inclusion</a:t>
          </a:r>
          <a:endPar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a:cs typeface="+mn-cs"/>
          </a:endParaRPr>
        </a:p>
        <a:p>
          <a:pPr marL="171450" lvl="1" indent="-171450" algn="l" defTabSz="800100">
            <a:lnSpc>
              <a:spcPct val="90000"/>
            </a:lnSpc>
            <a:spcBef>
              <a:spcPct val="0"/>
            </a:spcBef>
            <a:spcAft>
              <a:spcPct val="15000"/>
            </a:spcAft>
            <a:buChar char="•"/>
          </a:pPr>
          <a:r>
            <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a:cs typeface="+mn-cs"/>
            </a:rPr>
            <a:t>Freedom to Speak Up </a:t>
          </a:r>
        </a:p>
      </dsp:txBody>
      <dsp:txXfrm>
        <a:off x="3532" y="726947"/>
        <a:ext cx="3443881" cy="3359879"/>
      </dsp:txXfrm>
    </dsp:sp>
    <dsp:sp modelId="{87198DE5-BB5F-43FB-B46B-D04718753421}">
      <dsp:nvSpPr>
        <dsp:cNvPr id="0" name=""/>
        <dsp:cNvSpPr/>
      </dsp:nvSpPr>
      <dsp:spPr>
        <a:xfrm>
          <a:off x="3929556" y="208547"/>
          <a:ext cx="3443881" cy="518400"/>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FFFFFF"/>
              </a:solidFill>
              <a:latin typeface="Arial" panose="020B0604020202020204"/>
              <a:ea typeface="ＭＳ Ｐゴシック"/>
              <a:cs typeface="+mn-cs"/>
            </a:rPr>
            <a:t>Integration</a:t>
          </a:r>
        </a:p>
      </dsp:txBody>
      <dsp:txXfrm>
        <a:off x="3929556" y="208547"/>
        <a:ext cx="3443881" cy="518400"/>
      </dsp:txXfrm>
    </dsp:sp>
    <dsp:sp modelId="{3AF31378-E413-4659-806E-5880078BD923}">
      <dsp:nvSpPr>
        <dsp:cNvPr id="0" name=""/>
        <dsp:cNvSpPr/>
      </dsp:nvSpPr>
      <dsp:spPr>
        <a:xfrm>
          <a:off x="3929556" y="726947"/>
          <a:ext cx="3443881" cy="3359879"/>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kumimoji="0" lang="en-GB" sz="1800" b="0" i="0" u="none" strike="noStrike" kern="1200" cap="none" spc="0" normalizeH="0" baseline="0" noProof="0" dirty="0">
              <a:ln>
                <a:noFill/>
              </a:ln>
              <a:solidFill>
                <a:srgbClr val="000000"/>
              </a:solidFill>
              <a:effectLst/>
              <a:uLnTx/>
              <a:uFillTx/>
              <a:latin typeface="Arial" panose="020B0604020202020204"/>
              <a:ea typeface="+mn-lt"/>
              <a:cs typeface="Arial"/>
            </a:rPr>
            <a:t>Safe systems, pathways and transitions</a:t>
          </a:r>
          <a:r>
            <a:rPr kumimoji="0" lang="en-US" sz="1800" b="0" i="0" u="none" strike="noStrike" kern="1200" cap="none" spc="0" normalizeH="0" baseline="0" noProof="0" dirty="0">
              <a:ln>
                <a:noFill/>
              </a:ln>
              <a:solidFill>
                <a:srgbClr val="000000"/>
              </a:solidFill>
              <a:effectLst/>
              <a:uLnTx/>
              <a:uFillTx/>
              <a:latin typeface="Arial" panose="020B0604020202020204"/>
              <a:ea typeface="+mn-lt"/>
              <a:cs typeface="Arial"/>
            </a:rPr>
            <a:t> </a:t>
          </a:r>
          <a:endParaRPr lang="en-GB" sz="1800" kern="1200" dirty="0">
            <a:solidFill>
              <a:srgbClr val="000000">
                <a:hueOff val="0"/>
                <a:satOff val="0"/>
                <a:lumOff val="0"/>
                <a:alphaOff val="0"/>
              </a:srgbClr>
            </a:solidFill>
            <a:latin typeface="Arial" panose="020B0604020202020204"/>
            <a:ea typeface="ＭＳ Ｐゴシック"/>
            <a:cs typeface="+mn-cs"/>
          </a:endParaRPr>
        </a:p>
        <a:p>
          <a:pPr marL="171450" lvl="1" indent="-171450" algn="l" defTabSz="800100">
            <a:lnSpc>
              <a:spcPct val="90000"/>
            </a:lnSpc>
            <a:spcBef>
              <a:spcPct val="0"/>
            </a:spcBef>
            <a:spcAft>
              <a:spcPct val="15000"/>
            </a:spcAft>
            <a:buChar char="•"/>
          </a:pPr>
          <a:r>
            <a:rPr kumimoji="0" lang="en-US" sz="1800" b="0" i="0" u="none" strike="noStrike" kern="1200" cap="none" spc="0" normalizeH="0" baseline="0" noProof="0">
              <a:ln>
                <a:noFill/>
              </a:ln>
              <a:solidFill>
                <a:srgbClr val="000000"/>
              </a:solidFill>
              <a:effectLst/>
              <a:uLnTx/>
              <a:uFillTx/>
              <a:latin typeface="Arial" panose="020B0604020202020204"/>
              <a:ea typeface="+mn-lt"/>
              <a:cs typeface="Arial"/>
            </a:rPr>
            <a:t>Care provision, integration  and continuity</a:t>
          </a:r>
          <a:endParaRPr kumimoji="0" lang="en-US" sz="1800" b="0" i="0" u="none" strike="noStrike" kern="1200" cap="none" spc="0" normalizeH="0" baseline="0" noProof="0" dirty="0">
            <a:ln>
              <a:noFill/>
            </a:ln>
            <a:solidFill>
              <a:srgbClr val="000000"/>
            </a:solidFill>
            <a:effectLst/>
            <a:uLnTx/>
            <a:uFillTx/>
            <a:latin typeface="Arial" panose="020B0604020202020204"/>
            <a:ea typeface="+mn-lt"/>
            <a:cs typeface="Arial"/>
          </a:endParaRPr>
        </a:p>
        <a:p>
          <a:pPr marL="171450" lvl="1" indent="-171450" algn="l" defTabSz="800100">
            <a:lnSpc>
              <a:spcPct val="90000"/>
            </a:lnSpc>
            <a:spcBef>
              <a:spcPct val="0"/>
            </a:spcBef>
            <a:spcAft>
              <a:spcPct val="15000"/>
            </a:spcAft>
            <a:buChar char="•"/>
          </a:pPr>
          <a:r>
            <a:rPr kumimoji="0" lang="en-GB" sz="1800" b="0" i="0" u="none" strike="noStrike" kern="1200" cap="none" spc="0" normalizeH="0" baseline="0" noProof="0" dirty="0">
              <a:ln>
                <a:noFill/>
              </a:ln>
              <a:solidFill>
                <a:srgbClr val="000000"/>
              </a:solidFill>
              <a:effectLst/>
              <a:uLnTx/>
              <a:uFillTx/>
              <a:latin typeface="Arial" panose="020B0604020202020204"/>
              <a:ea typeface="+mn-lt"/>
              <a:cs typeface="Arial"/>
            </a:rPr>
            <a:t>How staff, teams and services work together   </a:t>
          </a:r>
          <a:endPar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a:cs typeface="+mn-cs"/>
          </a:endParaRPr>
        </a:p>
      </dsp:txBody>
      <dsp:txXfrm>
        <a:off x="3929556" y="726947"/>
        <a:ext cx="3443881" cy="3359879"/>
      </dsp:txXfrm>
    </dsp:sp>
    <dsp:sp modelId="{45557372-2113-4D37-8850-139E44752884}">
      <dsp:nvSpPr>
        <dsp:cNvPr id="0" name=""/>
        <dsp:cNvSpPr/>
      </dsp:nvSpPr>
      <dsp:spPr>
        <a:xfrm>
          <a:off x="7855581" y="208547"/>
          <a:ext cx="3443881" cy="518400"/>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a:solidFill>
                <a:srgbClr val="FFFFFF"/>
              </a:solidFill>
              <a:latin typeface="Arial" panose="020B0604020202020204"/>
              <a:ea typeface="ＭＳ Ｐゴシック"/>
              <a:cs typeface="+mn-cs"/>
            </a:rPr>
            <a:t>Quality and safety</a:t>
          </a:r>
          <a:endParaRPr lang="en-GB" sz="2000" kern="1200" dirty="0">
            <a:solidFill>
              <a:srgbClr val="FFFFFF"/>
            </a:solidFill>
            <a:latin typeface="Arial" panose="020B0604020202020204"/>
            <a:ea typeface="ＭＳ Ｐゴシック"/>
            <a:cs typeface="+mn-cs"/>
          </a:endParaRPr>
        </a:p>
      </dsp:txBody>
      <dsp:txXfrm>
        <a:off x="7855581" y="208547"/>
        <a:ext cx="3443881" cy="518400"/>
      </dsp:txXfrm>
    </dsp:sp>
    <dsp:sp modelId="{21D0DA07-27FC-4690-A776-885D4A830456}">
      <dsp:nvSpPr>
        <dsp:cNvPr id="0" name=""/>
        <dsp:cNvSpPr/>
      </dsp:nvSpPr>
      <dsp:spPr>
        <a:xfrm>
          <a:off x="7855581" y="726947"/>
          <a:ext cx="3443881" cy="3359879"/>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a:cs typeface="+mn-cs"/>
            </a:rPr>
            <a:t>Learning culture  </a:t>
          </a:r>
          <a:endParaRPr lang="en-GB" sz="1800" kern="1200" dirty="0">
            <a:solidFill>
              <a:srgbClr val="000000">
                <a:hueOff val="0"/>
                <a:satOff val="0"/>
                <a:lumOff val="0"/>
                <a:alphaOff val="0"/>
              </a:srgbClr>
            </a:solidFill>
            <a:latin typeface="Arial" panose="020B0604020202020204"/>
            <a:ea typeface="ＭＳ Ｐゴシック"/>
            <a:cs typeface="+mn-cs"/>
          </a:endParaRPr>
        </a:p>
        <a:p>
          <a:pPr marL="171450" lvl="1" indent="-171450" algn="l" defTabSz="800100">
            <a:lnSpc>
              <a:spcPct val="90000"/>
            </a:lnSpc>
            <a:spcBef>
              <a:spcPct val="0"/>
            </a:spcBef>
            <a:spcAft>
              <a:spcPct val="15000"/>
            </a:spcAft>
            <a:buChar char="•"/>
          </a:pPr>
          <a:r>
            <a:rPr kumimoji="0" lang="en-US" sz="1800" b="0" i="0" u="none" strike="noStrike" kern="1200" cap="none" spc="0" normalizeH="0" baseline="0" noProof="0">
              <a:ln>
                <a:noFill/>
              </a:ln>
              <a:solidFill>
                <a:srgbClr val="000000"/>
              </a:solidFill>
              <a:effectLst/>
              <a:uLnTx/>
              <a:uFillTx/>
              <a:latin typeface="Arial" panose="020B0604020202020204"/>
              <a:ea typeface="+mn-lt"/>
              <a:cs typeface="Arial"/>
            </a:rPr>
            <a:t>Supporting people to live healthier lives</a:t>
          </a:r>
          <a:endParaRPr kumimoji="0" lang="en-GB" sz="1800" b="0" i="0" u="none" strike="noStrike" kern="1200" cap="none" spc="0" normalizeH="0" baseline="0" noProof="0" dirty="0">
            <a:ln>
              <a:noFill/>
            </a:ln>
            <a:solidFill>
              <a:srgbClr val="000000"/>
            </a:solidFill>
            <a:effectLst/>
            <a:uLnTx/>
            <a:uFillTx/>
            <a:latin typeface="Arial" panose="020B0604020202020204"/>
            <a:ea typeface="+mn-lt"/>
            <a:cs typeface="Arial"/>
          </a:endParaRPr>
        </a:p>
        <a:p>
          <a:pPr marL="171450" lvl="1" indent="-171450" algn="l" defTabSz="800100">
            <a:lnSpc>
              <a:spcPct val="90000"/>
            </a:lnSpc>
            <a:spcBef>
              <a:spcPct val="0"/>
            </a:spcBef>
            <a:spcAft>
              <a:spcPct val="15000"/>
            </a:spcAft>
            <a:buChar char="•"/>
          </a:pPr>
          <a:r>
            <a:rPr kumimoji="0" lang="en-US" sz="1800" b="0" i="0" u="none" strike="noStrike" kern="1200" cap="none" spc="0" normalizeH="0" baseline="0" noProof="0">
              <a:ln>
                <a:noFill/>
              </a:ln>
              <a:solidFill>
                <a:srgbClr val="000000"/>
              </a:solidFill>
              <a:effectLst/>
              <a:uLnTx/>
              <a:uFillTx/>
              <a:latin typeface="Arial" panose="020B0604020202020204"/>
              <a:ea typeface="ＭＳ Ｐゴシック"/>
              <a:cs typeface="+mn-cs"/>
            </a:rPr>
            <a:t>Safe and effective staffing </a:t>
          </a:r>
          <a:endPar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a:cs typeface="+mn-cs"/>
          </a:endParaRPr>
        </a:p>
        <a:p>
          <a:pPr marL="171450" lvl="1" indent="-171450" algn="l" defTabSz="800100">
            <a:lnSpc>
              <a:spcPct val="90000"/>
            </a:lnSpc>
            <a:spcBef>
              <a:spcPct val="0"/>
            </a:spcBef>
            <a:spcAft>
              <a:spcPct val="15000"/>
            </a:spcAft>
            <a:buChar char="•"/>
          </a:pPr>
          <a:r>
            <a:rPr kumimoji="0" lang="en-US" sz="1800" b="0" i="0" u="none" strike="noStrike" kern="1200" cap="none" spc="0" normalizeH="0" baseline="0" noProof="0">
              <a:ln>
                <a:noFill/>
              </a:ln>
              <a:solidFill>
                <a:srgbClr val="000000"/>
              </a:solidFill>
              <a:effectLst/>
              <a:uLnTx/>
              <a:uFillTx/>
              <a:latin typeface="Arial" panose="020B0604020202020204"/>
              <a:ea typeface="+mn-lt"/>
              <a:cs typeface="Arial"/>
            </a:rPr>
            <a:t>Safeguarding </a:t>
          </a:r>
          <a:endParaRPr kumimoji="0" lang="en-US" sz="1800" b="0" i="0" u="none" strike="noStrike" kern="1200" cap="none" spc="0" normalizeH="0" baseline="0" noProof="0" dirty="0">
            <a:ln>
              <a:noFill/>
            </a:ln>
            <a:solidFill>
              <a:srgbClr val="000000"/>
            </a:solidFill>
            <a:effectLst/>
            <a:uLnTx/>
            <a:uFillTx/>
            <a:latin typeface="Arial" panose="020B0604020202020204"/>
            <a:ea typeface="+mn-lt"/>
            <a:cs typeface="Arial"/>
          </a:endParaRPr>
        </a:p>
        <a:p>
          <a:pPr marL="171450" lvl="1" indent="-171450" algn="l" defTabSz="800100">
            <a:lnSpc>
              <a:spcPct val="90000"/>
            </a:lnSpc>
            <a:spcBef>
              <a:spcPct val="0"/>
            </a:spcBef>
            <a:spcAft>
              <a:spcPct val="15000"/>
            </a:spcAft>
            <a:buChar char="•"/>
          </a:pPr>
          <a:r>
            <a:rPr kumimoji="0" lang="en-US" sz="1800" b="0" i="0" u="none" strike="noStrike" kern="1200" cap="none" spc="0" normalizeH="0" baseline="0" noProof="0">
              <a:ln>
                <a:noFill/>
              </a:ln>
              <a:solidFill>
                <a:srgbClr val="000000"/>
              </a:solidFill>
              <a:effectLst/>
              <a:uLnTx/>
              <a:uFillTx/>
              <a:latin typeface="Arial" panose="020B0604020202020204"/>
              <a:ea typeface="+mn-lt"/>
              <a:cs typeface="Arial"/>
            </a:rPr>
            <a:t>Equity in access</a:t>
          </a:r>
          <a:endParaRPr kumimoji="0" lang="en-US" sz="1800" b="0" i="0" u="none" strike="noStrike" kern="1200" cap="none" spc="0" normalizeH="0" baseline="0" noProof="0" dirty="0">
            <a:ln>
              <a:noFill/>
            </a:ln>
            <a:solidFill>
              <a:srgbClr val="000000"/>
            </a:solidFill>
            <a:effectLst/>
            <a:uLnTx/>
            <a:uFillTx/>
            <a:latin typeface="Arial" panose="020B0604020202020204"/>
            <a:ea typeface="+mn-lt"/>
            <a:cs typeface="Arial"/>
          </a:endParaRPr>
        </a:p>
        <a:p>
          <a:pPr marL="171450" lvl="1" indent="-171450" algn="l" defTabSz="800100">
            <a:lnSpc>
              <a:spcPct val="90000"/>
            </a:lnSpc>
            <a:spcBef>
              <a:spcPct val="0"/>
            </a:spcBef>
            <a:spcAft>
              <a:spcPct val="15000"/>
            </a:spcAft>
            <a:buChar char="•"/>
          </a:pPr>
          <a:r>
            <a:rPr kumimoji="0" lang="en-US" sz="1800" b="0" i="0" u="none" strike="noStrike" kern="1200" cap="none" spc="0" normalizeH="0" baseline="0" noProof="0" dirty="0">
              <a:ln>
                <a:noFill/>
              </a:ln>
              <a:solidFill>
                <a:srgbClr val="000000"/>
              </a:solidFill>
              <a:effectLst/>
              <a:uLnTx/>
              <a:uFillTx/>
              <a:latin typeface="Arial" panose="020B0604020202020204"/>
              <a:ea typeface="+mn-lt"/>
              <a:cs typeface="Arial"/>
            </a:rPr>
            <a:t>Equity in experiences and outcomes</a:t>
          </a:r>
          <a:endPar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a:cs typeface="Arial"/>
          </a:endParaRPr>
        </a:p>
      </dsp:txBody>
      <dsp:txXfrm>
        <a:off x="7855581" y="726947"/>
        <a:ext cx="3443881" cy="33598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4E6D3-81CC-41AB-8C33-4BC870BC60CC}">
      <dsp:nvSpPr>
        <dsp:cNvPr id="0" name=""/>
        <dsp:cNvSpPr/>
      </dsp:nvSpPr>
      <dsp:spPr>
        <a:xfrm>
          <a:off x="4249" y="243624"/>
          <a:ext cx="2555315" cy="720000"/>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a:solidFill>
                <a:srgbClr val="FFFFFF"/>
              </a:solidFill>
              <a:latin typeface="Arial" panose="020B0604020202020204"/>
              <a:ea typeface="ＭＳ Ｐゴシック"/>
              <a:cs typeface="+mn-cs"/>
            </a:rPr>
            <a:t>Theme 1: Working with people</a:t>
          </a:r>
        </a:p>
      </dsp:txBody>
      <dsp:txXfrm>
        <a:off x="4249" y="243624"/>
        <a:ext cx="2555315" cy="720000"/>
      </dsp:txXfrm>
    </dsp:sp>
    <dsp:sp modelId="{AD3E12E7-412D-4879-98C4-DA5DB2C8367F}">
      <dsp:nvSpPr>
        <dsp:cNvPr id="0" name=""/>
        <dsp:cNvSpPr/>
      </dsp:nvSpPr>
      <dsp:spPr>
        <a:xfrm>
          <a:off x="4249" y="963624"/>
          <a:ext cx="2555315" cy="3088125"/>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GB" sz="2500" kern="1200">
              <a:solidFill>
                <a:srgbClr val="000000">
                  <a:hueOff val="0"/>
                  <a:satOff val="0"/>
                  <a:lumOff val="0"/>
                  <a:alphaOff val="0"/>
                </a:srgbClr>
              </a:solidFill>
              <a:latin typeface="Arial" panose="020B0604020202020204"/>
              <a:ea typeface="ＭＳ Ｐゴシック"/>
              <a:cs typeface="+mn-cs"/>
            </a:rPr>
            <a:t>Assessing needs</a:t>
          </a:r>
        </a:p>
        <a:p>
          <a:pPr marL="228600" lvl="1" indent="-228600" algn="l" defTabSz="1111250">
            <a:lnSpc>
              <a:spcPct val="90000"/>
            </a:lnSpc>
            <a:spcBef>
              <a:spcPct val="0"/>
            </a:spcBef>
            <a:spcAft>
              <a:spcPct val="15000"/>
            </a:spcAft>
            <a:buChar char="•"/>
          </a:pPr>
          <a:r>
            <a:rPr lang="en-GB" sz="2500" kern="1200" dirty="0">
              <a:solidFill>
                <a:srgbClr val="000000">
                  <a:hueOff val="0"/>
                  <a:satOff val="0"/>
                  <a:lumOff val="0"/>
                  <a:alphaOff val="0"/>
                </a:srgbClr>
              </a:solidFill>
              <a:latin typeface="Arial" panose="020B0604020202020204"/>
              <a:ea typeface="ＭＳ Ｐゴシック"/>
              <a:cs typeface="+mn-cs"/>
            </a:rPr>
            <a:t>Supporting people to live healthier lives</a:t>
          </a:r>
        </a:p>
        <a:p>
          <a:pPr marL="228600" lvl="1" indent="-228600" algn="l" defTabSz="1111250">
            <a:lnSpc>
              <a:spcPct val="90000"/>
            </a:lnSpc>
            <a:spcBef>
              <a:spcPct val="0"/>
            </a:spcBef>
            <a:spcAft>
              <a:spcPct val="15000"/>
            </a:spcAft>
            <a:buChar char="•"/>
          </a:pPr>
          <a:r>
            <a:rPr lang="en-GB" sz="2500" kern="1200" dirty="0">
              <a:solidFill>
                <a:srgbClr val="000000">
                  <a:hueOff val="0"/>
                  <a:satOff val="0"/>
                  <a:lumOff val="0"/>
                  <a:alphaOff val="0"/>
                </a:srgbClr>
              </a:solidFill>
              <a:latin typeface="Arial" panose="020B0604020202020204"/>
              <a:ea typeface="ＭＳ Ｐゴシック"/>
              <a:cs typeface="+mn-cs"/>
            </a:rPr>
            <a:t>Equity in experience and outcomes</a:t>
          </a:r>
        </a:p>
      </dsp:txBody>
      <dsp:txXfrm>
        <a:off x="4249" y="963624"/>
        <a:ext cx="2555315" cy="3088125"/>
      </dsp:txXfrm>
    </dsp:sp>
    <dsp:sp modelId="{87198DE5-BB5F-43FB-B46B-D04718753421}">
      <dsp:nvSpPr>
        <dsp:cNvPr id="0" name=""/>
        <dsp:cNvSpPr/>
      </dsp:nvSpPr>
      <dsp:spPr>
        <a:xfrm>
          <a:off x="2917309" y="243624"/>
          <a:ext cx="2555315" cy="720000"/>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a:solidFill>
                <a:srgbClr val="FFFFFF"/>
              </a:solidFill>
              <a:latin typeface="Arial" panose="020B0604020202020204"/>
              <a:ea typeface="ＭＳ Ｐゴシック"/>
              <a:cs typeface="+mn-cs"/>
            </a:rPr>
            <a:t>Theme 2: Providing support</a:t>
          </a:r>
        </a:p>
      </dsp:txBody>
      <dsp:txXfrm>
        <a:off x="2917309" y="243624"/>
        <a:ext cx="2555315" cy="720000"/>
      </dsp:txXfrm>
    </dsp:sp>
    <dsp:sp modelId="{3AF31378-E413-4659-806E-5880078BD923}">
      <dsp:nvSpPr>
        <dsp:cNvPr id="0" name=""/>
        <dsp:cNvSpPr/>
      </dsp:nvSpPr>
      <dsp:spPr>
        <a:xfrm>
          <a:off x="2917309" y="963624"/>
          <a:ext cx="2555315" cy="3088125"/>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GB" sz="2500" kern="1200">
              <a:solidFill>
                <a:srgbClr val="000000">
                  <a:hueOff val="0"/>
                  <a:satOff val="0"/>
                  <a:lumOff val="0"/>
                  <a:alphaOff val="0"/>
                </a:srgbClr>
              </a:solidFill>
              <a:latin typeface="Arial" panose="020B0604020202020204"/>
              <a:ea typeface="ＭＳ Ｐゴシック"/>
              <a:cs typeface="+mn-cs"/>
            </a:rPr>
            <a:t>Care provision, integration and continuity</a:t>
          </a:r>
        </a:p>
        <a:p>
          <a:pPr marL="228600" lvl="1" indent="-228600" algn="l" defTabSz="1111250">
            <a:lnSpc>
              <a:spcPct val="90000"/>
            </a:lnSpc>
            <a:spcBef>
              <a:spcPct val="0"/>
            </a:spcBef>
            <a:spcAft>
              <a:spcPct val="15000"/>
            </a:spcAft>
            <a:buChar char="•"/>
          </a:pPr>
          <a:r>
            <a:rPr lang="en-GB" sz="2500" kern="1200">
              <a:solidFill>
                <a:srgbClr val="000000">
                  <a:hueOff val="0"/>
                  <a:satOff val="0"/>
                  <a:lumOff val="0"/>
                  <a:alphaOff val="0"/>
                </a:srgbClr>
              </a:solidFill>
              <a:latin typeface="Arial" panose="020B0604020202020204"/>
              <a:ea typeface="ＭＳ Ｐゴシック"/>
              <a:cs typeface="+mn-cs"/>
            </a:rPr>
            <a:t>Partnerships and communities</a:t>
          </a:r>
        </a:p>
      </dsp:txBody>
      <dsp:txXfrm>
        <a:off x="2917309" y="963624"/>
        <a:ext cx="2555315" cy="3088125"/>
      </dsp:txXfrm>
    </dsp:sp>
    <dsp:sp modelId="{45557372-2113-4D37-8850-139E44752884}">
      <dsp:nvSpPr>
        <dsp:cNvPr id="0" name=""/>
        <dsp:cNvSpPr/>
      </dsp:nvSpPr>
      <dsp:spPr>
        <a:xfrm>
          <a:off x="5830369" y="243624"/>
          <a:ext cx="2555315" cy="720000"/>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a:solidFill>
                <a:srgbClr val="FFFFFF"/>
              </a:solidFill>
              <a:latin typeface="Arial" panose="020B0604020202020204"/>
              <a:ea typeface="ＭＳ Ｐゴシック"/>
              <a:cs typeface="+mn-cs"/>
            </a:rPr>
            <a:t>Theme 3: Ensuring safety</a:t>
          </a:r>
        </a:p>
      </dsp:txBody>
      <dsp:txXfrm>
        <a:off x="5830369" y="243624"/>
        <a:ext cx="2555315" cy="720000"/>
      </dsp:txXfrm>
    </dsp:sp>
    <dsp:sp modelId="{21D0DA07-27FC-4690-A776-885D4A830456}">
      <dsp:nvSpPr>
        <dsp:cNvPr id="0" name=""/>
        <dsp:cNvSpPr/>
      </dsp:nvSpPr>
      <dsp:spPr>
        <a:xfrm>
          <a:off x="5830369" y="963624"/>
          <a:ext cx="2555315" cy="3088125"/>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GB" sz="2500" kern="1200">
              <a:solidFill>
                <a:srgbClr val="000000">
                  <a:hueOff val="0"/>
                  <a:satOff val="0"/>
                  <a:lumOff val="0"/>
                  <a:alphaOff val="0"/>
                </a:srgbClr>
              </a:solidFill>
              <a:latin typeface="Arial" panose="020B0604020202020204"/>
              <a:ea typeface="ＭＳ Ｐゴシック"/>
              <a:cs typeface="+mn-cs"/>
            </a:rPr>
            <a:t>Safe systems, pathways and transitions</a:t>
          </a:r>
        </a:p>
        <a:p>
          <a:pPr marL="228600" lvl="1" indent="-228600" algn="l" defTabSz="1111250">
            <a:lnSpc>
              <a:spcPct val="90000"/>
            </a:lnSpc>
            <a:spcBef>
              <a:spcPct val="0"/>
            </a:spcBef>
            <a:spcAft>
              <a:spcPct val="15000"/>
            </a:spcAft>
            <a:buChar char="•"/>
          </a:pPr>
          <a:r>
            <a:rPr lang="en-GB" sz="2500" kern="1200">
              <a:solidFill>
                <a:srgbClr val="000000">
                  <a:hueOff val="0"/>
                  <a:satOff val="0"/>
                  <a:lumOff val="0"/>
                  <a:alphaOff val="0"/>
                </a:srgbClr>
              </a:solidFill>
              <a:latin typeface="Arial" panose="020B0604020202020204"/>
              <a:ea typeface="ＭＳ Ｐゴシック"/>
              <a:cs typeface="+mn-cs"/>
            </a:rPr>
            <a:t>Safeguarding</a:t>
          </a:r>
        </a:p>
      </dsp:txBody>
      <dsp:txXfrm>
        <a:off x="5830369" y="963624"/>
        <a:ext cx="2555315" cy="3088125"/>
      </dsp:txXfrm>
    </dsp:sp>
    <dsp:sp modelId="{BE697C87-4AED-4CF8-BF50-21FDF412717E}">
      <dsp:nvSpPr>
        <dsp:cNvPr id="0" name=""/>
        <dsp:cNvSpPr/>
      </dsp:nvSpPr>
      <dsp:spPr>
        <a:xfrm>
          <a:off x="8743429" y="243624"/>
          <a:ext cx="2555315" cy="720000"/>
        </a:xfrm>
        <a:prstGeom prst="rect">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FFFFFF"/>
              </a:solidFill>
              <a:latin typeface="Arial" panose="020B0604020202020204"/>
              <a:ea typeface="ＭＳ Ｐゴシック"/>
              <a:cs typeface="+mn-cs"/>
            </a:rPr>
            <a:t>Theme 4: Leadership</a:t>
          </a:r>
        </a:p>
      </dsp:txBody>
      <dsp:txXfrm>
        <a:off x="8743429" y="243624"/>
        <a:ext cx="2555315" cy="720000"/>
      </dsp:txXfrm>
    </dsp:sp>
    <dsp:sp modelId="{6516F61C-497E-491C-AAB1-DFF84A3E53BE}">
      <dsp:nvSpPr>
        <dsp:cNvPr id="0" name=""/>
        <dsp:cNvSpPr/>
      </dsp:nvSpPr>
      <dsp:spPr>
        <a:xfrm>
          <a:off x="8743429" y="963624"/>
          <a:ext cx="2555315" cy="3088125"/>
        </a:xfrm>
        <a:prstGeom prst="rect">
          <a:avLst/>
        </a:prstGeom>
        <a:solidFill>
          <a:srgbClr val="8064A2">
            <a:alpha val="90000"/>
            <a:tint val="40000"/>
            <a:hueOff val="0"/>
            <a:satOff val="0"/>
            <a:lumOff val="0"/>
            <a:alphaOff val="0"/>
          </a:srgbClr>
        </a:solidFill>
        <a:ln w="25400" cap="flat" cmpd="sng" algn="ctr">
          <a:solidFill>
            <a:srgbClr val="8064A2">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en-GB" sz="2500" kern="1200">
              <a:solidFill>
                <a:srgbClr val="000000">
                  <a:hueOff val="0"/>
                  <a:satOff val="0"/>
                  <a:lumOff val="0"/>
                  <a:alphaOff val="0"/>
                </a:srgbClr>
              </a:solidFill>
              <a:latin typeface="Arial" panose="020B0604020202020204"/>
              <a:ea typeface="ＭＳ Ｐゴシック"/>
              <a:cs typeface="+mn-cs"/>
            </a:rPr>
            <a:t>Governance, management and sustainability</a:t>
          </a:r>
        </a:p>
        <a:p>
          <a:pPr marL="228600" lvl="1" indent="-228600" algn="l" defTabSz="1111250">
            <a:lnSpc>
              <a:spcPct val="90000"/>
            </a:lnSpc>
            <a:spcBef>
              <a:spcPct val="0"/>
            </a:spcBef>
            <a:spcAft>
              <a:spcPct val="15000"/>
            </a:spcAft>
            <a:buChar char="•"/>
          </a:pPr>
          <a:r>
            <a:rPr lang="en-GB" sz="2500" kern="1200">
              <a:solidFill>
                <a:srgbClr val="000000">
                  <a:hueOff val="0"/>
                  <a:satOff val="0"/>
                  <a:lumOff val="0"/>
                  <a:alphaOff val="0"/>
                </a:srgbClr>
              </a:solidFill>
              <a:latin typeface="Arial" panose="020B0604020202020204"/>
              <a:ea typeface="ＭＳ Ｐゴシック"/>
              <a:cs typeface="+mn-cs"/>
            </a:rPr>
            <a:t>Learning, improvement and innovation</a:t>
          </a:r>
        </a:p>
      </dsp:txBody>
      <dsp:txXfrm>
        <a:off x="8743429" y="963624"/>
        <a:ext cx="2555315" cy="308812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idx="1"/>
          </p:nvPr>
        </p:nvSpPr>
        <p:spPr>
          <a:xfrm>
            <a:off x="3901699" y="1"/>
            <a:ext cx="2984871" cy="502676"/>
          </a:xfrm>
          <a:prstGeom prst="rect">
            <a:avLst/>
          </a:prstGeom>
        </p:spPr>
        <p:txBody>
          <a:bodyPr vert="horz" lIns="96606" tIns="48303" rIns="96606" bIns="48303" rtlCol="0"/>
          <a:lstStyle>
            <a:lvl1pPr algn="r">
              <a:defRPr sz="1300"/>
            </a:lvl1pPr>
          </a:lstStyle>
          <a:p>
            <a:fld id="{AF2A78A6-0F42-4FAA-BF65-C899F899D3F2}" type="datetimeFigureOut">
              <a:rPr lang="en-GB" smtClean="0"/>
              <a:t>25/09/2023</a:t>
            </a:fld>
            <a:endParaRPr lang="en-GB"/>
          </a:p>
        </p:txBody>
      </p:sp>
      <p:sp>
        <p:nvSpPr>
          <p:cNvPr id="4" name="Slide Image Placeholder 3"/>
          <p:cNvSpPr>
            <a:spLocks noGrp="1" noRot="1" noChangeAspect="1"/>
          </p:cNvSpPr>
          <p:nvPr>
            <p:ph type="sldImg" idx="2"/>
          </p:nvPr>
        </p:nvSpPr>
        <p:spPr>
          <a:xfrm>
            <a:off x="438150" y="1250950"/>
            <a:ext cx="6011863" cy="3382963"/>
          </a:xfrm>
          <a:prstGeom prst="rect">
            <a:avLst/>
          </a:prstGeom>
          <a:noFill/>
          <a:ln w="12700">
            <a:solidFill>
              <a:prstClr val="black"/>
            </a:solidFill>
          </a:ln>
        </p:spPr>
        <p:txBody>
          <a:bodyPr vert="horz" lIns="96606" tIns="48303" rIns="96606" bIns="48303" rtlCol="0" anchor="ctr"/>
          <a:lstStyle/>
          <a:p>
            <a:endParaRPr lang="en-GB"/>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516040"/>
            <a:ext cx="2984871" cy="502674"/>
          </a:xfrm>
          <a:prstGeom prst="rect">
            <a:avLst/>
          </a:prstGeom>
        </p:spPr>
        <p:txBody>
          <a:bodyPr vert="horz" lIns="96606" tIns="48303" rIns="96606" bIns="48303" rtlCol="0" anchor="b"/>
          <a:lstStyle>
            <a:lvl1pPr algn="l">
              <a:defRPr sz="1300"/>
            </a:lvl1pPr>
          </a:lstStyle>
          <a:p>
            <a:endParaRPr lang="en-GB"/>
          </a:p>
        </p:txBody>
      </p:sp>
      <p:sp>
        <p:nvSpPr>
          <p:cNvPr id="7" name="Slide Number Placeholder 6"/>
          <p:cNvSpPr>
            <a:spLocks noGrp="1"/>
          </p:cNvSpPr>
          <p:nvPr>
            <p:ph type="sldNum" sz="quarter" idx="5"/>
          </p:nvPr>
        </p:nvSpPr>
        <p:spPr>
          <a:xfrm>
            <a:off x="3901699" y="9516040"/>
            <a:ext cx="2984871" cy="502674"/>
          </a:xfrm>
          <a:prstGeom prst="rect">
            <a:avLst/>
          </a:prstGeom>
        </p:spPr>
        <p:txBody>
          <a:bodyPr vert="horz" lIns="96606" tIns="48303" rIns="96606" bIns="48303" rtlCol="0" anchor="b"/>
          <a:lstStyle>
            <a:lvl1pPr algn="r">
              <a:defRPr sz="1300"/>
            </a:lvl1pPr>
          </a:lstStyle>
          <a:p>
            <a:fld id="{3620D7BD-B251-4C81-A935-08EF5C6C800F}" type="slidenum">
              <a:rPr lang="en-GB" smtClean="0"/>
              <a:t>‹#›</a:t>
            </a:fld>
            <a:endParaRPr lang="en-GB"/>
          </a:p>
        </p:txBody>
      </p:sp>
    </p:spTree>
    <p:extLst>
      <p:ext uri="{BB962C8B-B14F-4D97-AF65-F5344CB8AC3E}">
        <p14:creationId xmlns:p14="http://schemas.microsoft.com/office/powerpoint/2010/main" val="2602605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cqc.org.uk/node/1752" TargetMode="External"/><Relationship Id="rId13" Type="http://schemas.openxmlformats.org/officeDocument/2006/relationships/hyperlink" Target="https://www.cqc.org.uk/node/1754" TargetMode="External"/><Relationship Id="rId3" Type="http://schemas.openxmlformats.org/officeDocument/2006/relationships/hyperlink" Target="https://www.cqc.org.uk/guidance-providers/regulations-enforcement/regulation-12-safe-care-treatment" TargetMode="External"/><Relationship Id="rId7" Type="http://schemas.openxmlformats.org/officeDocument/2006/relationships/hyperlink" Target="https://www.cqc.org.uk/node/1755" TargetMode="External"/><Relationship Id="rId12" Type="http://schemas.openxmlformats.org/officeDocument/2006/relationships/hyperlink" Target="https://www.cqc.org.uk/guidance-providers/regulations-enforcement/regulation-11-need-consent"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cqc.org.uk/node/3711" TargetMode="External"/><Relationship Id="rId11" Type="http://schemas.openxmlformats.org/officeDocument/2006/relationships/hyperlink" Target="https://www.cqc.org.uk/node/1756" TargetMode="External"/><Relationship Id="rId5" Type="http://schemas.openxmlformats.org/officeDocument/2006/relationships/hyperlink" Target="https://www.cqc.org.uk/node/1760" TargetMode="External"/><Relationship Id="rId10" Type="http://schemas.openxmlformats.org/officeDocument/2006/relationships/hyperlink" Target="https://www.cqc.org.uk/guidance-providers/regulations-enforcement/regulation-10-dignity-respect" TargetMode="External"/><Relationship Id="rId4" Type="http://schemas.openxmlformats.org/officeDocument/2006/relationships/hyperlink" Target="https://www.cqc.org.uk/guidance-providers/regulations-enforcement/regulation-16-receiving-acting-complaints" TargetMode="External"/><Relationship Id="rId9" Type="http://schemas.openxmlformats.org/officeDocument/2006/relationships/hyperlink" Target="https://www.cqc.org.uk/local-systems/local-authorities/assessment-framework/3-ensures-safety" TargetMode="External"/><Relationship Id="rId14" Type="http://schemas.openxmlformats.org/officeDocument/2006/relationships/hyperlink" Target="https://www.cqc.org.uk/node/1753"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cqc.org.uk/node/1752" TargetMode="External"/><Relationship Id="rId3" Type="http://schemas.openxmlformats.org/officeDocument/2006/relationships/hyperlink" Target="https://www.cqc.org.uk/node/1755" TargetMode="External"/><Relationship Id="rId7" Type="http://schemas.openxmlformats.org/officeDocument/2006/relationships/hyperlink" Target="https://www.cqc.org.uk/guidance-providers/regulations-enforcement/regulation-19-fit-proper-persons-employed"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cqc.org.uk/guidance-providers/regulations-enforcement/regulation-18-staffing" TargetMode="External"/><Relationship Id="rId5" Type="http://schemas.openxmlformats.org/officeDocument/2006/relationships/hyperlink" Target="https://www.cqc.org.uk/node/1760" TargetMode="External"/><Relationship Id="rId4" Type="http://schemas.openxmlformats.org/officeDocument/2006/relationships/hyperlink" Target="https://www.cqc.org.uk/node/1758" TargetMode="External"/><Relationship Id="rId9" Type="http://schemas.openxmlformats.org/officeDocument/2006/relationships/hyperlink" Target="https://www.cqc.org.uk/node/1754"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cqc.org.uk/node/1755" TargetMode="External"/><Relationship Id="rId3" Type="http://schemas.openxmlformats.org/officeDocument/2006/relationships/hyperlink" Target="https://www.cqc.org.uk/node/1752" TargetMode="External"/><Relationship Id="rId7" Type="http://schemas.openxmlformats.org/officeDocument/2006/relationships/hyperlink" Target="https://www.cqc.org.uk/node/1758" TargetMode="External"/><Relationship Id="rId12" Type="http://schemas.openxmlformats.org/officeDocument/2006/relationships/hyperlink" Target="https://www.cqc.org.uk/node/1761"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cqc.org.uk/node/1757" TargetMode="External"/><Relationship Id="rId11" Type="http://schemas.openxmlformats.org/officeDocument/2006/relationships/hyperlink" Target="https://www.cqc.org.uk/node/1760" TargetMode="External"/><Relationship Id="rId5" Type="http://schemas.openxmlformats.org/officeDocument/2006/relationships/hyperlink" Target="https://www.cqc.org.uk/guidance-providers/regulations/regulation-12-safe-care-treatment" TargetMode="External"/><Relationship Id="rId10" Type="http://schemas.openxmlformats.org/officeDocument/2006/relationships/hyperlink" Target="https://www.cqc.org.uk/node/1759" TargetMode="External"/><Relationship Id="rId4" Type="http://schemas.openxmlformats.org/officeDocument/2006/relationships/hyperlink" Target="https://www.cqc.org.uk/node/1753" TargetMode="External"/><Relationship Id="rId9" Type="http://schemas.openxmlformats.org/officeDocument/2006/relationships/hyperlink" Target="https://www.cqc.org.uk/node/1754"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qc.org.uk/give-feedback-on-car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qc.org.uk/about-us/our-strategy-plans/new-strategy-changing-world-health-social-care-cqcs-strategy-202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1</a:t>
            </a:fld>
            <a:endParaRPr lang="en-GB"/>
          </a:p>
        </p:txBody>
      </p:sp>
    </p:spTree>
    <p:extLst>
      <p:ext uri="{BB962C8B-B14F-4D97-AF65-F5344CB8AC3E}">
        <p14:creationId xmlns:p14="http://schemas.microsoft.com/office/powerpoint/2010/main" val="1058607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1250950"/>
            <a:ext cx="4286250" cy="2411413"/>
          </a:xfrm>
        </p:spPr>
      </p:sp>
      <p:sp>
        <p:nvSpPr>
          <p:cNvPr id="3" name="Notes Placeholder 2"/>
          <p:cNvSpPr>
            <a:spLocks noGrp="1"/>
          </p:cNvSpPr>
          <p:nvPr>
            <p:ph type="body" idx="1"/>
          </p:nvPr>
        </p:nvSpPr>
        <p:spPr>
          <a:xfrm>
            <a:off x="644872" y="3958651"/>
            <a:ext cx="5510530" cy="3944868"/>
          </a:xfrm>
        </p:spPr>
        <p:txBody>
          <a:bodyPr/>
          <a:lstStyle/>
          <a:p>
            <a:pPr marL="181137" indent="-181137">
              <a:buFont typeface="Arial,Sans-Serif"/>
              <a:buChar char="•"/>
              <a:defRPr/>
            </a:pPr>
            <a:r>
              <a:rPr lang="en-US" dirty="0"/>
              <a:t>So the other aspect I’m keen to touch on is digitization in social care and to make it really clear that </a:t>
            </a:r>
            <a:r>
              <a:rPr lang="en-US" u="sng" dirty="0"/>
              <a:t>CQC </a:t>
            </a:r>
            <a:r>
              <a:rPr lang="en-US" dirty="0"/>
              <a:t>fully supports the adoption of digital social care records</a:t>
            </a:r>
          </a:p>
          <a:p>
            <a:pPr>
              <a:defRPr/>
            </a:pPr>
            <a:endParaRPr lang="en-US" dirty="0"/>
          </a:p>
          <a:p>
            <a:pPr marL="181137" indent="-181137">
              <a:buFont typeface="Arial,Sans-Serif"/>
              <a:buChar char="•"/>
              <a:defRPr/>
            </a:pPr>
            <a:r>
              <a:rPr lang="en-US" dirty="0"/>
              <a:t>And Why ? CQC know that good quality records underpin safe, effective, compassionate, high-quality care. They ensure that accurate information gets to the right people, when they need it.</a:t>
            </a:r>
          </a:p>
          <a:p>
            <a:pPr marL="181137" indent="-181137">
              <a:buFont typeface="Arial,Sans-Serif"/>
              <a:buChar char="•"/>
              <a:defRPr/>
            </a:pPr>
            <a:endParaRPr lang="en-US" dirty="0"/>
          </a:p>
          <a:p>
            <a:pPr marL="181137" indent="-181137">
              <a:buFont typeface="Arial,Sans-Serif"/>
              <a:buChar char="•"/>
              <a:defRPr/>
            </a:pPr>
            <a:r>
              <a:rPr lang="en-US" dirty="0"/>
              <a:t>and digital record systems far</a:t>
            </a:r>
            <a:r>
              <a:rPr lang="en-US" u="sng" dirty="0"/>
              <a:t> exceed the capabilities and benefits of paper-based records.  </a:t>
            </a:r>
            <a:endParaRPr lang="en-US" dirty="0">
              <a:cs typeface="Calibri"/>
            </a:endParaRPr>
          </a:p>
          <a:p>
            <a:pPr marL="664169" lvl="1" indent="-181137">
              <a:buFont typeface="Arial,Sans-Serif"/>
              <a:buChar char="•"/>
              <a:defRPr/>
            </a:pPr>
            <a:r>
              <a:rPr lang="en-US" dirty="0"/>
              <a:t>Because they help providers to </a:t>
            </a:r>
            <a:r>
              <a:rPr lang="en-US" dirty="0" err="1"/>
              <a:t>minimise</a:t>
            </a:r>
            <a:r>
              <a:rPr lang="en-US" dirty="0"/>
              <a:t> the risks to peoples’ safety</a:t>
            </a:r>
          </a:p>
          <a:p>
            <a:pPr marL="664169" lvl="1" indent="-181137">
              <a:buFont typeface="Arial,Sans-Serif"/>
              <a:buChar char="•"/>
              <a:defRPr/>
            </a:pPr>
            <a:r>
              <a:rPr lang="en-US" dirty="0"/>
              <a:t>They support their staff to respond more quickly to peoples’ needs</a:t>
            </a:r>
          </a:p>
          <a:p>
            <a:pPr marL="664169" lvl="1" indent="-181137">
              <a:buFont typeface="Arial,Sans-Serif"/>
              <a:buChar char="•"/>
              <a:defRPr/>
            </a:pPr>
            <a:r>
              <a:rPr lang="en-US" dirty="0"/>
              <a:t>and share important information quickly and safely</a:t>
            </a:r>
          </a:p>
          <a:p>
            <a:pPr marL="181137" indent="-181137">
              <a:buFont typeface="Arial,Sans-Serif"/>
              <a:buChar char="•"/>
              <a:defRPr/>
            </a:pPr>
            <a:r>
              <a:rPr lang="en-US" dirty="0"/>
              <a:t>And for providers they don’t just help underpin good quality care, they</a:t>
            </a:r>
          </a:p>
          <a:p>
            <a:pPr marL="664169" lvl="1" indent="-181137">
              <a:buFont typeface="Arial,Sans-Serif"/>
              <a:buChar char="•"/>
              <a:defRPr/>
            </a:pPr>
            <a:r>
              <a:rPr lang="en-US" dirty="0"/>
              <a:t>Help you operate more efficiently</a:t>
            </a:r>
          </a:p>
          <a:p>
            <a:pPr marL="664169" lvl="1" indent="-181137">
              <a:buFont typeface="Arial,Sans-Serif"/>
              <a:buChar char="•"/>
              <a:defRPr/>
            </a:pPr>
            <a:r>
              <a:rPr lang="en-US" dirty="0"/>
              <a:t>They give management information and insight not possible with paper records.</a:t>
            </a:r>
          </a:p>
          <a:p>
            <a:pPr marL="664169" lvl="1" indent="-181137">
              <a:buFont typeface="Arial,Sans-Serif"/>
              <a:buChar char="•"/>
              <a:defRPr/>
            </a:pPr>
            <a:r>
              <a:rPr lang="en-US" dirty="0"/>
              <a:t>And that's just the start, when you look at the systems available, you'll see they are innovating with other digital features that help improve the quality of care for service users and their families.</a:t>
            </a:r>
          </a:p>
          <a:p>
            <a:pPr marL="664169" lvl="1" indent="-181137">
              <a:buFont typeface="Arial,Sans-Serif"/>
              <a:buChar char="•"/>
              <a:defRPr/>
            </a:pPr>
            <a:endParaRPr lang="en-US" dirty="0">
              <a:cs typeface="Calibri"/>
            </a:endParaRPr>
          </a:p>
          <a:p>
            <a:pPr marL="664169" lvl="1" indent="-181137">
              <a:buFont typeface="Arial,Sans-Serif"/>
              <a:buChar char="•"/>
              <a:defRPr/>
            </a:pPr>
            <a:r>
              <a:rPr lang="en-US" dirty="0">
                <a:cs typeface="Calibri"/>
              </a:rPr>
              <a:t>But there’s another benefit that’s even more important than all of this:</a:t>
            </a:r>
          </a:p>
          <a:p>
            <a:pPr marL="181137" indent="-181137">
              <a:buFont typeface="Arial,Sans-Serif"/>
              <a:buChar char="•"/>
              <a:defRPr/>
            </a:pPr>
            <a:r>
              <a:rPr lang="en-US" dirty="0"/>
              <a:t>In CQC’s State of Care report last year we said - </a:t>
            </a:r>
            <a:r>
              <a:rPr lang="en-US" b="1" dirty="0"/>
              <a:t>Better data and data sharing are the critical components</a:t>
            </a:r>
            <a:r>
              <a:rPr lang="en-US" dirty="0"/>
              <a:t> before providers can begin to address system-wide issues in a meaningful way</a:t>
            </a:r>
          </a:p>
          <a:p>
            <a:pPr marL="181137" indent="-181137">
              <a:buFont typeface="Arial,Sans-Serif"/>
              <a:buChar char="•"/>
              <a:defRPr/>
            </a:pPr>
            <a:endParaRPr lang="en-US" dirty="0">
              <a:cs typeface="Calibri"/>
            </a:endParaRPr>
          </a:p>
          <a:p>
            <a:pPr marL="181137" indent="-181137">
              <a:buFont typeface="Arial,Sans-Serif"/>
              <a:buChar char="•"/>
              <a:defRPr/>
            </a:pPr>
            <a:r>
              <a:rPr lang="en-US" dirty="0">
                <a:cs typeface="Calibri"/>
              </a:rPr>
              <a:t>We know that the integrated nature of health and care demands that we have a full picture of the people’s experience, so we can understand and address these issues</a:t>
            </a:r>
          </a:p>
          <a:p>
            <a:pPr marL="181137" indent="-181137">
              <a:buFont typeface="Arial,Sans-Serif"/>
              <a:buChar char="•"/>
              <a:defRPr/>
            </a:pPr>
            <a:endParaRPr lang="en-US" dirty="0">
              <a:cs typeface="Calibri"/>
            </a:endParaRPr>
          </a:p>
        </p:txBody>
      </p:sp>
      <p:sp>
        <p:nvSpPr>
          <p:cNvPr id="4" name="Slide Number Placeholder 3"/>
          <p:cNvSpPr>
            <a:spLocks noGrp="1"/>
          </p:cNvSpPr>
          <p:nvPr>
            <p:ph type="sldNum" sz="quarter" idx="5"/>
          </p:nvPr>
        </p:nvSpPr>
        <p:spPr/>
        <p:txBody>
          <a:bodyPr/>
          <a:lstStyle/>
          <a:p>
            <a:pPr defTabSz="483032">
              <a:defRPr/>
            </a:pPr>
            <a:fld id="{3620D7BD-B251-4C81-A935-08EF5C6C800F}" type="slidenum">
              <a:rPr lang="en-GB">
                <a:solidFill>
                  <a:prstClr val="black"/>
                </a:solidFill>
                <a:latin typeface="Calibri" panose="020F0502020204030204"/>
              </a:rPr>
              <a:pPr defTabSz="483032">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3756405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0" i="0" dirty="0">
                <a:solidFill>
                  <a:srgbClr val="212121"/>
                </a:solidFill>
                <a:effectLst/>
                <a:latin typeface="Open Sans" panose="020B0606030504020204" pitchFamily="34" charset="0"/>
              </a:rPr>
              <a:t>Sources of best practice and guidance</a:t>
            </a:r>
          </a:p>
          <a:p>
            <a:endParaRPr lang="en-GB" dirty="0"/>
          </a:p>
        </p:txBody>
      </p:sp>
      <p:sp>
        <p:nvSpPr>
          <p:cNvPr id="4" name="Slide Number Placeholder 3"/>
          <p:cNvSpPr>
            <a:spLocks noGrp="1"/>
          </p:cNvSpPr>
          <p:nvPr>
            <p:ph type="sldNum" sz="quarter" idx="5"/>
          </p:nvPr>
        </p:nvSpPr>
        <p:spPr/>
        <p:txBody>
          <a:bodyPr/>
          <a:lstStyle/>
          <a:p>
            <a:pPr defTabSz="483032">
              <a:defRPr/>
            </a:pPr>
            <a:fld id="{3620D7BD-B251-4C81-A935-08EF5C6C800F}" type="slidenum">
              <a:rPr lang="en-GB">
                <a:solidFill>
                  <a:prstClr val="black"/>
                </a:solidFill>
                <a:latin typeface="Calibri" panose="020F0502020204030204"/>
              </a:rPr>
              <a:pPr defTabSz="483032">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333630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animated.  Each click of your mouse or clicker, should give you a new line. </a:t>
            </a:r>
            <a:endParaRPr lang="en-GB" sz="1300" dirty="0"/>
          </a:p>
          <a:p>
            <a:endParaRPr lang="en-GB" sz="1300" dirty="0"/>
          </a:p>
          <a:p>
            <a:r>
              <a:rPr lang="en-GB" sz="1300" dirty="0"/>
              <a:t>We know that it’s helpful to see how our future model relates to what we’ve been doing over the last 8+ years – here are some examples of what could feel different. On the left hand side of the screen you have how things are now, on the right is how it will work in future. </a:t>
            </a:r>
          </a:p>
          <a:p>
            <a:r>
              <a:rPr lang="en-GB" sz="1300" dirty="0"/>
              <a:t> </a:t>
            </a:r>
          </a:p>
          <a:p>
            <a:r>
              <a:rPr lang="en-GB" sz="1300" b="1" dirty="0"/>
              <a:t>Our assessment framework</a:t>
            </a:r>
          </a:p>
          <a:p>
            <a:pPr lvl="1"/>
            <a:r>
              <a:rPr lang="en-GB" sz="1300" b="1" dirty="0"/>
              <a:t>Now</a:t>
            </a:r>
            <a:r>
              <a:rPr lang="en-GB" sz="1300" dirty="0"/>
              <a:t>: we have three different frameworks (registration, health, ASC) covering our five key questions – they are duplicative (</a:t>
            </a:r>
            <a:r>
              <a:rPr lang="en-GB" sz="1300" dirty="0" err="1"/>
              <a:t>eg</a:t>
            </a:r>
            <a:r>
              <a:rPr lang="en-GB" sz="1300" dirty="0"/>
              <a:t> across the KLOEs) and are not fully relevant to health and care today.</a:t>
            </a:r>
          </a:p>
          <a:p>
            <a:pPr lvl="1"/>
            <a:r>
              <a:rPr lang="en-GB" sz="1300" b="1" dirty="0"/>
              <a:t>Future: </a:t>
            </a:r>
            <a:r>
              <a:rPr lang="en-GB" sz="1300" dirty="0"/>
              <a:t>we’ll have a single assessment framework that cover all sectors, services, levels – this will simplify things greatly for providers and ourselves. </a:t>
            </a:r>
            <a:r>
              <a:rPr lang="en-GB" sz="1300" u="sng" dirty="0"/>
              <a:t>What</a:t>
            </a:r>
            <a:r>
              <a:rPr lang="en-GB" sz="1300" dirty="0"/>
              <a:t> we look at won’t change significantly, but </a:t>
            </a:r>
            <a:r>
              <a:rPr lang="en-GB" sz="1300" u="sng" dirty="0"/>
              <a:t>how</a:t>
            </a:r>
            <a:r>
              <a:rPr lang="en-GB" sz="1300" dirty="0"/>
              <a:t> we do it will feel very different.</a:t>
            </a:r>
          </a:p>
          <a:p>
            <a:r>
              <a:rPr lang="en-GB" sz="1300" dirty="0"/>
              <a:t> </a:t>
            </a:r>
          </a:p>
          <a:p>
            <a:r>
              <a:rPr lang="en-GB" sz="1300" b="1" dirty="0"/>
              <a:t>Our assessment approach</a:t>
            </a:r>
          </a:p>
          <a:p>
            <a:pPr lvl="1"/>
            <a:r>
              <a:rPr lang="en-GB" sz="1300" b="1" dirty="0"/>
              <a:t>Now:</a:t>
            </a:r>
            <a:r>
              <a:rPr lang="en-GB" sz="1300" dirty="0"/>
              <a:t> We have separate ‘monitor’, ‘inspect’ and ‘rate’ steps and we inspect at a set point in time, based mainly on the previous rating.</a:t>
            </a:r>
          </a:p>
          <a:p>
            <a:pPr lvl="1"/>
            <a:r>
              <a:rPr lang="en-GB" sz="1300" b="1" dirty="0"/>
              <a:t>Future: </a:t>
            </a:r>
            <a:r>
              <a:rPr lang="en-GB" sz="1300" dirty="0"/>
              <a:t>We’re moving away from separate ‘monitor’, ‘inspect’ and ‘rate’ steps in our model and will instead use the information we receive, collect and analyse to assess providers more frequently, without being tied to set dates. </a:t>
            </a:r>
          </a:p>
          <a:p>
            <a:pPr lvl="1"/>
            <a:r>
              <a:rPr lang="en-GB" sz="1300" dirty="0"/>
              <a:t>The information will come from multiple sources and gathered in a variety of ways. Our operational colleagues will have a key role in increasing the flow of information into the regulatory platform. This will be a dynamic process and presented to colleagues in a clear and accessible dashboard through the regulatory platform, helping us make better decisions. </a:t>
            </a:r>
          </a:p>
          <a:p>
            <a:pPr lvl="1"/>
            <a:r>
              <a:rPr lang="en-GB" sz="1300" dirty="0"/>
              <a:t>This does also not mean fewer inspections for high risk services. Our colleagues will have a greater ability to identify the best course of action - this could be that they work in the local area to find out more information, or schedule a site visit to the service to observe care or speak to staff. It is important to note that in settings where there is a higher likelihood of a closed culture developing we would prioritise these services for site visits for these services. More flexibility and improved prioritisation across all services means we can focus our activity where it’s most needed.</a:t>
            </a:r>
          </a:p>
          <a:p>
            <a:r>
              <a:rPr lang="en-GB" sz="1300" dirty="0"/>
              <a:t> </a:t>
            </a:r>
          </a:p>
          <a:p>
            <a:r>
              <a:rPr lang="en-GB" sz="1300" b="1" dirty="0"/>
              <a:t>Categorising and scoring evidence</a:t>
            </a:r>
          </a:p>
          <a:p>
            <a:pPr lvl="1"/>
            <a:r>
              <a:rPr lang="en-GB" sz="1300" b="1" dirty="0"/>
              <a:t>Now:</a:t>
            </a:r>
            <a:r>
              <a:rPr lang="en-GB" sz="1300" dirty="0"/>
              <a:t> make judgements against the ratings characteristics and the key question ratings aggregate to give us an overall rating.</a:t>
            </a:r>
          </a:p>
          <a:p>
            <a:pPr lvl="1"/>
            <a:r>
              <a:rPr lang="en-GB" sz="1300" b="1" dirty="0"/>
              <a:t>Future:</a:t>
            </a:r>
            <a:r>
              <a:rPr lang="en-GB" sz="1300" dirty="0"/>
              <a:t> We want to be more consistent and transparent in our approach and how we make judgments on quality. We want our ratings to better reflect the care people are receiving and be clearer about where a provider or service sits within a rating. To address this, we’re developing a way to categorise and score evidence as part of our assessments. </a:t>
            </a:r>
          </a:p>
          <a:p>
            <a:r>
              <a:rPr lang="en-GB" sz="1300" dirty="0"/>
              <a:t> </a:t>
            </a:r>
          </a:p>
          <a:p>
            <a:r>
              <a:rPr lang="en-GB" sz="1300" b="1" dirty="0"/>
              <a:t>Reporting and outputs from our assessments</a:t>
            </a:r>
          </a:p>
          <a:p>
            <a:pPr lvl="1"/>
            <a:r>
              <a:rPr lang="en-GB" sz="1300" b="1" dirty="0"/>
              <a:t>Now:</a:t>
            </a:r>
            <a:r>
              <a:rPr lang="en-GB" sz="1300" dirty="0"/>
              <a:t> we publish long pdf reports that are not very accessible and take time for us to write and for the public to read.</a:t>
            </a:r>
          </a:p>
          <a:p>
            <a:pPr lvl="1"/>
            <a:r>
              <a:rPr lang="en-GB" sz="1300" dirty="0"/>
              <a:t>Future: We are moving away from long pdf reports – we know that they don’t work for the public or for providers. They are inaccessible and not fit for what people expect from us. We also know that they take up much of our inspectors valuable time to produce them in the first place. </a:t>
            </a:r>
          </a:p>
          <a:p>
            <a:pPr lvl="1"/>
            <a:r>
              <a:rPr lang="en-GB" sz="1300" dirty="0"/>
              <a:t>We will be able to give a much more up to date view of quality. We can’t do that unless we streamline the processes around publishing reports. We want to make them shorter, and more tailored to the audiences that use and read them. People will be able to make better choices about their care as information will be presented more clearly and detailed benchmarking information to help the provider improve will use the provider portal, rather than be published online</a:t>
            </a:r>
          </a:p>
          <a:p>
            <a:endParaRPr lang="en-GB" dirty="0"/>
          </a:p>
        </p:txBody>
      </p:sp>
      <p:sp>
        <p:nvSpPr>
          <p:cNvPr id="4" name="Slide Number Placeholder 3"/>
          <p:cNvSpPr>
            <a:spLocks noGrp="1"/>
          </p:cNvSpPr>
          <p:nvPr>
            <p:ph type="sldNum" sz="quarter" idx="5"/>
          </p:nvPr>
        </p:nvSpPr>
        <p:spPr/>
        <p:txBody>
          <a:bodyPr/>
          <a:lstStyle/>
          <a:p>
            <a:pPr defTabSz="483032">
              <a:defRPr/>
            </a:pPr>
            <a:fld id="{3620D7BD-B251-4C81-A935-08EF5C6C800F}" type="slidenum">
              <a:rPr lang="en-GB" sz="1400">
                <a:solidFill>
                  <a:prstClr val="black"/>
                </a:solidFill>
                <a:latin typeface="Calibri" panose="020F0502020204030204"/>
              </a:rPr>
              <a:pPr defTabSz="483032">
                <a:defRPr/>
              </a:pPr>
              <a:t>12</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265030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New policy</a:t>
            </a:r>
            <a:r>
              <a:rPr lang="en-GB" sz="1300" dirty="0"/>
              <a:t> – </a:t>
            </a:r>
          </a:p>
          <a:p>
            <a:pPr lvl="1"/>
            <a:r>
              <a:rPr lang="en-GB" sz="1300" dirty="0"/>
              <a:t>On the back of strong engagement across all our external audiences we’ve developed a single assessment framework. We’ll use this to assess quality in all service types, and at all levels as well as for local authorities and integrated care systems. This will replace the current four separate frameworks for registering and assessing healthcare and adult social care services.</a:t>
            </a:r>
          </a:p>
          <a:p>
            <a:pPr lvl="1"/>
            <a:r>
              <a:rPr lang="en-GB" sz="1300" dirty="0"/>
              <a:t>We confirmed that our ratings and five key questions will stay central to our approach, but we’re replacing our existing key lines of enquiry and prompts with ‘quality statements’. These will reduce the duplication that’s in our current assessment frameworks and will allow us to focus on key topic areas under each key question. We call the quality statements ‘we statements’ as they’re written from a provider, local authority or ICS perspective to help them understand what we expect of them.</a:t>
            </a:r>
          </a:p>
          <a:p>
            <a:pPr lvl="1"/>
            <a:r>
              <a:rPr lang="en-GB" sz="1300" u="sng" dirty="0"/>
              <a:t>Our new assessment approach means we’re moving away from separate ‘monitor’, ‘inspect’ and ‘rate’ steps.</a:t>
            </a:r>
            <a:r>
              <a:rPr lang="en-GB" sz="1000" dirty="0"/>
              <a:t>  </a:t>
            </a:r>
            <a:r>
              <a:rPr lang="en-GB" sz="1300" dirty="0"/>
              <a:t> Instead, we will use information from a range of sources to assess providers more frequently and in a more flexible way, without being driven by a previous rating. This is key to us achieving our strategic ambition of providing an up-to-date view of quality.</a:t>
            </a:r>
          </a:p>
        </p:txBody>
      </p:sp>
      <p:sp>
        <p:nvSpPr>
          <p:cNvPr id="4" name="Slide Number Placeholder 3"/>
          <p:cNvSpPr>
            <a:spLocks noGrp="1"/>
          </p:cNvSpPr>
          <p:nvPr>
            <p:ph type="sldNum" sz="quarter" idx="5"/>
          </p:nvPr>
        </p:nvSpPr>
        <p:spPr/>
        <p:txBody>
          <a:bodyPr/>
          <a:lstStyle/>
          <a:p>
            <a:fld id="{09997180-E097-48CE-802B-A662322B1D87}" type="slidenum">
              <a:rPr lang="en-GB" smtClean="0"/>
              <a:t>13</a:t>
            </a:fld>
            <a:endParaRPr lang="en-GB"/>
          </a:p>
        </p:txBody>
      </p:sp>
    </p:spTree>
    <p:extLst>
      <p:ext uri="{BB962C8B-B14F-4D97-AF65-F5344CB8AC3E}">
        <p14:creationId xmlns:p14="http://schemas.microsoft.com/office/powerpoint/2010/main" val="1380110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647">
              <a:defRPr/>
            </a:pPr>
            <a:endParaRPr lang="en-GB" sz="1400" dirty="0"/>
          </a:p>
          <a:p>
            <a:pPr defTabSz="1020647">
              <a:defRPr/>
            </a:pPr>
            <a:r>
              <a:rPr lang="en-GB" sz="1400" dirty="0"/>
              <a:t>This is our single assessment framework for our regulation of providers, local authorities and systems. It focus on what matters to people who use health and social care services and their families. It is the key to us providing an up-to-date and accurate view of quality. </a:t>
            </a:r>
            <a:endParaRPr lang="en-GB" b="1" dirty="0"/>
          </a:p>
          <a:p>
            <a:endParaRPr lang="en-GB" dirty="0"/>
          </a:p>
          <a:p>
            <a:r>
              <a:rPr lang="en-GB" dirty="0"/>
              <a:t>So why do we need a single assessment framework? </a:t>
            </a:r>
          </a:p>
          <a:p>
            <a:endParaRPr lang="en-GB" dirty="0"/>
          </a:p>
          <a:p>
            <a:r>
              <a:rPr lang="en-US" dirty="0"/>
              <a:t>There are three main reasons why we need to change:</a:t>
            </a:r>
          </a:p>
          <a:p>
            <a:endParaRPr lang="en-US" dirty="0"/>
          </a:p>
          <a:p>
            <a:pPr marL="181137" indent="-181137">
              <a:buFont typeface="Arial" panose="020B0604020202020204" pitchFamily="34" charset="0"/>
              <a:buChar char="•"/>
            </a:pPr>
            <a:r>
              <a:rPr lang="en-US" dirty="0"/>
              <a:t>We need to make things simpler so we can focus on what really matters to people.</a:t>
            </a:r>
          </a:p>
          <a:p>
            <a:pPr marL="181137" indent="-181137">
              <a:buFont typeface="Arial" panose="020B0604020202020204" pitchFamily="34" charset="0"/>
              <a:buChar char="•"/>
            </a:pPr>
            <a:r>
              <a:rPr lang="en-US" dirty="0"/>
              <a:t>We need to better reflect how care is actually delivered by different types of service as well as across a local area.</a:t>
            </a:r>
          </a:p>
          <a:p>
            <a:pPr marL="181137" indent="-181137">
              <a:buFont typeface="Arial" panose="020B0604020202020204" pitchFamily="34" charset="0"/>
              <a:buChar char="•"/>
            </a:pPr>
            <a:r>
              <a:rPr lang="en-US" dirty="0"/>
              <a:t>We need one framework that connects our registration activity to our assessments of quality.</a:t>
            </a:r>
          </a:p>
          <a:p>
            <a:pPr marL="181137" indent="-181137">
              <a:buFont typeface="Arial" panose="020B0604020202020204" pitchFamily="34" charset="0"/>
              <a:buChar char="•"/>
            </a:pPr>
            <a:endParaRPr lang="en-US" dirty="0"/>
          </a:p>
          <a:p>
            <a:r>
              <a:rPr lang="en-US" dirty="0"/>
              <a:t>This will ultimately give us a clear and up to date view of quality and help us to better identify trends and patterns across the various areas. </a:t>
            </a:r>
            <a:endParaRPr lang="en-GB" dirty="0"/>
          </a:p>
          <a:p>
            <a:pPr defTabSz="1020647">
              <a:defRPr/>
            </a:pPr>
            <a:endParaRPr lang="en-GB" dirty="0"/>
          </a:p>
        </p:txBody>
      </p:sp>
      <p:sp>
        <p:nvSpPr>
          <p:cNvPr id="4" name="Slide Number Placeholder 3"/>
          <p:cNvSpPr>
            <a:spLocks noGrp="1"/>
          </p:cNvSpPr>
          <p:nvPr>
            <p:ph type="sldNum" sz="quarter" idx="5"/>
          </p:nvPr>
        </p:nvSpPr>
        <p:spPr/>
        <p:txBody>
          <a:bodyPr/>
          <a:lstStyle/>
          <a:p>
            <a:pPr defTabSz="483032">
              <a:defRPr/>
            </a:pPr>
            <a:fld id="{3620D7BD-B251-4C81-A935-08EF5C6C800F}" type="slidenum">
              <a:rPr lang="en-GB" sz="1400">
                <a:solidFill>
                  <a:prstClr val="black"/>
                </a:solidFill>
                <a:latin typeface="Calibri" panose="020F0502020204030204"/>
              </a:rPr>
              <a:pPr defTabSz="483032">
                <a:defRPr/>
              </a:pPr>
              <a:t>14</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4173630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12121"/>
                </a:solidFill>
                <a:effectLst/>
                <a:latin typeface="Open Sans" panose="020B0606030504020204" pitchFamily="34" charset="0"/>
              </a:rPr>
              <a:t>Safe</a:t>
            </a:r>
          </a:p>
          <a:p>
            <a:pPr algn="l"/>
            <a:r>
              <a:rPr lang="en-US" b="0" i="0" dirty="0">
                <a:solidFill>
                  <a:srgbClr val="212121"/>
                </a:solidFill>
                <a:effectLst/>
                <a:latin typeface="Open Sans" panose="020B0606030504020204" pitchFamily="34" charset="0"/>
              </a:rPr>
              <a:t>Safety is a priority for everyone and leaders embed a culture of openness and collaboration. People are always safe and protected from bullying, harassment, avoidable harm, neglect, abuse and discrimination. Their liberty is protected where this is in their best interests and in line with legislation.</a:t>
            </a:r>
          </a:p>
          <a:p>
            <a:pPr algn="l"/>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Where people raise concerns about safety and ideas to improve, the primary response is to learn and improve continuously. There is strong awareness of the areas with the greatest safety risks. Solutions to risks are developed collaboratively. Services are planned and </a:t>
            </a:r>
            <a:r>
              <a:rPr lang="en-US" b="0" i="0" dirty="0" err="1">
                <a:solidFill>
                  <a:srgbClr val="212121"/>
                </a:solidFill>
                <a:effectLst/>
                <a:latin typeface="Open Sans" panose="020B0606030504020204" pitchFamily="34" charset="0"/>
              </a:rPr>
              <a:t>organised</a:t>
            </a:r>
            <a:r>
              <a:rPr lang="en-US" b="0" i="0" dirty="0">
                <a:solidFill>
                  <a:srgbClr val="212121"/>
                </a:solidFill>
                <a:effectLst/>
                <a:latin typeface="Open Sans" panose="020B0606030504020204" pitchFamily="34" charset="0"/>
              </a:rPr>
              <a:t> with people and communities in a way that improves their safety across their care journeys. People are supported to make choices that balance risks of harm with positive choices about their lives. Leaders ensure there are enough skilled people to deliver safe care that promotes choice, control and individual wellbeing.</a:t>
            </a:r>
          </a:p>
          <a:p>
            <a:pPr algn="l"/>
            <a:endParaRPr lang="en-US" b="1" i="0" dirty="0">
              <a:solidFill>
                <a:srgbClr val="212121"/>
              </a:solidFill>
              <a:effectLst/>
              <a:latin typeface="Open Sans" panose="020B0606030504020204" pitchFamily="34" charset="0"/>
            </a:endParaRPr>
          </a:p>
          <a:p>
            <a:pPr algn="l"/>
            <a:endParaRPr lang="en-US" b="1" i="0" dirty="0">
              <a:solidFill>
                <a:srgbClr val="212121"/>
              </a:solidFill>
              <a:effectLst/>
              <a:latin typeface="Open Sans" panose="020B0606030504020204" pitchFamily="34" charset="0"/>
            </a:endParaRPr>
          </a:p>
          <a:p>
            <a:pPr algn="l"/>
            <a:r>
              <a:rPr lang="en-US" b="1" i="0" dirty="0">
                <a:solidFill>
                  <a:srgbClr val="212121"/>
                </a:solidFill>
                <a:effectLst/>
                <a:latin typeface="Open Sans" panose="020B0606030504020204" pitchFamily="34" charset="0"/>
              </a:rPr>
              <a:t>Learning culture</a:t>
            </a:r>
          </a:p>
          <a:p>
            <a:pPr algn="l"/>
            <a:r>
              <a:rPr lang="en-US" b="0" i="0" dirty="0">
                <a:solidFill>
                  <a:srgbClr val="212121"/>
                </a:solidFill>
                <a:effectLst/>
                <a:latin typeface="Open Sans" panose="020B0606030504020204" pitchFamily="34" charset="0"/>
              </a:rPr>
              <a:t>We have a proactive and positive culture of safety based on openness and honesty, in which concerns about safety are listened to, safety events are investigated and reported thoroughly, and lessons are learned to continually identify and embed good practices.</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12: Safe care and treatment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16: Receiving and acting on complaints</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6"/>
              </a:rPr>
              <a:t>Regulation 20: Duty of </a:t>
            </a:r>
            <a:r>
              <a:rPr lang="en-US" b="0" i="0" u="sng" dirty="0" err="1">
                <a:solidFill>
                  <a:srgbClr val="004D90"/>
                </a:solidFill>
                <a:effectLst/>
                <a:latin typeface="Open Sans" panose="020B0606030504020204" pitchFamily="34" charset="0"/>
                <a:hlinkClick r:id="rId6"/>
              </a:rPr>
              <a:t>candour</a:t>
            </a:r>
            <a:endParaRPr lang="en-US" b="0" i="0" dirty="0">
              <a:solidFill>
                <a:srgbClr val="212121"/>
              </a:solidFill>
              <a:effectLst/>
              <a:latin typeface="Open Sans" panose="020B0606030504020204" pitchFamily="34" charset="0"/>
            </a:endParaRPr>
          </a:p>
          <a:p>
            <a:endParaRPr lang="en-GB" dirty="0"/>
          </a:p>
          <a:p>
            <a:pPr algn="l"/>
            <a:r>
              <a:rPr lang="en-US" b="1" i="0" dirty="0">
                <a:solidFill>
                  <a:srgbClr val="212121"/>
                </a:solidFill>
                <a:effectLst/>
                <a:latin typeface="Open Sans" panose="020B0606030504020204" pitchFamily="34" charset="0"/>
              </a:rPr>
              <a:t>Safe systems, pathways and transitions</a:t>
            </a:r>
          </a:p>
          <a:p>
            <a:pPr algn="l"/>
            <a:r>
              <a:rPr lang="en-US" b="0" i="0" dirty="0">
                <a:solidFill>
                  <a:srgbClr val="212121"/>
                </a:solidFill>
                <a:effectLst/>
                <a:latin typeface="Open Sans" panose="020B0606030504020204" pitchFamily="34" charset="0"/>
              </a:rPr>
              <a:t>We work with people and our partners to establish and maintain safe systems of care, in which safety is managed, monitored and assured. We ensure continuity of care, including when people move between different services.</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7"/>
              </a:rPr>
              <a:t>Regulation 12: Safe care and treatment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8"/>
              </a:rPr>
              <a:t>Regulation 9: Person-</a:t>
            </a:r>
            <a:r>
              <a:rPr lang="en-US" b="0" i="0" u="sng" dirty="0" err="1">
                <a:solidFill>
                  <a:srgbClr val="004D90"/>
                </a:solidFill>
                <a:effectLst/>
                <a:latin typeface="Open Sans" panose="020B0606030504020204" pitchFamily="34" charset="0"/>
                <a:hlinkClick r:id="rId8"/>
              </a:rPr>
              <a:t>centred</a:t>
            </a:r>
            <a:r>
              <a:rPr lang="en-US" b="0" i="0" u="sng" dirty="0">
                <a:solidFill>
                  <a:srgbClr val="004D90"/>
                </a:solidFill>
                <a:effectLst/>
                <a:latin typeface="Open Sans" panose="020B0606030504020204" pitchFamily="34" charset="0"/>
                <a:hlinkClick r:id="rId8"/>
              </a:rPr>
              <a:t> care</a:t>
            </a:r>
            <a:endParaRPr lang="en-US"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Local authority assessments</a:t>
            </a:r>
          </a:p>
          <a:p>
            <a:pPr algn="l"/>
            <a:r>
              <a:rPr lang="en-US" b="0" i="0" dirty="0">
                <a:solidFill>
                  <a:srgbClr val="212121"/>
                </a:solidFill>
                <a:effectLst/>
                <a:latin typeface="Open Sans" panose="020B0606030504020204" pitchFamily="34" charset="0"/>
              </a:rPr>
              <a:t>We consider this quality statement, safe systems, pathways and transitions, under </a:t>
            </a:r>
            <a:r>
              <a:rPr lang="en-US" b="0" i="0" u="sng" dirty="0">
                <a:solidFill>
                  <a:srgbClr val="004D90"/>
                </a:solidFill>
                <a:effectLst/>
                <a:latin typeface="Open Sans" panose="020B0606030504020204" pitchFamily="34" charset="0"/>
                <a:hlinkClick r:id="rId9"/>
              </a:rPr>
              <a:t>theme 3: how the local authority ensures safety within the system</a:t>
            </a:r>
            <a:r>
              <a:rPr lang="en-US" b="0" i="0" dirty="0">
                <a:solidFill>
                  <a:srgbClr val="212121"/>
                </a:solidFill>
                <a:effectLst/>
                <a:latin typeface="Open Sans" panose="020B0606030504020204" pitchFamily="34" charset="0"/>
              </a:rPr>
              <a:t>.</a:t>
            </a:r>
          </a:p>
          <a:p>
            <a:endParaRPr lang="en-GB" dirty="0"/>
          </a:p>
          <a:p>
            <a:pPr algn="l"/>
            <a:r>
              <a:rPr lang="en-US" b="1" i="0" dirty="0">
                <a:solidFill>
                  <a:srgbClr val="212121"/>
                </a:solidFill>
                <a:effectLst/>
                <a:latin typeface="Open Sans" panose="020B0606030504020204" pitchFamily="34" charset="0"/>
              </a:rPr>
              <a:t>Safeguarding</a:t>
            </a:r>
          </a:p>
          <a:p>
            <a:pPr algn="l"/>
            <a:r>
              <a:rPr lang="en-US" b="0" i="0" dirty="0">
                <a:solidFill>
                  <a:srgbClr val="212121"/>
                </a:solidFill>
                <a:effectLst/>
                <a:latin typeface="Open Sans" panose="020B0606030504020204" pitchFamily="34" charset="0"/>
              </a:rPr>
              <a:t>We work with people to understand what being safe means to them as well as with our partners on the best way to achieve this. We concentrate on improving people’s lives while protecting their right to live in safety, free from bullying, harassment, abuse, discrimination, avoidable harm and neglect. We make sure we share concerns quickly and appropriately.</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0"/>
              </a:rPr>
              <a:t>Regulation 10: Dignity and respect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7"/>
              </a:rPr>
              <a:t>Regulation 12: Safe care and treatment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1"/>
              </a:rPr>
              <a:t>Regulation 13: Safeguarding service users from abuse and improper treatment</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8"/>
              </a:rPr>
              <a:t>Regulation 9: Person-</a:t>
            </a:r>
            <a:r>
              <a:rPr lang="en-US" b="0" i="0" u="sng" dirty="0" err="1">
                <a:solidFill>
                  <a:srgbClr val="004D90"/>
                </a:solidFill>
                <a:effectLst/>
                <a:latin typeface="Open Sans" panose="020B0606030504020204" pitchFamily="34" charset="0"/>
                <a:hlinkClick r:id="rId8"/>
              </a:rPr>
              <a:t>centred</a:t>
            </a:r>
            <a:r>
              <a:rPr lang="en-US" b="0" i="0" u="sng" dirty="0">
                <a:solidFill>
                  <a:srgbClr val="004D90"/>
                </a:solidFill>
                <a:effectLst/>
                <a:latin typeface="Open Sans" panose="020B0606030504020204" pitchFamily="34" charset="0"/>
                <a:hlinkClick r:id="rId8"/>
              </a:rPr>
              <a:t> care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2"/>
              </a:rPr>
              <a:t>Regulation 11: Consent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6"/>
              </a:rPr>
              <a:t>Regulation 20: Duty of </a:t>
            </a:r>
            <a:r>
              <a:rPr lang="en-US" b="0" i="0" u="sng" dirty="0" err="1">
                <a:solidFill>
                  <a:srgbClr val="004D90"/>
                </a:solidFill>
                <a:effectLst/>
                <a:latin typeface="Open Sans" panose="020B0606030504020204" pitchFamily="34" charset="0"/>
                <a:hlinkClick r:id="rId6"/>
              </a:rPr>
              <a:t>candour</a:t>
            </a:r>
            <a:endParaRPr lang="en-US"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Local authority assessments</a:t>
            </a:r>
          </a:p>
          <a:p>
            <a:pPr algn="l"/>
            <a:r>
              <a:rPr lang="en-US" b="0" i="0" dirty="0">
                <a:solidFill>
                  <a:srgbClr val="212121"/>
                </a:solidFill>
                <a:effectLst/>
                <a:latin typeface="Open Sans" panose="020B0606030504020204" pitchFamily="34" charset="0"/>
              </a:rPr>
              <a:t>We consider this quality statement, safeguarding, under </a:t>
            </a:r>
            <a:r>
              <a:rPr lang="en-US" b="0" i="0" u="sng" dirty="0">
                <a:solidFill>
                  <a:srgbClr val="004D90"/>
                </a:solidFill>
                <a:effectLst/>
                <a:latin typeface="Open Sans" panose="020B0606030504020204" pitchFamily="34" charset="0"/>
                <a:hlinkClick r:id="rId9"/>
              </a:rPr>
              <a:t>theme 3: how the local authority ensures safety within the system</a:t>
            </a:r>
            <a:r>
              <a:rPr lang="en-US" b="0" i="0" dirty="0">
                <a:solidFill>
                  <a:srgbClr val="212121"/>
                </a:solidFill>
                <a:effectLst/>
                <a:latin typeface="Open Sans" panose="020B0606030504020204" pitchFamily="34" charset="0"/>
              </a:rPr>
              <a:t>.</a:t>
            </a:r>
          </a:p>
          <a:p>
            <a:pPr algn="l"/>
            <a:endParaRPr lang="en-US" b="0" i="0" dirty="0">
              <a:solidFill>
                <a:srgbClr val="212121"/>
              </a:solidFill>
              <a:effectLst/>
              <a:latin typeface="Open Sans" panose="020B0606030504020204" pitchFamily="34" charset="0"/>
            </a:endParaRPr>
          </a:p>
          <a:p>
            <a:pPr algn="l"/>
            <a:endParaRPr lang="en-US" b="0" i="0" dirty="0">
              <a:solidFill>
                <a:srgbClr val="212121"/>
              </a:solidFill>
              <a:effectLst/>
              <a:latin typeface="Open Sans" panose="020B0606030504020204" pitchFamily="34" charset="0"/>
            </a:endParaRPr>
          </a:p>
          <a:p>
            <a:pPr algn="l"/>
            <a:r>
              <a:rPr lang="en-US" b="1" i="0" dirty="0">
                <a:solidFill>
                  <a:srgbClr val="212121"/>
                </a:solidFill>
                <a:effectLst/>
                <a:latin typeface="Open Sans" panose="020B0606030504020204" pitchFamily="34" charset="0"/>
              </a:rPr>
              <a:t>Involving people to manage risks</a:t>
            </a:r>
          </a:p>
          <a:p>
            <a:pPr algn="l"/>
            <a:r>
              <a:rPr lang="en-US" b="0" i="0" dirty="0">
                <a:solidFill>
                  <a:srgbClr val="212121"/>
                </a:solidFill>
                <a:effectLst/>
                <a:latin typeface="Open Sans" panose="020B0606030504020204" pitchFamily="34" charset="0"/>
              </a:rPr>
              <a:t>We work with people to understand and manage risks by thinking holistically so that care meets their needs in a way that is safe and supportive and enables them to do the things that matter to them.</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8"/>
              </a:rPr>
              <a:t>Regulation 9: Person-</a:t>
            </a:r>
            <a:r>
              <a:rPr lang="en-US" b="0" i="0" u="sng" dirty="0" err="1">
                <a:solidFill>
                  <a:srgbClr val="004D90"/>
                </a:solidFill>
                <a:effectLst/>
                <a:latin typeface="Open Sans" panose="020B0606030504020204" pitchFamily="34" charset="0"/>
                <a:hlinkClick r:id="rId8"/>
              </a:rPr>
              <a:t>centred</a:t>
            </a:r>
            <a:r>
              <a:rPr lang="en-US" b="0" i="0" u="sng" dirty="0">
                <a:solidFill>
                  <a:srgbClr val="004D90"/>
                </a:solidFill>
                <a:effectLst/>
                <a:latin typeface="Open Sans" panose="020B0606030504020204" pitchFamily="34" charset="0"/>
                <a:hlinkClick r:id="rId8"/>
              </a:rPr>
              <a:t> care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3"/>
              </a:rPr>
              <a:t>Regulation 11: Need for consent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7"/>
              </a:rPr>
              <a:t>Regulation 12: Safe care and treatment</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4"/>
              </a:rPr>
              <a:t>Regulation 10: Dignity and respect</a:t>
            </a:r>
            <a:endParaRPr lang="en-US" b="0" i="0" dirty="0">
              <a:solidFill>
                <a:srgbClr val="212121"/>
              </a:solidFill>
              <a:effectLst/>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16</a:t>
            </a:fld>
            <a:endParaRPr lang="en-GB"/>
          </a:p>
        </p:txBody>
      </p:sp>
    </p:spTree>
    <p:extLst>
      <p:ext uri="{BB962C8B-B14F-4D97-AF65-F5344CB8AC3E}">
        <p14:creationId xmlns:p14="http://schemas.microsoft.com/office/powerpoint/2010/main" val="1577819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12121"/>
                </a:solidFill>
                <a:effectLst/>
                <a:latin typeface="Open Sans" panose="020B0606030504020204" pitchFamily="34" charset="0"/>
              </a:rPr>
              <a:t>Safe environments</a:t>
            </a:r>
          </a:p>
          <a:p>
            <a:pPr algn="l"/>
            <a:r>
              <a:rPr lang="en-US" b="0" i="0" dirty="0">
                <a:solidFill>
                  <a:srgbClr val="212121"/>
                </a:solidFill>
                <a:effectLst/>
                <a:latin typeface="Open Sans" panose="020B0606030504020204" pitchFamily="34" charset="0"/>
              </a:rPr>
              <a:t>We detect and control potential risks in the care environment. We make sure that the equipment, facilities and technology support the delivery of safe care.</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12: Safe care and treatment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15: Premises and equipment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endParaRPr lang="en-GB" dirty="0"/>
          </a:p>
          <a:p>
            <a:endParaRPr lang="en-GB" dirty="0"/>
          </a:p>
          <a:p>
            <a:pPr algn="l"/>
            <a:r>
              <a:rPr lang="en-US" b="1" i="0" dirty="0">
                <a:solidFill>
                  <a:srgbClr val="212121"/>
                </a:solidFill>
                <a:effectLst/>
                <a:latin typeface="Open Sans" panose="020B0606030504020204" pitchFamily="34" charset="0"/>
              </a:rPr>
              <a:t>Safe and effective staffing</a:t>
            </a:r>
          </a:p>
          <a:p>
            <a:pPr algn="l"/>
            <a:r>
              <a:rPr lang="en-US" b="0" i="0" dirty="0">
                <a:solidFill>
                  <a:srgbClr val="212121"/>
                </a:solidFill>
                <a:effectLst/>
                <a:latin typeface="Open Sans" panose="020B0606030504020204" pitchFamily="34" charset="0"/>
              </a:rPr>
              <a:t>We make sure there are enough qualified, skilled and experienced people, who receive effective support, supervision and development. They work together effectively to provide safe care that meets people’s individual needs.</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12: Safe care and treatment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6"/>
              </a:rPr>
              <a:t>Regulation 18: Staffing</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7"/>
              </a:rPr>
              <a:t>Regulation 19: Fit and proper persons employed</a:t>
            </a:r>
            <a:endParaRPr lang="en-US" b="0" i="0" dirty="0">
              <a:solidFill>
                <a:srgbClr val="212121"/>
              </a:solidFill>
              <a:effectLst/>
              <a:latin typeface="Open Sans" panose="020B0606030504020204" pitchFamily="34" charset="0"/>
            </a:endParaRPr>
          </a:p>
          <a:p>
            <a:endParaRPr lang="en-GB" dirty="0"/>
          </a:p>
          <a:p>
            <a:pPr algn="l"/>
            <a:r>
              <a:rPr lang="en-US" b="1" i="0" dirty="0">
                <a:solidFill>
                  <a:srgbClr val="212121"/>
                </a:solidFill>
                <a:effectLst/>
                <a:latin typeface="Open Sans" panose="020B0606030504020204" pitchFamily="34" charset="0"/>
              </a:rPr>
              <a:t>Infection prevention and control</a:t>
            </a:r>
          </a:p>
          <a:p>
            <a:pPr algn="l"/>
            <a:r>
              <a:rPr lang="en-US" b="0" i="0" dirty="0">
                <a:solidFill>
                  <a:srgbClr val="212121"/>
                </a:solidFill>
                <a:effectLst/>
                <a:latin typeface="Open Sans" panose="020B0606030504020204" pitchFamily="34" charset="0"/>
              </a:rPr>
              <a:t>We assess and manage the risk of infection. We detect and control the risk of it spreading and share any concerns with appropriate agencies promptly.</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12: Safe care and treatment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15: Premises and equipment</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endParaRPr lang="en-GB" dirty="0"/>
          </a:p>
          <a:p>
            <a:pPr algn="l"/>
            <a:r>
              <a:rPr lang="en-US" b="1" i="0" dirty="0">
                <a:solidFill>
                  <a:srgbClr val="212121"/>
                </a:solidFill>
                <a:effectLst/>
                <a:latin typeface="Open Sans" panose="020B0606030504020204" pitchFamily="34" charset="0"/>
              </a:rPr>
              <a:t>Medicines </a:t>
            </a:r>
            <a:r>
              <a:rPr lang="en-US" b="1" i="0" dirty="0" err="1">
                <a:solidFill>
                  <a:srgbClr val="212121"/>
                </a:solidFill>
                <a:effectLst/>
                <a:latin typeface="Open Sans" panose="020B0606030504020204" pitchFamily="34" charset="0"/>
              </a:rPr>
              <a:t>optimisation</a:t>
            </a:r>
            <a:endParaRPr lang="en-US" b="1"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We make sure that medicines and treatments are safe and meet people’s needs, capacities and preferences by enabling them to be involved in planning, including when changes happen.</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8"/>
              </a:rPr>
              <a:t>Regulation 9: Person-</a:t>
            </a:r>
            <a:r>
              <a:rPr lang="en-US" b="0" i="0" u="sng" dirty="0" err="1">
                <a:solidFill>
                  <a:srgbClr val="004D90"/>
                </a:solidFill>
                <a:effectLst/>
                <a:latin typeface="Open Sans" panose="020B0606030504020204" pitchFamily="34" charset="0"/>
                <a:hlinkClick r:id="rId8"/>
              </a:rPr>
              <a:t>centred</a:t>
            </a:r>
            <a:r>
              <a:rPr lang="en-US" b="0" i="0" u="sng" dirty="0">
                <a:solidFill>
                  <a:srgbClr val="004D90"/>
                </a:solidFill>
                <a:effectLst/>
                <a:latin typeface="Open Sans" panose="020B0606030504020204" pitchFamily="34" charset="0"/>
                <a:hlinkClick r:id="rId8"/>
              </a:rPr>
              <a:t> care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12: Safe care and treatment</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9"/>
              </a:rPr>
              <a:t>Regulation 11: Need for consent</a:t>
            </a:r>
            <a:endParaRPr lang="en-US" b="0" i="0" dirty="0">
              <a:solidFill>
                <a:srgbClr val="212121"/>
              </a:solidFill>
              <a:effectLst/>
              <a:latin typeface="Open Sans" panose="020B0606030504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17</a:t>
            </a:fld>
            <a:endParaRPr lang="en-GB"/>
          </a:p>
        </p:txBody>
      </p:sp>
    </p:spTree>
    <p:extLst>
      <p:ext uri="{BB962C8B-B14F-4D97-AF65-F5344CB8AC3E}">
        <p14:creationId xmlns:p14="http://schemas.microsoft.com/office/powerpoint/2010/main" val="2528630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C276A"/>
                </a:solidFill>
                <a:effectLst/>
                <a:latin typeface="Open Sans" panose="020B0606030504020204" pitchFamily="34" charset="0"/>
              </a:rPr>
              <a:t>Kindness, compassion and dignity </a:t>
            </a:r>
          </a:p>
          <a:p>
            <a:pPr defTabSz="966064">
              <a:defRPr/>
            </a:pPr>
            <a:r>
              <a:rPr lang="en-US" dirty="0"/>
              <a:t>We always treat people with kindness, empathy and compassion and we respect their privacy and dignity. We treat colleagues from other </a:t>
            </a:r>
            <a:r>
              <a:rPr lang="en-US" dirty="0" err="1"/>
              <a:t>organisations</a:t>
            </a:r>
            <a:r>
              <a:rPr lang="en-US" dirty="0"/>
              <a:t> with kindness and respect.</a:t>
            </a:r>
            <a:endParaRPr lang="en-GB" dirty="0"/>
          </a:p>
          <a:p>
            <a:pPr algn="l"/>
            <a:endParaRPr lang="en-US" b="0" i="0" dirty="0">
              <a:solidFill>
                <a:srgbClr val="6C276A"/>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9: Person-</a:t>
            </a:r>
            <a:r>
              <a:rPr lang="en-US" b="0" i="0" u="sng" dirty="0" err="1">
                <a:solidFill>
                  <a:srgbClr val="004D90"/>
                </a:solidFill>
                <a:effectLst/>
                <a:latin typeface="Open Sans" panose="020B0606030504020204" pitchFamily="34" charset="0"/>
                <a:hlinkClick r:id="rId3"/>
              </a:rPr>
              <a:t>centred</a:t>
            </a:r>
            <a:r>
              <a:rPr lang="en-US" b="0" i="0" u="sng" dirty="0">
                <a:solidFill>
                  <a:srgbClr val="004D90"/>
                </a:solidFill>
                <a:effectLst/>
                <a:latin typeface="Open Sans" panose="020B0606030504020204" pitchFamily="34" charset="0"/>
                <a:hlinkClick r:id="rId3"/>
              </a:rPr>
              <a:t> care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10: Dignity and respect</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12: Safe care and treatment</a:t>
            </a:r>
            <a:endParaRPr lang="en-US" b="0" i="0" dirty="0">
              <a:solidFill>
                <a:srgbClr val="212121"/>
              </a:solidFill>
              <a:effectLst/>
              <a:latin typeface="Open Sans" panose="020B0606030504020204" pitchFamily="34" charset="0"/>
            </a:endParaRPr>
          </a:p>
          <a:p>
            <a:endParaRPr lang="en-GB" dirty="0"/>
          </a:p>
          <a:p>
            <a:pPr algn="l"/>
            <a:r>
              <a:rPr lang="en-US" b="0" i="0" dirty="0">
                <a:solidFill>
                  <a:srgbClr val="212121"/>
                </a:solidFill>
                <a:effectLst/>
                <a:latin typeface="Open Sans" panose="020B0606030504020204" pitchFamily="34" charset="0"/>
              </a:rPr>
              <a:t>Treating people as individuals</a:t>
            </a:r>
          </a:p>
          <a:p>
            <a:pPr algn="l"/>
            <a:r>
              <a:rPr lang="en-US" b="0" i="0" dirty="0">
                <a:solidFill>
                  <a:srgbClr val="212121"/>
                </a:solidFill>
                <a:effectLst/>
                <a:latin typeface="Open Sans" panose="020B0606030504020204" pitchFamily="34" charset="0"/>
              </a:rPr>
              <a:t>We treat people as individuals and make sure their care, support and treatment meets their needs and preferences. We take account of their strengths, abilities, aspirations, culture and unique backgrounds and protected characteristics.</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9: Person-</a:t>
            </a:r>
            <a:r>
              <a:rPr lang="en-US" b="0" i="0" u="sng" dirty="0" err="1">
                <a:solidFill>
                  <a:srgbClr val="004D90"/>
                </a:solidFill>
                <a:effectLst/>
                <a:latin typeface="Open Sans" panose="020B0606030504020204" pitchFamily="34" charset="0"/>
                <a:hlinkClick r:id="rId3"/>
              </a:rPr>
              <a:t>centred</a:t>
            </a:r>
            <a:r>
              <a:rPr lang="en-US" b="0" i="0" u="sng" dirty="0">
                <a:solidFill>
                  <a:srgbClr val="004D90"/>
                </a:solidFill>
                <a:effectLst/>
                <a:latin typeface="Open Sans" panose="020B0606030504020204" pitchFamily="34" charset="0"/>
                <a:hlinkClick r:id="rId3"/>
              </a:rPr>
              <a:t> care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10: Dignity and respect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6"/>
              </a:rPr>
              <a:t>Regulation 14: Meeting nutritional and hydration needs</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7"/>
              </a:rPr>
              <a:t>Regulation 15: Premises and equipment</a:t>
            </a:r>
            <a:endParaRPr lang="en-US" b="0" i="0" dirty="0">
              <a:solidFill>
                <a:srgbClr val="212121"/>
              </a:solidFill>
              <a:effectLst/>
              <a:latin typeface="Open Sans" panose="020B0606030504020204" pitchFamily="34" charset="0"/>
            </a:endParaRPr>
          </a:p>
          <a:p>
            <a:endParaRPr lang="en-GB" dirty="0"/>
          </a:p>
          <a:p>
            <a:pPr algn="l"/>
            <a:r>
              <a:rPr lang="en-US" b="0" i="0" dirty="0">
                <a:solidFill>
                  <a:srgbClr val="212121"/>
                </a:solidFill>
                <a:effectLst/>
                <a:latin typeface="Open Sans" panose="020B0606030504020204" pitchFamily="34" charset="0"/>
              </a:rPr>
              <a:t>Independence, choice and control</a:t>
            </a:r>
          </a:p>
          <a:p>
            <a:pPr algn="l"/>
            <a:r>
              <a:rPr lang="en-US" b="0" i="0" dirty="0">
                <a:solidFill>
                  <a:srgbClr val="212121"/>
                </a:solidFill>
                <a:effectLst/>
                <a:latin typeface="Open Sans" panose="020B0606030504020204" pitchFamily="34" charset="0"/>
              </a:rPr>
              <a:t>We promote people’s independence, so they know their rights and have choice and control over their own care, treatment and wellbeing.</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9: Person-</a:t>
            </a:r>
            <a:r>
              <a:rPr lang="en-US" b="0" i="0" u="sng" dirty="0" err="1">
                <a:solidFill>
                  <a:srgbClr val="004D90"/>
                </a:solidFill>
                <a:effectLst/>
                <a:latin typeface="Open Sans" panose="020B0606030504020204" pitchFamily="34" charset="0"/>
                <a:hlinkClick r:id="rId3"/>
              </a:rPr>
              <a:t>centred</a:t>
            </a:r>
            <a:r>
              <a:rPr lang="en-US" b="0" i="0" u="sng" dirty="0">
                <a:solidFill>
                  <a:srgbClr val="004D90"/>
                </a:solidFill>
                <a:effectLst/>
                <a:latin typeface="Open Sans" panose="020B0606030504020204" pitchFamily="34" charset="0"/>
                <a:hlinkClick r:id="rId3"/>
              </a:rPr>
              <a:t> care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8"/>
              </a:rPr>
              <a:t>Regulation 12: Safe care and treatment</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10: Dignity and respect</a:t>
            </a:r>
            <a:endParaRPr lang="en-US" b="0" i="0" dirty="0">
              <a:solidFill>
                <a:srgbClr val="212121"/>
              </a:solidFill>
              <a:effectLst/>
              <a:latin typeface="Open Sans" panose="020B0606030504020204" pitchFamily="34" charset="0"/>
            </a:endParaRPr>
          </a:p>
          <a:p>
            <a:endParaRPr lang="en-GB" dirty="0"/>
          </a:p>
          <a:p>
            <a:endParaRPr lang="en-GB" dirty="0"/>
          </a:p>
          <a:p>
            <a:pPr algn="l"/>
            <a:r>
              <a:rPr lang="en-US" b="0" i="0" dirty="0">
                <a:solidFill>
                  <a:srgbClr val="212121"/>
                </a:solidFill>
                <a:effectLst/>
                <a:latin typeface="Open Sans" panose="020B0606030504020204" pitchFamily="34" charset="0"/>
              </a:rPr>
              <a:t>Responding to people's immediate needs</a:t>
            </a:r>
          </a:p>
          <a:p>
            <a:pPr algn="l"/>
            <a:r>
              <a:rPr lang="en-US" b="0" i="0" dirty="0">
                <a:solidFill>
                  <a:srgbClr val="212121"/>
                </a:solidFill>
                <a:effectLst/>
                <a:latin typeface="Open Sans" panose="020B0606030504020204" pitchFamily="34" charset="0"/>
              </a:rPr>
              <a:t>We listen to and understand people’s needs, views and wishes. We respond to these in that moment and will act to </a:t>
            </a:r>
            <a:r>
              <a:rPr lang="en-US" b="0" i="0" dirty="0" err="1">
                <a:solidFill>
                  <a:srgbClr val="212121"/>
                </a:solidFill>
                <a:effectLst/>
                <a:latin typeface="Open Sans" panose="020B0606030504020204" pitchFamily="34" charset="0"/>
              </a:rPr>
              <a:t>minimise</a:t>
            </a:r>
            <a:r>
              <a:rPr lang="en-US" b="0" i="0" dirty="0">
                <a:solidFill>
                  <a:srgbClr val="212121"/>
                </a:solidFill>
                <a:effectLst/>
                <a:latin typeface="Open Sans" panose="020B0606030504020204" pitchFamily="34" charset="0"/>
              </a:rPr>
              <a:t> any discomfort, concern or distress.</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9: Person-</a:t>
            </a:r>
            <a:r>
              <a:rPr lang="en-US" b="0" i="0" u="sng" dirty="0" err="1">
                <a:solidFill>
                  <a:srgbClr val="004D90"/>
                </a:solidFill>
                <a:effectLst/>
                <a:latin typeface="Open Sans" panose="020B0606030504020204" pitchFamily="34" charset="0"/>
                <a:hlinkClick r:id="rId3"/>
              </a:rPr>
              <a:t>centred</a:t>
            </a:r>
            <a:r>
              <a:rPr lang="en-US" b="0" i="0" u="sng" dirty="0">
                <a:solidFill>
                  <a:srgbClr val="004D90"/>
                </a:solidFill>
                <a:effectLst/>
                <a:latin typeface="Open Sans" panose="020B0606030504020204" pitchFamily="34" charset="0"/>
                <a:hlinkClick r:id="rId3"/>
              </a:rPr>
              <a:t> care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10: Dignity and respect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9"/>
              </a:rPr>
              <a:t>Regulation 11: Need for consent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8"/>
              </a:rPr>
              <a:t>Regulation 12: Safe care and treatment</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0"/>
              </a:rPr>
              <a:t>Regulation 16: Receiving and acting on complaints</a:t>
            </a:r>
            <a:endParaRPr lang="en-US" b="0" i="0" dirty="0">
              <a:solidFill>
                <a:srgbClr val="212121"/>
              </a:solidFill>
              <a:effectLst/>
              <a:latin typeface="Open Sans" panose="020B0606030504020204" pitchFamily="34" charset="0"/>
            </a:endParaRPr>
          </a:p>
          <a:p>
            <a:endParaRPr lang="en-GB" dirty="0"/>
          </a:p>
          <a:p>
            <a:endParaRPr lang="en-GB" dirty="0"/>
          </a:p>
          <a:p>
            <a:pPr algn="l"/>
            <a:r>
              <a:rPr lang="en-US" b="0" i="0" dirty="0">
                <a:solidFill>
                  <a:srgbClr val="212121"/>
                </a:solidFill>
                <a:effectLst/>
                <a:latin typeface="Open Sans" panose="020B0606030504020204" pitchFamily="34" charset="0"/>
              </a:rPr>
              <a:t>Workforce wellbeing and enablement</a:t>
            </a:r>
          </a:p>
          <a:p>
            <a:pPr algn="l"/>
            <a:r>
              <a:rPr lang="en-US" b="0" i="0" dirty="0">
                <a:solidFill>
                  <a:srgbClr val="212121"/>
                </a:solidFill>
                <a:effectLst/>
                <a:latin typeface="Open Sans" panose="020B0606030504020204" pitchFamily="34" charset="0"/>
              </a:rPr>
              <a:t>We care about and promote the wellbeing of our staff, and we support and enable them to always deliver person </a:t>
            </a:r>
            <a:r>
              <a:rPr lang="en-US" b="0" i="0" dirty="0" err="1">
                <a:solidFill>
                  <a:srgbClr val="212121"/>
                </a:solidFill>
                <a:effectLst/>
                <a:latin typeface="Open Sans" panose="020B0606030504020204" pitchFamily="34" charset="0"/>
              </a:rPr>
              <a:t>centred</a:t>
            </a:r>
            <a:r>
              <a:rPr lang="en-US" b="0" i="0" dirty="0">
                <a:solidFill>
                  <a:srgbClr val="212121"/>
                </a:solidFill>
                <a:effectLst/>
                <a:latin typeface="Open Sans" panose="020B0606030504020204" pitchFamily="34" charset="0"/>
              </a:rPr>
              <a:t> care.</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9: Person-</a:t>
            </a:r>
            <a:r>
              <a:rPr lang="en-US" b="0" i="0" u="sng" dirty="0" err="1">
                <a:solidFill>
                  <a:srgbClr val="004D90"/>
                </a:solidFill>
                <a:effectLst/>
                <a:latin typeface="Open Sans" panose="020B0606030504020204" pitchFamily="34" charset="0"/>
                <a:hlinkClick r:id="rId3"/>
              </a:rPr>
              <a:t>centre</a:t>
            </a:r>
            <a:r>
              <a:rPr lang="en-US" b="0" i="0" u="sng" dirty="0">
                <a:solidFill>
                  <a:srgbClr val="004D90"/>
                </a:solidFill>
                <a:effectLst/>
                <a:latin typeface="Open Sans" panose="020B0606030504020204" pitchFamily="34" charset="0"/>
                <a:hlinkClick r:id="rId3"/>
              </a:rPr>
              <a:t> care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8"/>
              </a:rPr>
              <a:t>Regulation 12: Safe care and treatment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1"/>
              </a:rPr>
              <a:t>Regulation 17: Good governance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2"/>
              </a:rPr>
              <a:t>Regulation 18: Staffing</a:t>
            </a:r>
            <a:endParaRPr lang="en-US" b="0" i="0" dirty="0">
              <a:solidFill>
                <a:srgbClr val="212121"/>
              </a:solidFill>
              <a:effectLst/>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18</a:t>
            </a:fld>
            <a:endParaRPr lang="en-GB"/>
          </a:p>
        </p:txBody>
      </p:sp>
    </p:spTree>
    <p:extLst>
      <p:ext uri="{BB962C8B-B14F-4D97-AF65-F5344CB8AC3E}">
        <p14:creationId xmlns:p14="http://schemas.microsoft.com/office/powerpoint/2010/main" val="1948884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121"/>
                </a:solidFill>
                <a:effectLst/>
                <a:latin typeface="Open Sans" panose="020B0606030504020204" pitchFamily="34" charset="0"/>
              </a:rPr>
              <a:t>Evidence from people’s experience of care includes:</a:t>
            </a:r>
          </a:p>
          <a:p>
            <a:pPr algn="l">
              <a:buFont typeface="Arial" panose="020B0604020202020204" pitchFamily="34" charset="0"/>
              <a:buChar char="•"/>
            </a:pPr>
            <a:r>
              <a:rPr lang="en-US" b="0" i="0" dirty="0">
                <a:solidFill>
                  <a:srgbClr val="212121"/>
                </a:solidFill>
                <a:effectLst/>
                <a:latin typeface="Open Sans" panose="020B0606030504020204" pitchFamily="34" charset="0"/>
              </a:rPr>
              <a:t>phone calls, emails and </a:t>
            </a:r>
            <a:r>
              <a:rPr lang="en-US" b="0" i="0" u="sng" dirty="0">
                <a:solidFill>
                  <a:srgbClr val="004D90"/>
                </a:solidFill>
                <a:effectLst/>
                <a:latin typeface="Open Sans" panose="020B0606030504020204" pitchFamily="34" charset="0"/>
                <a:hlinkClick r:id="rId3"/>
              </a:rPr>
              <a:t>Give feedback on care</a:t>
            </a:r>
            <a:r>
              <a:rPr lang="en-US" b="0" i="0" dirty="0">
                <a:solidFill>
                  <a:srgbClr val="212121"/>
                </a:solidFill>
                <a:effectLst/>
                <a:latin typeface="Open Sans" panose="020B0606030504020204" pitchFamily="34" charset="0"/>
              </a:rPr>
              <a:t> forms received by CQC</a:t>
            </a:r>
          </a:p>
          <a:p>
            <a:pPr algn="l">
              <a:buFont typeface="Arial" panose="020B0604020202020204" pitchFamily="34" charset="0"/>
              <a:buChar char="•"/>
            </a:pPr>
            <a:r>
              <a:rPr lang="en-US" b="0" i="0" dirty="0">
                <a:solidFill>
                  <a:srgbClr val="212121"/>
                </a:solidFill>
                <a:effectLst/>
                <a:latin typeface="Open Sans" panose="020B0606030504020204" pitchFamily="34" charset="0"/>
              </a:rPr>
              <a:t>interviews with people and local </a:t>
            </a:r>
            <a:r>
              <a:rPr lang="en-US" b="0" i="0" dirty="0" err="1">
                <a:solidFill>
                  <a:srgbClr val="212121"/>
                </a:solidFill>
                <a:effectLst/>
                <a:latin typeface="Open Sans" panose="020B0606030504020204" pitchFamily="34" charset="0"/>
              </a:rPr>
              <a:t>organisations</a:t>
            </a:r>
            <a:r>
              <a:rPr lang="en-US" b="0" i="0" dirty="0">
                <a:solidFill>
                  <a:srgbClr val="212121"/>
                </a:solidFill>
                <a:effectLst/>
                <a:latin typeface="Open Sans" panose="020B0606030504020204" pitchFamily="34" charset="0"/>
              </a:rPr>
              <a:t> who represent them or act on their behalf</a:t>
            </a:r>
          </a:p>
          <a:p>
            <a:pPr algn="l">
              <a:buFont typeface="Arial" panose="020B0604020202020204" pitchFamily="34" charset="0"/>
              <a:buChar char="•"/>
            </a:pPr>
            <a:r>
              <a:rPr lang="en-US" b="0" i="0" dirty="0">
                <a:solidFill>
                  <a:srgbClr val="212121"/>
                </a:solidFill>
                <a:effectLst/>
                <a:latin typeface="Open Sans" panose="020B0606030504020204" pitchFamily="34" charset="0"/>
              </a:rPr>
              <a:t>survey results.</a:t>
            </a:r>
          </a:p>
          <a:p>
            <a:pPr algn="l">
              <a:buFont typeface="Arial" panose="020B0604020202020204" pitchFamily="34" charset="0"/>
              <a:buChar char="•"/>
            </a:pPr>
            <a:r>
              <a:rPr lang="en-US" b="0" i="0" dirty="0">
                <a:solidFill>
                  <a:srgbClr val="212121"/>
                </a:solidFill>
                <a:effectLst/>
                <a:latin typeface="Open Sans" panose="020B0606030504020204" pitchFamily="34" charset="0"/>
              </a:rPr>
              <a:t>feedback from the public and people who use services obtained by:</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community and voluntary groups</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health and care providers</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local authorities</a:t>
            </a:r>
          </a:p>
          <a:p>
            <a:pPr algn="l">
              <a:buFont typeface="Arial" panose="020B0604020202020204" pitchFamily="34" charset="0"/>
              <a:buChar char="•"/>
            </a:pPr>
            <a:r>
              <a:rPr lang="en-US" b="0" i="0" dirty="0">
                <a:solidFill>
                  <a:srgbClr val="212121"/>
                </a:solidFill>
                <a:effectLst/>
                <a:latin typeface="Open Sans" panose="020B0606030504020204" pitchFamily="34" charset="0"/>
              </a:rPr>
              <a:t>groups representing:</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people who are more likely to have a poorer experience of care and poorer outcomes</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people with protected equality characteristics</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unpaid carers</a:t>
            </a:r>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21</a:t>
            </a:fld>
            <a:endParaRPr lang="en-GB"/>
          </a:p>
        </p:txBody>
      </p:sp>
    </p:spTree>
    <p:extLst>
      <p:ext uri="{BB962C8B-B14F-4D97-AF65-F5344CB8AC3E}">
        <p14:creationId xmlns:p14="http://schemas.microsoft.com/office/powerpoint/2010/main" val="4087270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22</a:t>
            </a:fld>
            <a:endParaRPr lang="en-GB"/>
          </a:p>
        </p:txBody>
      </p:sp>
    </p:spTree>
    <p:extLst>
      <p:ext uri="{BB962C8B-B14F-4D97-AF65-F5344CB8AC3E}">
        <p14:creationId xmlns:p14="http://schemas.microsoft.com/office/powerpoint/2010/main" val="30688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1D2AD3E-D472-4316-B3E6-D491A475E252}" type="slidenum">
              <a:rPr lang="en-GB" smtClean="0"/>
              <a:t>2</a:t>
            </a:fld>
            <a:endParaRPr lang="en-GB"/>
          </a:p>
        </p:txBody>
      </p:sp>
    </p:spTree>
    <p:extLst>
      <p:ext uri="{BB962C8B-B14F-4D97-AF65-F5344CB8AC3E}">
        <p14:creationId xmlns:p14="http://schemas.microsoft.com/office/powerpoint/2010/main" val="2323189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23</a:t>
            </a:fld>
            <a:endParaRPr lang="en-GB"/>
          </a:p>
        </p:txBody>
      </p:sp>
    </p:spTree>
    <p:extLst>
      <p:ext uri="{BB962C8B-B14F-4D97-AF65-F5344CB8AC3E}">
        <p14:creationId xmlns:p14="http://schemas.microsoft.com/office/powerpoint/2010/main" val="1944154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24</a:t>
            </a:fld>
            <a:endParaRPr lang="en-GB"/>
          </a:p>
        </p:txBody>
      </p:sp>
    </p:spTree>
    <p:extLst>
      <p:ext uri="{BB962C8B-B14F-4D97-AF65-F5344CB8AC3E}">
        <p14:creationId xmlns:p14="http://schemas.microsoft.com/office/powerpoint/2010/main" val="1784141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25</a:t>
            </a:fld>
            <a:endParaRPr lang="en-GB"/>
          </a:p>
        </p:txBody>
      </p:sp>
    </p:spTree>
    <p:extLst>
      <p:ext uri="{BB962C8B-B14F-4D97-AF65-F5344CB8AC3E}">
        <p14:creationId xmlns:p14="http://schemas.microsoft.com/office/powerpoint/2010/main" val="4190413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We also </a:t>
            </a:r>
            <a:r>
              <a:rPr lang="en-US" sz="1200" b="0" i="0" dirty="0">
                <a:solidFill>
                  <a:srgbClr val="212121"/>
                </a:solidFill>
                <a:effectLst/>
                <a:latin typeface="+mj-lt"/>
              </a:rPr>
              <a:t>source the information from:</a:t>
            </a:r>
          </a:p>
          <a:p>
            <a:pPr algn="l"/>
            <a:endParaRPr lang="en-US" sz="1200" b="0" i="0" dirty="0">
              <a:solidFill>
                <a:srgbClr val="212121"/>
              </a:solidFill>
              <a:effectLst/>
              <a:latin typeface="+mj-lt"/>
            </a:endParaRPr>
          </a:p>
          <a:p>
            <a:pPr marL="171450" indent="-171450" algn="l">
              <a:buFont typeface="Arial" panose="020B0604020202020204" pitchFamily="34" charset="0"/>
              <a:buChar char="•"/>
            </a:pPr>
            <a:r>
              <a:rPr lang="en-US" sz="1200" b="0" i="0" dirty="0">
                <a:solidFill>
                  <a:srgbClr val="212121"/>
                </a:solidFill>
                <a:effectLst/>
                <a:latin typeface="+mj-lt"/>
              </a:rPr>
              <a:t>patient level data sets</a:t>
            </a:r>
          </a:p>
          <a:p>
            <a:pPr marL="171450" indent="-171450" algn="l">
              <a:buFont typeface="Arial" panose="020B0604020202020204" pitchFamily="34" charset="0"/>
              <a:buChar char="•"/>
            </a:pPr>
            <a:r>
              <a:rPr lang="en-US" sz="1200" b="0" i="0" dirty="0">
                <a:solidFill>
                  <a:srgbClr val="212121"/>
                </a:solidFill>
                <a:effectLst/>
                <a:latin typeface="+mj-lt"/>
              </a:rPr>
              <a:t>national clinical audits</a:t>
            </a:r>
          </a:p>
          <a:p>
            <a:pPr marL="171450" indent="-171450" algn="l">
              <a:buFont typeface="Arial" panose="020B0604020202020204" pitchFamily="34" charset="0"/>
              <a:buChar char="•"/>
            </a:pPr>
            <a:r>
              <a:rPr lang="en-US" sz="1200" b="0" i="0" dirty="0">
                <a:solidFill>
                  <a:srgbClr val="212121"/>
                </a:solidFill>
                <a:effectLst/>
                <a:latin typeface="+mj-lt"/>
              </a:rPr>
              <a:t>initiatives such as the patient reported outcome measures (PROMs) </a:t>
            </a:r>
            <a:r>
              <a:rPr lang="en-US" sz="1200" b="0" i="0" dirty="0" err="1">
                <a:solidFill>
                  <a:srgbClr val="212121"/>
                </a:solidFill>
                <a:effectLst/>
                <a:latin typeface="+mj-lt"/>
              </a:rPr>
              <a:t>programme</a:t>
            </a:r>
            <a:r>
              <a:rPr lang="en-US" sz="1200" b="0" i="0" dirty="0">
                <a:solidFill>
                  <a:srgbClr val="212121"/>
                </a:solidFill>
                <a:effectLst/>
                <a:latin typeface="+mj-lt"/>
              </a:rPr>
              <a:t>.</a:t>
            </a:r>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26</a:t>
            </a:fld>
            <a:endParaRPr lang="en-GB"/>
          </a:p>
        </p:txBody>
      </p:sp>
    </p:spTree>
    <p:extLst>
      <p:ext uri="{BB962C8B-B14F-4D97-AF65-F5344CB8AC3E}">
        <p14:creationId xmlns:p14="http://schemas.microsoft.com/office/powerpoint/2010/main" val="2157473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New structure ­</a:t>
            </a:r>
            <a:r>
              <a:rPr lang="en-GB" sz="1300" dirty="0"/>
              <a:t>– </a:t>
            </a:r>
          </a:p>
          <a:p>
            <a:pPr lvl="1"/>
            <a:r>
              <a:rPr lang="en-GB" sz="1300" dirty="0"/>
              <a:t>We’ve begun to reorganise ourselves by establishing our new Operations group and Regulatory leadership functions.</a:t>
            </a:r>
          </a:p>
          <a:p>
            <a:pPr lvl="1"/>
            <a:r>
              <a:rPr lang="en-GB" sz="1300" dirty="0"/>
              <a:t>Our regulatory leadership function will be led by the Chief Inspectors, and focus on raising standards, having oversight of policy and playing a more influential role externally to support quality improvement and innovation</a:t>
            </a:r>
          </a:p>
          <a:p>
            <a:pPr lvl="1"/>
            <a:r>
              <a:rPr lang="en-GB" sz="1300" dirty="0"/>
              <a:t>Our Operations group will be responsible for our regulatory activity, and has brought together three sectors. Our operational teams now work across four Networks or geographic areas (North, Midlands, London East of England and South) to deliver our regulatory activity so that we can begin to build a better picture of quality across an area.</a:t>
            </a:r>
          </a:p>
          <a:p>
            <a:pPr lvl="1"/>
            <a:r>
              <a:rPr lang="en-GB" sz="1300" dirty="0"/>
              <a:t>We are still designing how much of this will work in detail, but we do know we’ll create</a:t>
            </a:r>
            <a:r>
              <a:rPr lang="en-GB" sz="1300" b="1" dirty="0"/>
              <a:t> </a:t>
            </a:r>
            <a:r>
              <a:rPr lang="en-GB" sz="1300" dirty="0"/>
              <a:t>multidisciplinary teams</a:t>
            </a:r>
            <a:r>
              <a:rPr lang="en-GB" sz="1300" b="1" dirty="0"/>
              <a:t> </a:t>
            </a:r>
            <a:r>
              <a:rPr lang="en-GB" sz="1300" dirty="0"/>
              <a:t>with specialist skills and knowledge, meaning we’re able to regulate in a way that mirrors how care is delivered today</a:t>
            </a:r>
          </a:p>
        </p:txBody>
      </p:sp>
      <p:sp>
        <p:nvSpPr>
          <p:cNvPr id="4" name="Slide Number Placeholder 3"/>
          <p:cNvSpPr>
            <a:spLocks noGrp="1"/>
          </p:cNvSpPr>
          <p:nvPr>
            <p:ph type="sldNum" sz="quarter" idx="5"/>
          </p:nvPr>
        </p:nvSpPr>
        <p:spPr/>
        <p:txBody>
          <a:bodyPr/>
          <a:lstStyle/>
          <a:p>
            <a:fld id="{09997180-E097-48CE-802B-A662322B1D87}" type="slidenum">
              <a:rPr lang="en-GB" smtClean="0"/>
              <a:t>27</a:t>
            </a:fld>
            <a:endParaRPr lang="en-GB"/>
          </a:p>
        </p:txBody>
      </p:sp>
    </p:spTree>
    <p:extLst>
      <p:ext uri="{BB962C8B-B14F-4D97-AF65-F5344CB8AC3E}">
        <p14:creationId xmlns:p14="http://schemas.microsoft.com/office/powerpoint/2010/main" val="3049500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The final version of the Act:</a:t>
            </a:r>
          </a:p>
          <a:p>
            <a:pPr lvl="0"/>
            <a:endParaRPr lang="en-GB" sz="1300" dirty="0"/>
          </a:p>
          <a:p>
            <a:pPr marL="181137" indent="-181137">
              <a:buFont typeface="Arial" panose="020B0604020202020204" pitchFamily="34" charset="0"/>
              <a:buChar char="•"/>
            </a:pPr>
            <a:r>
              <a:rPr lang="en-GB" sz="1300" dirty="0"/>
              <a:t>Gives CQC a duty to independently review and assess how Local Authorities are delivering their Care Act functions under Part 1.</a:t>
            </a:r>
          </a:p>
          <a:p>
            <a:pPr marL="181137" indent="-181137">
              <a:buFont typeface="Arial" panose="020B0604020202020204" pitchFamily="34" charset="0"/>
              <a:buChar char="•"/>
            </a:pPr>
            <a:r>
              <a:rPr lang="en-GB" sz="1300" dirty="0"/>
              <a:t>Creates new powers for CQC to have oversight of Integrated Care Systems (ICSs), putting three key themes for assessment on the face of the Bill – Leadership, integration and quality and safety.</a:t>
            </a:r>
          </a:p>
          <a:p>
            <a:pPr marL="181137" indent="-181137">
              <a:buFont typeface="Arial" panose="020B0604020202020204" pitchFamily="34" charset="0"/>
              <a:buChar char="•"/>
            </a:pPr>
            <a:r>
              <a:rPr lang="en-GB" sz="1300" dirty="0"/>
              <a:t>Introduces a requirement for all health and social care providers who carry out regulated activities to ensure that their staff receive specific training appropriate to their role on learning disabilities and autism. The Secretary of State (</a:t>
            </a:r>
            <a:r>
              <a:rPr lang="en-GB" sz="1300" dirty="0" err="1"/>
              <a:t>SofS</a:t>
            </a:r>
            <a:r>
              <a:rPr lang="en-GB" sz="1300" dirty="0"/>
              <a:t>) is also required to produce a Code of Practice with regards to training on learning disability and autism.  </a:t>
            </a:r>
          </a:p>
          <a:p>
            <a:pPr marL="181137" indent="-181137">
              <a:buFont typeface="Arial" panose="020B0604020202020204" pitchFamily="34" charset="0"/>
              <a:buChar char="•"/>
            </a:pPr>
            <a:r>
              <a:rPr lang="en-GB" sz="1300" dirty="0"/>
              <a:t>Creates a duty for CQC to enforce the NHS food and drink standards. The Bill imposes requirements on NHS hospitals in connection with food or drink provided or made available to any person on hospital premises in England that are used in connection with the carrying on of a regulated activity. Further regulations will be made which will specify the nutritional standards or requirements which are to be complied with.</a:t>
            </a:r>
          </a:p>
          <a:p>
            <a:endParaRPr lang="en-GB" sz="1300" b="1" u="sng" dirty="0"/>
          </a:p>
          <a:p>
            <a:r>
              <a:rPr lang="en-GB" sz="1300" b="1" u="sng" dirty="0"/>
              <a:t>New responsibilities </a:t>
            </a:r>
            <a:r>
              <a:rPr lang="en-GB" sz="1300" dirty="0"/>
              <a:t>–</a:t>
            </a:r>
            <a:r>
              <a:rPr lang="en-GB" sz="1000" dirty="0"/>
              <a:t> </a:t>
            </a:r>
            <a:r>
              <a:rPr lang="en-GB" sz="1300" dirty="0"/>
              <a:t> </a:t>
            </a:r>
          </a:p>
          <a:p>
            <a:pPr lvl="1"/>
            <a:r>
              <a:rPr lang="en-GB" sz="1300" dirty="0"/>
              <a:t>We now have new powers to oversee local authorities and integrated care systems under the Health and Care Bill. </a:t>
            </a:r>
          </a:p>
          <a:p>
            <a:pPr lvl="1"/>
            <a:r>
              <a:rPr lang="en-GB" sz="1300" dirty="0"/>
              <a:t>These will support us to deliver the objectives in our strategy by allowing us to look more effectively at how the care provided in a local system is improving outcomes for people and reducing inequalities in their care.</a:t>
            </a:r>
          </a:p>
          <a:p>
            <a:pPr lvl="1"/>
            <a:r>
              <a:rPr lang="en-GB" sz="1300" dirty="0"/>
              <a:t>We’ve engaged extensively over the last year on how we’ll do this, including two large workshops with around 400 representatives from across the country and establishing an expert advisory group to provide dedicated input. </a:t>
            </a:r>
          </a:p>
          <a:p>
            <a:pPr lvl="1"/>
            <a:r>
              <a:rPr lang="en-GB" sz="1300" dirty="0"/>
              <a:t>This will be transformative in how we bring together a view of quality across a local area, put people at the centre and help drive improvement in care. </a:t>
            </a:r>
          </a:p>
        </p:txBody>
      </p:sp>
      <p:sp>
        <p:nvSpPr>
          <p:cNvPr id="4" name="Slide Number Placeholder 3"/>
          <p:cNvSpPr>
            <a:spLocks noGrp="1"/>
          </p:cNvSpPr>
          <p:nvPr>
            <p:ph type="sldNum" sz="quarter" idx="5"/>
          </p:nvPr>
        </p:nvSpPr>
        <p:spPr/>
        <p:txBody>
          <a:bodyPr/>
          <a:lstStyle/>
          <a:p>
            <a:fld id="{09997180-E097-48CE-802B-A662322B1D87}" type="slidenum">
              <a:rPr lang="en-GB" smtClean="0"/>
              <a:t>28</a:t>
            </a:fld>
            <a:endParaRPr lang="en-GB"/>
          </a:p>
        </p:txBody>
      </p:sp>
    </p:spTree>
    <p:extLst>
      <p:ext uri="{BB962C8B-B14F-4D97-AF65-F5344CB8AC3E}">
        <p14:creationId xmlns:p14="http://schemas.microsoft.com/office/powerpoint/2010/main" val="3322830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12121"/>
                </a:solidFill>
                <a:effectLst/>
                <a:latin typeface="Open Sans" panose="020B0606030504020204" pitchFamily="34" charset="0"/>
              </a:rPr>
              <a:t>Interim guidance on our approach to assessing integrated care systems</a:t>
            </a:r>
          </a:p>
          <a:p>
            <a:pPr algn="l"/>
            <a:r>
              <a:rPr lang="en-US" b="0" i="0" dirty="0">
                <a:solidFill>
                  <a:srgbClr val="212121"/>
                </a:solidFill>
                <a:effectLst/>
                <a:latin typeface="Open Sans" panose="020B0606030504020204" pitchFamily="34" charset="0"/>
              </a:rPr>
              <a:t>This sets out the overall framework for our oversight of integrated care systems, focusing on the initial baselining period. It</a:t>
            </a:r>
            <a:r>
              <a:rPr lang="en-US" b="1" i="0" dirty="0">
                <a:solidFill>
                  <a:srgbClr val="212121"/>
                </a:solidFill>
                <a:effectLst/>
                <a:latin typeface="Open Sans" panose="020B0606030504020204" pitchFamily="34" charset="0"/>
              </a:rPr>
              <a:t> </a:t>
            </a:r>
            <a:r>
              <a:rPr lang="en-US" b="0" i="0" dirty="0">
                <a:solidFill>
                  <a:srgbClr val="212121"/>
                </a:solidFill>
                <a:effectLst/>
                <a:latin typeface="Open Sans" panose="020B0606030504020204" pitchFamily="34" charset="0"/>
              </a:rPr>
              <a:t>includes how we plan to gather evidence, report on findings and award ratings if requested to by HM Government.</a:t>
            </a:r>
          </a:p>
          <a:p>
            <a:pPr algn="l"/>
            <a:r>
              <a:rPr lang="en-US" b="0" i="0" dirty="0">
                <a:solidFill>
                  <a:srgbClr val="212121"/>
                </a:solidFill>
                <a:effectLst/>
                <a:latin typeface="Open Sans" panose="020B0606030504020204" pitchFamily="34" charset="0"/>
              </a:rPr>
              <a:t>The guidance focuses on:</a:t>
            </a:r>
          </a:p>
          <a:p>
            <a:pPr algn="l">
              <a:buFont typeface="Arial" panose="020B0604020202020204" pitchFamily="34" charset="0"/>
              <a:buChar char="•"/>
            </a:pPr>
            <a:r>
              <a:rPr lang="en-US" b="0" i="0" dirty="0">
                <a:solidFill>
                  <a:srgbClr val="212121"/>
                </a:solidFill>
                <a:effectLst/>
                <a:latin typeface="Open Sans" panose="020B0606030504020204" pitchFamily="34" charset="0"/>
              </a:rPr>
              <a:t>Themes and quality statements</a:t>
            </a:r>
          </a:p>
          <a:p>
            <a:pPr algn="l">
              <a:buFont typeface="Arial" panose="020B0604020202020204" pitchFamily="34" charset="0"/>
              <a:buChar char="•"/>
            </a:pPr>
            <a:r>
              <a:rPr lang="en-US" b="0" i="0" dirty="0">
                <a:solidFill>
                  <a:srgbClr val="212121"/>
                </a:solidFill>
                <a:effectLst/>
                <a:latin typeface="Open Sans" panose="020B0606030504020204" pitchFamily="34" charset="0"/>
              </a:rPr>
              <a:t>Evidence categories</a:t>
            </a:r>
          </a:p>
          <a:p>
            <a:pPr algn="l">
              <a:buFont typeface="Arial" panose="020B0604020202020204" pitchFamily="34" charset="0"/>
              <a:buChar char="•"/>
            </a:pPr>
            <a:r>
              <a:rPr lang="en-US" b="0" i="0" dirty="0">
                <a:solidFill>
                  <a:srgbClr val="212121"/>
                </a:solidFill>
                <a:effectLst/>
                <a:latin typeface="Open Sans" panose="020B0606030504020204" pitchFamily="34" charset="0"/>
              </a:rPr>
              <a:t>How we will assess integrated care systems</a:t>
            </a:r>
          </a:p>
          <a:p>
            <a:pPr algn="l">
              <a:buFont typeface="Arial" panose="020B0604020202020204" pitchFamily="34" charset="0"/>
              <a:buChar char="•"/>
            </a:pPr>
            <a:r>
              <a:rPr lang="en-US" b="0" i="0" dirty="0">
                <a:solidFill>
                  <a:srgbClr val="212121"/>
                </a:solidFill>
                <a:effectLst/>
                <a:latin typeface="Open Sans" panose="020B0606030504020204" pitchFamily="34" charset="0"/>
              </a:rPr>
              <a:t>Reporting and sharing information</a:t>
            </a:r>
          </a:p>
          <a:p>
            <a:pPr algn="l">
              <a:buFont typeface="Arial" panose="020B0604020202020204" pitchFamily="34" charset="0"/>
              <a:buChar char="•"/>
            </a:pPr>
            <a:r>
              <a:rPr lang="en-US" b="0" i="0" dirty="0">
                <a:solidFill>
                  <a:srgbClr val="212121"/>
                </a:solidFill>
                <a:effectLst/>
                <a:latin typeface="Open Sans" panose="020B0606030504020204" pitchFamily="34" charset="0"/>
              </a:rPr>
              <a:t>Intervention and escalation</a:t>
            </a:r>
          </a:p>
          <a:p>
            <a:pPr algn="l"/>
            <a:r>
              <a:rPr lang="en-US" b="0" i="0" dirty="0">
                <a:solidFill>
                  <a:srgbClr val="212121"/>
                </a:solidFill>
                <a:effectLst/>
                <a:latin typeface="Open Sans" panose="020B0606030504020204" pitchFamily="34" charset="0"/>
              </a:rPr>
              <a:t>As we develop our model and transition to ongoing assessment, this guidance will include more detail. It will form the basis for comprehensive guidance on our regulatory processes.</a:t>
            </a:r>
          </a:p>
          <a:p>
            <a:pPr algn="l"/>
            <a:endParaRPr lang="en-US" b="0" i="0" dirty="0">
              <a:solidFill>
                <a:srgbClr val="212121"/>
              </a:solidFill>
              <a:effectLst/>
              <a:latin typeface="Open Sans" panose="020B0606030504020204" pitchFamily="34" charset="0"/>
            </a:endParaRPr>
          </a:p>
          <a:p>
            <a:pPr defTabSz="966064">
              <a:defRPr/>
            </a:pPr>
            <a:r>
              <a:rPr lang="en-US" b="0" i="0" dirty="0">
                <a:solidFill>
                  <a:srgbClr val="212121"/>
                </a:solidFill>
                <a:effectLst/>
                <a:latin typeface="Open Sans" panose="020B0606030504020204" pitchFamily="34" charset="0"/>
              </a:rPr>
              <a:t>You can now read our current interim guidance for assessing integrated care systems in the link provided here. </a:t>
            </a:r>
          </a:p>
          <a:p>
            <a:pPr algn="l"/>
            <a:endParaRPr lang="en-US" b="0" i="0" dirty="0">
              <a:solidFill>
                <a:srgbClr val="212121"/>
              </a:solidFill>
              <a:effectLst/>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pPr defTabSz="966064">
              <a:defRPr/>
            </a:pPr>
            <a:fld id="{1517B74A-BFA2-4B64-A9D6-57BA479503F5}" type="slidenum">
              <a:rPr lang="en-GB" sz="1400">
                <a:solidFill>
                  <a:prstClr val="black"/>
                </a:solidFill>
                <a:latin typeface="Calibri" panose="020F0502020204030204"/>
              </a:rPr>
              <a:pPr defTabSz="966064">
                <a:defRPr/>
              </a:pPr>
              <a:t>29</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4233740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Most recent update: 15 February </a:t>
            </a:r>
          </a:p>
          <a:p>
            <a:endParaRPr lang="en-GB" dirty="0">
              <a:cs typeface="Calibri"/>
            </a:endParaRPr>
          </a:p>
          <a:p>
            <a:r>
              <a:rPr lang="en-GB" dirty="0">
                <a:cs typeface="Calibri"/>
              </a:rPr>
              <a:t>The initial focus of our local authority assessments will be across four themes:</a:t>
            </a:r>
          </a:p>
          <a:p>
            <a:pPr marL="191371" indent="-191371">
              <a:buFont typeface="Arial"/>
              <a:buChar char="•"/>
            </a:pPr>
            <a:r>
              <a:rPr lang="en-GB" b="1" dirty="0">
                <a:cs typeface="Calibri"/>
              </a:rPr>
              <a:t>Working with people – </a:t>
            </a:r>
            <a:r>
              <a:rPr lang="en-GB" b="0" dirty="0">
                <a:cs typeface="Calibri"/>
              </a:rPr>
              <a:t>more detail on next slide</a:t>
            </a:r>
          </a:p>
          <a:p>
            <a:pPr marL="191371" indent="-191371">
              <a:buFont typeface="Arial"/>
              <a:buChar char="•"/>
            </a:pPr>
            <a:r>
              <a:rPr lang="en-GB" b="1" dirty="0">
                <a:cs typeface="Calibri"/>
              </a:rPr>
              <a:t>Providing support </a:t>
            </a:r>
            <a:r>
              <a:rPr lang="en-GB" dirty="0">
                <a:cs typeface="Calibri"/>
              </a:rPr>
              <a:t>- </a:t>
            </a:r>
            <a:r>
              <a:rPr lang="en-US" dirty="0"/>
              <a:t>market shaping, commissioning, workforce capacity and capability, integration and partnership working</a:t>
            </a:r>
            <a:endParaRPr lang="en-GB" dirty="0">
              <a:cs typeface="Calibri"/>
            </a:endParaRPr>
          </a:p>
          <a:p>
            <a:pPr marL="191371" indent="-191371">
              <a:buFont typeface="Arial"/>
              <a:buChar char="•"/>
            </a:pPr>
            <a:r>
              <a:rPr lang="en-GB" b="1" dirty="0">
                <a:cs typeface="Calibri"/>
              </a:rPr>
              <a:t>Ensuring safety </a:t>
            </a:r>
            <a:r>
              <a:rPr lang="en-GB" dirty="0">
                <a:cs typeface="Calibri"/>
              </a:rPr>
              <a:t>- </a:t>
            </a:r>
            <a:r>
              <a:rPr lang="en-US" dirty="0"/>
              <a:t>safeguarding enquiries, reviews, Safeguarding Adults Board, safe systems, pathways and continuity of care</a:t>
            </a:r>
            <a:endParaRPr lang="en-GB" dirty="0">
              <a:cs typeface="Calibri"/>
            </a:endParaRPr>
          </a:p>
          <a:p>
            <a:pPr marL="191371" indent="-191371">
              <a:buFont typeface="Arial"/>
              <a:buChar char="•"/>
            </a:pPr>
            <a:r>
              <a:rPr lang="en-GB" b="1" dirty="0">
                <a:cs typeface="Calibri"/>
              </a:rPr>
              <a:t>Leadership and workforce </a:t>
            </a:r>
            <a:r>
              <a:rPr lang="en-GB" dirty="0">
                <a:cs typeface="Calibri"/>
              </a:rPr>
              <a:t>- </a:t>
            </a:r>
            <a:r>
              <a:rPr lang="en-US" dirty="0"/>
              <a:t>culture, strategic planning, learning, improvement, innovation, governance, management and sustainability</a:t>
            </a:r>
            <a:endParaRPr lang="en-GB" dirty="0">
              <a:cs typeface="Calibri"/>
            </a:endParaRPr>
          </a:p>
          <a:p>
            <a:pPr marL="191371" indent="-191371">
              <a:buFont typeface="Arial"/>
              <a:buChar char="•"/>
            </a:pPr>
            <a:endParaRPr lang="en-GB" dirty="0">
              <a:cs typeface="Calibri"/>
            </a:endParaRPr>
          </a:p>
          <a:p>
            <a:r>
              <a:rPr lang="en-GB" dirty="0">
                <a:cs typeface="Calibri"/>
              </a:rPr>
              <a:t>a subset of quality statements from the single assessment framework will sit under each theme</a:t>
            </a:r>
          </a:p>
          <a:p>
            <a:endParaRPr lang="en-GB" dirty="0"/>
          </a:p>
        </p:txBody>
      </p:sp>
      <p:sp>
        <p:nvSpPr>
          <p:cNvPr id="4" name="Slide Number Placeholder 3"/>
          <p:cNvSpPr>
            <a:spLocks noGrp="1"/>
          </p:cNvSpPr>
          <p:nvPr>
            <p:ph type="sldNum" sz="quarter" idx="5"/>
          </p:nvPr>
        </p:nvSpPr>
        <p:spPr/>
        <p:txBody>
          <a:bodyPr/>
          <a:lstStyle/>
          <a:p>
            <a:fld id="{1517B74A-BFA2-4B64-A9D6-57BA479503F5}" type="slidenum">
              <a:rPr lang="en-GB" smtClean="0"/>
              <a:t>30</a:t>
            </a:fld>
            <a:endParaRPr lang="en-GB"/>
          </a:p>
        </p:txBody>
      </p:sp>
    </p:spTree>
    <p:extLst>
      <p:ext uri="{BB962C8B-B14F-4D97-AF65-F5344CB8AC3E}">
        <p14:creationId xmlns:p14="http://schemas.microsoft.com/office/powerpoint/2010/main" val="1970669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CQC is changing playlist </a:t>
            </a:r>
          </a:p>
          <a:p>
            <a:pPr marL="171450" indent="-171450">
              <a:buFontTx/>
              <a:buChar char="-"/>
            </a:pPr>
            <a:r>
              <a:rPr lang="en-GB" dirty="0"/>
              <a:t>This will have a playlist of all of the webinars that we have conducted in this period of time on the transformation </a:t>
            </a:r>
          </a:p>
          <a:p>
            <a:pPr marL="171450" indent="-171450">
              <a:buFontTx/>
              <a:buChar char="-"/>
            </a:pPr>
            <a:r>
              <a:rPr lang="en-GB" dirty="0"/>
              <a:t>The last webinar, on the 2 August, will be here too </a:t>
            </a:r>
          </a:p>
        </p:txBody>
      </p:sp>
      <p:sp>
        <p:nvSpPr>
          <p:cNvPr id="4" name="Slide Number Placeholder 3"/>
          <p:cNvSpPr>
            <a:spLocks noGrp="1"/>
          </p:cNvSpPr>
          <p:nvPr>
            <p:ph type="sldNum" sz="quarter" idx="5"/>
          </p:nvPr>
        </p:nvSpPr>
        <p:spPr/>
        <p:txBody>
          <a:bodyPr/>
          <a:lstStyle/>
          <a:p>
            <a:fld id="{3620D7BD-B251-4C81-A935-08EF5C6C800F}" type="slidenum">
              <a:rPr lang="en-GB" smtClean="0"/>
              <a:t>31</a:t>
            </a:fld>
            <a:endParaRPr lang="en-GB"/>
          </a:p>
        </p:txBody>
      </p:sp>
    </p:spTree>
    <p:extLst>
      <p:ext uri="{BB962C8B-B14F-4D97-AF65-F5344CB8AC3E}">
        <p14:creationId xmlns:p14="http://schemas.microsoft.com/office/powerpoint/2010/main" val="3932696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32</a:t>
            </a:fld>
            <a:endParaRPr lang="en-GB"/>
          </a:p>
        </p:txBody>
      </p:sp>
    </p:spTree>
    <p:extLst>
      <p:ext uri="{BB962C8B-B14F-4D97-AF65-F5344CB8AC3E}">
        <p14:creationId xmlns:p14="http://schemas.microsoft.com/office/powerpoint/2010/main" val="363758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Our</a:t>
            </a:r>
            <a:r>
              <a:rPr lang="en-GB" sz="1300" u="sng" dirty="0">
                <a:hlinkClick r:id="rId3"/>
              </a:rPr>
              <a:t> strategy</a:t>
            </a:r>
            <a:r>
              <a:rPr lang="en-GB" sz="1300" dirty="0"/>
              <a:t> sets out an ambitious future that will ensure we keep delivering our purpose. To deliver that strategy effectively, we need to change how we work.</a:t>
            </a:r>
          </a:p>
          <a:p>
            <a:endParaRPr lang="en-GB" sz="1300" dirty="0"/>
          </a:p>
          <a:p>
            <a:pPr marL="181137" indent="-181137">
              <a:buFont typeface="Arial" panose="020B0604020202020204" pitchFamily="34" charset="0"/>
              <a:buChar char="•"/>
            </a:pPr>
            <a:r>
              <a:rPr lang="en-GB" sz="1300" dirty="0"/>
              <a:t>We know that it’s important to understand the quality of care in a local area or system in order to improve it and keep people safe. It’s often when people move between care services that they fall through the cracks and have a poorer experience. </a:t>
            </a:r>
          </a:p>
          <a:p>
            <a:pPr marL="181137" indent="-181137">
              <a:buFont typeface="Arial" panose="020B0604020202020204" pitchFamily="34" charset="0"/>
              <a:buChar char="•"/>
            </a:pPr>
            <a:r>
              <a:rPr lang="en-GB" sz="1300" dirty="0"/>
              <a:t>We now have new regulatory powers that allow us to offer the public and Parliament a meaningful and independent view on care at a system and local authority level. We need to make sure that we use our new and existing powers effectively to improve people’s care and deliver our strategy, so we’re changing how we work and how we regulate to do this.</a:t>
            </a:r>
          </a:p>
          <a:p>
            <a:pPr marL="181137" indent="-181137">
              <a:buFont typeface="Arial" panose="020B0604020202020204" pitchFamily="34" charset="0"/>
              <a:buChar char="•"/>
            </a:pPr>
            <a:r>
              <a:rPr lang="en-GB" sz="1300" dirty="0"/>
              <a:t>Before the pandemic, we were clear that we needed a way to look at the quality of care across health and care systems. We knew our regulation needed to be less complex and more efficient. We wanted to regulate in a smarter way – being able to adapt and respond to risk, uncertainty and demand, with data and information at our fingertips. The pandemic has highlighted the areas that we already knew needed to change.</a:t>
            </a:r>
          </a:p>
          <a:p>
            <a:pPr marL="181137" indent="-181137">
              <a:buFont typeface="Arial" panose="020B0604020202020204" pitchFamily="34" charset="0"/>
              <a:buChar char="•"/>
            </a:pPr>
            <a:r>
              <a:rPr lang="en-GB" sz="1300" dirty="0"/>
              <a:t>Now, as we emerge from the pandemic, the health and care sector itself has changed and is struggling to recover along with new challenges and risks. We want to work with the sector, as an effective partner. We simply can’t stand still – we must transform to adapt to the changing nature of health and care provision and the changing needs of people who use services.</a:t>
            </a:r>
          </a:p>
        </p:txBody>
      </p:sp>
      <p:sp>
        <p:nvSpPr>
          <p:cNvPr id="4" name="Slide Number Placeholder 3"/>
          <p:cNvSpPr>
            <a:spLocks noGrp="1"/>
          </p:cNvSpPr>
          <p:nvPr>
            <p:ph type="sldNum" sz="quarter" idx="5"/>
          </p:nvPr>
        </p:nvSpPr>
        <p:spPr/>
        <p:txBody>
          <a:bodyPr/>
          <a:lstStyle/>
          <a:p>
            <a:fld id="{09997180-E097-48CE-802B-A662322B1D87}" type="slidenum">
              <a:rPr lang="en-GB" smtClean="0"/>
              <a:t>3</a:t>
            </a:fld>
            <a:endParaRPr lang="en-GB"/>
          </a:p>
        </p:txBody>
      </p:sp>
    </p:spTree>
    <p:extLst>
      <p:ext uri="{BB962C8B-B14F-4D97-AF65-F5344CB8AC3E}">
        <p14:creationId xmlns:p14="http://schemas.microsoft.com/office/powerpoint/2010/main" val="1651967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997180-E097-48CE-802B-A662322B1D87}" type="slidenum">
              <a:rPr lang="en-GB" smtClean="0"/>
              <a:t>4</a:t>
            </a:fld>
            <a:endParaRPr lang="en-GB"/>
          </a:p>
        </p:txBody>
      </p:sp>
    </p:spTree>
    <p:extLst>
      <p:ext uri="{BB962C8B-B14F-4D97-AF65-F5344CB8AC3E}">
        <p14:creationId xmlns:p14="http://schemas.microsoft.com/office/powerpoint/2010/main" val="3581400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400" dirty="0"/>
              <a:t>Our strategy published in May 2021 is a strategy for the changing world of health and social care.  We are being ambitious.</a:t>
            </a:r>
          </a:p>
          <a:p>
            <a:pPr lvl="0" fontAlgn="base"/>
            <a:endParaRPr lang="en-US" sz="1400" dirty="0"/>
          </a:p>
          <a:p>
            <a:pPr lvl="0" fontAlgn="base"/>
            <a:r>
              <a:rPr lang="en-US" sz="1400" dirty="0"/>
              <a:t>The health and social care landscape has changed drastically since 2016, when our previous strategy was published. Changes in the health and social care sector have been accelerated by the pandemic, increasing the needs of those who access health and social care services and placing additional challenges on service providers to meet them.</a:t>
            </a:r>
            <a:r>
              <a:rPr lang="en-GB" sz="1400" dirty="0"/>
              <a:t> </a:t>
            </a:r>
          </a:p>
          <a:p>
            <a:pPr lvl="0" fontAlgn="base"/>
            <a:endParaRPr lang="en-GB" sz="1400" dirty="0"/>
          </a:p>
          <a:p>
            <a:pPr lvl="0" fontAlgn="base"/>
            <a:r>
              <a:rPr lang="en-US" sz="1400" dirty="0"/>
              <a:t>Our role as the regulator of health and social care in England has also been impacted greatly by the pandemic, affecting our ability to inspect all services and provide the necessary assurance to the public of their safety.    </a:t>
            </a:r>
          </a:p>
          <a:p>
            <a:pPr lvl="0" fontAlgn="base"/>
            <a:endParaRPr lang="en-US" sz="1400" dirty="0"/>
          </a:p>
          <a:p>
            <a:pPr fontAlgn="base"/>
            <a:r>
              <a:rPr lang="en-GB" sz="1400" dirty="0"/>
              <a:t>We’re on a journey to change how we regulate to improve care for everyone. </a:t>
            </a:r>
          </a:p>
          <a:p>
            <a:pPr fontAlgn="base"/>
            <a:r>
              <a:rPr lang="en-GB" sz="1400" dirty="0"/>
              <a:t>  </a:t>
            </a:r>
          </a:p>
          <a:p>
            <a:pPr fontAlgn="base"/>
            <a:r>
              <a:rPr lang="en-GB" sz="1400" dirty="0"/>
              <a:t>Our strategy strengthens our commitment to deliver our purpose: to ensure health and care services provide people with safe, effective, compassionate, high-quality care and to encourage those services to improve. Our strategy is purposefully ambitious, and to implement it we will need to work closely with others to make it a reality. We’ll review this strategy regularly so we can adapt to changes and be prepared for what the future holds.</a:t>
            </a:r>
          </a:p>
          <a:p>
            <a:endParaRPr lang="en-GB" dirty="0"/>
          </a:p>
          <a:p>
            <a:r>
              <a:rPr lang="en-GB" sz="1400" b="1" dirty="0"/>
              <a:t>Our strategic themes: </a:t>
            </a:r>
          </a:p>
          <a:p>
            <a:endParaRPr lang="en-GB" sz="1400" b="1" dirty="0"/>
          </a:p>
          <a:p>
            <a:r>
              <a:rPr lang="en-US" sz="1400" dirty="0"/>
              <a:t>We’ll continue building the underpinning systems and structures, and making changes, to enable our strategy over the next two to three years, but full </a:t>
            </a:r>
            <a:r>
              <a:rPr lang="en-US" sz="1400" dirty="0" err="1"/>
              <a:t>realisation</a:t>
            </a:r>
            <a:r>
              <a:rPr lang="en-US" sz="1400" dirty="0"/>
              <a:t> of the strategy will take longer as we continuously learn and evolve, responding to changes in the world around us. </a:t>
            </a:r>
          </a:p>
          <a:p>
            <a:endParaRPr lang="en-US" sz="1400" dirty="0"/>
          </a:p>
          <a:p>
            <a:r>
              <a:rPr lang="en-US" sz="1400" dirty="0"/>
              <a:t>the four interlinked themes that will determine the changes we will make; </a:t>
            </a:r>
          </a:p>
          <a:p>
            <a:endParaRPr lang="en-US" sz="1400" dirty="0"/>
          </a:p>
          <a:p>
            <a:pPr marL="191371" indent="-191371" defTabSz="1020647">
              <a:buFontTx/>
              <a:buChar char="-"/>
              <a:defRPr/>
            </a:pPr>
            <a:r>
              <a:rPr lang="en-US" sz="1400" b="1" dirty="0"/>
              <a:t>People and communities </a:t>
            </a:r>
            <a:endParaRPr lang="en-US" sz="1400" dirty="0"/>
          </a:p>
          <a:p>
            <a:pPr marL="191371" indent="-191371" defTabSz="1020647">
              <a:buFontTx/>
              <a:buChar char="-"/>
              <a:defRPr/>
            </a:pPr>
            <a:r>
              <a:rPr lang="en-US" sz="1400" b="1" dirty="0"/>
              <a:t>Smarter regulation </a:t>
            </a:r>
          </a:p>
          <a:p>
            <a:pPr marL="191371" indent="-191371" defTabSz="1020647">
              <a:buFontTx/>
              <a:buChar char="-"/>
              <a:defRPr/>
            </a:pPr>
            <a:r>
              <a:rPr lang="en-US" sz="1400" b="1" dirty="0"/>
              <a:t>Safety through learning </a:t>
            </a:r>
          </a:p>
          <a:p>
            <a:pPr marL="191371" indent="-191371" defTabSz="1020647">
              <a:buFontTx/>
              <a:buChar char="-"/>
              <a:defRPr/>
            </a:pPr>
            <a:r>
              <a:rPr lang="en-US" sz="1400" b="1" dirty="0"/>
              <a:t>Accelerating improvement</a:t>
            </a:r>
          </a:p>
          <a:p>
            <a:pPr marL="191371" indent="-191371" defTabSz="1020647">
              <a:buFontTx/>
              <a:buChar char="-"/>
              <a:defRPr/>
            </a:pPr>
            <a:endParaRPr lang="en-US" sz="1400" b="1" dirty="0">
              <a:solidFill>
                <a:srgbClr val="1B2D70"/>
              </a:solidFill>
              <a:latin typeface="Arial"/>
              <a:ea typeface="ＭＳ Ｐゴシック"/>
              <a:cs typeface="Arial"/>
            </a:endParaRPr>
          </a:p>
          <a:p>
            <a:pPr defTabSz="483032">
              <a:defRPr/>
            </a:pPr>
            <a:r>
              <a:rPr lang="en-US" sz="1500" dirty="0">
                <a:solidFill>
                  <a:srgbClr val="000000"/>
                </a:solidFill>
                <a:latin typeface="Arial" panose="020B0604020202020204"/>
              </a:rPr>
              <a:t>All of this comes back to our core ambition of tackling inequalities. </a:t>
            </a:r>
            <a:r>
              <a:rPr lang="en-GB" sz="1500" dirty="0">
                <a:solidFill>
                  <a:srgbClr val="000000"/>
                </a:solidFill>
                <a:latin typeface="Arial" panose="020B0604020202020204" pitchFamily="34" charset="0"/>
                <a:cs typeface="Arial" panose="020B0604020202020204" pitchFamily="34" charset="0"/>
              </a:rPr>
              <a:t>We’re pushing for equality of access, experiences and outcomes from health and </a:t>
            </a:r>
            <a:br>
              <a:rPr lang="en-GB" sz="1500" dirty="0">
                <a:solidFill>
                  <a:srgbClr val="000000"/>
                </a:solidFill>
                <a:latin typeface="Arial" panose="020B0604020202020204" pitchFamily="34" charset="0"/>
                <a:cs typeface="Arial" panose="020B0604020202020204" pitchFamily="34" charset="0"/>
              </a:rPr>
            </a:br>
            <a:r>
              <a:rPr lang="en-GB" sz="1500" dirty="0">
                <a:solidFill>
                  <a:srgbClr val="000000"/>
                </a:solidFill>
                <a:latin typeface="Arial" panose="020B0604020202020204" pitchFamily="34" charset="0"/>
                <a:cs typeface="Arial" panose="020B0604020202020204" pitchFamily="34" charset="0"/>
              </a:rPr>
              <a:t>social care services</a:t>
            </a:r>
            <a:endParaRPr lang="en-US" sz="1500" dirty="0">
              <a:solidFill>
                <a:srgbClr val="000000"/>
              </a:solidFill>
              <a:latin typeface="Arial" panose="020B0604020202020204"/>
            </a:endParaRPr>
          </a:p>
          <a:p>
            <a:pPr marL="191371" indent="-191371" defTabSz="1020647">
              <a:buFontTx/>
              <a:buChar char="-"/>
              <a:defRPr/>
            </a:pPr>
            <a:endParaRPr lang="en-GB" sz="1400" dirty="0">
              <a:solidFill>
                <a:srgbClr val="1B2D70"/>
              </a:solidFill>
              <a:latin typeface="Arial"/>
              <a:ea typeface="ＭＳ Ｐゴシック"/>
              <a:cs typeface="Arial"/>
            </a:endParaRPr>
          </a:p>
        </p:txBody>
      </p:sp>
      <p:sp>
        <p:nvSpPr>
          <p:cNvPr id="4" name="Slide Number Placeholder 3"/>
          <p:cNvSpPr>
            <a:spLocks noGrp="1"/>
          </p:cNvSpPr>
          <p:nvPr>
            <p:ph type="sldNum" sz="quarter" idx="5"/>
          </p:nvPr>
        </p:nvSpPr>
        <p:spPr/>
        <p:txBody>
          <a:bodyPr/>
          <a:lstStyle/>
          <a:p>
            <a:pPr defTabSz="483032">
              <a:defRPr/>
            </a:pPr>
            <a:fld id="{3620D7BD-B251-4C81-A935-08EF5C6C800F}" type="slidenum">
              <a:rPr lang="en-GB" sz="1400">
                <a:solidFill>
                  <a:prstClr val="black"/>
                </a:solidFill>
                <a:latin typeface="Calibri" panose="020F0502020204030204"/>
              </a:rPr>
              <a:pPr defTabSz="483032">
                <a:defRPr/>
              </a:pPr>
              <a:t>5</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355538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The final version of the Act:</a:t>
            </a:r>
          </a:p>
          <a:p>
            <a:pPr lvl="0"/>
            <a:endParaRPr lang="en-GB" sz="1400" dirty="0"/>
          </a:p>
          <a:p>
            <a:pPr marL="191371" indent="-191371">
              <a:buFont typeface="Arial" panose="020B0604020202020204" pitchFamily="34" charset="0"/>
              <a:buChar char="•"/>
            </a:pPr>
            <a:r>
              <a:rPr lang="en-GB" sz="1400" dirty="0"/>
              <a:t>Gives CQC a duty to independently review and assess how Local Authorities are delivering their Care Act functions under Part 1.</a:t>
            </a:r>
          </a:p>
          <a:p>
            <a:pPr marL="191371" indent="-191371">
              <a:buFont typeface="Arial" panose="020B0604020202020204" pitchFamily="34" charset="0"/>
              <a:buChar char="•"/>
            </a:pPr>
            <a:r>
              <a:rPr lang="en-GB" sz="1400" dirty="0"/>
              <a:t>Creates new powers for CQC to have oversight of Integrated Care Systems (ICSs), putting three key themes for assessment on the face of the Bill – Leadership, integration and quality and safety.</a:t>
            </a:r>
          </a:p>
          <a:p>
            <a:pPr marL="191371" indent="-191371">
              <a:buFont typeface="Arial" panose="020B0604020202020204" pitchFamily="34" charset="0"/>
              <a:buChar char="•"/>
            </a:pPr>
            <a:r>
              <a:rPr lang="en-GB" sz="1400" dirty="0"/>
              <a:t>Introduces a requirement for all health and social care providers who carry out regulated activities to ensure that their staff receive specific training appropriate to their role on learning disabilities and autism. The Secretary of State (</a:t>
            </a:r>
            <a:r>
              <a:rPr lang="en-GB" sz="1400" dirty="0" err="1"/>
              <a:t>SofS</a:t>
            </a:r>
            <a:r>
              <a:rPr lang="en-GB" sz="1400" dirty="0"/>
              <a:t>) is also required to produce a Code of Practice with regards to training on learning disability and autism.  </a:t>
            </a:r>
          </a:p>
          <a:p>
            <a:pPr marL="191371" indent="-191371">
              <a:buFont typeface="Arial" panose="020B0604020202020204" pitchFamily="34" charset="0"/>
              <a:buChar char="•"/>
            </a:pPr>
            <a:r>
              <a:rPr lang="en-GB" sz="1400" dirty="0"/>
              <a:t>Creates a duty for CQC to enforce the NHS food and drink standards. The Bill imposes requirements on NHS hospitals in connection with food or drink provided or made available to any person on hospital premises in England that are used in connection with the carrying on of a regulated activity. Further regulations will be made which will specify the nutritional standards or requirements which are to be complied with.</a:t>
            </a:r>
          </a:p>
          <a:p>
            <a:endParaRPr lang="en-GB" sz="1400" b="1" u="sng" dirty="0"/>
          </a:p>
          <a:p>
            <a:r>
              <a:rPr lang="en-GB" sz="1400" b="1" u="sng" dirty="0"/>
              <a:t>New powers </a:t>
            </a:r>
            <a:r>
              <a:rPr lang="en-GB" sz="1400" dirty="0"/>
              <a:t>–</a:t>
            </a:r>
            <a:r>
              <a:rPr lang="en-GB" sz="1100" dirty="0"/>
              <a:t> </a:t>
            </a:r>
            <a:r>
              <a:rPr lang="en-GB" sz="1400" dirty="0"/>
              <a:t> </a:t>
            </a:r>
          </a:p>
          <a:p>
            <a:pPr lvl="1"/>
            <a:r>
              <a:rPr lang="en-GB" sz="1400" dirty="0"/>
              <a:t>We now have new powers to oversee local authorities and integrated care systems under the Health and Care Bill. </a:t>
            </a:r>
          </a:p>
          <a:p>
            <a:pPr lvl="1"/>
            <a:r>
              <a:rPr lang="en-GB" sz="1400" dirty="0"/>
              <a:t>These will support us to deliver the objectives in our strategy by allowing us to look more effectively at how the care provided in a local system is improving outcomes for people and reducing inequalities in their care.</a:t>
            </a:r>
          </a:p>
          <a:p>
            <a:pPr lvl="1"/>
            <a:r>
              <a:rPr lang="en-GB" sz="1400" dirty="0"/>
              <a:t>We’ve engaged extensively over the last year on how we’ll do this, including two large workshops with around 400 representatives from across the country and establishing an expert advisory group to provide dedicated input. </a:t>
            </a:r>
          </a:p>
          <a:p>
            <a:pPr lvl="1"/>
            <a:r>
              <a:rPr lang="en-GB" sz="1400" dirty="0"/>
              <a:t>This will be transformative in how we bring together a view of quality across a local area, put people at the centre and help drive improvement in care. </a:t>
            </a:r>
          </a:p>
        </p:txBody>
      </p:sp>
      <p:sp>
        <p:nvSpPr>
          <p:cNvPr id="4" name="Slide Number Placeholder 3"/>
          <p:cNvSpPr>
            <a:spLocks noGrp="1"/>
          </p:cNvSpPr>
          <p:nvPr>
            <p:ph type="sldNum" sz="quarter" idx="5"/>
          </p:nvPr>
        </p:nvSpPr>
        <p:spPr/>
        <p:txBody>
          <a:bodyPr/>
          <a:lstStyle/>
          <a:p>
            <a:pPr defTabSz="966064">
              <a:defRPr/>
            </a:pPr>
            <a:fld id="{09997180-E097-48CE-802B-A662322B1D87}" type="slidenum">
              <a:rPr lang="en-GB" sz="1400">
                <a:solidFill>
                  <a:prstClr val="black"/>
                </a:solidFill>
                <a:latin typeface="Calibri" panose="020F0502020204030204"/>
              </a:rPr>
              <a:pPr defTabSz="966064">
                <a:defRPr/>
              </a:pPr>
              <a:t>6</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1702309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300" b="1" dirty="0"/>
              <a:t>New technology </a:t>
            </a:r>
            <a:r>
              <a:rPr lang="en-GB" sz="1300" dirty="0"/>
              <a:t>– we’ll be able to harness what we hear from people using services through new skills and technology for data and insight, supporting our colleagues to make decisions. This is coupled with a better experience for providers through our new online portal, to reduce burden and increase the quality of data we collect from them.</a:t>
            </a:r>
          </a:p>
          <a:p>
            <a:pPr lvl="0"/>
            <a:r>
              <a:rPr lang="en-GB" sz="1300" b="1" dirty="0"/>
              <a:t>New policy</a:t>
            </a:r>
            <a:r>
              <a:rPr lang="en-GB" sz="1300" dirty="0"/>
              <a:t> – we’ll use a single quality assessment framework for all service types and at all levels, from registration through to provider assessments and assessments of integrated care systems (ICSs) and local authorities. This will be the basis for our judgements about quality.</a:t>
            </a:r>
          </a:p>
          <a:p>
            <a:pPr lvl="0"/>
            <a:r>
              <a:rPr lang="en-GB" sz="1300" b="1" dirty="0"/>
              <a:t>New ways of working </a:t>
            </a:r>
            <a:r>
              <a:rPr lang="en-GB" sz="1300" dirty="0"/>
              <a:t>– we’ll be working in teams with a mix of expertise and experience of different health and social care sectors to make sure we can share specialist skills and knowledge about all sectors. This means bringing people together who have different perspectives to give us the best view of services across a local area.</a:t>
            </a:r>
          </a:p>
          <a:p>
            <a:pPr lvl="0"/>
            <a:r>
              <a:rPr lang="en-GB" sz="1300" b="1" dirty="0"/>
              <a:t>New powers </a:t>
            </a:r>
            <a:r>
              <a:rPr lang="en-GB" sz="1300" dirty="0"/>
              <a:t>– we’ll build on our previous activity looking at how services work together across a local area with new powers to look at ICSs and local authorities, which will help to hold them to account and encourage improvement. </a:t>
            </a:r>
          </a:p>
          <a:p>
            <a:r>
              <a:rPr lang="en-GB" sz="1300" dirty="0"/>
              <a:t>All of this will enable us to present a better view of the quality of care being delivered in health and care services and in local areas. It will be built on how people experience care and what matters to them. We will be able to better spot health inequalities and disparities between areas, so we can provide better information to partners to help improve care for everyone.  </a:t>
            </a:r>
          </a:p>
        </p:txBody>
      </p:sp>
      <p:sp>
        <p:nvSpPr>
          <p:cNvPr id="4" name="Slide Number Placeholder 3"/>
          <p:cNvSpPr>
            <a:spLocks noGrp="1"/>
          </p:cNvSpPr>
          <p:nvPr>
            <p:ph type="sldNum" sz="quarter" idx="5"/>
          </p:nvPr>
        </p:nvSpPr>
        <p:spPr/>
        <p:txBody>
          <a:bodyPr/>
          <a:lstStyle/>
          <a:p>
            <a:fld id="{09997180-E097-48CE-802B-A662322B1D87}" type="slidenum">
              <a:rPr lang="en-GB" smtClean="0"/>
              <a:t>7</a:t>
            </a:fld>
            <a:endParaRPr lang="en-GB"/>
          </a:p>
        </p:txBody>
      </p:sp>
    </p:spTree>
    <p:extLst>
      <p:ext uri="{BB962C8B-B14F-4D97-AF65-F5344CB8AC3E}">
        <p14:creationId xmlns:p14="http://schemas.microsoft.com/office/powerpoint/2010/main" val="23394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New </a:t>
            </a:r>
            <a:r>
              <a:rPr lang="en-GB" sz="1300" b="1" u="sng" dirty="0"/>
              <a:t>technology</a:t>
            </a:r>
            <a:r>
              <a:rPr lang="en-GB" sz="1000" dirty="0"/>
              <a:t>   </a:t>
            </a:r>
            <a:r>
              <a:rPr lang="en-GB" sz="1300" b="1" dirty="0"/>
              <a:t> </a:t>
            </a:r>
            <a:r>
              <a:rPr lang="en-GB" sz="1300" dirty="0"/>
              <a:t>– </a:t>
            </a:r>
          </a:p>
          <a:p>
            <a:endParaRPr lang="en-GB" sz="1300" dirty="0"/>
          </a:p>
          <a:p>
            <a:pPr lvl="1"/>
            <a:r>
              <a:rPr lang="en-GB" sz="1300" dirty="0"/>
              <a:t>We’ve built on the technology we developed during the pandemic to create the early stages of our new regulatory platform. Using a strong base of user research and other engagement work, we’re now planning how we will roll it out in a limited and controlled way over the coming months. </a:t>
            </a:r>
          </a:p>
          <a:p>
            <a:pPr lvl="1"/>
            <a:r>
              <a:rPr lang="en-GB" sz="1300" dirty="0"/>
              <a:t>We’ve already improved how our notifications work, making providers’ lives easier, as well as ensuring that the information we receive comes to us in a structured way so that we can analyse it quickly. </a:t>
            </a:r>
          </a:p>
          <a:p>
            <a:pPr lvl="1"/>
            <a:r>
              <a:rPr lang="en-GB" sz="1300" dirty="0"/>
              <a:t>Alongside this, we’re also making it easier to interact with us through the portal, allowing people to do simple things they couldn’t previously. </a:t>
            </a:r>
          </a:p>
          <a:p>
            <a:pPr lvl="1"/>
            <a:r>
              <a:rPr lang="en-GB" sz="1300" dirty="0"/>
              <a:t>We’ve made progress towards delivering a seamless registration service. This is a vital part of our regulatory model and a crucial first step in ensuring services deliver safe, effective, compassionate and high-quality care. </a:t>
            </a:r>
          </a:p>
          <a:p>
            <a:pPr lvl="1"/>
            <a:r>
              <a:rPr lang="en-GB" sz="1300" dirty="0"/>
              <a:t>This technology will be transformative to how we work. We’ve taken a few important steps and over the coming months we want to start sharing these with stakeholders. </a:t>
            </a:r>
          </a:p>
        </p:txBody>
      </p:sp>
      <p:sp>
        <p:nvSpPr>
          <p:cNvPr id="4" name="Slide Number Placeholder 3"/>
          <p:cNvSpPr>
            <a:spLocks noGrp="1"/>
          </p:cNvSpPr>
          <p:nvPr>
            <p:ph type="sldNum" sz="quarter" idx="5"/>
          </p:nvPr>
        </p:nvSpPr>
        <p:spPr/>
        <p:txBody>
          <a:bodyPr/>
          <a:lstStyle/>
          <a:p>
            <a:fld id="{09997180-E097-48CE-802B-A662322B1D87}" type="slidenum">
              <a:rPr lang="en-GB" smtClean="0"/>
              <a:t>8</a:t>
            </a:fld>
            <a:endParaRPr lang="en-GB"/>
          </a:p>
        </p:txBody>
      </p:sp>
    </p:spTree>
    <p:extLst>
      <p:ext uri="{BB962C8B-B14F-4D97-AF65-F5344CB8AC3E}">
        <p14:creationId xmlns:p14="http://schemas.microsoft.com/office/powerpoint/2010/main" val="887424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sz="1300" dirty="0"/>
              <a:t>We’ve created a new online portal that will be simple and intuitive to enable providers to submit information to us. We want to make it easier for providers to work with us, so we’ll collect data in a more structured format. We will ask you to validate the information we hold and ask for the information we cannot get elsewhere and in a way that makes it easy to get right the first time – both for registration and assessment use.</a:t>
            </a:r>
          </a:p>
          <a:p>
            <a:pPr defTabSz="966064">
              <a:defRPr/>
            </a:pPr>
            <a:endParaRPr lang="en-GB" sz="1300" dirty="0"/>
          </a:p>
          <a:p>
            <a:r>
              <a:rPr lang="en-GB" sz="1300" dirty="0"/>
              <a:t>Once fully launched, all providers will be able to:</a:t>
            </a:r>
          </a:p>
          <a:p>
            <a:pPr marL="181137" indent="-181137">
              <a:buFont typeface="Arial" panose="020B0604020202020204" pitchFamily="34" charset="0"/>
              <a:buChar char="•"/>
            </a:pPr>
            <a:r>
              <a:rPr lang="en-GB" sz="1300" dirty="0"/>
              <a:t>register with CQC for the first time</a:t>
            </a:r>
          </a:p>
          <a:p>
            <a:pPr marL="181137" indent="-181137">
              <a:buFont typeface="Arial" panose="020B0604020202020204" pitchFamily="34" charset="0"/>
              <a:buChar char="•"/>
            </a:pPr>
            <a:r>
              <a:rPr lang="en-GB" sz="1300" dirty="0"/>
              <a:t>submit notifications and share information</a:t>
            </a:r>
          </a:p>
          <a:p>
            <a:pPr marL="181137" indent="-181137">
              <a:buFont typeface="Arial" panose="020B0604020202020204" pitchFamily="34" charset="0"/>
              <a:buChar char="•"/>
            </a:pPr>
            <a:r>
              <a:rPr lang="en-GB" sz="1300" dirty="0"/>
              <a:t>apply to make changes to their registration</a:t>
            </a:r>
          </a:p>
          <a:p>
            <a:pPr marL="181137" indent="-181137">
              <a:buFont typeface="Arial" panose="020B0604020202020204" pitchFamily="34" charset="0"/>
              <a:buChar char="•"/>
            </a:pPr>
            <a:r>
              <a:rPr lang="en-GB" sz="1300" dirty="0"/>
              <a:t>manage their user accounts and contact preferences online access the registration data CQC holds about them and update this as required, in time, we’ll also provide benchmarking information too</a:t>
            </a:r>
          </a:p>
        </p:txBody>
      </p:sp>
      <p:sp>
        <p:nvSpPr>
          <p:cNvPr id="4" name="Slide Number Placeholder 3"/>
          <p:cNvSpPr>
            <a:spLocks noGrp="1"/>
          </p:cNvSpPr>
          <p:nvPr>
            <p:ph type="sldNum" sz="quarter" idx="5"/>
          </p:nvPr>
        </p:nvSpPr>
        <p:spPr/>
        <p:txBody>
          <a:bodyPr/>
          <a:lstStyle/>
          <a:p>
            <a:fld id="{09997180-E097-48CE-802B-A662322B1D87}" type="slidenum">
              <a:rPr lang="en-GB" smtClean="0"/>
              <a:t>9</a:t>
            </a:fld>
            <a:endParaRPr lang="en-GB"/>
          </a:p>
        </p:txBody>
      </p:sp>
    </p:spTree>
    <p:extLst>
      <p:ext uri="{BB962C8B-B14F-4D97-AF65-F5344CB8AC3E}">
        <p14:creationId xmlns:p14="http://schemas.microsoft.com/office/powerpoint/2010/main" val="260261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tif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image" Target="../media/image5.tif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7.emf"/><Relationship Id="rId4" Type="http://schemas.openxmlformats.org/officeDocument/2006/relationships/image" Target="../media/image5.tif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326066"/>
            <a:ext cx="10515600" cy="3102935"/>
          </a:xfrm>
          <a:prstGeom prst="rect">
            <a:avLst/>
          </a:prstGeom>
        </p:spPr>
        <p:txBody>
          <a:bodyPr/>
          <a:lstStyle>
            <a:lvl1pPr>
              <a:defRPr sz="9600" b="1">
                <a:latin typeface="+mj-lt"/>
                <a:cs typeface="Calibri" panose="020F0502020204030204" pitchFamily="34" charset="0"/>
              </a:defRPr>
            </a:lvl1pPr>
          </a:lstStyle>
          <a:p>
            <a:r>
              <a:rPr lang="en-US"/>
              <a:t>Presentation title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910212"/>
            <a:ext cx="10515600"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5168443"/>
            <a:ext cx="10515600" cy="767655"/>
          </a:xfrm>
        </p:spPr>
        <p:txBody>
          <a:bodyPr/>
          <a:lstStyle>
            <a:lvl1pPr>
              <a:defRPr sz="4267" b="0">
                <a:latin typeface="+mn-lt"/>
                <a:cs typeface="Calibri" panose="020F0502020204030204" pitchFamily="34" charset="0"/>
              </a:defRPr>
            </a:lvl1pPr>
          </a:lstStyle>
          <a:p>
            <a:pPr lvl="0"/>
            <a:r>
              <a:rPr lang="en-US"/>
              <a:t>Month, Year</a:t>
            </a:r>
          </a:p>
        </p:txBody>
      </p:sp>
    </p:spTree>
    <p:extLst>
      <p:ext uri="{BB962C8B-B14F-4D97-AF65-F5344CB8AC3E}">
        <p14:creationId xmlns:p14="http://schemas.microsoft.com/office/powerpoint/2010/main" val="4201334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36839-3AEA-6849-A127-DB274766486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4EA149E-A871-014F-96BC-ADBD5C39AA3D}"/>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4C242AF-0259-EF4C-B980-48B1F1DA69D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158CD6-9CFF-CD42-9201-AFD2C662B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38C2C-0F3C-5747-B83C-C4001455156F}"/>
              </a:ext>
            </a:extLst>
          </p:cNvPr>
          <p:cNvSpPr>
            <a:spLocks noGrp="1"/>
          </p:cNvSpPr>
          <p:nvPr>
            <p:ph type="sldNum" sz="quarter" idx="12"/>
          </p:nvPr>
        </p:nvSpPr>
        <p:spPr/>
        <p:txBody>
          <a:bodyPr/>
          <a:lstStyle/>
          <a:p>
            <a:fld id="{A5EED89F-A0ED-EF44-B19D-7944EFEAD87B}" type="slidenum">
              <a:rPr lang="en-US" smtClean="0"/>
              <a:t>‹#›</a:t>
            </a:fld>
            <a:endParaRPr lang="en-US"/>
          </a:p>
        </p:txBody>
      </p:sp>
    </p:spTree>
    <p:extLst>
      <p:ext uri="{BB962C8B-B14F-4D97-AF65-F5344CB8AC3E}">
        <p14:creationId xmlns:p14="http://schemas.microsoft.com/office/powerpoint/2010/main" val="2254675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606" y="485792"/>
            <a:ext cx="7437967" cy="906463"/>
          </a:xfrm>
          <a:prstGeom prst="rect">
            <a:avLst/>
          </a:prstGeom>
        </p:spPr>
        <p:txBody>
          <a:bodyPr/>
          <a:lstStyle/>
          <a:p>
            <a:r>
              <a:rPr lang="en-GB"/>
              <a:t>Click to edit Master title style</a:t>
            </a:r>
            <a:endParaRPr lang="en-US"/>
          </a:p>
        </p:txBody>
      </p:sp>
      <p:sp>
        <p:nvSpPr>
          <p:cNvPr id="4" name="Text Placeholder 3"/>
          <p:cNvSpPr>
            <a:spLocks noGrp="1"/>
          </p:cNvSpPr>
          <p:nvPr>
            <p:ph type="body" sz="quarter" idx="10"/>
          </p:nvPr>
        </p:nvSpPr>
        <p:spPr>
          <a:xfrm>
            <a:off x="527316" y="1268763"/>
            <a:ext cx="10945283" cy="43910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54150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GB"/>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775BEBA1-7E28-4A1B-8C9C-8CBE1B2310FD}" type="slidenum">
              <a:rPr lang="en-US"/>
              <a:pPr>
                <a:defRPr/>
              </a:pPr>
              <a:t>‹#›</a:t>
            </a:fld>
            <a:endParaRPr lang="en-US" sz="1400">
              <a:solidFill>
                <a:srgbClr val="6D2E69"/>
              </a:solidFill>
            </a:endParaRPr>
          </a:p>
        </p:txBody>
      </p:sp>
    </p:spTree>
    <p:extLst>
      <p:ext uri="{BB962C8B-B14F-4D97-AF65-F5344CB8AC3E}">
        <p14:creationId xmlns:p14="http://schemas.microsoft.com/office/powerpoint/2010/main" val="2106237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4FF01B-CB2E-4D9F-8D88-80827C541949}"/>
              </a:ext>
            </a:extLst>
          </p:cNvPr>
          <p:cNvSpPr>
            <a:spLocks noGrp="1"/>
          </p:cNvSpPr>
          <p:nvPr>
            <p:ph type="sldNum" sz="quarter" idx="11"/>
          </p:nvPr>
        </p:nvSpPr>
        <p:spPr/>
        <p:txBody>
          <a:bodyPr/>
          <a:lstStyle/>
          <a:p>
            <a:fld id="{1C7E30F1-F161-4612-8CB0-2245CA57FECE}" type="slidenum">
              <a:rPr lang="en-GB" smtClean="0"/>
              <a:pPr/>
              <a:t>‹#›</a:t>
            </a:fld>
            <a:endParaRPr lang="en-GB"/>
          </a:p>
        </p:txBody>
      </p:sp>
    </p:spTree>
    <p:extLst>
      <p:ext uri="{BB962C8B-B14F-4D97-AF65-F5344CB8AC3E}">
        <p14:creationId xmlns:p14="http://schemas.microsoft.com/office/powerpoint/2010/main" val="947015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F262FBB-9138-BE40-9E4B-BE53C0DBDBBB}"/>
              </a:ext>
            </a:extLst>
          </p:cNvPr>
          <p:cNvSpPr>
            <a:spLocks noGrp="1"/>
          </p:cNvSpPr>
          <p:nvPr>
            <p:ph type="pic" sz="quarter" idx="12"/>
          </p:nvPr>
        </p:nvSpPr>
        <p:spPr>
          <a:xfrm>
            <a:off x="0" y="0"/>
            <a:ext cx="12192000" cy="6858000"/>
          </a:xfrm>
        </p:spPr>
        <p:txBody>
          <a:bodyPr/>
          <a:lstStyle/>
          <a:p>
            <a:endParaRPr lang="en-GB"/>
          </a:p>
        </p:txBody>
      </p:sp>
      <p:sp>
        <p:nvSpPr>
          <p:cNvPr id="5" name="Slide Number Placeholder 4">
            <a:extLst>
              <a:ext uri="{FF2B5EF4-FFF2-40B4-BE49-F238E27FC236}">
                <a16:creationId xmlns:a16="http://schemas.microsoft.com/office/drawing/2014/main" id="{3F4FF01B-CB2E-4D9F-8D88-80827C541949}"/>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8" name="Title 1">
            <a:extLst>
              <a:ext uri="{FF2B5EF4-FFF2-40B4-BE49-F238E27FC236}">
                <a16:creationId xmlns:a16="http://schemas.microsoft.com/office/drawing/2014/main" id="{AE2E0EFD-229A-6C49-AA85-808D4AFB01B5}"/>
              </a:ext>
            </a:extLst>
          </p:cNvPr>
          <p:cNvSpPr>
            <a:spLocks noGrp="1"/>
          </p:cNvSpPr>
          <p:nvPr>
            <p:ph type="title" hasCustomPrompt="1"/>
          </p:nvPr>
        </p:nvSpPr>
        <p:spPr>
          <a:xfrm>
            <a:off x="750948" y="2832100"/>
            <a:ext cx="8402991" cy="1940568"/>
          </a:xfrm>
          <a:prstGeom prst="rect">
            <a:avLst/>
          </a:prstGeom>
        </p:spPr>
        <p:txBody>
          <a:bodyPr/>
          <a:lstStyle>
            <a:lvl1pPr>
              <a:defRPr sz="7200" b="1">
                <a:solidFill>
                  <a:schemeClr val="tx2"/>
                </a:solidFill>
                <a:latin typeface="+mj-lt"/>
                <a:cs typeface="Calibri" panose="020F0502020204030204" pitchFamily="34" charset="0"/>
              </a:defRPr>
            </a:lvl1pPr>
          </a:lstStyle>
          <a:p>
            <a:r>
              <a:rPr lang="en-US"/>
              <a:t>Presentation title goes here</a:t>
            </a:r>
            <a:endParaRPr lang="en-GB"/>
          </a:p>
        </p:txBody>
      </p:sp>
      <p:pic>
        <p:nvPicPr>
          <p:cNvPr id="12" name="Picture 11" descr="A close-up of a logo&#10;&#10;Description automatically generated with medium confidence">
            <a:extLst>
              <a:ext uri="{FF2B5EF4-FFF2-40B4-BE49-F238E27FC236}">
                <a16:creationId xmlns:a16="http://schemas.microsoft.com/office/drawing/2014/main" id="{77C3A546-3DAF-BF45-B8EA-3A5976653E63}"/>
              </a:ext>
            </a:extLst>
          </p:cNvPr>
          <p:cNvPicPr>
            <a:picLocks noChangeAspect="1"/>
          </p:cNvPicPr>
          <p:nvPr userDrawn="1"/>
        </p:nvPicPr>
        <p:blipFill>
          <a:blip r:embed="rId2"/>
          <a:stretch>
            <a:fillRect/>
          </a:stretch>
        </p:blipFill>
        <p:spPr>
          <a:xfrm>
            <a:off x="9541565" y="5869380"/>
            <a:ext cx="2203278" cy="682431"/>
          </a:xfrm>
          <a:prstGeom prst="rect">
            <a:avLst/>
          </a:prstGeom>
        </p:spPr>
      </p:pic>
    </p:spTree>
    <p:extLst>
      <p:ext uri="{BB962C8B-B14F-4D97-AF65-F5344CB8AC3E}">
        <p14:creationId xmlns:p14="http://schemas.microsoft.com/office/powerpoint/2010/main" val="1967970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921902"/>
            <a:ext cx="8402991" cy="2507099"/>
          </a:xfrm>
          <a:prstGeom prst="rect">
            <a:avLst/>
          </a:prstGeom>
        </p:spPr>
        <p:txBody>
          <a:bodyPr/>
          <a:lstStyle>
            <a:lvl1pPr>
              <a:defRPr sz="7200" b="1">
                <a:solidFill>
                  <a:schemeClr val="tx2"/>
                </a:solidFill>
                <a:latin typeface="+mj-lt"/>
                <a:cs typeface="Calibri" panose="020F0502020204030204" pitchFamily="34" charset="0"/>
              </a:defRPr>
            </a:lvl1pPr>
          </a:lstStyle>
          <a:p>
            <a:r>
              <a:rPr lang="en-US"/>
              <a:t>Presentation title goes here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429000"/>
            <a:ext cx="8402991"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4389801"/>
            <a:ext cx="8402991" cy="767655"/>
          </a:xfrm>
        </p:spPr>
        <p:txBody>
          <a:bodyPr>
            <a:normAutofit/>
          </a:bodyPr>
          <a:lstStyle>
            <a:lvl1pPr>
              <a:defRPr sz="1400" b="0" spc="300">
                <a:solidFill>
                  <a:schemeClr val="tx2"/>
                </a:solidFill>
                <a:latin typeface="+mn-lt"/>
                <a:cs typeface="Calibri" panose="020F0502020204030204" pitchFamily="34" charset="0"/>
              </a:defRPr>
            </a:lvl1pPr>
          </a:lstStyle>
          <a:p>
            <a:pPr lvl="0"/>
            <a:r>
              <a:rPr lang="en-US"/>
              <a:t>MONTH, YEAR</a:t>
            </a:r>
          </a:p>
        </p:txBody>
      </p:sp>
      <p:pic>
        <p:nvPicPr>
          <p:cNvPr id="4" name="Picture 3" descr="A close-up of a logo&#10;&#10;Description automatically generated with medium confidence">
            <a:extLst>
              <a:ext uri="{FF2B5EF4-FFF2-40B4-BE49-F238E27FC236}">
                <a16:creationId xmlns:a16="http://schemas.microsoft.com/office/drawing/2014/main" id="{33476BD9-155B-B947-95B8-B14BD9BABD41}"/>
              </a:ext>
            </a:extLst>
          </p:cNvPr>
          <p:cNvPicPr>
            <a:picLocks noChangeAspect="1"/>
          </p:cNvPicPr>
          <p:nvPr userDrawn="1"/>
        </p:nvPicPr>
        <p:blipFill>
          <a:blip r:embed="rId2"/>
          <a:stretch>
            <a:fillRect/>
          </a:stretch>
        </p:blipFill>
        <p:spPr>
          <a:xfrm>
            <a:off x="9541565" y="5869380"/>
            <a:ext cx="2203278" cy="682431"/>
          </a:xfrm>
          <a:prstGeom prst="rect">
            <a:avLst/>
          </a:prstGeom>
        </p:spPr>
      </p:pic>
      <p:pic>
        <p:nvPicPr>
          <p:cNvPr id="7" name="Picture 6">
            <a:extLst>
              <a:ext uri="{FF2B5EF4-FFF2-40B4-BE49-F238E27FC236}">
                <a16:creationId xmlns:a16="http://schemas.microsoft.com/office/drawing/2014/main" id="{64497E6A-514D-954C-B945-7787EAB418FB}"/>
              </a:ext>
            </a:extLst>
          </p:cNvPr>
          <p:cNvPicPr>
            <a:picLocks noChangeAspect="1"/>
          </p:cNvPicPr>
          <p:nvPr userDrawn="1"/>
        </p:nvPicPr>
        <p:blipFill>
          <a:blip r:embed="rId3"/>
          <a:stretch>
            <a:fillRect/>
          </a:stretch>
        </p:blipFill>
        <p:spPr>
          <a:xfrm>
            <a:off x="0" y="4039100"/>
            <a:ext cx="2832100" cy="2832100"/>
          </a:xfrm>
          <a:prstGeom prst="rect">
            <a:avLst/>
          </a:prstGeom>
        </p:spPr>
      </p:pic>
      <p:pic>
        <p:nvPicPr>
          <p:cNvPr id="9" name="Picture 8">
            <a:extLst>
              <a:ext uri="{FF2B5EF4-FFF2-40B4-BE49-F238E27FC236}">
                <a16:creationId xmlns:a16="http://schemas.microsoft.com/office/drawing/2014/main" id="{609A8B1B-7016-C948-AAD4-5C66CB47A792}"/>
              </a:ext>
            </a:extLst>
          </p:cNvPr>
          <p:cNvPicPr>
            <a:picLocks noChangeAspect="1"/>
          </p:cNvPicPr>
          <p:nvPr userDrawn="1"/>
        </p:nvPicPr>
        <p:blipFill>
          <a:blip r:embed="rId4"/>
          <a:stretch>
            <a:fillRect/>
          </a:stretch>
        </p:blipFill>
        <p:spPr>
          <a:xfrm rot="5400000">
            <a:off x="9359900" y="0"/>
            <a:ext cx="2832100" cy="2832100"/>
          </a:xfrm>
          <a:prstGeom prst="rect">
            <a:avLst/>
          </a:prstGeom>
        </p:spPr>
      </p:pic>
    </p:spTree>
    <p:extLst>
      <p:ext uri="{BB962C8B-B14F-4D97-AF65-F5344CB8AC3E}">
        <p14:creationId xmlns:p14="http://schemas.microsoft.com/office/powerpoint/2010/main" val="1863215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TEXT (SUB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sp>
        <p:nvSpPr>
          <p:cNvPr id="4" name="Slide Number Placeholder 3">
            <a:extLst>
              <a:ext uri="{FF2B5EF4-FFF2-40B4-BE49-F238E27FC236}">
                <a16:creationId xmlns:a16="http://schemas.microsoft.com/office/drawing/2014/main" id="{E23310F7-97DE-4D40-BE74-5B092195B13A}"/>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8" name="Text Placeholder 7">
            <a:extLst>
              <a:ext uri="{FF2B5EF4-FFF2-40B4-BE49-F238E27FC236}">
                <a16:creationId xmlns:a16="http://schemas.microsoft.com/office/drawing/2014/main" id="{9EEE69C9-28EB-EC4C-AB62-5EF6A96D4878}"/>
              </a:ext>
            </a:extLst>
          </p:cNvPr>
          <p:cNvSpPr>
            <a:spLocks noGrp="1"/>
          </p:cNvSpPr>
          <p:nvPr>
            <p:ph type="body" sz="quarter" idx="12" hasCustomPrompt="1"/>
          </p:nvPr>
        </p:nvSpPr>
        <p:spPr>
          <a:xfrm>
            <a:off x="438150" y="1857292"/>
            <a:ext cx="5382868" cy="4154487"/>
          </a:xfrm>
        </p:spPr>
        <p:txBody>
          <a:bodyPr>
            <a:normAutofit/>
          </a:bodyPr>
          <a:lstStyle>
            <a:lvl1pPr>
              <a:defRPr sz="1600"/>
            </a:lvl1pPr>
          </a:lstStyle>
          <a:p>
            <a:pPr lvl="0"/>
            <a:r>
              <a:rPr lang="en-GB"/>
              <a:t>This is two column placeholder text, click to edit</a:t>
            </a:r>
          </a:p>
        </p:txBody>
      </p:sp>
      <p:sp>
        <p:nvSpPr>
          <p:cNvPr id="9" name="Text Placeholder 7">
            <a:extLst>
              <a:ext uri="{FF2B5EF4-FFF2-40B4-BE49-F238E27FC236}">
                <a16:creationId xmlns:a16="http://schemas.microsoft.com/office/drawing/2014/main" id="{4D792CF0-338E-8042-AC0D-5EEDCBF6B591}"/>
              </a:ext>
            </a:extLst>
          </p:cNvPr>
          <p:cNvSpPr>
            <a:spLocks noGrp="1"/>
          </p:cNvSpPr>
          <p:nvPr>
            <p:ph type="body" sz="quarter" idx="13" hasCustomPrompt="1"/>
          </p:nvPr>
        </p:nvSpPr>
        <p:spPr>
          <a:xfrm>
            <a:off x="6370983" y="1857292"/>
            <a:ext cx="5382869" cy="4154487"/>
          </a:xfrm>
        </p:spPr>
        <p:txBody>
          <a:bodyPr>
            <a:normAutofit/>
          </a:bodyPr>
          <a:lstStyle>
            <a:lvl1pPr marL="285750" indent="-285750">
              <a:buClr>
                <a:schemeClr val="accent2"/>
              </a:buClr>
              <a:buFont typeface="Wingdings" pitchFamily="2" charset="2"/>
              <a:buChar char="§"/>
              <a:defRPr sz="1600"/>
            </a:lvl1pPr>
            <a:lvl2pPr>
              <a:defRPr sz="1600"/>
            </a:lvl2pPr>
            <a:lvl3pPr>
              <a:defRPr sz="1600"/>
            </a:lvl3pPr>
            <a:lvl4pPr>
              <a:defRPr sz="1600"/>
            </a:lvl4pPr>
            <a:lvl5pPr>
              <a:defRPr sz="1600"/>
            </a:lvl5pPr>
          </a:lstStyle>
          <a:p>
            <a:pPr lvl="0"/>
            <a:r>
              <a:rPr lang="en-GB"/>
              <a:t>This is two column placeholder text, click to edit</a:t>
            </a:r>
          </a:p>
          <a:p>
            <a:pPr lvl="0"/>
            <a:r>
              <a:rPr lang="en-GB"/>
              <a:t>This is a list </a:t>
            </a:r>
          </a:p>
          <a:p>
            <a:pPr lvl="0"/>
            <a:r>
              <a:rPr lang="en-GB"/>
              <a:t>This is a list</a:t>
            </a:r>
          </a:p>
        </p:txBody>
      </p:sp>
      <p:sp>
        <p:nvSpPr>
          <p:cNvPr id="12" name="Text Placeholder 11">
            <a:extLst>
              <a:ext uri="{FF2B5EF4-FFF2-40B4-BE49-F238E27FC236}">
                <a16:creationId xmlns:a16="http://schemas.microsoft.com/office/drawing/2014/main" id="{86EF2BE4-DD14-EC4C-A247-6D74D9879640}"/>
              </a:ext>
            </a:extLst>
          </p:cNvPr>
          <p:cNvSpPr>
            <a:spLocks noGrp="1"/>
          </p:cNvSpPr>
          <p:nvPr>
            <p:ph type="body" sz="quarter" idx="14" hasCustomPrompt="1"/>
          </p:nvPr>
        </p:nvSpPr>
        <p:spPr>
          <a:xfrm>
            <a:off x="438150" y="1162741"/>
            <a:ext cx="11306175" cy="517525"/>
          </a:xfrm>
        </p:spPr>
        <p:txBody>
          <a:bodyPr/>
          <a:lstStyle>
            <a:lvl1pPr>
              <a:defRPr>
                <a:solidFill>
                  <a:schemeClr val="tx2"/>
                </a:solidFill>
              </a:defRPr>
            </a:lvl1pPr>
          </a:lstStyle>
          <a:p>
            <a:pPr lvl="0"/>
            <a:r>
              <a:rPr lang="en-GB"/>
              <a:t>Click to edit subheading text here</a:t>
            </a:r>
          </a:p>
        </p:txBody>
      </p:sp>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2"/>
          <a:stretch>
            <a:fillRect/>
          </a:stretch>
        </p:blipFill>
        <p:spPr>
          <a:xfrm rot="5400000">
            <a:off x="10334708" y="0"/>
            <a:ext cx="1857292" cy="1857292"/>
          </a:xfrm>
          <a:prstGeom prst="rect">
            <a:avLst/>
          </a:prstGeom>
        </p:spPr>
      </p:pic>
      <p:pic>
        <p:nvPicPr>
          <p:cNvPr id="15" name="Picture 14" descr="A close-up of a logo&#10;&#10;Description automatically generated with medium confidence">
            <a:extLst>
              <a:ext uri="{FF2B5EF4-FFF2-40B4-BE49-F238E27FC236}">
                <a16:creationId xmlns:a16="http://schemas.microsoft.com/office/drawing/2014/main" id="{7600F813-BAEA-9047-BFE6-32AC1A9CC0F3}"/>
              </a:ext>
            </a:extLst>
          </p:cNvPr>
          <p:cNvPicPr>
            <a:picLocks noChangeAspect="1"/>
          </p:cNvPicPr>
          <p:nvPr userDrawn="1"/>
        </p:nvPicPr>
        <p:blipFill>
          <a:blip r:embed="rId3"/>
          <a:stretch>
            <a:fillRect/>
          </a:stretch>
        </p:blipFill>
        <p:spPr>
          <a:xfrm>
            <a:off x="10631659" y="6327086"/>
            <a:ext cx="1113183" cy="344791"/>
          </a:xfrm>
          <a:prstGeom prst="rect">
            <a:avLst/>
          </a:prstGeom>
        </p:spPr>
      </p:pic>
      <p:pic>
        <p:nvPicPr>
          <p:cNvPr id="16" name="Picture 15">
            <a:extLst>
              <a:ext uri="{FF2B5EF4-FFF2-40B4-BE49-F238E27FC236}">
                <a16:creationId xmlns:a16="http://schemas.microsoft.com/office/drawing/2014/main" id="{DABC4973-78B9-2A45-B2DE-5EFAD6F7F87C}"/>
              </a:ext>
            </a:extLst>
          </p:cNvPr>
          <p:cNvPicPr>
            <a:picLocks noChangeAspect="1"/>
          </p:cNvPicPr>
          <p:nvPr userDrawn="1"/>
        </p:nvPicPr>
        <p:blipFill>
          <a:blip r:embed="rId4"/>
          <a:stretch>
            <a:fillRect/>
          </a:stretch>
        </p:blipFill>
        <p:spPr>
          <a:xfrm>
            <a:off x="0" y="5744817"/>
            <a:ext cx="1113183" cy="1113183"/>
          </a:xfrm>
          <a:prstGeom prst="rect">
            <a:avLst/>
          </a:prstGeom>
        </p:spPr>
      </p:pic>
    </p:spTree>
    <p:extLst>
      <p:ext uri="{BB962C8B-B14F-4D97-AF65-F5344CB8AC3E}">
        <p14:creationId xmlns:p14="http://schemas.microsoft.com/office/powerpoint/2010/main" val="1353514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EXT (NO-SU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sp>
        <p:nvSpPr>
          <p:cNvPr id="4" name="Slide Number Placeholder 3">
            <a:extLst>
              <a:ext uri="{FF2B5EF4-FFF2-40B4-BE49-F238E27FC236}">
                <a16:creationId xmlns:a16="http://schemas.microsoft.com/office/drawing/2014/main" id="{E23310F7-97DE-4D40-BE74-5B092195B13A}"/>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8" name="Text Placeholder 7">
            <a:extLst>
              <a:ext uri="{FF2B5EF4-FFF2-40B4-BE49-F238E27FC236}">
                <a16:creationId xmlns:a16="http://schemas.microsoft.com/office/drawing/2014/main" id="{9EEE69C9-28EB-EC4C-AB62-5EF6A96D4878}"/>
              </a:ext>
            </a:extLst>
          </p:cNvPr>
          <p:cNvSpPr>
            <a:spLocks noGrp="1"/>
          </p:cNvSpPr>
          <p:nvPr>
            <p:ph type="body" sz="quarter" idx="12" hasCustomPrompt="1"/>
          </p:nvPr>
        </p:nvSpPr>
        <p:spPr>
          <a:xfrm>
            <a:off x="438150" y="1371600"/>
            <a:ext cx="5382868" cy="4640179"/>
          </a:xfrm>
        </p:spPr>
        <p:txBody>
          <a:bodyPr>
            <a:normAutofit/>
          </a:bodyPr>
          <a:lstStyle>
            <a:lvl1pPr>
              <a:defRPr sz="1600"/>
            </a:lvl1pPr>
          </a:lstStyle>
          <a:p>
            <a:pPr lvl="0"/>
            <a:r>
              <a:rPr lang="en-GB"/>
              <a:t>This is two column placeholder text, click to edit</a:t>
            </a:r>
          </a:p>
        </p:txBody>
      </p:sp>
      <p:sp>
        <p:nvSpPr>
          <p:cNvPr id="9" name="Text Placeholder 7">
            <a:extLst>
              <a:ext uri="{FF2B5EF4-FFF2-40B4-BE49-F238E27FC236}">
                <a16:creationId xmlns:a16="http://schemas.microsoft.com/office/drawing/2014/main" id="{4D792CF0-338E-8042-AC0D-5EEDCBF6B591}"/>
              </a:ext>
            </a:extLst>
          </p:cNvPr>
          <p:cNvSpPr>
            <a:spLocks noGrp="1"/>
          </p:cNvSpPr>
          <p:nvPr>
            <p:ph type="body" sz="quarter" idx="13" hasCustomPrompt="1"/>
          </p:nvPr>
        </p:nvSpPr>
        <p:spPr>
          <a:xfrm>
            <a:off x="6370983" y="1371600"/>
            <a:ext cx="5382869" cy="4640179"/>
          </a:xfrm>
        </p:spPr>
        <p:txBody>
          <a:bodyPr>
            <a:normAutofit/>
          </a:bodyPr>
          <a:lstStyle>
            <a:lvl1pPr marL="285750" indent="-285750">
              <a:buClr>
                <a:schemeClr val="accent2"/>
              </a:buClr>
              <a:buFont typeface="Wingdings" pitchFamily="2" charset="2"/>
              <a:buChar char="§"/>
              <a:defRPr sz="1600"/>
            </a:lvl1pPr>
            <a:lvl2pPr>
              <a:defRPr sz="1600"/>
            </a:lvl2pPr>
            <a:lvl3pPr>
              <a:defRPr sz="1600"/>
            </a:lvl3pPr>
            <a:lvl4pPr>
              <a:defRPr sz="1600"/>
            </a:lvl4pPr>
            <a:lvl5pPr>
              <a:defRPr sz="1600"/>
            </a:lvl5pPr>
          </a:lstStyle>
          <a:p>
            <a:pPr lvl="0"/>
            <a:r>
              <a:rPr lang="en-GB"/>
              <a:t>This is two column placeholder text, click to edit</a:t>
            </a:r>
          </a:p>
          <a:p>
            <a:pPr lvl="0"/>
            <a:r>
              <a:rPr lang="en-GB"/>
              <a:t>This is a list </a:t>
            </a:r>
          </a:p>
          <a:p>
            <a:pPr lvl="0"/>
            <a:r>
              <a:rPr lang="en-GB"/>
              <a:t>This is a list</a:t>
            </a:r>
          </a:p>
        </p:txBody>
      </p:sp>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2"/>
          <a:stretch>
            <a:fillRect/>
          </a:stretch>
        </p:blipFill>
        <p:spPr>
          <a:xfrm rot="5400000">
            <a:off x="10334708" y="0"/>
            <a:ext cx="1857292" cy="1857292"/>
          </a:xfrm>
          <a:prstGeom prst="rect">
            <a:avLst/>
          </a:prstGeom>
        </p:spPr>
      </p:pic>
      <p:pic>
        <p:nvPicPr>
          <p:cNvPr id="15" name="Picture 14" descr="A close-up of a logo&#10;&#10;Description automatically generated with medium confidence">
            <a:extLst>
              <a:ext uri="{FF2B5EF4-FFF2-40B4-BE49-F238E27FC236}">
                <a16:creationId xmlns:a16="http://schemas.microsoft.com/office/drawing/2014/main" id="{7600F813-BAEA-9047-BFE6-32AC1A9CC0F3}"/>
              </a:ext>
            </a:extLst>
          </p:cNvPr>
          <p:cNvPicPr>
            <a:picLocks noChangeAspect="1"/>
          </p:cNvPicPr>
          <p:nvPr userDrawn="1"/>
        </p:nvPicPr>
        <p:blipFill>
          <a:blip r:embed="rId3"/>
          <a:stretch>
            <a:fillRect/>
          </a:stretch>
        </p:blipFill>
        <p:spPr>
          <a:xfrm>
            <a:off x="10631659" y="6327086"/>
            <a:ext cx="1113183" cy="344791"/>
          </a:xfrm>
          <a:prstGeom prst="rect">
            <a:avLst/>
          </a:prstGeom>
        </p:spPr>
      </p:pic>
      <p:pic>
        <p:nvPicPr>
          <p:cNvPr id="16" name="Picture 15">
            <a:extLst>
              <a:ext uri="{FF2B5EF4-FFF2-40B4-BE49-F238E27FC236}">
                <a16:creationId xmlns:a16="http://schemas.microsoft.com/office/drawing/2014/main" id="{DABC4973-78B9-2A45-B2DE-5EFAD6F7F87C}"/>
              </a:ext>
            </a:extLst>
          </p:cNvPr>
          <p:cNvPicPr>
            <a:picLocks noChangeAspect="1"/>
          </p:cNvPicPr>
          <p:nvPr userDrawn="1"/>
        </p:nvPicPr>
        <p:blipFill>
          <a:blip r:embed="rId4"/>
          <a:stretch>
            <a:fillRect/>
          </a:stretch>
        </p:blipFill>
        <p:spPr>
          <a:xfrm>
            <a:off x="0" y="5744817"/>
            <a:ext cx="1113183" cy="1113183"/>
          </a:xfrm>
          <a:prstGeom prst="rect">
            <a:avLst/>
          </a:prstGeom>
        </p:spPr>
      </p:pic>
    </p:spTree>
    <p:extLst>
      <p:ext uri="{BB962C8B-B14F-4D97-AF65-F5344CB8AC3E}">
        <p14:creationId xmlns:p14="http://schemas.microsoft.com/office/powerpoint/2010/main" val="1321534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IMAG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F47DA36-0E49-7D4E-8216-6B59FDF3F204}"/>
              </a:ext>
            </a:extLst>
          </p:cNvPr>
          <p:cNvSpPr>
            <a:spLocks noGrp="1"/>
          </p:cNvSpPr>
          <p:nvPr>
            <p:ph type="pic" sz="quarter" idx="15"/>
          </p:nvPr>
        </p:nvSpPr>
        <p:spPr>
          <a:xfrm>
            <a:off x="0" y="1857374"/>
            <a:ext cx="6091238" cy="5000625"/>
          </a:xfrm>
        </p:spPr>
        <p:txBody>
          <a:bodyPr/>
          <a:lstStyle/>
          <a:p>
            <a:endParaRPr lang="en-GB"/>
          </a:p>
        </p:txBody>
      </p:sp>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sp>
        <p:nvSpPr>
          <p:cNvPr id="4" name="Slide Number Placeholder 3">
            <a:extLst>
              <a:ext uri="{FF2B5EF4-FFF2-40B4-BE49-F238E27FC236}">
                <a16:creationId xmlns:a16="http://schemas.microsoft.com/office/drawing/2014/main" id="{E23310F7-97DE-4D40-BE74-5B092195B13A}"/>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8" name="Text Placeholder 7">
            <a:extLst>
              <a:ext uri="{FF2B5EF4-FFF2-40B4-BE49-F238E27FC236}">
                <a16:creationId xmlns:a16="http://schemas.microsoft.com/office/drawing/2014/main" id="{9EEE69C9-28EB-EC4C-AB62-5EF6A96D4878}"/>
              </a:ext>
            </a:extLst>
          </p:cNvPr>
          <p:cNvSpPr>
            <a:spLocks noGrp="1"/>
          </p:cNvSpPr>
          <p:nvPr>
            <p:ph type="body" sz="quarter" idx="12" hasCustomPrompt="1"/>
          </p:nvPr>
        </p:nvSpPr>
        <p:spPr>
          <a:xfrm>
            <a:off x="6361457" y="1857292"/>
            <a:ext cx="5382868" cy="4154487"/>
          </a:xfrm>
        </p:spPr>
        <p:txBody>
          <a:bodyPr>
            <a:normAutofit/>
          </a:bodyPr>
          <a:lstStyle>
            <a:lvl1pPr>
              <a:defRPr sz="1600"/>
            </a:lvl1pPr>
          </a:lstStyle>
          <a:p>
            <a:pPr lvl="0"/>
            <a:r>
              <a:rPr lang="en-GB"/>
              <a:t>This is one column placeholder text, click to edit</a:t>
            </a:r>
          </a:p>
        </p:txBody>
      </p:sp>
      <p:sp>
        <p:nvSpPr>
          <p:cNvPr id="12" name="Text Placeholder 11">
            <a:extLst>
              <a:ext uri="{FF2B5EF4-FFF2-40B4-BE49-F238E27FC236}">
                <a16:creationId xmlns:a16="http://schemas.microsoft.com/office/drawing/2014/main" id="{86EF2BE4-DD14-EC4C-A247-6D74D9879640}"/>
              </a:ext>
            </a:extLst>
          </p:cNvPr>
          <p:cNvSpPr>
            <a:spLocks noGrp="1"/>
          </p:cNvSpPr>
          <p:nvPr>
            <p:ph type="body" sz="quarter" idx="14" hasCustomPrompt="1"/>
          </p:nvPr>
        </p:nvSpPr>
        <p:spPr>
          <a:xfrm>
            <a:off x="438150" y="1162741"/>
            <a:ext cx="11306175" cy="517525"/>
          </a:xfrm>
        </p:spPr>
        <p:txBody>
          <a:bodyPr/>
          <a:lstStyle>
            <a:lvl1pPr>
              <a:defRPr>
                <a:solidFill>
                  <a:schemeClr val="tx2"/>
                </a:solidFill>
              </a:defRPr>
            </a:lvl1pPr>
          </a:lstStyle>
          <a:p>
            <a:pPr lvl="0"/>
            <a:r>
              <a:rPr lang="en-GB"/>
              <a:t>Click to edit subheading text here</a:t>
            </a:r>
          </a:p>
        </p:txBody>
      </p:sp>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2"/>
          <a:stretch>
            <a:fillRect/>
          </a:stretch>
        </p:blipFill>
        <p:spPr>
          <a:xfrm rot="5400000">
            <a:off x="10334708" y="0"/>
            <a:ext cx="1857292" cy="1857292"/>
          </a:xfrm>
          <a:prstGeom prst="rect">
            <a:avLst/>
          </a:prstGeom>
        </p:spPr>
      </p:pic>
      <p:pic>
        <p:nvPicPr>
          <p:cNvPr id="15" name="Picture 14" descr="A close-up of a logo&#10;&#10;Description automatically generated with medium confidence">
            <a:extLst>
              <a:ext uri="{FF2B5EF4-FFF2-40B4-BE49-F238E27FC236}">
                <a16:creationId xmlns:a16="http://schemas.microsoft.com/office/drawing/2014/main" id="{7600F813-BAEA-9047-BFE6-32AC1A9CC0F3}"/>
              </a:ext>
            </a:extLst>
          </p:cNvPr>
          <p:cNvPicPr>
            <a:picLocks noChangeAspect="1"/>
          </p:cNvPicPr>
          <p:nvPr userDrawn="1"/>
        </p:nvPicPr>
        <p:blipFill>
          <a:blip r:embed="rId3"/>
          <a:stretch>
            <a:fillRect/>
          </a:stretch>
        </p:blipFill>
        <p:spPr>
          <a:xfrm>
            <a:off x="10631659" y="6327086"/>
            <a:ext cx="1113183" cy="344791"/>
          </a:xfrm>
          <a:prstGeom prst="rect">
            <a:avLst/>
          </a:prstGeom>
        </p:spPr>
      </p:pic>
    </p:spTree>
    <p:extLst>
      <p:ext uri="{BB962C8B-B14F-4D97-AF65-F5344CB8AC3E}">
        <p14:creationId xmlns:p14="http://schemas.microsoft.com/office/powerpoint/2010/main" val="3573606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IMAG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F47DA36-0E49-7D4E-8216-6B59FDF3F204}"/>
              </a:ext>
            </a:extLst>
          </p:cNvPr>
          <p:cNvSpPr>
            <a:spLocks noGrp="1"/>
          </p:cNvSpPr>
          <p:nvPr>
            <p:ph type="pic" sz="quarter" idx="15"/>
          </p:nvPr>
        </p:nvSpPr>
        <p:spPr>
          <a:xfrm>
            <a:off x="6100762" y="1857374"/>
            <a:ext cx="6091238" cy="5000625"/>
          </a:xfrm>
        </p:spPr>
        <p:txBody>
          <a:bodyPr/>
          <a:lstStyle/>
          <a:p>
            <a:endParaRPr lang="en-GB"/>
          </a:p>
        </p:txBody>
      </p:sp>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sp>
        <p:nvSpPr>
          <p:cNvPr id="4" name="Slide Number Placeholder 3">
            <a:extLst>
              <a:ext uri="{FF2B5EF4-FFF2-40B4-BE49-F238E27FC236}">
                <a16:creationId xmlns:a16="http://schemas.microsoft.com/office/drawing/2014/main" id="{E23310F7-97DE-4D40-BE74-5B092195B13A}"/>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8" name="Text Placeholder 7">
            <a:extLst>
              <a:ext uri="{FF2B5EF4-FFF2-40B4-BE49-F238E27FC236}">
                <a16:creationId xmlns:a16="http://schemas.microsoft.com/office/drawing/2014/main" id="{9EEE69C9-28EB-EC4C-AB62-5EF6A96D4878}"/>
              </a:ext>
            </a:extLst>
          </p:cNvPr>
          <p:cNvSpPr>
            <a:spLocks noGrp="1"/>
          </p:cNvSpPr>
          <p:nvPr>
            <p:ph type="body" sz="quarter" idx="12" hasCustomPrompt="1"/>
          </p:nvPr>
        </p:nvSpPr>
        <p:spPr>
          <a:xfrm>
            <a:off x="448502" y="1857292"/>
            <a:ext cx="5382868" cy="4154487"/>
          </a:xfrm>
        </p:spPr>
        <p:txBody>
          <a:bodyPr>
            <a:normAutofit/>
          </a:bodyPr>
          <a:lstStyle>
            <a:lvl1pPr>
              <a:defRPr sz="1600"/>
            </a:lvl1pPr>
          </a:lstStyle>
          <a:p>
            <a:pPr lvl="0"/>
            <a:r>
              <a:rPr lang="en-GB"/>
              <a:t>This is one column placeholder text, click to edit</a:t>
            </a:r>
          </a:p>
        </p:txBody>
      </p:sp>
      <p:sp>
        <p:nvSpPr>
          <p:cNvPr id="12" name="Text Placeholder 11">
            <a:extLst>
              <a:ext uri="{FF2B5EF4-FFF2-40B4-BE49-F238E27FC236}">
                <a16:creationId xmlns:a16="http://schemas.microsoft.com/office/drawing/2014/main" id="{86EF2BE4-DD14-EC4C-A247-6D74D9879640}"/>
              </a:ext>
            </a:extLst>
          </p:cNvPr>
          <p:cNvSpPr>
            <a:spLocks noGrp="1"/>
          </p:cNvSpPr>
          <p:nvPr>
            <p:ph type="body" sz="quarter" idx="14" hasCustomPrompt="1"/>
          </p:nvPr>
        </p:nvSpPr>
        <p:spPr>
          <a:xfrm>
            <a:off x="438150" y="1162741"/>
            <a:ext cx="11306175" cy="517525"/>
          </a:xfrm>
        </p:spPr>
        <p:txBody>
          <a:bodyPr/>
          <a:lstStyle>
            <a:lvl1pPr>
              <a:defRPr>
                <a:solidFill>
                  <a:schemeClr val="tx2"/>
                </a:solidFill>
              </a:defRPr>
            </a:lvl1pPr>
          </a:lstStyle>
          <a:p>
            <a:pPr lvl="0"/>
            <a:r>
              <a:rPr lang="en-GB"/>
              <a:t>Click to edit subheading text here</a:t>
            </a:r>
          </a:p>
        </p:txBody>
      </p:sp>
      <p:pic>
        <p:nvPicPr>
          <p:cNvPr id="13" name="Picture 12">
            <a:extLst>
              <a:ext uri="{FF2B5EF4-FFF2-40B4-BE49-F238E27FC236}">
                <a16:creationId xmlns:a16="http://schemas.microsoft.com/office/drawing/2014/main" id="{48751654-5B6F-504B-9EF0-DBB8AAF07DD6}"/>
              </a:ext>
            </a:extLst>
          </p:cNvPr>
          <p:cNvPicPr>
            <a:picLocks noChangeAspect="1"/>
          </p:cNvPicPr>
          <p:nvPr userDrawn="1"/>
        </p:nvPicPr>
        <p:blipFill>
          <a:blip r:embed="rId2"/>
          <a:stretch>
            <a:fillRect/>
          </a:stretch>
        </p:blipFill>
        <p:spPr>
          <a:xfrm>
            <a:off x="0" y="5744817"/>
            <a:ext cx="1113183" cy="1113183"/>
          </a:xfrm>
          <a:prstGeom prst="rect">
            <a:avLst/>
          </a:prstGeom>
        </p:spPr>
      </p:pic>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3"/>
          <a:stretch>
            <a:fillRect/>
          </a:stretch>
        </p:blipFill>
        <p:spPr>
          <a:xfrm rot="5400000">
            <a:off x="10334708" y="0"/>
            <a:ext cx="1857292" cy="1857292"/>
          </a:xfrm>
          <a:prstGeom prst="rect">
            <a:avLst/>
          </a:prstGeom>
        </p:spPr>
      </p:pic>
      <p:pic>
        <p:nvPicPr>
          <p:cNvPr id="15" name="Picture 14">
            <a:extLst>
              <a:ext uri="{FF2B5EF4-FFF2-40B4-BE49-F238E27FC236}">
                <a16:creationId xmlns:a16="http://schemas.microsoft.com/office/drawing/2014/main" id="{7600F813-BAEA-9047-BFE6-32AC1A9CC0F3}"/>
              </a:ext>
            </a:extLst>
          </p:cNvPr>
          <p:cNvPicPr>
            <a:picLocks noChangeAspect="1"/>
          </p:cNvPicPr>
          <p:nvPr userDrawn="1"/>
        </p:nvPicPr>
        <p:blipFill>
          <a:blip r:embed="rId4"/>
          <a:srcRect/>
          <a:stretch/>
        </p:blipFill>
        <p:spPr>
          <a:xfrm>
            <a:off x="10722480" y="6327086"/>
            <a:ext cx="931540" cy="344791"/>
          </a:xfrm>
          <a:prstGeom prst="rect">
            <a:avLst/>
          </a:prstGeom>
        </p:spPr>
      </p:pic>
    </p:spTree>
    <p:extLst>
      <p:ext uri="{BB962C8B-B14F-4D97-AF65-F5344CB8AC3E}">
        <p14:creationId xmlns:p14="http://schemas.microsoft.com/office/powerpoint/2010/main" val="4180624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le detai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FEF2EA-1063-4E84-98D8-1EC3C0F80F25}"/>
              </a:ext>
            </a:extLst>
          </p:cNvPr>
          <p:cNvSpPr>
            <a:spLocks noGrp="1"/>
          </p:cNvSpPr>
          <p:nvPr>
            <p:ph type="title"/>
          </p:nvPr>
        </p:nvSpPr>
        <p:spPr>
          <a:xfrm>
            <a:off x="609842" y="436522"/>
            <a:ext cx="10972319" cy="1325033"/>
          </a:xfrm>
          <a:prstGeom prst="rect">
            <a:avLst/>
          </a:prstGeom>
        </p:spPr>
        <p:txBody>
          <a:bodyPr/>
          <a:lstStyle>
            <a:lvl1pPr>
              <a:defRPr sz="5333" b="1">
                <a:latin typeface="+mj-lt"/>
              </a:defRPr>
            </a:lvl1pPr>
          </a:lstStyle>
          <a:p>
            <a:r>
              <a:rPr lang="en-US"/>
              <a:t>Click to edit Master title style</a:t>
            </a:r>
            <a:endParaRPr lang="en-GB"/>
          </a:p>
        </p:txBody>
      </p:sp>
      <p:sp>
        <p:nvSpPr>
          <p:cNvPr id="3" name="Shape 8">
            <a:extLst>
              <a:ext uri="{FF2B5EF4-FFF2-40B4-BE49-F238E27FC236}">
                <a16:creationId xmlns:a16="http://schemas.microsoft.com/office/drawing/2014/main" id="{628A8322-546D-4F39-A2EF-5E9FF2B148A5}"/>
              </a:ext>
            </a:extLst>
          </p:cNvPr>
          <p:cNvSpPr txBox="1">
            <a:spLocks noGrp="1"/>
          </p:cNvSpPr>
          <p:nvPr>
            <p:ph idx="1" hasCustomPrompt="1"/>
          </p:nvPr>
        </p:nvSpPr>
        <p:spPr>
          <a:xfrm>
            <a:off x="609842" y="2900863"/>
            <a:ext cx="10972319" cy="1056276"/>
          </a:xfrm>
          <a:prstGeom prst="rect">
            <a:avLst/>
          </a:prstGeom>
          <a:noFill/>
          <a:ln>
            <a:noFill/>
          </a:ln>
        </p:spPr>
        <p:txBody>
          <a:bodyPr lIns="91425" tIns="91425" rIns="91425" bIns="91425" anchor="t" anchorCtr="0"/>
          <a:lstStyle>
            <a:lvl1pPr marL="0" marR="0" indent="0" algn="l" rtl="0">
              <a:spcBef>
                <a:spcPts val="0"/>
              </a:spcBef>
              <a:defRPr sz="4267" b="0" i="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lvl="0"/>
            <a:r>
              <a:rPr lang="en-US"/>
              <a:t>Key points here</a:t>
            </a:r>
          </a:p>
        </p:txBody>
      </p:sp>
    </p:spTree>
    <p:extLst>
      <p:ext uri="{BB962C8B-B14F-4D97-AF65-F5344CB8AC3E}">
        <p14:creationId xmlns:p14="http://schemas.microsoft.com/office/powerpoint/2010/main" val="698047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BULLET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sp>
        <p:nvSpPr>
          <p:cNvPr id="4" name="Slide Number Placeholder 3">
            <a:extLst>
              <a:ext uri="{FF2B5EF4-FFF2-40B4-BE49-F238E27FC236}">
                <a16:creationId xmlns:a16="http://schemas.microsoft.com/office/drawing/2014/main" id="{E23310F7-97DE-4D40-BE74-5B092195B13A}"/>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12" name="Text Placeholder 11">
            <a:extLst>
              <a:ext uri="{FF2B5EF4-FFF2-40B4-BE49-F238E27FC236}">
                <a16:creationId xmlns:a16="http://schemas.microsoft.com/office/drawing/2014/main" id="{86EF2BE4-DD14-EC4C-A247-6D74D9879640}"/>
              </a:ext>
            </a:extLst>
          </p:cNvPr>
          <p:cNvSpPr>
            <a:spLocks noGrp="1"/>
          </p:cNvSpPr>
          <p:nvPr>
            <p:ph type="body" sz="quarter" idx="14" hasCustomPrompt="1"/>
          </p:nvPr>
        </p:nvSpPr>
        <p:spPr>
          <a:xfrm>
            <a:off x="438150" y="1651002"/>
            <a:ext cx="3259207" cy="2584311"/>
          </a:xfrm>
        </p:spPr>
        <p:txBody>
          <a:bodyPr/>
          <a:lstStyle>
            <a:lvl1pPr>
              <a:lnSpc>
                <a:spcPct val="100000"/>
              </a:lnSpc>
              <a:defRPr>
                <a:solidFill>
                  <a:schemeClr val="tx2"/>
                </a:solidFill>
              </a:defRPr>
            </a:lvl1pPr>
          </a:lstStyle>
          <a:p>
            <a:pPr lvl="0"/>
            <a:r>
              <a:rPr lang="en-GB"/>
              <a:t>Click to edit subheading / intro text here</a:t>
            </a:r>
          </a:p>
        </p:txBody>
      </p:sp>
      <p:pic>
        <p:nvPicPr>
          <p:cNvPr id="13" name="Picture 12">
            <a:extLst>
              <a:ext uri="{FF2B5EF4-FFF2-40B4-BE49-F238E27FC236}">
                <a16:creationId xmlns:a16="http://schemas.microsoft.com/office/drawing/2014/main" id="{48751654-5B6F-504B-9EF0-DBB8AAF07DD6}"/>
              </a:ext>
            </a:extLst>
          </p:cNvPr>
          <p:cNvPicPr>
            <a:picLocks noChangeAspect="1"/>
          </p:cNvPicPr>
          <p:nvPr userDrawn="1"/>
        </p:nvPicPr>
        <p:blipFill>
          <a:blip r:embed="rId2"/>
          <a:stretch>
            <a:fillRect/>
          </a:stretch>
        </p:blipFill>
        <p:spPr>
          <a:xfrm>
            <a:off x="0" y="5744817"/>
            <a:ext cx="1113183" cy="1113183"/>
          </a:xfrm>
          <a:prstGeom prst="rect">
            <a:avLst/>
          </a:prstGeom>
        </p:spPr>
      </p:pic>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3"/>
          <a:stretch>
            <a:fillRect/>
          </a:stretch>
        </p:blipFill>
        <p:spPr>
          <a:xfrm rot="5400000">
            <a:off x="10334708" y="0"/>
            <a:ext cx="1857292" cy="1857292"/>
          </a:xfrm>
          <a:prstGeom prst="rect">
            <a:avLst/>
          </a:prstGeom>
        </p:spPr>
      </p:pic>
      <p:pic>
        <p:nvPicPr>
          <p:cNvPr id="15" name="Picture 14">
            <a:extLst>
              <a:ext uri="{FF2B5EF4-FFF2-40B4-BE49-F238E27FC236}">
                <a16:creationId xmlns:a16="http://schemas.microsoft.com/office/drawing/2014/main" id="{7600F813-BAEA-9047-BFE6-32AC1A9CC0F3}"/>
              </a:ext>
            </a:extLst>
          </p:cNvPr>
          <p:cNvPicPr>
            <a:picLocks noChangeAspect="1"/>
          </p:cNvPicPr>
          <p:nvPr userDrawn="1"/>
        </p:nvPicPr>
        <p:blipFill>
          <a:blip r:embed="rId4"/>
          <a:srcRect/>
          <a:stretch/>
        </p:blipFill>
        <p:spPr>
          <a:xfrm>
            <a:off x="10722480" y="6327086"/>
            <a:ext cx="931540" cy="344791"/>
          </a:xfrm>
          <a:prstGeom prst="rect">
            <a:avLst/>
          </a:prstGeom>
        </p:spPr>
      </p:pic>
      <p:pic>
        <p:nvPicPr>
          <p:cNvPr id="6" name="Picture 5">
            <a:extLst>
              <a:ext uri="{FF2B5EF4-FFF2-40B4-BE49-F238E27FC236}">
                <a16:creationId xmlns:a16="http://schemas.microsoft.com/office/drawing/2014/main" id="{7FE63AE0-79F8-1641-AF06-3D053CE8D2A2}"/>
              </a:ext>
            </a:extLst>
          </p:cNvPr>
          <p:cNvPicPr>
            <a:picLocks noChangeAspect="1"/>
          </p:cNvPicPr>
          <p:nvPr userDrawn="1"/>
        </p:nvPicPr>
        <p:blipFill>
          <a:blip r:embed="rId5"/>
          <a:stretch>
            <a:fillRect/>
          </a:stretch>
        </p:blipFill>
        <p:spPr>
          <a:xfrm>
            <a:off x="5577681" y="1527096"/>
            <a:ext cx="517525" cy="517525"/>
          </a:xfrm>
          <a:prstGeom prst="rect">
            <a:avLst/>
          </a:prstGeom>
        </p:spPr>
      </p:pic>
      <p:sp>
        <p:nvSpPr>
          <p:cNvPr id="16" name="Text Placeholder 11">
            <a:extLst>
              <a:ext uri="{FF2B5EF4-FFF2-40B4-BE49-F238E27FC236}">
                <a16:creationId xmlns:a16="http://schemas.microsoft.com/office/drawing/2014/main" id="{E1E00F45-2482-3B42-BF7F-32C1A17E9074}"/>
              </a:ext>
            </a:extLst>
          </p:cNvPr>
          <p:cNvSpPr>
            <a:spLocks noGrp="1"/>
          </p:cNvSpPr>
          <p:nvPr>
            <p:ph type="body" sz="quarter" idx="15" hasCustomPrompt="1"/>
          </p:nvPr>
        </p:nvSpPr>
        <p:spPr>
          <a:xfrm>
            <a:off x="6332054" y="1651003"/>
            <a:ext cx="5420209" cy="813902"/>
          </a:xfrm>
        </p:spPr>
        <p:txBody>
          <a:bodyPr/>
          <a:lstStyle>
            <a:lvl1pPr>
              <a:lnSpc>
                <a:spcPct val="100000"/>
              </a:lnSpc>
              <a:defRPr>
                <a:solidFill>
                  <a:schemeClr val="accent6">
                    <a:lumMod val="25000"/>
                  </a:schemeClr>
                </a:solidFill>
              </a:defRPr>
            </a:lvl1pPr>
          </a:lstStyle>
          <a:p>
            <a:pPr lvl="0"/>
            <a:r>
              <a:rPr lang="en-GB"/>
              <a:t>Click to edit text here</a:t>
            </a:r>
          </a:p>
        </p:txBody>
      </p:sp>
      <p:pic>
        <p:nvPicPr>
          <p:cNvPr id="17" name="Picture 16">
            <a:extLst>
              <a:ext uri="{FF2B5EF4-FFF2-40B4-BE49-F238E27FC236}">
                <a16:creationId xmlns:a16="http://schemas.microsoft.com/office/drawing/2014/main" id="{ABBEC7AA-15EE-6B40-AE4C-DE237CC01E49}"/>
              </a:ext>
            </a:extLst>
          </p:cNvPr>
          <p:cNvPicPr>
            <a:picLocks noChangeAspect="1"/>
          </p:cNvPicPr>
          <p:nvPr userDrawn="1"/>
        </p:nvPicPr>
        <p:blipFill>
          <a:blip r:embed="rId5"/>
          <a:stretch>
            <a:fillRect/>
          </a:stretch>
        </p:blipFill>
        <p:spPr>
          <a:xfrm>
            <a:off x="5577681" y="2511070"/>
            <a:ext cx="517525" cy="517525"/>
          </a:xfrm>
          <a:prstGeom prst="rect">
            <a:avLst/>
          </a:prstGeom>
        </p:spPr>
      </p:pic>
      <p:sp>
        <p:nvSpPr>
          <p:cNvPr id="18" name="Text Placeholder 11">
            <a:extLst>
              <a:ext uri="{FF2B5EF4-FFF2-40B4-BE49-F238E27FC236}">
                <a16:creationId xmlns:a16="http://schemas.microsoft.com/office/drawing/2014/main" id="{AD1DD334-62A0-574D-AD84-A9425B17AA32}"/>
              </a:ext>
            </a:extLst>
          </p:cNvPr>
          <p:cNvSpPr>
            <a:spLocks noGrp="1"/>
          </p:cNvSpPr>
          <p:nvPr>
            <p:ph type="body" sz="quarter" idx="16" hasCustomPrompt="1"/>
          </p:nvPr>
        </p:nvSpPr>
        <p:spPr>
          <a:xfrm>
            <a:off x="6332054" y="2634977"/>
            <a:ext cx="5420209" cy="813902"/>
          </a:xfrm>
        </p:spPr>
        <p:txBody>
          <a:bodyPr/>
          <a:lstStyle>
            <a:lvl1pPr>
              <a:lnSpc>
                <a:spcPct val="100000"/>
              </a:lnSpc>
              <a:defRPr>
                <a:solidFill>
                  <a:schemeClr val="accent6">
                    <a:lumMod val="25000"/>
                  </a:schemeClr>
                </a:solidFill>
              </a:defRPr>
            </a:lvl1pPr>
          </a:lstStyle>
          <a:p>
            <a:pPr lvl="0"/>
            <a:r>
              <a:rPr lang="en-GB"/>
              <a:t>Click to edit text here</a:t>
            </a:r>
          </a:p>
        </p:txBody>
      </p:sp>
      <p:pic>
        <p:nvPicPr>
          <p:cNvPr id="19" name="Picture 18">
            <a:extLst>
              <a:ext uri="{FF2B5EF4-FFF2-40B4-BE49-F238E27FC236}">
                <a16:creationId xmlns:a16="http://schemas.microsoft.com/office/drawing/2014/main" id="{8B5C294C-C36E-0242-AF7A-24D428BC266C}"/>
              </a:ext>
            </a:extLst>
          </p:cNvPr>
          <p:cNvPicPr>
            <a:picLocks noChangeAspect="1"/>
          </p:cNvPicPr>
          <p:nvPr userDrawn="1"/>
        </p:nvPicPr>
        <p:blipFill>
          <a:blip r:embed="rId5"/>
          <a:stretch>
            <a:fillRect/>
          </a:stretch>
        </p:blipFill>
        <p:spPr>
          <a:xfrm>
            <a:off x="5577681" y="3495044"/>
            <a:ext cx="517525" cy="517525"/>
          </a:xfrm>
          <a:prstGeom prst="rect">
            <a:avLst/>
          </a:prstGeom>
        </p:spPr>
      </p:pic>
      <p:sp>
        <p:nvSpPr>
          <p:cNvPr id="20" name="Text Placeholder 11">
            <a:extLst>
              <a:ext uri="{FF2B5EF4-FFF2-40B4-BE49-F238E27FC236}">
                <a16:creationId xmlns:a16="http://schemas.microsoft.com/office/drawing/2014/main" id="{6521A1D4-D8F9-754D-A7BB-32871C4DDA1B}"/>
              </a:ext>
            </a:extLst>
          </p:cNvPr>
          <p:cNvSpPr>
            <a:spLocks noGrp="1"/>
          </p:cNvSpPr>
          <p:nvPr>
            <p:ph type="body" sz="quarter" idx="17" hasCustomPrompt="1"/>
          </p:nvPr>
        </p:nvSpPr>
        <p:spPr>
          <a:xfrm>
            <a:off x="6332054" y="3618951"/>
            <a:ext cx="5420209" cy="813902"/>
          </a:xfrm>
        </p:spPr>
        <p:txBody>
          <a:bodyPr/>
          <a:lstStyle>
            <a:lvl1pPr>
              <a:lnSpc>
                <a:spcPct val="100000"/>
              </a:lnSpc>
              <a:defRPr>
                <a:solidFill>
                  <a:schemeClr val="accent6">
                    <a:lumMod val="25000"/>
                  </a:schemeClr>
                </a:solidFill>
              </a:defRPr>
            </a:lvl1pPr>
          </a:lstStyle>
          <a:p>
            <a:pPr lvl="0"/>
            <a:r>
              <a:rPr lang="en-GB"/>
              <a:t>Click to edit text here</a:t>
            </a:r>
          </a:p>
        </p:txBody>
      </p:sp>
      <p:pic>
        <p:nvPicPr>
          <p:cNvPr id="21" name="Picture 20">
            <a:extLst>
              <a:ext uri="{FF2B5EF4-FFF2-40B4-BE49-F238E27FC236}">
                <a16:creationId xmlns:a16="http://schemas.microsoft.com/office/drawing/2014/main" id="{7DC2C526-0E20-3740-BD55-60C7C9DB0A49}"/>
              </a:ext>
            </a:extLst>
          </p:cNvPr>
          <p:cNvPicPr>
            <a:picLocks noChangeAspect="1"/>
          </p:cNvPicPr>
          <p:nvPr userDrawn="1"/>
        </p:nvPicPr>
        <p:blipFill>
          <a:blip r:embed="rId5"/>
          <a:stretch>
            <a:fillRect/>
          </a:stretch>
        </p:blipFill>
        <p:spPr>
          <a:xfrm>
            <a:off x="5577681" y="4479017"/>
            <a:ext cx="517525" cy="517525"/>
          </a:xfrm>
          <a:prstGeom prst="rect">
            <a:avLst/>
          </a:prstGeom>
        </p:spPr>
      </p:pic>
      <p:sp>
        <p:nvSpPr>
          <p:cNvPr id="22" name="Text Placeholder 11">
            <a:extLst>
              <a:ext uri="{FF2B5EF4-FFF2-40B4-BE49-F238E27FC236}">
                <a16:creationId xmlns:a16="http://schemas.microsoft.com/office/drawing/2014/main" id="{452B1773-21EC-484F-A14D-35DB43544768}"/>
              </a:ext>
            </a:extLst>
          </p:cNvPr>
          <p:cNvSpPr>
            <a:spLocks noGrp="1"/>
          </p:cNvSpPr>
          <p:nvPr>
            <p:ph type="body" sz="quarter" idx="18" hasCustomPrompt="1"/>
          </p:nvPr>
        </p:nvSpPr>
        <p:spPr>
          <a:xfrm>
            <a:off x="6332054" y="4602924"/>
            <a:ext cx="5420209" cy="813902"/>
          </a:xfrm>
        </p:spPr>
        <p:txBody>
          <a:bodyPr/>
          <a:lstStyle>
            <a:lvl1pPr>
              <a:lnSpc>
                <a:spcPct val="100000"/>
              </a:lnSpc>
              <a:defRPr>
                <a:solidFill>
                  <a:schemeClr val="accent6">
                    <a:lumMod val="25000"/>
                  </a:schemeClr>
                </a:solidFill>
              </a:defRPr>
            </a:lvl1pPr>
          </a:lstStyle>
          <a:p>
            <a:pPr lvl="0"/>
            <a:r>
              <a:rPr lang="en-GB"/>
              <a:t>Click to edit text here</a:t>
            </a:r>
          </a:p>
        </p:txBody>
      </p:sp>
      <p:pic>
        <p:nvPicPr>
          <p:cNvPr id="23" name="Picture 22" descr="A close-up of a logo&#10;&#10;Description automatically generated with medium confidence">
            <a:extLst>
              <a:ext uri="{FF2B5EF4-FFF2-40B4-BE49-F238E27FC236}">
                <a16:creationId xmlns:a16="http://schemas.microsoft.com/office/drawing/2014/main" id="{9DACE12C-920B-244C-BC1B-C3FC4016AE5B}"/>
              </a:ext>
            </a:extLst>
          </p:cNvPr>
          <p:cNvPicPr>
            <a:picLocks noChangeAspect="1"/>
          </p:cNvPicPr>
          <p:nvPr userDrawn="1"/>
        </p:nvPicPr>
        <p:blipFill>
          <a:blip r:embed="rId6"/>
          <a:stretch>
            <a:fillRect/>
          </a:stretch>
        </p:blipFill>
        <p:spPr>
          <a:xfrm>
            <a:off x="10631659" y="6327086"/>
            <a:ext cx="1113183" cy="344791"/>
          </a:xfrm>
          <a:prstGeom prst="rect">
            <a:avLst/>
          </a:prstGeom>
        </p:spPr>
      </p:pic>
    </p:spTree>
    <p:extLst>
      <p:ext uri="{BB962C8B-B14F-4D97-AF65-F5344CB8AC3E}">
        <p14:creationId xmlns:p14="http://schemas.microsoft.com/office/powerpoint/2010/main" val="3591158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MEDIA">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pic>
        <p:nvPicPr>
          <p:cNvPr id="13" name="Picture 12">
            <a:extLst>
              <a:ext uri="{FF2B5EF4-FFF2-40B4-BE49-F238E27FC236}">
                <a16:creationId xmlns:a16="http://schemas.microsoft.com/office/drawing/2014/main" id="{48751654-5B6F-504B-9EF0-DBB8AAF07DD6}"/>
              </a:ext>
            </a:extLst>
          </p:cNvPr>
          <p:cNvPicPr>
            <a:picLocks noChangeAspect="1"/>
          </p:cNvPicPr>
          <p:nvPr userDrawn="1"/>
        </p:nvPicPr>
        <p:blipFill>
          <a:blip r:embed="rId2"/>
          <a:stretch>
            <a:fillRect/>
          </a:stretch>
        </p:blipFill>
        <p:spPr>
          <a:xfrm>
            <a:off x="0" y="5744817"/>
            <a:ext cx="1113183" cy="1113183"/>
          </a:xfrm>
          <a:prstGeom prst="rect">
            <a:avLst/>
          </a:prstGeom>
        </p:spPr>
      </p:pic>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3"/>
          <a:stretch>
            <a:fillRect/>
          </a:stretch>
        </p:blipFill>
        <p:spPr>
          <a:xfrm rot="5400000">
            <a:off x="10334708" y="0"/>
            <a:ext cx="1857292" cy="1857292"/>
          </a:xfrm>
          <a:prstGeom prst="rect">
            <a:avLst/>
          </a:prstGeom>
        </p:spPr>
      </p:pic>
      <p:pic>
        <p:nvPicPr>
          <p:cNvPr id="15" name="Picture 14">
            <a:extLst>
              <a:ext uri="{FF2B5EF4-FFF2-40B4-BE49-F238E27FC236}">
                <a16:creationId xmlns:a16="http://schemas.microsoft.com/office/drawing/2014/main" id="{7600F813-BAEA-9047-BFE6-32AC1A9CC0F3}"/>
              </a:ext>
            </a:extLst>
          </p:cNvPr>
          <p:cNvPicPr>
            <a:picLocks noChangeAspect="1"/>
          </p:cNvPicPr>
          <p:nvPr userDrawn="1"/>
        </p:nvPicPr>
        <p:blipFill>
          <a:blip r:embed="rId4"/>
          <a:srcRect/>
          <a:stretch/>
        </p:blipFill>
        <p:spPr>
          <a:xfrm>
            <a:off x="10722480" y="6327086"/>
            <a:ext cx="931540" cy="344791"/>
          </a:xfrm>
          <a:prstGeom prst="rect">
            <a:avLst/>
          </a:prstGeom>
        </p:spPr>
      </p:pic>
      <p:sp>
        <p:nvSpPr>
          <p:cNvPr id="6" name="Media Placeholder 5">
            <a:extLst>
              <a:ext uri="{FF2B5EF4-FFF2-40B4-BE49-F238E27FC236}">
                <a16:creationId xmlns:a16="http://schemas.microsoft.com/office/drawing/2014/main" id="{6402929F-E2A5-B14E-B8F0-5E3A8A685540}"/>
              </a:ext>
            </a:extLst>
          </p:cNvPr>
          <p:cNvSpPr>
            <a:spLocks noGrp="1" noChangeAspect="1"/>
          </p:cNvSpPr>
          <p:nvPr>
            <p:ph type="media" sz="quarter" idx="12"/>
          </p:nvPr>
        </p:nvSpPr>
        <p:spPr>
          <a:xfrm>
            <a:off x="2057502" y="1426978"/>
            <a:ext cx="8075408" cy="4542417"/>
          </a:xfrm>
        </p:spPr>
        <p:txBody>
          <a:bodyPr/>
          <a:lstStyle/>
          <a:p>
            <a:endParaRPr lang="en-GB"/>
          </a:p>
        </p:txBody>
      </p:sp>
      <p:pic>
        <p:nvPicPr>
          <p:cNvPr id="7" name="Picture 6">
            <a:extLst>
              <a:ext uri="{FF2B5EF4-FFF2-40B4-BE49-F238E27FC236}">
                <a16:creationId xmlns:a16="http://schemas.microsoft.com/office/drawing/2014/main" id="{3260E411-1C51-D645-B20A-B5B87B3AE92D}"/>
              </a:ext>
            </a:extLst>
          </p:cNvPr>
          <p:cNvPicPr>
            <a:picLocks noChangeAspect="1"/>
          </p:cNvPicPr>
          <p:nvPr userDrawn="1"/>
        </p:nvPicPr>
        <p:blipFill>
          <a:blip r:embed="rId5"/>
          <a:stretch>
            <a:fillRect/>
          </a:stretch>
        </p:blipFill>
        <p:spPr>
          <a:xfrm>
            <a:off x="438149" y="1391823"/>
            <a:ext cx="596900" cy="533400"/>
          </a:xfrm>
          <a:prstGeom prst="rect">
            <a:avLst/>
          </a:prstGeom>
        </p:spPr>
      </p:pic>
      <p:pic>
        <p:nvPicPr>
          <p:cNvPr id="16" name="Picture 15" descr="A close-up of a logo&#10;&#10;Description automatically generated with medium confidence">
            <a:extLst>
              <a:ext uri="{FF2B5EF4-FFF2-40B4-BE49-F238E27FC236}">
                <a16:creationId xmlns:a16="http://schemas.microsoft.com/office/drawing/2014/main" id="{71D569BB-D11F-7A4E-8CC6-99BB3AB9CC58}"/>
              </a:ext>
            </a:extLst>
          </p:cNvPr>
          <p:cNvPicPr>
            <a:picLocks noChangeAspect="1"/>
          </p:cNvPicPr>
          <p:nvPr userDrawn="1"/>
        </p:nvPicPr>
        <p:blipFill>
          <a:blip r:embed="rId6"/>
          <a:stretch>
            <a:fillRect/>
          </a:stretch>
        </p:blipFill>
        <p:spPr>
          <a:xfrm>
            <a:off x="10631659" y="6327086"/>
            <a:ext cx="1113183" cy="344791"/>
          </a:xfrm>
          <a:prstGeom prst="rect">
            <a:avLst/>
          </a:prstGeom>
        </p:spPr>
      </p:pic>
    </p:spTree>
    <p:extLst>
      <p:ext uri="{BB962C8B-B14F-4D97-AF65-F5344CB8AC3E}">
        <p14:creationId xmlns:p14="http://schemas.microsoft.com/office/powerpoint/2010/main" val="1346073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4BB9E7-6E7B-0B4B-8D56-FDF8E23D0B24}"/>
              </a:ext>
            </a:extLst>
          </p:cNvPr>
          <p:cNvPicPr>
            <a:picLocks noChangeAspect="1"/>
          </p:cNvPicPr>
          <p:nvPr userDrawn="1"/>
        </p:nvPicPr>
        <p:blipFill>
          <a:blip r:embed="rId2"/>
          <a:srcRect/>
          <a:stretch/>
        </p:blipFill>
        <p:spPr>
          <a:xfrm>
            <a:off x="9452920" y="5772291"/>
            <a:ext cx="2330308" cy="862516"/>
          </a:xfrm>
          <a:prstGeom prst="rect">
            <a:avLst/>
          </a:prstGeom>
        </p:spPr>
      </p:pic>
      <p:sp>
        <p:nvSpPr>
          <p:cNvPr id="8" name="Title 1">
            <a:extLst>
              <a:ext uri="{FF2B5EF4-FFF2-40B4-BE49-F238E27FC236}">
                <a16:creationId xmlns:a16="http://schemas.microsoft.com/office/drawing/2014/main" id="{AE2E0EFD-229A-6C49-AA85-808D4AFB01B5}"/>
              </a:ext>
            </a:extLst>
          </p:cNvPr>
          <p:cNvSpPr>
            <a:spLocks noGrp="1"/>
          </p:cNvSpPr>
          <p:nvPr>
            <p:ph type="title" hasCustomPrompt="1"/>
          </p:nvPr>
        </p:nvSpPr>
        <p:spPr>
          <a:xfrm>
            <a:off x="750948" y="921903"/>
            <a:ext cx="8402991" cy="1940568"/>
          </a:xfrm>
          <a:prstGeom prst="rect">
            <a:avLst/>
          </a:prstGeom>
        </p:spPr>
        <p:txBody>
          <a:bodyPr/>
          <a:lstStyle>
            <a:lvl1pPr>
              <a:defRPr sz="7200" b="1">
                <a:solidFill>
                  <a:schemeClr val="bg2"/>
                </a:solidFill>
                <a:latin typeface="+mj-lt"/>
                <a:cs typeface="Calibri" panose="020F0502020204030204" pitchFamily="34" charset="0"/>
              </a:defRPr>
            </a:lvl1pPr>
          </a:lstStyle>
          <a:p>
            <a:r>
              <a:rPr lang="en-US"/>
              <a:t>This is a section divider slide</a:t>
            </a:r>
            <a:endParaRPr lang="en-GB"/>
          </a:p>
        </p:txBody>
      </p:sp>
    </p:spTree>
    <p:extLst>
      <p:ext uri="{BB962C8B-B14F-4D97-AF65-F5344CB8AC3E}">
        <p14:creationId xmlns:p14="http://schemas.microsoft.com/office/powerpoint/2010/main" val="3500160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S">
    <p:bg>
      <p:bgPr>
        <a:solidFill>
          <a:srgbClr val="E5D3E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A290AAA-946C-1249-82A0-CCF6E3AF0C61}"/>
              </a:ext>
            </a:extLst>
          </p:cNvPr>
          <p:cNvSpPr>
            <a:spLocks noGrp="1"/>
          </p:cNvSpPr>
          <p:nvPr>
            <p:ph type="body" sz="quarter" idx="12" hasCustomPrompt="1"/>
          </p:nvPr>
        </p:nvSpPr>
        <p:spPr>
          <a:xfrm>
            <a:off x="438149" y="1953779"/>
            <a:ext cx="4938921" cy="1046508"/>
          </a:xfrm>
        </p:spPr>
        <p:txBody>
          <a:bodyPr>
            <a:noAutofit/>
          </a:bodyPr>
          <a:lstStyle>
            <a:lvl1pPr>
              <a:defRPr sz="7200" b="1">
                <a:solidFill>
                  <a:schemeClr val="tx2"/>
                </a:solidFill>
              </a:defRPr>
            </a:lvl1pPr>
            <a:lvl2pPr>
              <a:defRPr sz="7200" b="1">
                <a:solidFill>
                  <a:schemeClr val="bg2"/>
                </a:solidFill>
              </a:defRPr>
            </a:lvl2pPr>
            <a:lvl3pPr>
              <a:defRPr sz="7200" b="1">
                <a:solidFill>
                  <a:schemeClr val="bg2"/>
                </a:solidFill>
              </a:defRPr>
            </a:lvl3pPr>
            <a:lvl4pPr>
              <a:defRPr sz="7200" b="1">
                <a:solidFill>
                  <a:schemeClr val="bg2"/>
                </a:solidFill>
              </a:defRPr>
            </a:lvl4pPr>
            <a:lvl5pPr>
              <a:defRPr sz="7200" b="1">
                <a:solidFill>
                  <a:schemeClr val="bg2"/>
                </a:solidFill>
              </a:defRPr>
            </a:lvl5pPr>
          </a:lstStyle>
          <a:p>
            <a:pPr lvl="0"/>
            <a:r>
              <a:rPr lang="en-GB"/>
              <a:t>100,000</a:t>
            </a:r>
          </a:p>
        </p:txBody>
      </p:sp>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These are large-scale stats</a:t>
            </a:r>
          </a:p>
        </p:txBody>
      </p:sp>
      <p:pic>
        <p:nvPicPr>
          <p:cNvPr id="15" name="Picture 14">
            <a:extLst>
              <a:ext uri="{FF2B5EF4-FFF2-40B4-BE49-F238E27FC236}">
                <a16:creationId xmlns:a16="http://schemas.microsoft.com/office/drawing/2014/main" id="{7600F813-BAEA-9047-BFE6-32AC1A9CC0F3}"/>
              </a:ext>
            </a:extLst>
          </p:cNvPr>
          <p:cNvPicPr>
            <a:picLocks noChangeAspect="1"/>
          </p:cNvPicPr>
          <p:nvPr userDrawn="1"/>
        </p:nvPicPr>
        <p:blipFill>
          <a:blip r:embed="rId2"/>
          <a:srcRect/>
          <a:stretch/>
        </p:blipFill>
        <p:spPr>
          <a:xfrm>
            <a:off x="10585174" y="6228442"/>
            <a:ext cx="1198053" cy="443435"/>
          </a:xfrm>
          <a:prstGeom prst="rect">
            <a:avLst/>
          </a:prstGeom>
        </p:spPr>
      </p:pic>
      <p:sp>
        <p:nvSpPr>
          <p:cNvPr id="9" name="Text Placeholder 8">
            <a:extLst>
              <a:ext uri="{FF2B5EF4-FFF2-40B4-BE49-F238E27FC236}">
                <a16:creationId xmlns:a16="http://schemas.microsoft.com/office/drawing/2014/main" id="{97ACF4FD-D86B-3C4B-B4D8-19FDB011005A}"/>
              </a:ext>
            </a:extLst>
          </p:cNvPr>
          <p:cNvSpPr>
            <a:spLocks noGrp="1"/>
          </p:cNvSpPr>
          <p:nvPr>
            <p:ph type="body" sz="quarter" idx="13" hasCustomPrompt="1"/>
          </p:nvPr>
        </p:nvSpPr>
        <p:spPr>
          <a:xfrm>
            <a:off x="5439224" y="2136918"/>
            <a:ext cx="4938713" cy="680229"/>
          </a:xfrm>
        </p:spPr>
        <p:txBody>
          <a:bodyPr/>
          <a:lstStyle>
            <a:lvl1pPr>
              <a:defRPr>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Text about stats goes here, click to edit the text in this box.</a:t>
            </a:r>
          </a:p>
        </p:txBody>
      </p:sp>
      <p:cxnSp>
        <p:nvCxnSpPr>
          <p:cNvPr id="17" name="Straight Connector 16">
            <a:extLst>
              <a:ext uri="{FF2B5EF4-FFF2-40B4-BE49-F238E27FC236}">
                <a16:creationId xmlns:a16="http://schemas.microsoft.com/office/drawing/2014/main" id="{2D360F0F-4CD0-4A43-8873-1E6DD02B06D6}"/>
              </a:ext>
            </a:extLst>
          </p:cNvPr>
          <p:cNvCxnSpPr/>
          <p:nvPr userDrawn="1"/>
        </p:nvCxnSpPr>
        <p:spPr>
          <a:xfrm>
            <a:off x="438149" y="1933899"/>
            <a:ext cx="11314114"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5">
            <a:extLst>
              <a:ext uri="{FF2B5EF4-FFF2-40B4-BE49-F238E27FC236}">
                <a16:creationId xmlns:a16="http://schemas.microsoft.com/office/drawing/2014/main" id="{CCEA239C-FEA0-084B-99E9-A52E57A4A194}"/>
              </a:ext>
            </a:extLst>
          </p:cNvPr>
          <p:cNvSpPr>
            <a:spLocks noGrp="1"/>
          </p:cNvSpPr>
          <p:nvPr>
            <p:ph type="body" sz="quarter" idx="14" hasCustomPrompt="1"/>
          </p:nvPr>
        </p:nvSpPr>
        <p:spPr>
          <a:xfrm>
            <a:off x="438149" y="3375075"/>
            <a:ext cx="4938921" cy="1046508"/>
          </a:xfrm>
        </p:spPr>
        <p:txBody>
          <a:bodyPr>
            <a:noAutofit/>
          </a:bodyPr>
          <a:lstStyle>
            <a:lvl1pPr>
              <a:defRPr sz="7200" b="1">
                <a:solidFill>
                  <a:schemeClr val="tx2"/>
                </a:solidFill>
              </a:defRPr>
            </a:lvl1pPr>
            <a:lvl2pPr>
              <a:defRPr sz="7200" b="1">
                <a:solidFill>
                  <a:schemeClr val="bg2"/>
                </a:solidFill>
              </a:defRPr>
            </a:lvl2pPr>
            <a:lvl3pPr>
              <a:defRPr sz="7200" b="1">
                <a:solidFill>
                  <a:schemeClr val="bg2"/>
                </a:solidFill>
              </a:defRPr>
            </a:lvl3pPr>
            <a:lvl4pPr>
              <a:defRPr sz="7200" b="1">
                <a:solidFill>
                  <a:schemeClr val="bg2"/>
                </a:solidFill>
              </a:defRPr>
            </a:lvl4pPr>
            <a:lvl5pPr>
              <a:defRPr sz="7200" b="1">
                <a:solidFill>
                  <a:schemeClr val="bg2"/>
                </a:solidFill>
              </a:defRPr>
            </a:lvl5pPr>
          </a:lstStyle>
          <a:p>
            <a:pPr lvl="0"/>
            <a:r>
              <a:rPr lang="en-GB"/>
              <a:t>100,000</a:t>
            </a:r>
          </a:p>
        </p:txBody>
      </p:sp>
      <p:sp>
        <p:nvSpPr>
          <p:cNvPr id="19" name="Text Placeholder 8">
            <a:extLst>
              <a:ext uri="{FF2B5EF4-FFF2-40B4-BE49-F238E27FC236}">
                <a16:creationId xmlns:a16="http://schemas.microsoft.com/office/drawing/2014/main" id="{0906D1BE-5232-CA42-87C5-7D07F31090C5}"/>
              </a:ext>
            </a:extLst>
          </p:cNvPr>
          <p:cNvSpPr>
            <a:spLocks noGrp="1"/>
          </p:cNvSpPr>
          <p:nvPr>
            <p:ph type="body" sz="quarter" idx="15" hasCustomPrompt="1"/>
          </p:nvPr>
        </p:nvSpPr>
        <p:spPr>
          <a:xfrm>
            <a:off x="5439224" y="3558214"/>
            <a:ext cx="4938713" cy="680229"/>
          </a:xfrm>
        </p:spPr>
        <p:txBody>
          <a:bodyPr/>
          <a:lstStyle>
            <a:lvl1pPr>
              <a:defRPr>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Text about stats goes here, click to edit the text in this box.</a:t>
            </a:r>
          </a:p>
        </p:txBody>
      </p:sp>
      <p:cxnSp>
        <p:nvCxnSpPr>
          <p:cNvPr id="20" name="Straight Connector 19">
            <a:extLst>
              <a:ext uri="{FF2B5EF4-FFF2-40B4-BE49-F238E27FC236}">
                <a16:creationId xmlns:a16="http://schemas.microsoft.com/office/drawing/2014/main" id="{697D92B3-EDD0-4A44-88F3-7F7D5CAAA127}"/>
              </a:ext>
            </a:extLst>
          </p:cNvPr>
          <p:cNvCxnSpPr/>
          <p:nvPr userDrawn="1"/>
        </p:nvCxnSpPr>
        <p:spPr>
          <a:xfrm>
            <a:off x="438149" y="3355195"/>
            <a:ext cx="11314114"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92D6568E-056C-6240-92E5-219EE8A50405}"/>
              </a:ext>
            </a:extLst>
          </p:cNvPr>
          <p:cNvSpPr>
            <a:spLocks noGrp="1"/>
          </p:cNvSpPr>
          <p:nvPr>
            <p:ph type="body" sz="quarter" idx="16" hasCustomPrompt="1"/>
          </p:nvPr>
        </p:nvSpPr>
        <p:spPr>
          <a:xfrm>
            <a:off x="438149" y="4826188"/>
            <a:ext cx="4938921" cy="1046508"/>
          </a:xfrm>
        </p:spPr>
        <p:txBody>
          <a:bodyPr>
            <a:noAutofit/>
          </a:bodyPr>
          <a:lstStyle>
            <a:lvl1pPr>
              <a:defRPr sz="7200" b="1">
                <a:solidFill>
                  <a:schemeClr val="tx2"/>
                </a:solidFill>
              </a:defRPr>
            </a:lvl1pPr>
            <a:lvl2pPr>
              <a:defRPr sz="7200" b="1">
                <a:solidFill>
                  <a:schemeClr val="bg2"/>
                </a:solidFill>
              </a:defRPr>
            </a:lvl2pPr>
            <a:lvl3pPr>
              <a:defRPr sz="7200" b="1">
                <a:solidFill>
                  <a:schemeClr val="bg2"/>
                </a:solidFill>
              </a:defRPr>
            </a:lvl3pPr>
            <a:lvl4pPr>
              <a:defRPr sz="7200" b="1">
                <a:solidFill>
                  <a:schemeClr val="bg2"/>
                </a:solidFill>
              </a:defRPr>
            </a:lvl4pPr>
            <a:lvl5pPr>
              <a:defRPr sz="7200" b="1">
                <a:solidFill>
                  <a:schemeClr val="bg2"/>
                </a:solidFill>
              </a:defRPr>
            </a:lvl5pPr>
          </a:lstStyle>
          <a:p>
            <a:pPr lvl="0"/>
            <a:r>
              <a:rPr lang="en-GB"/>
              <a:t>100,000</a:t>
            </a:r>
          </a:p>
        </p:txBody>
      </p:sp>
      <p:sp>
        <p:nvSpPr>
          <p:cNvPr id="22" name="Text Placeholder 8">
            <a:extLst>
              <a:ext uri="{FF2B5EF4-FFF2-40B4-BE49-F238E27FC236}">
                <a16:creationId xmlns:a16="http://schemas.microsoft.com/office/drawing/2014/main" id="{8F3A2742-04AA-9748-9FE7-705A5B208917}"/>
              </a:ext>
            </a:extLst>
          </p:cNvPr>
          <p:cNvSpPr>
            <a:spLocks noGrp="1"/>
          </p:cNvSpPr>
          <p:nvPr>
            <p:ph type="body" sz="quarter" idx="17" hasCustomPrompt="1"/>
          </p:nvPr>
        </p:nvSpPr>
        <p:spPr>
          <a:xfrm>
            <a:off x="5439224" y="5009327"/>
            <a:ext cx="4938713" cy="680229"/>
          </a:xfrm>
        </p:spPr>
        <p:txBody>
          <a:bodyPr/>
          <a:lstStyle>
            <a:lvl1pPr>
              <a:defRPr>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Text about stats goes here, click to edit the text in this box.</a:t>
            </a:r>
          </a:p>
        </p:txBody>
      </p:sp>
      <p:cxnSp>
        <p:nvCxnSpPr>
          <p:cNvPr id="23" name="Straight Connector 22">
            <a:extLst>
              <a:ext uri="{FF2B5EF4-FFF2-40B4-BE49-F238E27FC236}">
                <a16:creationId xmlns:a16="http://schemas.microsoft.com/office/drawing/2014/main" id="{A85F812E-FAF6-6F4F-BE2D-B4AC8AFF3CA1}"/>
              </a:ext>
            </a:extLst>
          </p:cNvPr>
          <p:cNvCxnSpPr/>
          <p:nvPr userDrawn="1"/>
        </p:nvCxnSpPr>
        <p:spPr>
          <a:xfrm>
            <a:off x="438149" y="4806308"/>
            <a:ext cx="11314114"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29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GB"/>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775BEBA1-7E28-4A1B-8C9C-8CBE1B2310FD}" type="slidenum">
              <a:rPr lang="en-US"/>
              <a:pPr>
                <a:defRPr/>
              </a:pPr>
              <a:t>‹#›</a:t>
            </a:fld>
            <a:endParaRPr lang="en-US" sz="1400">
              <a:solidFill>
                <a:srgbClr val="6D2E69"/>
              </a:solidFill>
            </a:endParaRPr>
          </a:p>
        </p:txBody>
      </p:sp>
    </p:spTree>
    <p:extLst>
      <p:ext uri="{BB962C8B-B14F-4D97-AF65-F5344CB8AC3E}">
        <p14:creationId xmlns:p14="http://schemas.microsoft.com/office/powerpoint/2010/main" val="1886406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326066"/>
            <a:ext cx="10515600" cy="3102935"/>
          </a:xfrm>
          <a:prstGeom prst="rect">
            <a:avLst/>
          </a:prstGeom>
        </p:spPr>
        <p:txBody>
          <a:bodyPr/>
          <a:lstStyle>
            <a:lvl1pPr>
              <a:defRPr sz="9600" b="1">
                <a:latin typeface="+mj-lt"/>
                <a:cs typeface="Calibri" panose="020F0502020204030204" pitchFamily="34" charset="0"/>
              </a:defRPr>
            </a:lvl1pPr>
          </a:lstStyle>
          <a:p>
            <a:r>
              <a:rPr lang="en-US"/>
              <a:t>Presentation title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910212"/>
            <a:ext cx="10515600"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5168443"/>
            <a:ext cx="10515600" cy="767655"/>
          </a:xfrm>
        </p:spPr>
        <p:txBody>
          <a:bodyPr/>
          <a:lstStyle>
            <a:lvl1pPr>
              <a:defRPr sz="4267" b="0">
                <a:latin typeface="+mn-lt"/>
                <a:cs typeface="Calibri" panose="020F0502020204030204" pitchFamily="34" charset="0"/>
              </a:defRPr>
            </a:lvl1pPr>
          </a:lstStyle>
          <a:p>
            <a:pPr lvl="0"/>
            <a:r>
              <a:rPr lang="en-US"/>
              <a:t>Month, Year</a:t>
            </a:r>
          </a:p>
        </p:txBody>
      </p:sp>
    </p:spTree>
    <p:extLst>
      <p:ext uri="{BB962C8B-B14F-4D97-AF65-F5344CB8AC3E}">
        <p14:creationId xmlns:p14="http://schemas.microsoft.com/office/powerpoint/2010/main" val="238241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rple detai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FEF2EA-1063-4E84-98D8-1EC3C0F80F25}"/>
              </a:ext>
            </a:extLst>
          </p:cNvPr>
          <p:cNvSpPr>
            <a:spLocks noGrp="1"/>
          </p:cNvSpPr>
          <p:nvPr>
            <p:ph type="title"/>
          </p:nvPr>
        </p:nvSpPr>
        <p:spPr>
          <a:xfrm>
            <a:off x="609842" y="436522"/>
            <a:ext cx="10972319" cy="1325033"/>
          </a:xfrm>
          <a:prstGeom prst="rect">
            <a:avLst/>
          </a:prstGeom>
        </p:spPr>
        <p:txBody>
          <a:bodyPr/>
          <a:lstStyle>
            <a:lvl1pPr>
              <a:defRPr sz="5333" b="1">
                <a:latin typeface="+mj-lt"/>
              </a:defRPr>
            </a:lvl1pPr>
          </a:lstStyle>
          <a:p>
            <a:r>
              <a:rPr lang="en-US"/>
              <a:t>Click to edit Master title style</a:t>
            </a:r>
            <a:endParaRPr lang="en-GB"/>
          </a:p>
        </p:txBody>
      </p:sp>
      <p:sp>
        <p:nvSpPr>
          <p:cNvPr id="3" name="Shape 8">
            <a:extLst>
              <a:ext uri="{FF2B5EF4-FFF2-40B4-BE49-F238E27FC236}">
                <a16:creationId xmlns:a16="http://schemas.microsoft.com/office/drawing/2014/main" id="{628A8322-546D-4F39-A2EF-5E9FF2B148A5}"/>
              </a:ext>
            </a:extLst>
          </p:cNvPr>
          <p:cNvSpPr txBox="1">
            <a:spLocks noGrp="1"/>
          </p:cNvSpPr>
          <p:nvPr>
            <p:ph idx="1" hasCustomPrompt="1"/>
          </p:nvPr>
        </p:nvSpPr>
        <p:spPr>
          <a:xfrm>
            <a:off x="609842" y="2900863"/>
            <a:ext cx="10972319" cy="1056276"/>
          </a:xfrm>
          <a:prstGeom prst="rect">
            <a:avLst/>
          </a:prstGeom>
          <a:noFill/>
          <a:ln>
            <a:noFill/>
          </a:ln>
        </p:spPr>
        <p:txBody>
          <a:bodyPr lIns="91425" tIns="91425" rIns="91425" bIns="91425" anchor="t" anchorCtr="0"/>
          <a:lstStyle>
            <a:lvl1pPr marL="0" marR="0" indent="0" algn="l" rtl="0">
              <a:spcBef>
                <a:spcPts val="0"/>
              </a:spcBef>
              <a:defRPr sz="4267" b="0" i="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lvl="0"/>
            <a:r>
              <a:rPr lang="en-US"/>
              <a:t>Key points here</a:t>
            </a:r>
          </a:p>
        </p:txBody>
      </p:sp>
    </p:spTree>
    <p:extLst>
      <p:ext uri="{BB962C8B-B14F-4D97-AF65-F5344CB8AC3E}">
        <p14:creationId xmlns:p14="http://schemas.microsoft.com/office/powerpoint/2010/main" val="701478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urple chapter">
    <p:spTree>
      <p:nvGrpSpPr>
        <p:cNvPr id="1" name="Shape 13"/>
        <p:cNvGrpSpPr/>
        <p:nvPr/>
      </p:nvGrpSpPr>
      <p:grpSpPr>
        <a:xfrm>
          <a:off x="0" y="0"/>
          <a:ext cx="0" cy="0"/>
          <a:chOff x="0" y="0"/>
          <a:chExt cx="0" cy="0"/>
        </a:xfrm>
      </p:grpSpPr>
      <p:sp>
        <p:nvSpPr>
          <p:cNvPr id="2" name="Rectangle 1">
            <a:extLst>
              <a:ext uri="{FF2B5EF4-FFF2-40B4-BE49-F238E27FC236}">
                <a16:creationId xmlns:a16="http://schemas.microsoft.com/office/drawing/2014/main" id="{3CDE5A6C-D7BF-499E-8857-77AF16A556A4}"/>
              </a:ext>
            </a:extLst>
          </p:cNvPr>
          <p:cNvSpPr/>
          <p:nvPr/>
        </p:nvSpPr>
        <p:spPr>
          <a:xfrm>
            <a:off x="0" y="1"/>
            <a:ext cx="12192000" cy="6405331"/>
          </a:xfrm>
          <a:prstGeom prst="rect">
            <a:avLst/>
          </a:prstGeom>
          <a:solidFill>
            <a:srgbClr val="5F2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Title 2">
            <a:extLst>
              <a:ext uri="{FF2B5EF4-FFF2-40B4-BE49-F238E27FC236}">
                <a16:creationId xmlns:a16="http://schemas.microsoft.com/office/drawing/2014/main" id="{7B5FAFA3-BAAA-4287-B2FB-F23EA73422BA}"/>
              </a:ext>
            </a:extLst>
          </p:cNvPr>
          <p:cNvSpPr>
            <a:spLocks noGrp="1"/>
          </p:cNvSpPr>
          <p:nvPr>
            <p:ph type="title"/>
          </p:nvPr>
        </p:nvSpPr>
        <p:spPr>
          <a:xfrm>
            <a:off x="838200" y="2995167"/>
            <a:ext cx="10515600" cy="867669"/>
          </a:xfrm>
          <a:prstGeom prst="rect">
            <a:avLst/>
          </a:prstGeom>
        </p:spPr>
        <p:txBody>
          <a:bodyPr/>
          <a:lstStyle>
            <a:lvl1pPr>
              <a:defRPr sz="5333"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95847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326066"/>
            <a:ext cx="10515600" cy="3102935"/>
          </a:xfrm>
          <a:prstGeom prst="rect">
            <a:avLst/>
          </a:prstGeom>
        </p:spPr>
        <p:txBody>
          <a:bodyPr/>
          <a:lstStyle>
            <a:lvl1pPr>
              <a:defRPr sz="9600" b="1">
                <a:latin typeface="+mj-lt"/>
                <a:cs typeface="Calibri" panose="020F0502020204030204" pitchFamily="34" charset="0"/>
              </a:defRPr>
            </a:lvl1pPr>
          </a:lstStyle>
          <a:p>
            <a:r>
              <a:rPr lang="en-US"/>
              <a:t>Presentation title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910212"/>
            <a:ext cx="10515600"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5168443"/>
            <a:ext cx="10515600" cy="767655"/>
          </a:xfrm>
        </p:spPr>
        <p:txBody>
          <a:bodyPr/>
          <a:lstStyle>
            <a:lvl1pPr>
              <a:defRPr sz="4267" b="0">
                <a:latin typeface="+mn-lt"/>
                <a:cs typeface="Calibri" panose="020F0502020204030204" pitchFamily="34" charset="0"/>
              </a:defRPr>
            </a:lvl1pPr>
          </a:lstStyle>
          <a:p>
            <a:pPr lvl="0"/>
            <a:r>
              <a:rPr lang="en-US"/>
              <a:t>Month, Year</a:t>
            </a:r>
          </a:p>
        </p:txBody>
      </p:sp>
    </p:spTree>
    <p:extLst>
      <p:ext uri="{BB962C8B-B14F-4D97-AF65-F5344CB8AC3E}">
        <p14:creationId xmlns:p14="http://schemas.microsoft.com/office/powerpoint/2010/main" val="1655529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detai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FEF2EA-1063-4E84-98D8-1EC3C0F80F25}"/>
              </a:ext>
            </a:extLst>
          </p:cNvPr>
          <p:cNvSpPr>
            <a:spLocks noGrp="1"/>
          </p:cNvSpPr>
          <p:nvPr>
            <p:ph type="title"/>
          </p:nvPr>
        </p:nvSpPr>
        <p:spPr>
          <a:xfrm>
            <a:off x="609842" y="436522"/>
            <a:ext cx="10972319" cy="1325033"/>
          </a:xfrm>
          <a:prstGeom prst="rect">
            <a:avLst/>
          </a:prstGeom>
        </p:spPr>
        <p:txBody>
          <a:bodyPr/>
          <a:lstStyle>
            <a:lvl1pPr>
              <a:defRPr sz="5333" b="1">
                <a:latin typeface="+mj-lt"/>
              </a:defRPr>
            </a:lvl1pPr>
          </a:lstStyle>
          <a:p>
            <a:r>
              <a:rPr lang="en-US"/>
              <a:t>Click to edit Master title style</a:t>
            </a:r>
            <a:endParaRPr lang="en-GB"/>
          </a:p>
        </p:txBody>
      </p:sp>
      <p:sp>
        <p:nvSpPr>
          <p:cNvPr id="3" name="Shape 8">
            <a:extLst>
              <a:ext uri="{FF2B5EF4-FFF2-40B4-BE49-F238E27FC236}">
                <a16:creationId xmlns:a16="http://schemas.microsoft.com/office/drawing/2014/main" id="{628A8322-546D-4F39-A2EF-5E9FF2B148A5}"/>
              </a:ext>
            </a:extLst>
          </p:cNvPr>
          <p:cNvSpPr txBox="1">
            <a:spLocks noGrp="1"/>
          </p:cNvSpPr>
          <p:nvPr>
            <p:ph idx="1" hasCustomPrompt="1"/>
          </p:nvPr>
        </p:nvSpPr>
        <p:spPr>
          <a:xfrm>
            <a:off x="609842" y="2900863"/>
            <a:ext cx="10972319" cy="1056276"/>
          </a:xfrm>
          <a:prstGeom prst="rect">
            <a:avLst/>
          </a:prstGeom>
          <a:noFill/>
          <a:ln>
            <a:noFill/>
          </a:ln>
        </p:spPr>
        <p:txBody>
          <a:bodyPr lIns="91425" tIns="91425" rIns="91425" bIns="91425" anchor="t" anchorCtr="0"/>
          <a:lstStyle>
            <a:lvl1pPr marL="0" marR="0" indent="0" algn="l" rtl="0">
              <a:spcBef>
                <a:spcPts val="0"/>
              </a:spcBef>
              <a:defRPr sz="4267" b="0" i="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lvl="0"/>
            <a:r>
              <a:rPr lang="en-US"/>
              <a:t>Key points here</a:t>
            </a:r>
          </a:p>
        </p:txBody>
      </p:sp>
    </p:spTree>
    <p:extLst>
      <p:ext uri="{BB962C8B-B14F-4D97-AF65-F5344CB8AC3E}">
        <p14:creationId xmlns:p14="http://schemas.microsoft.com/office/powerpoint/2010/main" val="403140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urple chapter">
    <p:spTree>
      <p:nvGrpSpPr>
        <p:cNvPr id="1" name="Shape 13"/>
        <p:cNvGrpSpPr/>
        <p:nvPr/>
      </p:nvGrpSpPr>
      <p:grpSpPr>
        <a:xfrm>
          <a:off x="0" y="0"/>
          <a:ext cx="0" cy="0"/>
          <a:chOff x="0" y="0"/>
          <a:chExt cx="0" cy="0"/>
        </a:xfrm>
      </p:grpSpPr>
      <p:sp>
        <p:nvSpPr>
          <p:cNvPr id="2" name="Rectangle 1">
            <a:extLst>
              <a:ext uri="{FF2B5EF4-FFF2-40B4-BE49-F238E27FC236}">
                <a16:creationId xmlns:a16="http://schemas.microsoft.com/office/drawing/2014/main" id="{3CDE5A6C-D7BF-499E-8857-77AF16A556A4}"/>
              </a:ext>
            </a:extLst>
          </p:cNvPr>
          <p:cNvSpPr/>
          <p:nvPr/>
        </p:nvSpPr>
        <p:spPr>
          <a:xfrm>
            <a:off x="0" y="0"/>
            <a:ext cx="12192000" cy="6405331"/>
          </a:xfrm>
          <a:prstGeom prst="rect">
            <a:avLst/>
          </a:prstGeom>
          <a:solidFill>
            <a:srgbClr val="5F2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Title 2">
            <a:extLst>
              <a:ext uri="{FF2B5EF4-FFF2-40B4-BE49-F238E27FC236}">
                <a16:creationId xmlns:a16="http://schemas.microsoft.com/office/drawing/2014/main" id="{7B5FAFA3-BAAA-4287-B2FB-F23EA73422BA}"/>
              </a:ext>
            </a:extLst>
          </p:cNvPr>
          <p:cNvSpPr>
            <a:spLocks noGrp="1"/>
          </p:cNvSpPr>
          <p:nvPr>
            <p:ph type="title"/>
          </p:nvPr>
        </p:nvSpPr>
        <p:spPr>
          <a:xfrm>
            <a:off x="838200" y="2995166"/>
            <a:ext cx="10515600" cy="867669"/>
          </a:xfrm>
          <a:prstGeom prst="rect">
            <a:avLst/>
          </a:prstGeom>
        </p:spPr>
        <p:txBody>
          <a:bodyPr/>
          <a:lstStyle>
            <a:lvl1pPr>
              <a:defRPr sz="5333"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750069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
        <p:cNvGrpSpPr/>
        <p:nvPr/>
      </p:nvGrpSpPr>
      <p:grpSpPr>
        <a:xfrm>
          <a:off x="0" y="0"/>
          <a:ext cx="0" cy="0"/>
          <a:chOff x="0" y="0"/>
          <a:chExt cx="0" cy="0"/>
        </a:xfrm>
      </p:grpSpPr>
      <p:sp>
        <p:nvSpPr>
          <p:cNvPr id="8" name="Shape 8"/>
          <p:cNvSpPr txBox="1">
            <a:spLocks noGrp="1"/>
          </p:cNvSpPr>
          <p:nvPr>
            <p:ph type="body" idx="1"/>
          </p:nvPr>
        </p:nvSpPr>
        <p:spPr>
          <a:xfrm>
            <a:off x="609601" y="1604639"/>
            <a:ext cx="10972319" cy="3977279"/>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GB"/>
              <a:t>Key points here</a:t>
            </a:r>
            <a:br>
              <a:rPr lang="en-GB"/>
            </a:br>
            <a:r>
              <a:rPr lang="en-GB"/>
              <a:t>(minimum font size 32)</a:t>
            </a:r>
            <a:endParaRPr/>
          </a:p>
        </p:txBody>
      </p:sp>
      <p:sp>
        <p:nvSpPr>
          <p:cNvPr id="5" name="Shape 5">
            <a:extLst>
              <a:ext uri="{C183D7F6-B498-43B3-948B-1728B52AA6E4}">
                <adec:decorative xmlns:adec="http://schemas.microsoft.com/office/drawing/2017/decorative" val="1"/>
              </a:ext>
            </a:extLst>
          </p:cNvPr>
          <p:cNvSpPr/>
          <p:nvPr/>
        </p:nvSpPr>
        <p:spPr>
          <a:xfrm rot="10800000" flipH="1">
            <a:off x="1" y="6309321"/>
            <a:ext cx="12192000" cy="561879"/>
          </a:xfrm>
          <a:prstGeom prst="rect">
            <a:avLst/>
          </a:prstGeom>
          <a:solidFill>
            <a:srgbClr val="5F2861"/>
          </a:solidFill>
          <a:ln>
            <a:noFill/>
          </a:ln>
        </p:spPr>
        <p:txBody>
          <a:bodyPr lIns="121900" tIns="121900" rIns="121900" bIns="121900" anchor="ctr" anchorCtr="0">
            <a:noAutofit/>
          </a:bodyPr>
          <a:lstStyle/>
          <a:p>
            <a:pPr>
              <a:spcBef>
                <a:spcPts val="0"/>
              </a:spcBef>
              <a:buNone/>
            </a:pPr>
            <a:endParaRPr sz="2400"/>
          </a:p>
        </p:txBody>
      </p:sp>
      <p:pic>
        <p:nvPicPr>
          <p:cNvPr id="3" name="Picture 2">
            <a:extLst>
              <a:ext uri="{FF2B5EF4-FFF2-40B4-BE49-F238E27FC236}">
                <a16:creationId xmlns:a16="http://schemas.microsoft.com/office/drawing/2014/main" id="{07A978B9-95F6-4A52-A7AD-8F58E33528D8}"/>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04512" y="6405331"/>
            <a:ext cx="1344149" cy="425364"/>
          </a:xfrm>
          <a:prstGeom prst="rect">
            <a:avLst/>
          </a:prstGeom>
        </p:spPr>
      </p:pic>
    </p:spTree>
    <p:extLst>
      <p:ext uri="{BB962C8B-B14F-4D97-AF65-F5344CB8AC3E}">
        <p14:creationId xmlns:p14="http://schemas.microsoft.com/office/powerpoint/2010/main" val="1418542467"/>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Lst>
  <p:hf sldNum="0" hdr="0" ftr="0" dt="0"/>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chemeClr val="tx1"/>
          </a:solidFill>
          <a:latin typeface="+mn-lt"/>
          <a:ea typeface="Calibri" panose="020F0502020204030204" pitchFamily="34" charset="0"/>
          <a:cs typeface="Calibri" panose="020F0502020204030204" pitchFamily="34" charset="0"/>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
        <p:cNvGrpSpPr/>
        <p:nvPr/>
      </p:nvGrpSpPr>
      <p:grpSpPr>
        <a:xfrm>
          <a:off x="0" y="0"/>
          <a:ext cx="0" cy="0"/>
          <a:chOff x="0" y="0"/>
          <a:chExt cx="0" cy="0"/>
        </a:xfrm>
      </p:grpSpPr>
      <p:sp>
        <p:nvSpPr>
          <p:cNvPr id="8" name="Shape 8"/>
          <p:cNvSpPr txBox="1">
            <a:spLocks noGrp="1"/>
          </p:cNvSpPr>
          <p:nvPr>
            <p:ph type="body" idx="1"/>
          </p:nvPr>
        </p:nvSpPr>
        <p:spPr>
          <a:xfrm>
            <a:off x="609601" y="1604639"/>
            <a:ext cx="10972319" cy="3977279"/>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GB"/>
              <a:t>Key points here</a:t>
            </a:r>
            <a:br>
              <a:rPr lang="en-GB"/>
            </a:br>
            <a:r>
              <a:rPr lang="en-GB"/>
              <a:t>(minimum font size 32)</a:t>
            </a:r>
            <a:endParaRPr/>
          </a:p>
        </p:txBody>
      </p:sp>
      <p:sp>
        <p:nvSpPr>
          <p:cNvPr id="5" name="Shape 5">
            <a:extLst>
              <a:ext uri="{C183D7F6-B498-43B3-948B-1728B52AA6E4}">
                <adec:decorative xmlns:adec="http://schemas.microsoft.com/office/drawing/2017/decorative" val="1"/>
              </a:ext>
            </a:extLst>
          </p:cNvPr>
          <p:cNvSpPr/>
          <p:nvPr/>
        </p:nvSpPr>
        <p:spPr>
          <a:xfrm rot="10800000" flipH="1">
            <a:off x="1" y="6309321"/>
            <a:ext cx="12192000" cy="561879"/>
          </a:xfrm>
          <a:prstGeom prst="rect">
            <a:avLst/>
          </a:prstGeom>
          <a:solidFill>
            <a:srgbClr val="5F2861"/>
          </a:solidFill>
          <a:ln>
            <a:noFill/>
          </a:ln>
        </p:spPr>
        <p:txBody>
          <a:bodyPr lIns="121900" tIns="121900" rIns="121900" bIns="121900" anchor="ctr" anchorCtr="0">
            <a:noAutofit/>
          </a:bodyPr>
          <a:lstStyle/>
          <a:p>
            <a:pPr>
              <a:spcBef>
                <a:spcPts val="0"/>
              </a:spcBef>
              <a:buNone/>
            </a:pPr>
            <a:endParaRPr sz="2400"/>
          </a:p>
        </p:txBody>
      </p:sp>
      <p:pic>
        <p:nvPicPr>
          <p:cNvPr id="3" name="Picture 2">
            <a:extLst>
              <a:ext uri="{FF2B5EF4-FFF2-40B4-BE49-F238E27FC236}">
                <a16:creationId xmlns:a16="http://schemas.microsoft.com/office/drawing/2014/main" id="{07A978B9-95F6-4A52-A7AD-8F58E33528D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704512" y="6405331"/>
            <a:ext cx="1344149" cy="425364"/>
          </a:xfrm>
          <a:prstGeom prst="rect">
            <a:avLst/>
          </a:prstGeom>
        </p:spPr>
      </p:pic>
    </p:spTree>
    <p:extLst>
      <p:ext uri="{BB962C8B-B14F-4D97-AF65-F5344CB8AC3E}">
        <p14:creationId xmlns:p14="http://schemas.microsoft.com/office/powerpoint/2010/main" val="2480644674"/>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Lst>
  <p:hf sldNum="0" hdr="0" ftr="0" dt="0"/>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chemeClr val="tx1"/>
          </a:solidFill>
          <a:latin typeface="+mn-lt"/>
          <a:ea typeface="Calibri" panose="020F0502020204030204" pitchFamily="34" charset="0"/>
          <a:cs typeface="Calibri" panose="020F0502020204030204" pitchFamily="34" charset="0"/>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
        <p:cNvGrpSpPr/>
        <p:nvPr/>
      </p:nvGrpSpPr>
      <p:grpSpPr>
        <a:xfrm>
          <a:off x="0" y="0"/>
          <a:ext cx="0" cy="0"/>
          <a:chOff x="0" y="0"/>
          <a:chExt cx="0" cy="0"/>
        </a:xfrm>
      </p:grpSpPr>
      <p:sp>
        <p:nvSpPr>
          <p:cNvPr id="8" name="Shape 8"/>
          <p:cNvSpPr txBox="1">
            <a:spLocks noGrp="1"/>
          </p:cNvSpPr>
          <p:nvPr>
            <p:ph type="body" idx="1"/>
          </p:nvPr>
        </p:nvSpPr>
        <p:spPr>
          <a:xfrm>
            <a:off x="609601" y="1604639"/>
            <a:ext cx="10972319" cy="3977279"/>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GB"/>
              <a:t>Key points here</a:t>
            </a:r>
            <a:br>
              <a:rPr lang="en-GB"/>
            </a:br>
            <a:r>
              <a:rPr lang="en-GB"/>
              <a:t>(minimum font size 32)</a:t>
            </a:r>
            <a:endParaRPr/>
          </a:p>
        </p:txBody>
      </p:sp>
      <p:sp>
        <p:nvSpPr>
          <p:cNvPr id="5" name="Shape 5">
            <a:extLst>
              <a:ext uri="{C183D7F6-B498-43B3-948B-1728B52AA6E4}">
                <adec:decorative xmlns:adec="http://schemas.microsoft.com/office/drawing/2017/decorative" val="1"/>
              </a:ext>
            </a:extLst>
          </p:cNvPr>
          <p:cNvSpPr/>
          <p:nvPr/>
        </p:nvSpPr>
        <p:spPr>
          <a:xfrm rot="10800000" flipH="1">
            <a:off x="1" y="6309321"/>
            <a:ext cx="12192000" cy="561879"/>
          </a:xfrm>
          <a:prstGeom prst="rect">
            <a:avLst/>
          </a:prstGeom>
          <a:solidFill>
            <a:srgbClr val="5F2861"/>
          </a:solidFill>
          <a:ln>
            <a:noFill/>
          </a:ln>
        </p:spPr>
        <p:txBody>
          <a:bodyPr lIns="121900" tIns="121900" rIns="121900" bIns="121900" anchor="ctr" anchorCtr="0">
            <a:noAutofit/>
          </a:bodyPr>
          <a:lstStyle/>
          <a:p>
            <a:pPr>
              <a:spcBef>
                <a:spcPts val="0"/>
              </a:spcBef>
              <a:buNone/>
            </a:pPr>
            <a:endParaRPr sz="2400"/>
          </a:p>
        </p:txBody>
      </p:sp>
      <p:pic>
        <p:nvPicPr>
          <p:cNvPr id="3" name="Picture 2">
            <a:extLst>
              <a:ext uri="{FF2B5EF4-FFF2-40B4-BE49-F238E27FC236}">
                <a16:creationId xmlns:a16="http://schemas.microsoft.com/office/drawing/2014/main" id="{07A978B9-95F6-4A52-A7AD-8F58E33528D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704512" y="6405331"/>
            <a:ext cx="1344149" cy="425364"/>
          </a:xfrm>
          <a:prstGeom prst="rect">
            <a:avLst/>
          </a:prstGeom>
        </p:spPr>
      </p:pic>
    </p:spTree>
    <p:extLst>
      <p:ext uri="{BB962C8B-B14F-4D97-AF65-F5344CB8AC3E}">
        <p14:creationId xmlns:p14="http://schemas.microsoft.com/office/powerpoint/2010/main" val="13541260"/>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Lst>
  <p:hf sldNum="0" hdr="0" ftr="0" dt="0"/>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chemeClr val="tx1"/>
          </a:solidFill>
          <a:latin typeface="+mn-lt"/>
          <a:ea typeface="Calibri" panose="020F0502020204030204" pitchFamily="34" charset="0"/>
          <a:cs typeface="Calibri" panose="020F0502020204030204" pitchFamily="34" charset="0"/>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36B21-65A1-4028-A3D5-025C490296FC}"/>
              </a:ext>
            </a:extLst>
          </p:cNvPr>
          <p:cNvSpPr>
            <a:spLocks noGrp="1"/>
          </p:cNvSpPr>
          <p:nvPr>
            <p:ph type="title"/>
          </p:nvPr>
        </p:nvSpPr>
        <p:spPr>
          <a:xfrm>
            <a:off x="438149" y="752475"/>
            <a:ext cx="11314114" cy="938213"/>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F828B6-7EB8-4C7D-91EC-B70F539A6DE8}"/>
              </a:ext>
            </a:extLst>
          </p:cNvPr>
          <p:cNvSpPr>
            <a:spLocks noGrp="1"/>
          </p:cNvSpPr>
          <p:nvPr>
            <p:ph type="body" idx="1"/>
          </p:nvPr>
        </p:nvSpPr>
        <p:spPr>
          <a:xfrm>
            <a:off x="438149" y="1998663"/>
            <a:ext cx="11314113" cy="4106862"/>
          </a:xfrm>
          <a:prstGeom prst="rect">
            <a:avLst/>
          </a:prstGeom>
        </p:spPr>
        <p:txBody>
          <a:bodyPr vert="horz" lIns="0" tIns="0" rIns="0" bIns="0" rtlCol="0">
            <a:normAutofit/>
          </a:bodyPr>
          <a:lstStyle/>
          <a:p>
            <a:pPr lvl="0"/>
            <a:r>
              <a:rPr lang="en-US"/>
              <a:t>Click to edit Master text styles</a:t>
            </a:r>
          </a:p>
        </p:txBody>
      </p:sp>
      <p:sp>
        <p:nvSpPr>
          <p:cNvPr id="6" name="Slide Number Placeholder 5">
            <a:extLst>
              <a:ext uri="{FF2B5EF4-FFF2-40B4-BE49-F238E27FC236}">
                <a16:creationId xmlns:a16="http://schemas.microsoft.com/office/drawing/2014/main" id="{A28358EC-96AB-4A8A-B593-2E206308061F}"/>
              </a:ext>
            </a:extLst>
          </p:cNvPr>
          <p:cNvSpPr>
            <a:spLocks noGrp="1"/>
          </p:cNvSpPr>
          <p:nvPr>
            <p:ph type="sldNum" sz="quarter" idx="4"/>
          </p:nvPr>
        </p:nvSpPr>
        <p:spPr>
          <a:xfrm>
            <a:off x="10925175" y="7092950"/>
            <a:ext cx="827088" cy="365125"/>
          </a:xfrm>
          <a:prstGeom prst="rect">
            <a:avLst/>
          </a:prstGeom>
        </p:spPr>
        <p:txBody>
          <a:bodyPr vert="horz" lIns="0" tIns="0" rIns="0" bIns="0" rtlCol="0" anchor="t" anchorCtr="0"/>
          <a:lstStyle>
            <a:lvl1pPr algn="r">
              <a:defRPr sz="1150">
                <a:solidFill>
                  <a:schemeClr val="tx1">
                    <a:tint val="75000"/>
                  </a:schemeClr>
                </a:solidFill>
                <a:latin typeface="Chapter Light" panose="00000400000000000000" pitchFamily="50" charset="0"/>
              </a:defRPr>
            </a:lvl1pPr>
          </a:lstStyle>
          <a:p>
            <a:fld id="{1C7E30F1-F161-4612-8CB0-2245CA57FECE}" type="slidenum">
              <a:rPr lang="en-GB" smtClean="0"/>
              <a:pPr/>
              <a:t>‹#›</a:t>
            </a:fld>
            <a:endParaRPr lang="en-GB"/>
          </a:p>
        </p:txBody>
      </p:sp>
    </p:spTree>
    <p:extLst>
      <p:ext uri="{BB962C8B-B14F-4D97-AF65-F5344CB8AC3E}">
        <p14:creationId xmlns:p14="http://schemas.microsoft.com/office/powerpoint/2010/main" val="41534690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sldNum="0" hdr="0" dt="0"/>
  <p:txStyles>
    <p:title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100" kern="1200">
          <a:solidFill>
            <a:schemeClr val="tx1"/>
          </a:solidFill>
          <a:latin typeface="+mn-lt"/>
          <a:ea typeface="+mn-ea"/>
          <a:cs typeface="+mn-cs"/>
        </a:defRPr>
      </a:lvl1pPr>
      <a:lvl2pPr marL="538163" indent="-538163" algn="l" defTabSz="914400" rtl="0" eaLnBrk="1" latinLnBrk="0" hangingPunct="1">
        <a:lnSpc>
          <a:spcPct val="100000"/>
        </a:lnSpc>
        <a:spcBef>
          <a:spcPts val="500"/>
        </a:spcBef>
        <a:buFont typeface="Modern Era Light" panose="02000000000000000000" pitchFamily="50" charset="0"/>
        <a:buChar char="—"/>
        <a:defRPr sz="2100" kern="1200">
          <a:solidFill>
            <a:schemeClr val="tx1"/>
          </a:solidFill>
          <a:latin typeface="+mn-lt"/>
          <a:ea typeface="+mn-ea"/>
          <a:cs typeface="+mn-cs"/>
        </a:defRPr>
      </a:lvl2pPr>
      <a:lvl3pPr marL="720725" indent="-538163" algn="l" defTabSz="914400" rtl="0" eaLnBrk="1" latinLnBrk="0" hangingPunct="1">
        <a:lnSpc>
          <a:spcPct val="100000"/>
        </a:lnSpc>
        <a:spcBef>
          <a:spcPts val="500"/>
        </a:spcBef>
        <a:buFont typeface="Modern Era Light" panose="02000000000000000000" pitchFamily="50" charset="0"/>
        <a:buChar char="—"/>
        <a:defRPr sz="2100" kern="1200">
          <a:solidFill>
            <a:schemeClr val="tx1"/>
          </a:solidFill>
          <a:latin typeface="+mn-lt"/>
          <a:ea typeface="+mn-ea"/>
          <a:cs typeface="+mn-cs"/>
        </a:defRPr>
      </a:lvl3pPr>
      <a:lvl4pPr marL="893763" indent="-538163" algn="l" defTabSz="914400" rtl="0" eaLnBrk="1" latinLnBrk="0" hangingPunct="1">
        <a:lnSpc>
          <a:spcPct val="100000"/>
        </a:lnSpc>
        <a:spcBef>
          <a:spcPts val="500"/>
        </a:spcBef>
        <a:buFont typeface="Modern Era Light" panose="02000000000000000000" pitchFamily="50" charset="0"/>
        <a:buChar char="—"/>
        <a:defRPr sz="2100" kern="1200">
          <a:solidFill>
            <a:schemeClr val="tx1"/>
          </a:solidFill>
          <a:latin typeface="+mn-lt"/>
          <a:ea typeface="+mn-ea"/>
          <a:cs typeface="+mn-cs"/>
        </a:defRPr>
      </a:lvl4pPr>
      <a:lvl5pPr marL="1076325" indent="-538163" algn="l" defTabSz="914400" rtl="0" eaLnBrk="1" latinLnBrk="0" hangingPunct="1">
        <a:lnSpc>
          <a:spcPct val="100000"/>
        </a:lnSpc>
        <a:spcBef>
          <a:spcPts val="500"/>
        </a:spcBef>
        <a:buFont typeface="Modern Era Light" panose="02000000000000000000" pitchFamily="50" charset="0"/>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6">
          <p15:clr>
            <a:srgbClr val="F26B43"/>
          </p15:clr>
        </p15:guide>
        <p15:guide id="2" pos="7403">
          <p15:clr>
            <a:srgbClr val="F26B43"/>
          </p15:clr>
        </p15:guide>
        <p15:guide id="3" orient="horz" pos="477">
          <p15:clr>
            <a:srgbClr val="F26B43"/>
          </p15:clr>
        </p15:guide>
        <p15:guide id="4" pos="6882">
          <p15:clr>
            <a:srgbClr val="F26B43"/>
          </p15:clr>
        </p15:guide>
        <p15:guide id="5" pos="6201">
          <p15:clr>
            <a:srgbClr val="F26B43"/>
          </p15:clr>
        </p15:guide>
        <p15:guide id="6" pos="5679">
          <p15:clr>
            <a:srgbClr val="F26B43"/>
          </p15:clr>
        </p15:guide>
        <p15:guide id="7" pos="6802">
          <p15:clr>
            <a:srgbClr val="F26B43"/>
          </p15:clr>
        </p15:guide>
        <p15:guide id="8" pos="5079">
          <p15:clr>
            <a:srgbClr val="F26B43"/>
          </p15:clr>
        </p15:guide>
        <p15:guide id="9" pos="6281">
          <p15:clr>
            <a:srgbClr val="F26B43"/>
          </p15:clr>
        </p15:guide>
        <p15:guide id="10" pos="5600">
          <p15:clr>
            <a:srgbClr val="F26B43"/>
          </p15:clr>
        </p15:guide>
        <p15:guide id="11" pos="5000">
          <p15:clr>
            <a:srgbClr val="F26B43"/>
          </p15:clr>
        </p15:guide>
        <p15:guide id="12" pos="4478">
          <p15:clr>
            <a:srgbClr val="F26B43"/>
          </p15:clr>
        </p15:guide>
        <p15:guide id="13" pos="4399">
          <p15:clr>
            <a:srgbClr val="F26B43"/>
          </p15:clr>
        </p15:guide>
        <p15:guide id="14" pos="3877">
          <p15:clr>
            <a:srgbClr val="F26B43"/>
          </p15:clr>
        </p15:guide>
        <p15:guide id="15" pos="3800">
          <p15:clr>
            <a:srgbClr val="F26B43"/>
          </p15:clr>
        </p15:guide>
        <p15:guide id="16" pos="3279">
          <p15:clr>
            <a:srgbClr val="F26B43"/>
          </p15:clr>
        </p15:guide>
        <p15:guide id="17" pos="3200">
          <p15:clr>
            <a:srgbClr val="F26B43"/>
          </p15:clr>
        </p15:guide>
        <p15:guide id="18" pos="2678">
          <p15:clr>
            <a:srgbClr val="F26B43"/>
          </p15:clr>
        </p15:guide>
        <p15:guide id="19" pos="2598">
          <p15:clr>
            <a:srgbClr val="F26B43"/>
          </p15:clr>
        </p15:guide>
        <p15:guide id="20" pos="2077">
          <p15:clr>
            <a:srgbClr val="F26B43"/>
          </p15:clr>
        </p15:guide>
        <p15:guide id="21" pos="1998">
          <p15:clr>
            <a:srgbClr val="F26B43"/>
          </p15:clr>
        </p15:guide>
        <p15:guide id="22" pos="1477">
          <p15:clr>
            <a:srgbClr val="F26B43"/>
          </p15:clr>
        </p15:guide>
        <p15:guide id="23" pos="1397">
          <p15:clr>
            <a:srgbClr val="F26B43"/>
          </p15:clr>
        </p15:guide>
        <p15:guide id="24" pos="875">
          <p15:clr>
            <a:srgbClr val="F26B43"/>
          </p15:clr>
        </p15:guide>
        <p15:guide id="25" pos="796">
          <p15:clr>
            <a:srgbClr val="F26B43"/>
          </p15:clr>
        </p15:guide>
        <p15:guide id="26" orient="horz" pos="1086">
          <p15:clr>
            <a:srgbClr val="F26B43"/>
          </p15:clr>
        </p15:guide>
        <p15:guide id="27" orient="horz" pos="1166">
          <p15:clr>
            <a:srgbClr val="F26B43"/>
          </p15:clr>
        </p15:guide>
        <p15:guide id="28" orient="horz" pos="1775">
          <p15:clr>
            <a:srgbClr val="F26B43"/>
          </p15:clr>
        </p15:guide>
        <p15:guide id="29" orient="horz" pos="1856">
          <p15:clr>
            <a:srgbClr val="F26B43"/>
          </p15:clr>
        </p15:guide>
        <p15:guide id="30" orient="horz" pos="2466">
          <p15:clr>
            <a:srgbClr val="F26B43"/>
          </p15:clr>
        </p15:guide>
        <p15:guide id="31" orient="horz" pos="2545">
          <p15:clr>
            <a:srgbClr val="F26B43"/>
          </p15:clr>
        </p15:guide>
        <p15:guide id="32" orient="horz" pos="3846">
          <p15:clr>
            <a:srgbClr val="F26B43"/>
          </p15:clr>
        </p15:guide>
        <p15:guide id="33" orient="horz" pos="4046">
          <p15:clr>
            <a:srgbClr val="F26B43"/>
          </p15:clr>
        </p15:guide>
        <p15:guide id="34" orient="horz" pos="274">
          <p15:clr>
            <a:srgbClr val="F26B43"/>
          </p15:clr>
        </p15:guide>
        <p15:guide id="35" orient="horz" pos="3157">
          <p15:clr>
            <a:srgbClr val="F26B43"/>
          </p15:clr>
        </p15:guide>
        <p15:guide id="36" orient="horz" pos="323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guidance-providers/adult-social-care/digital-record-systems-adult-social-care-service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qc.org.uk/node/936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hyperlink" Target="https://www.cqc.org.uk/publications" TargetMode="External"/><Relationship Id="rId3" Type="http://schemas.openxmlformats.org/officeDocument/2006/relationships/image" Target="../media/image26.jpeg"/><Relationship Id="rId7" Type="http://schemas.openxmlformats.org/officeDocument/2006/relationships/image" Target="../media/image29.png"/><Relationship Id="rId12" Type="http://schemas.openxmlformats.org/officeDocument/2006/relationships/hyperlink" Target="https://medium.com/@CareQualityCom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2.png"/><Relationship Id="rId5" Type="http://schemas.openxmlformats.org/officeDocument/2006/relationships/image" Target="../media/image27.png"/><Relationship Id="rId15" Type="http://schemas.openxmlformats.org/officeDocument/2006/relationships/image" Target="../media/image33.png"/><Relationship Id="rId10" Type="http://schemas.openxmlformats.org/officeDocument/2006/relationships/image" Target="../media/image31.jpeg"/><Relationship Id="rId4" Type="http://schemas.openxmlformats.org/officeDocument/2006/relationships/hyperlink" Target="https://www.cqc.org.uk/news/newsletters-alerts/email-newsletters-cqc" TargetMode="External"/><Relationship Id="rId9" Type="http://schemas.openxmlformats.org/officeDocument/2006/relationships/hyperlink" Target="https://cqc.citizenlab.co/en-GB/" TargetMode="External"/><Relationship Id="rId14" Type="http://schemas.openxmlformats.org/officeDocument/2006/relationships/hyperlink" Target="https://youtube.com/playlist?list=PLEwLzOd_XW-IU-FCX2gvNu3OYG1aHn36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96E8-DFEC-4D88-8859-0FA44E5C5762}"/>
              </a:ext>
            </a:extLst>
          </p:cNvPr>
          <p:cNvSpPr>
            <a:spLocks noGrp="1"/>
          </p:cNvSpPr>
          <p:nvPr>
            <p:ph type="title"/>
          </p:nvPr>
        </p:nvSpPr>
        <p:spPr>
          <a:xfrm>
            <a:off x="591173" y="215454"/>
            <a:ext cx="11277152" cy="1941959"/>
          </a:xfrm>
        </p:spPr>
        <p:txBody>
          <a:bodyPr lIns="121920" tIns="60960" rIns="121920" bIns="60960" anchor="t"/>
          <a:lstStyle/>
          <a:p>
            <a:r>
              <a:rPr lang="en-US" sz="4800" dirty="0">
                <a:solidFill>
                  <a:srgbClr val="5F2861"/>
                </a:solidFill>
                <a:cs typeface="Calibri"/>
              </a:rPr>
              <a:t>LCAS Croydon Event</a:t>
            </a:r>
            <a:endParaRPr lang="en-US" sz="4800" dirty="0">
              <a:solidFill>
                <a:srgbClr val="5F2861"/>
              </a:solidFill>
            </a:endParaRPr>
          </a:p>
        </p:txBody>
      </p:sp>
      <p:sp>
        <p:nvSpPr>
          <p:cNvPr id="3" name="Text Placeholder 2">
            <a:extLst>
              <a:ext uri="{FF2B5EF4-FFF2-40B4-BE49-F238E27FC236}">
                <a16:creationId xmlns:a16="http://schemas.microsoft.com/office/drawing/2014/main" id="{21A68476-28AC-429D-A6B6-ED8065E8AC1B}"/>
              </a:ext>
            </a:extLst>
          </p:cNvPr>
          <p:cNvSpPr>
            <a:spLocks noGrp="1"/>
          </p:cNvSpPr>
          <p:nvPr>
            <p:ph type="body" sz="quarter" idx="10"/>
          </p:nvPr>
        </p:nvSpPr>
        <p:spPr>
          <a:xfrm>
            <a:off x="591173" y="3325885"/>
            <a:ext cx="7595565" cy="1752825"/>
          </a:xfrm>
        </p:spPr>
        <p:txBody>
          <a:bodyPr/>
          <a:lstStyle/>
          <a:p>
            <a:r>
              <a:rPr lang="en-GB" sz="4000" b="1" dirty="0">
                <a:cs typeface="Calibri"/>
              </a:rPr>
              <a:t>Duncan Paterson</a:t>
            </a:r>
            <a:endParaRPr lang="en-GB" sz="4000" dirty="0"/>
          </a:p>
          <a:p>
            <a:r>
              <a:rPr lang="en-GB" sz="4000" dirty="0">
                <a:cs typeface="Calibri"/>
              </a:rPr>
              <a:t>CQC Operations Manager</a:t>
            </a:r>
          </a:p>
        </p:txBody>
      </p:sp>
      <p:sp>
        <p:nvSpPr>
          <p:cNvPr id="4" name="Text Placeholder 3">
            <a:extLst>
              <a:ext uri="{FF2B5EF4-FFF2-40B4-BE49-F238E27FC236}">
                <a16:creationId xmlns:a16="http://schemas.microsoft.com/office/drawing/2014/main" id="{90D4BF96-5ADE-4414-8FD7-6025F5B875A3}"/>
              </a:ext>
            </a:extLst>
          </p:cNvPr>
          <p:cNvSpPr>
            <a:spLocks noGrp="1"/>
          </p:cNvSpPr>
          <p:nvPr>
            <p:ph type="body" sz="quarter" idx="11"/>
          </p:nvPr>
        </p:nvSpPr>
        <p:spPr>
          <a:xfrm>
            <a:off x="591173" y="5349052"/>
            <a:ext cx="7245521" cy="767655"/>
          </a:xfrm>
        </p:spPr>
        <p:txBody>
          <a:bodyPr/>
          <a:lstStyle/>
          <a:p>
            <a:r>
              <a:rPr lang="en-GB" sz="3700" i="1" dirty="0">
                <a:ea typeface="Calibri"/>
                <a:cs typeface="Calibri"/>
              </a:rPr>
              <a:t>27 September 2023</a:t>
            </a:r>
          </a:p>
        </p:txBody>
      </p:sp>
      <p:pic>
        <p:nvPicPr>
          <p:cNvPr id="7" name="Picture 6">
            <a:extLst>
              <a:ext uri="{FF2B5EF4-FFF2-40B4-BE49-F238E27FC236}">
                <a16:creationId xmlns:a16="http://schemas.microsoft.com/office/drawing/2014/main" id="{939156C7-F889-45AE-BEAA-261BDC6791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25538" y="2881746"/>
            <a:ext cx="4380835" cy="31051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6488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Use the accesibility checker">
            <a:extLst>
              <a:ext uri="{FF2B5EF4-FFF2-40B4-BE49-F238E27FC236}">
                <a16:creationId xmlns:a16="http://schemas.microsoft.com/office/drawing/2014/main" id="{6600953B-F7E7-93CD-3838-3661FB87E0E1}"/>
              </a:ext>
            </a:extLst>
          </p:cNvPr>
          <p:cNvSpPr>
            <a:spLocks noGrp="1"/>
          </p:cNvSpPr>
          <p:nvPr>
            <p:ph type="title"/>
          </p:nvPr>
        </p:nvSpPr>
        <p:spPr>
          <a:xfrm>
            <a:off x="364485" y="248709"/>
            <a:ext cx="10972319" cy="838605"/>
          </a:xfrm>
        </p:spPr>
        <p:txBody>
          <a:bodyPr lIns="91440" tIns="45720" rIns="91440" bIns="45720" anchor="t"/>
          <a:lstStyle/>
          <a:p>
            <a:r>
              <a:rPr lang="en-US" sz="3800" dirty="0" err="1">
                <a:solidFill>
                  <a:srgbClr val="5F2861"/>
                </a:solidFill>
              </a:rPr>
              <a:t>Digitisation</a:t>
            </a:r>
            <a:r>
              <a:rPr lang="en-US" sz="3800" dirty="0">
                <a:solidFill>
                  <a:srgbClr val="5F2861"/>
                </a:solidFill>
              </a:rPr>
              <a:t> in </a:t>
            </a:r>
            <a:r>
              <a:rPr lang="en-US" sz="3800">
                <a:solidFill>
                  <a:srgbClr val="5F2861"/>
                </a:solidFill>
              </a:rPr>
              <a:t>social care</a:t>
            </a:r>
            <a:r>
              <a:rPr lang="en-US" sz="3800" dirty="0">
                <a:solidFill>
                  <a:srgbClr val="5F2861"/>
                </a:solidFill>
              </a:rPr>
              <a:t>: why </a:t>
            </a:r>
            <a:r>
              <a:rPr lang="en-US" sz="3800">
                <a:solidFill>
                  <a:srgbClr val="5F2861"/>
                </a:solidFill>
              </a:rPr>
              <a:t>it matters</a:t>
            </a:r>
            <a:endParaRPr lang="en-US" sz="3800" dirty="0">
              <a:solidFill>
                <a:srgbClr val="5F2861"/>
              </a:solidFill>
            </a:endParaRPr>
          </a:p>
        </p:txBody>
      </p:sp>
      <p:sp>
        <p:nvSpPr>
          <p:cNvPr id="5" name="TextBox 4">
            <a:extLst>
              <a:ext uri="{FF2B5EF4-FFF2-40B4-BE49-F238E27FC236}">
                <a16:creationId xmlns:a16="http://schemas.microsoft.com/office/drawing/2014/main" id="{535ED9A8-DA3F-C630-8980-8529A0D1F90A}"/>
              </a:ext>
            </a:extLst>
          </p:cNvPr>
          <p:cNvSpPr txBox="1"/>
          <p:nvPr/>
        </p:nvSpPr>
        <p:spPr>
          <a:xfrm>
            <a:off x="4405927" y="1243892"/>
            <a:ext cx="8182935" cy="256993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panose="020B0604020202020204"/>
                <a:ea typeface="+mn-ea"/>
                <a:cs typeface="+mn-cs"/>
              </a:rPr>
              <a:t>Good quality records underpin high-quality care</a:t>
            </a:r>
            <a:endParaRPr kumimoji="0" lang="en-GB" sz="28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l" defTabSz="457200" rtl="0" eaLnBrk="1" fontAlgn="auto" latinLnBrk="0" hangingPunct="1">
              <a:lnSpc>
                <a:spcPct val="10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panose="020B0604020202020204"/>
                <a:ea typeface="+mn-ea"/>
                <a:cs typeface="Arial"/>
              </a:rPr>
              <a:t>Digital records far exceed capabilities of paper</a:t>
            </a:r>
          </a:p>
          <a:p>
            <a:pPr marL="457200" marR="0" lvl="1" indent="0" algn="l" defTabSz="457200" rtl="0" eaLnBrk="1" fontAlgn="auto" latinLnBrk="0" hangingPunct="1">
              <a:lnSpc>
                <a:spcPct val="100000"/>
              </a:lnSpc>
              <a:spcBef>
                <a:spcPts val="100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t>Efficiency, automation, reporting and sharing</a:t>
            </a: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endParaRPr>
          </a:p>
          <a:p>
            <a:pPr marL="0" marR="0" lvl="0" indent="0" algn="l" defTabSz="457200" rtl="0" eaLnBrk="1" fontAlgn="auto" latinLnBrk="0" hangingPunct="1">
              <a:lnSpc>
                <a:spcPct val="10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panose="020B0604020202020204"/>
                <a:ea typeface="+mn-ea"/>
                <a:cs typeface="Arial"/>
              </a:rPr>
              <a:t>And that's just the start of innovation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0000"/>
              </a:solidFill>
              <a:effectLst/>
              <a:uLnTx/>
              <a:uFillTx/>
              <a:latin typeface="Arial" panose="020B0604020202020204"/>
              <a:ea typeface="+mn-ea"/>
              <a:cs typeface="Arial"/>
            </a:endParaRPr>
          </a:p>
        </p:txBody>
      </p:sp>
      <p:pic>
        <p:nvPicPr>
          <p:cNvPr id="3" name="Picture 5" descr="A picture containing person&#10;&#10;Description automatically generated">
            <a:extLst>
              <a:ext uri="{FF2B5EF4-FFF2-40B4-BE49-F238E27FC236}">
                <a16:creationId xmlns:a16="http://schemas.microsoft.com/office/drawing/2014/main" id="{85232016-E3F0-2F95-0882-1637D9402A29}"/>
              </a:ext>
            </a:extLst>
          </p:cNvPr>
          <p:cNvPicPr>
            <a:picLocks noChangeAspect="1"/>
          </p:cNvPicPr>
          <p:nvPr/>
        </p:nvPicPr>
        <p:blipFill>
          <a:blip r:embed="rId3"/>
          <a:stretch>
            <a:fillRect/>
          </a:stretch>
        </p:blipFill>
        <p:spPr>
          <a:xfrm>
            <a:off x="425570" y="1329607"/>
            <a:ext cx="3626509" cy="239850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04360F1-49EF-BB66-55D0-BC59A3BE9CE8}"/>
              </a:ext>
            </a:extLst>
          </p:cNvPr>
          <p:cNvSpPr txBox="1"/>
          <p:nvPr/>
        </p:nvSpPr>
        <p:spPr>
          <a:xfrm>
            <a:off x="425570" y="4134928"/>
            <a:ext cx="1052134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000000"/>
                </a:solidFill>
                <a:effectLst/>
                <a:uLnTx/>
                <a:uFillTx/>
                <a:latin typeface="Arial"/>
                <a:ea typeface="+mn-ea"/>
                <a:cs typeface="Arial"/>
              </a:rPr>
              <a:t>State of Care Oct 2022</a:t>
            </a:r>
            <a:r>
              <a:rPr kumimoji="0" lang="en-US" sz="3200" b="0" i="0" u="none" strike="noStrike" kern="1200" cap="none" spc="0" normalizeH="0" baseline="0" noProof="0" dirty="0">
                <a:ln>
                  <a:noFill/>
                </a:ln>
                <a:solidFill>
                  <a:srgbClr val="000000"/>
                </a:solidFill>
                <a:effectLst/>
                <a:uLnTx/>
                <a:uFillTx/>
                <a:latin typeface="Arial"/>
                <a:ea typeface="+mn-ea"/>
                <a:cs typeface="Arial"/>
              </a:rPr>
              <a:t> - </a:t>
            </a:r>
            <a:r>
              <a:rPr kumimoji="0" lang="en-US" sz="3200" b="1" i="1" u="none" strike="noStrike" kern="1200" cap="none" spc="0" normalizeH="0" baseline="0" noProof="0" dirty="0">
                <a:ln>
                  <a:noFill/>
                </a:ln>
                <a:solidFill>
                  <a:srgbClr val="5F2861"/>
                </a:solidFill>
                <a:effectLst/>
                <a:uLnTx/>
                <a:uFillTx/>
                <a:latin typeface="Arial" panose="020B0604020202020204"/>
                <a:ea typeface="+mn-ea"/>
                <a:cs typeface="Arial"/>
                <a:sym typeface="Arial"/>
              </a:rPr>
              <a:t>Better data and data sharing are the critical components</a:t>
            </a:r>
            <a:r>
              <a:rPr kumimoji="0" lang="en-US" sz="3200" b="0" i="1" u="none" strike="noStrike" kern="1200" cap="none" spc="0" normalizeH="0" baseline="0" noProof="0" dirty="0">
                <a:ln>
                  <a:noFill/>
                </a:ln>
                <a:solidFill>
                  <a:srgbClr val="000000"/>
                </a:solidFill>
                <a:effectLst/>
                <a:uLnTx/>
                <a:uFillTx/>
                <a:latin typeface="Arial"/>
                <a:ea typeface="+mn-ea"/>
                <a:cs typeface="Arial"/>
              </a:rPr>
              <a:t> before providers can begin to address system-wide issues in a meaningful way</a:t>
            </a:r>
          </a:p>
        </p:txBody>
      </p:sp>
    </p:spTree>
    <p:extLst>
      <p:ext uri="{BB962C8B-B14F-4D97-AF65-F5344CB8AC3E}">
        <p14:creationId xmlns:p14="http://schemas.microsoft.com/office/powerpoint/2010/main" val="1502673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9E1E2A-3964-F437-7C1C-36B6A6F6B9E1}"/>
              </a:ext>
            </a:extLst>
          </p:cNvPr>
          <p:cNvSpPr>
            <a:spLocks noGrp="1"/>
          </p:cNvSpPr>
          <p:nvPr>
            <p:ph type="title"/>
          </p:nvPr>
        </p:nvSpPr>
        <p:spPr>
          <a:xfrm>
            <a:off x="207723" y="126747"/>
            <a:ext cx="10972319" cy="1325033"/>
          </a:xfrm>
        </p:spPr>
        <p:txBody>
          <a:bodyPr lIns="91440" tIns="45720" rIns="91440" bIns="45720" anchor="t"/>
          <a:lstStyle/>
          <a:p>
            <a:r>
              <a:rPr lang="en-US" sz="3800" dirty="0">
                <a:solidFill>
                  <a:srgbClr val="5F2861"/>
                </a:solidFill>
              </a:rPr>
              <a:t>Find out more</a:t>
            </a:r>
            <a:endParaRPr lang="en-GB" sz="3800" dirty="0">
              <a:solidFill>
                <a:srgbClr val="5F2861"/>
              </a:solidFill>
            </a:endParaRPr>
          </a:p>
        </p:txBody>
      </p:sp>
      <p:sp>
        <p:nvSpPr>
          <p:cNvPr id="5" name="TextBox 4">
            <a:extLst>
              <a:ext uri="{FF2B5EF4-FFF2-40B4-BE49-F238E27FC236}">
                <a16:creationId xmlns:a16="http://schemas.microsoft.com/office/drawing/2014/main" id="{7D7A6B27-0263-8494-A139-7198E6D3819A}"/>
              </a:ext>
            </a:extLst>
          </p:cNvPr>
          <p:cNvSpPr txBox="1"/>
          <p:nvPr/>
        </p:nvSpPr>
        <p:spPr>
          <a:xfrm>
            <a:off x="6744614" y="1547877"/>
            <a:ext cx="4994754" cy="4431983"/>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a:ea typeface="+mn-ea"/>
                <a:cs typeface="+mn-cs"/>
              </a:rPr>
              <a:t>We are here to help you </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a:ea typeface="+mn-ea"/>
                <a:cs typeface="+mn-cs"/>
              </a:rPr>
              <a:t>We are here to support you </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a:ea typeface="+mn-ea"/>
                <a:cs typeface="+mn-cs"/>
              </a:rPr>
              <a:t>Sources of best practice and much more, can be found on our webpage </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a:ea typeface="+mn-ea"/>
                <a:cs typeface="+mn-cs"/>
                <a:hlinkClick r:id="rId3"/>
              </a:rPr>
              <a:t>https://www.cqc.org.uk/guidance-providers/adult-social-care/digital-record-systems-adult-social-care-services</a:t>
            </a:r>
            <a:r>
              <a:rPr kumimoji="0" lang="en-US" sz="2800" b="0" i="0" u="none" strike="noStrike" kern="1200" cap="none" spc="0" normalizeH="0" baseline="0" noProof="0" dirty="0">
                <a:ln>
                  <a:noFill/>
                </a:ln>
                <a:solidFill>
                  <a:srgbClr val="212121"/>
                </a:solidFill>
                <a:effectLst/>
                <a:uLnTx/>
                <a:uFillTx/>
                <a:latin typeface="Arial" panose="020B0604020202020204"/>
                <a:ea typeface="+mn-ea"/>
                <a:cs typeface="+mn-cs"/>
              </a:rPr>
              <a:t> </a:t>
            </a:r>
          </a:p>
        </p:txBody>
      </p:sp>
      <p:pic>
        <p:nvPicPr>
          <p:cNvPr id="2050" name="Picture 2" descr="Getting To Grips With Care Home Technology | Sanctuary Care">
            <a:extLst>
              <a:ext uri="{FF2B5EF4-FFF2-40B4-BE49-F238E27FC236}">
                <a16:creationId xmlns:a16="http://schemas.microsoft.com/office/drawing/2014/main" id="{6C0733DD-1AEE-A23A-F865-7B3C73EA1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632" y="1547877"/>
            <a:ext cx="5643368" cy="3762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859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Left-Right 13">
            <a:extLst>
              <a:ext uri="{FF2B5EF4-FFF2-40B4-BE49-F238E27FC236}">
                <a16:creationId xmlns:a16="http://schemas.microsoft.com/office/drawing/2014/main" id="{77B3C40C-8E74-B9C1-E249-4892F9D577F8}"/>
              </a:ext>
            </a:extLst>
          </p:cNvPr>
          <p:cNvSpPr/>
          <p:nvPr/>
        </p:nvSpPr>
        <p:spPr>
          <a:xfrm>
            <a:off x="5911137" y="1718589"/>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Arrow: Left-Right 16">
            <a:extLst>
              <a:ext uri="{FF2B5EF4-FFF2-40B4-BE49-F238E27FC236}">
                <a16:creationId xmlns:a16="http://schemas.microsoft.com/office/drawing/2014/main" id="{7B1FC2F0-4B4B-5F1A-622F-2C29A0E3667E}"/>
              </a:ext>
            </a:extLst>
          </p:cNvPr>
          <p:cNvSpPr/>
          <p:nvPr/>
        </p:nvSpPr>
        <p:spPr>
          <a:xfrm>
            <a:off x="5911137" y="2576423"/>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Arrow: Left-Right 17">
            <a:extLst>
              <a:ext uri="{FF2B5EF4-FFF2-40B4-BE49-F238E27FC236}">
                <a16:creationId xmlns:a16="http://schemas.microsoft.com/office/drawing/2014/main" id="{D5E9A6BE-D26F-95E0-A151-FBA9907A52E4}"/>
              </a:ext>
            </a:extLst>
          </p:cNvPr>
          <p:cNvSpPr/>
          <p:nvPr/>
        </p:nvSpPr>
        <p:spPr>
          <a:xfrm>
            <a:off x="5921072" y="3433154"/>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Arrow: Left-Right 18">
            <a:extLst>
              <a:ext uri="{FF2B5EF4-FFF2-40B4-BE49-F238E27FC236}">
                <a16:creationId xmlns:a16="http://schemas.microsoft.com/office/drawing/2014/main" id="{472D5725-A891-C550-6C16-FC02B4F10448}"/>
              </a:ext>
            </a:extLst>
          </p:cNvPr>
          <p:cNvSpPr/>
          <p:nvPr/>
        </p:nvSpPr>
        <p:spPr>
          <a:xfrm>
            <a:off x="5917609" y="4258328"/>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Arrow: Left-Right 19">
            <a:extLst>
              <a:ext uri="{FF2B5EF4-FFF2-40B4-BE49-F238E27FC236}">
                <a16:creationId xmlns:a16="http://schemas.microsoft.com/office/drawing/2014/main" id="{B6A17E46-B25B-E87C-2B97-00931EE4A29F}"/>
              </a:ext>
            </a:extLst>
          </p:cNvPr>
          <p:cNvSpPr/>
          <p:nvPr/>
        </p:nvSpPr>
        <p:spPr>
          <a:xfrm>
            <a:off x="5910687" y="5177544"/>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F36B605A-9F6F-CF0B-8286-74488ADD65B8}"/>
              </a:ext>
            </a:extLst>
          </p:cNvPr>
          <p:cNvSpPr/>
          <p:nvPr/>
        </p:nvSpPr>
        <p:spPr>
          <a:xfrm>
            <a:off x="5948796" y="1215736"/>
            <a:ext cx="294409" cy="4707082"/>
          </a:xfrm>
          <a:prstGeom prst="roundRect">
            <a:avLst>
              <a:gd name="adj" fmla="val 50000"/>
            </a:avLst>
          </a:prstGeom>
          <a:solidFill>
            <a:srgbClr val="5F2861"/>
          </a:solidFill>
          <a:ln w="28575">
            <a:solidFill>
              <a:srgbClr val="FDE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790760EC-0C23-81BE-2206-A11BC3C99EE1}"/>
              </a:ext>
            </a:extLst>
          </p:cNvPr>
          <p:cNvSpPr>
            <a:spLocks noGrp="1"/>
          </p:cNvSpPr>
          <p:nvPr>
            <p:ph type="title"/>
          </p:nvPr>
        </p:nvSpPr>
        <p:spPr>
          <a:xfrm>
            <a:off x="374188" y="197753"/>
            <a:ext cx="11443617" cy="1325033"/>
          </a:xfrm>
        </p:spPr>
        <p:txBody>
          <a:bodyPr anchor="t"/>
          <a:lstStyle/>
          <a:p>
            <a:r>
              <a:rPr lang="en-GB" sz="4000" dirty="0">
                <a:solidFill>
                  <a:srgbClr val="5F2861"/>
                </a:solidFill>
                <a:latin typeface="Arial"/>
              </a:rPr>
              <a:t>Changes to our regulatory approach</a:t>
            </a:r>
          </a:p>
        </p:txBody>
      </p:sp>
      <p:sp>
        <p:nvSpPr>
          <p:cNvPr id="7" name="Flowchart: Connector 6">
            <a:extLst>
              <a:ext uri="{FF2B5EF4-FFF2-40B4-BE49-F238E27FC236}">
                <a16:creationId xmlns:a16="http://schemas.microsoft.com/office/drawing/2014/main" id="{1A50197B-1D21-6822-8F75-AF0A8C1FD88E}"/>
              </a:ext>
            </a:extLst>
          </p:cNvPr>
          <p:cNvSpPr/>
          <p:nvPr/>
        </p:nvSpPr>
        <p:spPr>
          <a:xfrm>
            <a:off x="5903764" y="1647478"/>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Flowchart: Connector 7">
            <a:extLst>
              <a:ext uri="{FF2B5EF4-FFF2-40B4-BE49-F238E27FC236}">
                <a16:creationId xmlns:a16="http://schemas.microsoft.com/office/drawing/2014/main" id="{C2AA2AB0-8275-B7EF-6CA4-CA630B182A18}"/>
              </a:ext>
            </a:extLst>
          </p:cNvPr>
          <p:cNvSpPr/>
          <p:nvPr/>
        </p:nvSpPr>
        <p:spPr>
          <a:xfrm>
            <a:off x="5903764" y="2514860"/>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lowchart: Connector 8">
            <a:extLst>
              <a:ext uri="{FF2B5EF4-FFF2-40B4-BE49-F238E27FC236}">
                <a16:creationId xmlns:a16="http://schemas.microsoft.com/office/drawing/2014/main" id="{E87EF57F-F73A-5839-DF44-4C22D44A7BEE}"/>
              </a:ext>
            </a:extLst>
          </p:cNvPr>
          <p:cNvSpPr/>
          <p:nvPr/>
        </p:nvSpPr>
        <p:spPr>
          <a:xfrm>
            <a:off x="5910687" y="3382242"/>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Flowchart: Connector 9">
            <a:extLst>
              <a:ext uri="{FF2B5EF4-FFF2-40B4-BE49-F238E27FC236}">
                <a16:creationId xmlns:a16="http://schemas.microsoft.com/office/drawing/2014/main" id="{45296423-E232-1133-3718-A42835766135}"/>
              </a:ext>
            </a:extLst>
          </p:cNvPr>
          <p:cNvSpPr/>
          <p:nvPr/>
        </p:nvSpPr>
        <p:spPr>
          <a:xfrm>
            <a:off x="5903764" y="4249624"/>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lowchart: Connector 10">
            <a:extLst>
              <a:ext uri="{FF2B5EF4-FFF2-40B4-BE49-F238E27FC236}">
                <a16:creationId xmlns:a16="http://schemas.microsoft.com/office/drawing/2014/main" id="{A6D12001-20CD-4BD0-708D-1F73BE749525}"/>
              </a:ext>
            </a:extLst>
          </p:cNvPr>
          <p:cNvSpPr/>
          <p:nvPr/>
        </p:nvSpPr>
        <p:spPr>
          <a:xfrm>
            <a:off x="5903764" y="5117006"/>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2695A264-691A-D6E6-0EFD-86C86F35DFDD}"/>
              </a:ext>
            </a:extLst>
          </p:cNvPr>
          <p:cNvSpPr/>
          <p:nvPr/>
        </p:nvSpPr>
        <p:spPr>
          <a:xfrm>
            <a:off x="471948" y="2479849"/>
            <a:ext cx="4538199" cy="510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Ongoing monitoring and with inspections scheduled according to previous rating	</a:t>
            </a:r>
          </a:p>
        </p:txBody>
      </p:sp>
      <p:sp>
        <p:nvSpPr>
          <p:cNvPr id="28" name="Rectangle 27">
            <a:extLst>
              <a:ext uri="{FF2B5EF4-FFF2-40B4-BE49-F238E27FC236}">
                <a16:creationId xmlns:a16="http://schemas.microsoft.com/office/drawing/2014/main" id="{6C85990A-118B-466D-C443-6877DBE49471}"/>
              </a:ext>
            </a:extLst>
          </p:cNvPr>
          <p:cNvSpPr/>
          <p:nvPr/>
        </p:nvSpPr>
        <p:spPr>
          <a:xfrm>
            <a:off x="478871" y="3326828"/>
            <a:ext cx="4538199" cy="590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Evidence gathered during onsite inspection (single point in time)</a:t>
            </a:r>
          </a:p>
        </p:txBody>
      </p:sp>
      <p:sp>
        <p:nvSpPr>
          <p:cNvPr id="29" name="Rectangle 28">
            <a:extLst>
              <a:ext uri="{FF2B5EF4-FFF2-40B4-BE49-F238E27FC236}">
                <a16:creationId xmlns:a16="http://schemas.microsoft.com/office/drawing/2014/main" id="{FA2C7831-1616-00C4-C0C7-217C92936E8C}"/>
              </a:ext>
            </a:extLst>
          </p:cNvPr>
          <p:cNvSpPr/>
          <p:nvPr/>
        </p:nvSpPr>
        <p:spPr>
          <a:xfrm>
            <a:off x="478871" y="4210503"/>
            <a:ext cx="4538199" cy="590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Judgements and ratings decisions made using ratings characteristics</a:t>
            </a:r>
          </a:p>
        </p:txBody>
      </p:sp>
      <p:sp>
        <p:nvSpPr>
          <p:cNvPr id="30" name="Rectangle 29">
            <a:extLst>
              <a:ext uri="{FF2B5EF4-FFF2-40B4-BE49-F238E27FC236}">
                <a16:creationId xmlns:a16="http://schemas.microsoft.com/office/drawing/2014/main" id="{751D767E-9D14-CA9D-363E-64D48270E3DB}"/>
              </a:ext>
            </a:extLst>
          </p:cNvPr>
          <p:cNvSpPr/>
          <p:nvPr/>
        </p:nvSpPr>
        <p:spPr>
          <a:xfrm>
            <a:off x="471947" y="5104599"/>
            <a:ext cx="4538199" cy="448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Narrative inspection report</a:t>
            </a:r>
          </a:p>
        </p:txBody>
      </p:sp>
      <p:sp>
        <p:nvSpPr>
          <p:cNvPr id="31" name="Rectangle 30">
            <a:extLst>
              <a:ext uri="{FF2B5EF4-FFF2-40B4-BE49-F238E27FC236}">
                <a16:creationId xmlns:a16="http://schemas.microsoft.com/office/drawing/2014/main" id="{3F5EACBF-B26F-E7B9-0332-BE7C6FC82379}"/>
              </a:ext>
            </a:extLst>
          </p:cNvPr>
          <p:cNvSpPr/>
          <p:nvPr/>
        </p:nvSpPr>
        <p:spPr>
          <a:xfrm>
            <a:off x="471948" y="1559478"/>
            <a:ext cx="4538199" cy="510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Multiple assessment frameworks</a:t>
            </a:r>
          </a:p>
        </p:txBody>
      </p:sp>
      <p:sp>
        <p:nvSpPr>
          <p:cNvPr id="32" name="Rectangle 31">
            <a:extLst>
              <a:ext uri="{FF2B5EF4-FFF2-40B4-BE49-F238E27FC236}">
                <a16:creationId xmlns:a16="http://schemas.microsoft.com/office/drawing/2014/main" id="{5DA20905-AAF8-5F54-EB94-D77F739A837C}"/>
              </a:ext>
            </a:extLst>
          </p:cNvPr>
          <p:cNvSpPr/>
          <p:nvPr/>
        </p:nvSpPr>
        <p:spPr>
          <a:xfrm>
            <a:off x="7195690" y="2440292"/>
            <a:ext cx="4551214" cy="533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Ongoing assessment of quality and risk</a:t>
            </a:r>
          </a:p>
        </p:txBody>
      </p:sp>
      <p:sp>
        <p:nvSpPr>
          <p:cNvPr id="33" name="Rectangle 32">
            <a:extLst>
              <a:ext uri="{FF2B5EF4-FFF2-40B4-BE49-F238E27FC236}">
                <a16:creationId xmlns:a16="http://schemas.microsoft.com/office/drawing/2014/main" id="{455867B7-9290-0F6A-D49E-B5C6118672AB}"/>
              </a:ext>
            </a:extLst>
          </p:cNvPr>
          <p:cNvSpPr/>
          <p:nvPr/>
        </p:nvSpPr>
        <p:spPr>
          <a:xfrm>
            <a:off x="7202197" y="3297958"/>
            <a:ext cx="4538199" cy="597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Evidence gathered at multiple points in time (not just through inspection)</a:t>
            </a:r>
          </a:p>
        </p:txBody>
      </p:sp>
      <p:sp>
        <p:nvSpPr>
          <p:cNvPr id="34" name="Rectangle 33">
            <a:extLst>
              <a:ext uri="{FF2B5EF4-FFF2-40B4-BE49-F238E27FC236}">
                <a16:creationId xmlns:a16="http://schemas.microsoft.com/office/drawing/2014/main" id="{73FD1331-EA60-3EAA-6E86-018A06F2F838}"/>
              </a:ext>
            </a:extLst>
          </p:cNvPr>
          <p:cNvSpPr/>
          <p:nvPr/>
        </p:nvSpPr>
        <p:spPr>
          <a:xfrm>
            <a:off x="7202197" y="4163551"/>
            <a:ext cx="4545129" cy="590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Teams assign score to evidence </a:t>
            </a:r>
          </a:p>
        </p:txBody>
      </p:sp>
      <p:sp>
        <p:nvSpPr>
          <p:cNvPr id="35" name="Rectangle 34">
            <a:extLst>
              <a:ext uri="{FF2B5EF4-FFF2-40B4-BE49-F238E27FC236}">
                <a16:creationId xmlns:a16="http://schemas.microsoft.com/office/drawing/2014/main" id="{74EA9508-32D7-761D-FB92-F0D2748AAC4F}"/>
              </a:ext>
            </a:extLst>
          </p:cNvPr>
          <p:cNvSpPr/>
          <p:nvPr/>
        </p:nvSpPr>
        <p:spPr>
          <a:xfrm>
            <a:off x="7202197" y="5117333"/>
            <a:ext cx="4551627" cy="448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Ratings updated, short narrative published</a:t>
            </a:r>
          </a:p>
        </p:txBody>
      </p:sp>
      <p:sp>
        <p:nvSpPr>
          <p:cNvPr id="36" name="Rectangle 35">
            <a:extLst>
              <a:ext uri="{FF2B5EF4-FFF2-40B4-BE49-F238E27FC236}">
                <a16:creationId xmlns:a16="http://schemas.microsoft.com/office/drawing/2014/main" id="{D8343753-89A8-C6CD-CB17-F00C2F648042}"/>
              </a:ext>
            </a:extLst>
          </p:cNvPr>
          <p:cNvSpPr/>
          <p:nvPr/>
        </p:nvSpPr>
        <p:spPr>
          <a:xfrm>
            <a:off x="7195690" y="1545583"/>
            <a:ext cx="4524362" cy="537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Single assessment framework</a:t>
            </a:r>
          </a:p>
        </p:txBody>
      </p:sp>
    </p:spTree>
    <p:extLst>
      <p:ext uri="{BB962C8B-B14F-4D97-AF65-F5344CB8AC3E}">
        <p14:creationId xmlns:p14="http://schemas.microsoft.com/office/powerpoint/2010/main" val="421545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335093" y="941355"/>
            <a:ext cx="11521814" cy="4924425"/>
          </a:xfrm>
          <a:prstGeom prst="rect">
            <a:avLst/>
          </a:prstGeom>
          <a:noFill/>
        </p:spPr>
        <p:txBody>
          <a:bodyPr wrap="square" lIns="91440" tIns="45720" rIns="91440" bIns="45720" rtlCol="0" anchor="t">
            <a:spAutoFit/>
          </a:bodyPr>
          <a:lstStyle/>
          <a:p>
            <a:pPr marL="342900" indent="-342900">
              <a:spcBef>
                <a:spcPts val="1200"/>
              </a:spcBef>
              <a:buFont typeface="Arial" panose="020B0604020202020204" pitchFamily="34" charset="0"/>
              <a:buChar char="•"/>
            </a:pPr>
            <a:r>
              <a:rPr lang="en-US" sz="2400" dirty="0">
                <a:ea typeface="ＭＳ Ｐゴシック"/>
              </a:rPr>
              <a:t>We’ve developed a single assessment framework, replacing </a:t>
            </a:r>
            <a:br>
              <a:rPr lang="en-US" sz="2400" dirty="0">
                <a:ea typeface="ＭＳ Ｐゴシック"/>
              </a:rPr>
            </a:br>
            <a:r>
              <a:rPr lang="en-US" sz="2400" dirty="0">
                <a:ea typeface="ＭＳ Ｐゴシック"/>
              </a:rPr>
              <a:t>the current four separate frameworks and we'll use it to assess </a:t>
            </a:r>
            <a:br>
              <a:rPr lang="en-US" sz="2400" dirty="0">
                <a:ea typeface="ＭＳ Ｐゴシック"/>
              </a:rPr>
            </a:br>
            <a:r>
              <a:rPr lang="en-US" sz="2400" dirty="0">
                <a:ea typeface="ＭＳ Ｐゴシック"/>
              </a:rPr>
              <a:t>all service types and as the basis for assessing local authorities </a:t>
            </a:r>
            <a:br>
              <a:rPr lang="en-US" sz="2400" dirty="0">
                <a:ea typeface="ＭＳ Ｐゴシック"/>
              </a:rPr>
            </a:br>
            <a:r>
              <a:rPr lang="en-US" sz="2400" dirty="0">
                <a:ea typeface="ＭＳ Ｐゴシック"/>
              </a:rPr>
              <a:t>and integrated care systems</a:t>
            </a:r>
          </a:p>
          <a:p>
            <a:pPr marL="342900" indent="-342900">
              <a:spcBef>
                <a:spcPts val="1200"/>
              </a:spcBef>
              <a:buFont typeface="Arial" panose="020B0604020202020204" pitchFamily="34" charset="0"/>
              <a:buChar char="•"/>
            </a:pPr>
            <a:r>
              <a:rPr lang="en-US" sz="2400" dirty="0">
                <a:ea typeface="ＭＳ Ｐゴシック"/>
              </a:rPr>
              <a:t>Our ratings and five key questions will stay central to our approach</a:t>
            </a:r>
          </a:p>
          <a:p>
            <a:pPr marL="342900" indent="-342900">
              <a:spcBef>
                <a:spcPts val="1200"/>
              </a:spcBef>
              <a:buFont typeface="Arial" panose="020B0604020202020204" pitchFamily="34" charset="0"/>
              <a:buChar char="•"/>
            </a:pPr>
            <a:r>
              <a:rPr lang="en-US" sz="2400" dirty="0">
                <a:ea typeface="ＭＳ Ｐゴシック"/>
              </a:rPr>
              <a:t>We’re replacing our existing key lines of enquiry and prompts with ‘quality statements’</a:t>
            </a:r>
          </a:p>
          <a:p>
            <a:pPr marL="342900" indent="-342900">
              <a:spcBef>
                <a:spcPts val="1200"/>
              </a:spcBef>
              <a:buFont typeface="Arial" panose="020B0604020202020204" pitchFamily="34" charset="0"/>
              <a:buChar char="•"/>
            </a:pPr>
            <a:r>
              <a:rPr lang="en-US" sz="2400" dirty="0">
                <a:ea typeface="ＭＳ Ｐゴシック"/>
              </a:rPr>
              <a:t>We’re moving away from separate ‘monitor’, ‘inspect’ and ‘rate’ steps</a:t>
            </a:r>
          </a:p>
          <a:p>
            <a:pPr marL="342900" indent="-342900">
              <a:spcBef>
                <a:spcPts val="1200"/>
              </a:spcBef>
              <a:buFont typeface="Arial" panose="020B0604020202020204" pitchFamily="34" charset="0"/>
              <a:buChar char="•"/>
            </a:pPr>
            <a:r>
              <a:rPr lang="en-US" sz="2400" dirty="0">
                <a:ea typeface="ＭＳ Ｐゴシック"/>
              </a:rPr>
              <a:t>We will assess providers in a more flexible way to provide an up-to-date view of quality</a:t>
            </a:r>
          </a:p>
          <a:p>
            <a:pPr marL="342900" indent="-342900">
              <a:spcBef>
                <a:spcPts val="1200"/>
              </a:spcBef>
              <a:buFont typeface="Arial" panose="020B0604020202020204" pitchFamily="34" charset="0"/>
              <a:buChar char="•"/>
            </a:pPr>
            <a:r>
              <a:rPr lang="en-US" sz="2400" dirty="0">
                <a:ea typeface="ＭＳ Ｐゴシック"/>
              </a:rPr>
              <a:t>It will allow us to better identify trends and patterns across areas</a:t>
            </a: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New policy</a:t>
            </a:r>
          </a:p>
        </p:txBody>
      </p:sp>
      <p:pic>
        <p:nvPicPr>
          <p:cNvPr id="3" name="Picture 2">
            <a:extLst>
              <a:ext uri="{FF2B5EF4-FFF2-40B4-BE49-F238E27FC236}">
                <a16:creationId xmlns:a16="http://schemas.microsoft.com/office/drawing/2014/main" id="{A7794D99-A53E-571A-87D0-60ADA3173ECB}"/>
              </a:ext>
            </a:extLst>
          </p:cNvPr>
          <p:cNvPicPr>
            <a:picLocks noChangeAspect="1"/>
          </p:cNvPicPr>
          <p:nvPr/>
        </p:nvPicPr>
        <p:blipFill>
          <a:blip r:embed="rId3"/>
          <a:stretch>
            <a:fillRect/>
          </a:stretch>
        </p:blipFill>
        <p:spPr>
          <a:xfrm>
            <a:off x="9674721" y="175247"/>
            <a:ext cx="2182186" cy="1963103"/>
          </a:xfrm>
          <a:prstGeom prst="rect">
            <a:avLst/>
          </a:prstGeom>
        </p:spPr>
      </p:pic>
    </p:spTree>
    <p:extLst>
      <p:ext uri="{BB962C8B-B14F-4D97-AF65-F5344CB8AC3E}">
        <p14:creationId xmlns:p14="http://schemas.microsoft.com/office/powerpoint/2010/main" val="3669308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7624E3-BE3C-8DB2-5DBF-1EC507BD940C}"/>
              </a:ext>
            </a:extLst>
          </p:cNvPr>
          <p:cNvGrpSpPr/>
          <p:nvPr/>
        </p:nvGrpSpPr>
        <p:grpSpPr>
          <a:xfrm>
            <a:off x="5444030" y="233777"/>
            <a:ext cx="6188459" cy="6020056"/>
            <a:chOff x="2842132" y="175132"/>
            <a:chExt cx="6507736" cy="6507735"/>
          </a:xfrm>
        </p:grpSpPr>
        <p:sp>
          <p:nvSpPr>
            <p:cNvPr id="5" name="Freeform: Shape 4">
              <a:extLst>
                <a:ext uri="{FF2B5EF4-FFF2-40B4-BE49-F238E27FC236}">
                  <a16:creationId xmlns:a16="http://schemas.microsoft.com/office/drawing/2014/main" id="{719E7768-AD02-95F0-CE25-950B58CA6996}"/>
                </a:ext>
              </a:extLst>
            </p:cNvPr>
            <p:cNvSpPr>
              <a:spLocks/>
            </p:cNvSpPr>
            <p:nvPr/>
          </p:nvSpPr>
          <p:spPr>
            <a:xfrm>
              <a:off x="2842132" y="175132"/>
              <a:ext cx="6507736" cy="6507735"/>
            </a:xfrm>
            <a:custGeom>
              <a:avLst/>
              <a:gdLst>
                <a:gd name="connsiteX0" fmla="*/ 3253868 w 6507736"/>
                <a:gd name="connsiteY0" fmla="*/ 0 h 6507736"/>
                <a:gd name="connsiteX1" fmla="*/ 6507736 w 6507736"/>
                <a:gd name="connsiteY1" fmla="*/ 3253868 h 6507736"/>
                <a:gd name="connsiteX2" fmla="*/ 3253868 w 6507736"/>
                <a:gd name="connsiteY2" fmla="*/ 6507736 h 6507736"/>
                <a:gd name="connsiteX3" fmla="*/ 0 w 6507736"/>
                <a:gd name="connsiteY3" fmla="*/ 3253868 h 6507736"/>
                <a:gd name="connsiteX4" fmla="*/ 3253868 w 6507736"/>
                <a:gd name="connsiteY4" fmla="*/ 0 h 6507736"/>
                <a:gd name="connsiteX5" fmla="*/ 3253868 w 6507736"/>
                <a:gd name="connsiteY5" fmla="*/ 359509 h 6507736"/>
                <a:gd name="connsiteX6" fmla="*/ 359509 w 6507736"/>
                <a:gd name="connsiteY6" fmla="*/ 3253868 h 6507736"/>
                <a:gd name="connsiteX7" fmla="*/ 3253868 w 6507736"/>
                <a:gd name="connsiteY7" fmla="*/ 6148227 h 6507736"/>
                <a:gd name="connsiteX8" fmla="*/ 6148227 w 6507736"/>
                <a:gd name="connsiteY8" fmla="*/ 3253868 h 6507736"/>
                <a:gd name="connsiteX9" fmla="*/ 3253868 w 6507736"/>
                <a:gd name="connsiteY9" fmla="*/ 359509 h 650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7736" h="6507736">
                  <a:moveTo>
                    <a:pt x="3253868" y="0"/>
                  </a:moveTo>
                  <a:cubicBezTo>
                    <a:pt x="5050930" y="0"/>
                    <a:pt x="6507736" y="1456806"/>
                    <a:pt x="6507736" y="3253868"/>
                  </a:cubicBezTo>
                  <a:cubicBezTo>
                    <a:pt x="6507736" y="5050930"/>
                    <a:pt x="5050930" y="6507736"/>
                    <a:pt x="3253868" y="6507736"/>
                  </a:cubicBezTo>
                  <a:cubicBezTo>
                    <a:pt x="1456806" y="6507736"/>
                    <a:pt x="0" y="5050930"/>
                    <a:pt x="0" y="3253868"/>
                  </a:cubicBezTo>
                  <a:cubicBezTo>
                    <a:pt x="0" y="1456806"/>
                    <a:pt x="1456806" y="0"/>
                    <a:pt x="3253868" y="0"/>
                  </a:cubicBezTo>
                  <a:close/>
                  <a:moveTo>
                    <a:pt x="3253868" y="359509"/>
                  </a:moveTo>
                  <a:cubicBezTo>
                    <a:pt x="1655358" y="359509"/>
                    <a:pt x="359509" y="1655358"/>
                    <a:pt x="359509" y="3253868"/>
                  </a:cubicBezTo>
                  <a:cubicBezTo>
                    <a:pt x="359509" y="4852378"/>
                    <a:pt x="1655358" y="6148227"/>
                    <a:pt x="3253868" y="6148227"/>
                  </a:cubicBezTo>
                  <a:cubicBezTo>
                    <a:pt x="4852378" y="6148227"/>
                    <a:pt x="6148227" y="4852378"/>
                    <a:pt x="6148227" y="3253868"/>
                  </a:cubicBezTo>
                  <a:cubicBezTo>
                    <a:pt x="6148227" y="1655358"/>
                    <a:pt x="4852378" y="359509"/>
                    <a:pt x="3253868" y="35950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880D7CD9-C3DF-9C67-7851-305FC89D1C7E}"/>
                </a:ext>
              </a:extLst>
            </p:cNvPr>
            <p:cNvSpPr>
              <a:spLocks/>
            </p:cNvSpPr>
            <p:nvPr/>
          </p:nvSpPr>
          <p:spPr>
            <a:xfrm rot="5400000">
              <a:off x="6105092" y="1094175"/>
              <a:ext cx="2338632" cy="2308149"/>
            </a:xfrm>
            <a:custGeom>
              <a:avLst/>
              <a:gdLst>
                <a:gd name="connsiteX0" fmla="*/ 0 w 2338633"/>
                <a:gd name="connsiteY0" fmla="*/ 2308148 h 2308148"/>
                <a:gd name="connsiteX1" fmla="*/ 9945 w 2338633"/>
                <a:gd name="connsiteY1" fmla="*/ 2111185 h 2308148"/>
                <a:gd name="connsiteX2" fmla="*/ 2109563 w 2338633"/>
                <a:gd name="connsiteY2" fmla="*/ 11567 h 2308148"/>
                <a:gd name="connsiteX3" fmla="*/ 2338633 w 2338633"/>
                <a:gd name="connsiteY3" fmla="*/ 0 h 2308148"/>
                <a:gd name="connsiteX4" fmla="*/ 2338633 w 2338633"/>
                <a:gd name="connsiteY4" fmla="*/ 2308148 h 2308148"/>
                <a:gd name="connsiteX5" fmla="*/ 0 w 2338633"/>
                <a:gd name="connsiteY5" fmla="*/ 2308148 h 230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633" h="2308148">
                  <a:moveTo>
                    <a:pt x="0" y="2308148"/>
                  </a:moveTo>
                  <a:lnTo>
                    <a:pt x="9945" y="2111185"/>
                  </a:lnTo>
                  <a:cubicBezTo>
                    <a:pt x="122374" y="1004116"/>
                    <a:pt x="1002494" y="123997"/>
                    <a:pt x="2109563" y="11567"/>
                  </a:cubicBezTo>
                  <a:lnTo>
                    <a:pt x="2338633" y="0"/>
                  </a:lnTo>
                  <a:lnTo>
                    <a:pt x="2338633" y="2308148"/>
                  </a:lnTo>
                  <a:lnTo>
                    <a:pt x="0" y="2308148"/>
                  </a:lnTo>
                  <a:close/>
                </a:path>
              </a:pathLst>
            </a:custGeom>
            <a:solidFill>
              <a:schemeClr val="bg1"/>
            </a:solidFill>
            <a:ln w="38100">
              <a:solidFill>
                <a:srgbClr val="F2EA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Freeform: Shape 7">
              <a:extLst>
                <a:ext uri="{FF2B5EF4-FFF2-40B4-BE49-F238E27FC236}">
                  <a16:creationId xmlns:a16="http://schemas.microsoft.com/office/drawing/2014/main" id="{E078CFAA-1898-DF0E-E4F8-845C8C664D9E}"/>
                </a:ext>
              </a:extLst>
            </p:cNvPr>
            <p:cNvSpPr>
              <a:spLocks/>
            </p:cNvSpPr>
            <p:nvPr/>
          </p:nvSpPr>
          <p:spPr>
            <a:xfrm rot="5400000">
              <a:off x="3729067" y="1094175"/>
              <a:ext cx="2338632" cy="2308146"/>
            </a:xfrm>
            <a:custGeom>
              <a:avLst/>
              <a:gdLst>
                <a:gd name="connsiteX0" fmla="*/ 0 w 2338633"/>
                <a:gd name="connsiteY0" fmla="*/ 0 h 2308146"/>
                <a:gd name="connsiteX1" fmla="*/ 2338633 w 2338633"/>
                <a:gd name="connsiteY1" fmla="*/ 0 h 2308146"/>
                <a:gd name="connsiteX2" fmla="*/ 2338633 w 2338633"/>
                <a:gd name="connsiteY2" fmla="*/ 2308146 h 2308146"/>
                <a:gd name="connsiteX3" fmla="*/ 2109563 w 2338633"/>
                <a:gd name="connsiteY3" fmla="*/ 2296579 h 2308146"/>
                <a:gd name="connsiteX4" fmla="*/ 9945 w 2338633"/>
                <a:gd name="connsiteY4" fmla="*/ 196961 h 2308146"/>
                <a:gd name="connsiteX5" fmla="*/ 0 w 2338633"/>
                <a:gd name="connsiteY5" fmla="*/ 0 h 23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633" h="2308146">
                  <a:moveTo>
                    <a:pt x="0" y="0"/>
                  </a:moveTo>
                  <a:lnTo>
                    <a:pt x="2338633" y="0"/>
                  </a:lnTo>
                  <a:lnTo>
                    <a:pt x="2338633" y="2308146"/>
                  </a:lnTo>
                  <a:lnTo>
                    <a:pt x="2109563" y="2296579"/>
                  </a:lnTo>
                  <a:cubicBezTo>
                    <a:pt x="1002494" y="2184150"/>
                    <a:pt x="122374" y="1304030"/>
                    <a:pt x="9945" y="196961"/>
                  </a:cubicBezTo>
                  <a:lnTo>
                    <a:pt x="0" y="0"/>
                  </a:lnTo>
                  <a:close/>
                </a:path>
              </a:pathLst>
            </a:custGeom>
            <a:noFill/>
            <a:ln w="38100">
              <a:solidFill>
                <a:srgbClr val="74366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8E0EB00F-9F0C-1E58-784B-730A6340BC81}"/>
                </a:ext>
              </a:extLst>
            </p:cNvPr>
            <p:cNvSpPr>
              <a:spLocks/>
            </p:cNvSpPr>
            <p:nvPr/>
          </p:nvSpPr>
          <p:spPr>
            <a:xfrm rot="5400000">
              <a:off x="3738303" y="3422995"/>
              <a:ext cx="11436" cy="577"/>
            </a:xfrm>
            <a:custGeom>
              <a:avLst/>
              <a:gdLst>
                <a:gd name="connsiteX0" fmla="*/ 0 w 11436"/>
                <a:gd name="connsiteY0" fmla="*/ 577 h 577"/>
                <a:gd name="connsiteX1" fmla="*/ 0 w 11436"/>
                <a:gd name="connsiteY1" fmla="*/ 0 h 577"/>
                <a:gd name="connsiteX2" fmla="*/ 11436 w 11436"/>
                <a:gd name="connsiteY2" fmla="*/ 577 h 577"/>
                <a:gd name="connsiteX3" fmla="*/ 0 w 11436"/>
                <a:gd name="connsiteY3" fmla="*/ 577 h 577"/>
              </a:gdLst>
              <a:ahLst/>
              <a:cxnLst>
                <a:cxn ang="0">
                  <a:pos x="connsiteX0" y="connsiteY0"/>
                </a:cxn>
                <a:cxn ang="0">
                  <a:pos x="connsiteX1" y="connsiteY1"/>
                </a:cxn>
                <a:cxn ang="0">
                  <a:pos x="connsiteX2" y="connsiteY2"/>
                </a:cxn>
                <a:cxn ang="0">
                  <a:pos x="connsiteX3" y="connsiteY3"/>
                </a:cxn>
              </a:cxnLst>
              <a:rect l="l" t="t" r="r" b="b"/>
              <a:pathLst>
                <a:path w="11436" h="577">
                  <a:moveTo>
                    <a:pt x="0" y="577"/>
                  </a:moveTo>
                  <a:lnTo>
                    <a:pt x="0" y="0"/>
                  </a:lnTo>
                  <a:lnTo>
                    <a:pt x="11436" y="577"/>
                  </a:lnTo>
                  <a:lnTo>
                    <a:pt x="0" y="5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A51B9C5B-8722-4F79-747A-E3438E842354}"/>
                </a:ext>
              </a:extLst>
            </p:cNvPr>
            <p:cNvSpPr>
              <a:spLocks/>
            </p:cNvSpPr>
            <p:nvPr/>
          </p:nvSpPr>
          <p:spPr>
            <a:xfrm rot="5400000">
              <a:off x="3762797" y="3489410"/>
              <a:ext cx="2274417" cy="2304904"/>
            </a:xfrm>
            <a:custGeom>
              <a:avLst/>
              <a:gdLst>
                <a:gd name="connsiteX0" fmla="*/ 0 w 2274417"/>
                <a:gd name="connsiteY0" fmla="*/ 2304903 h 2304903"/>
                <a:gd name="connsiteX1" fmla="*/ 0 w 2274417"/>
                <a:gd name="connsiteY1" fmla="*/ 0 h 2304903"/>
                <a:gd name="connsiteX2" fmla="*/ 2274417 w 2274417"/>
                <a:gd name="connsiteY2" fmla="*/ 0 h 2304903"/>
                <a:gd name="connsiteX3" fmla="*/ 2264472 w 2274417"/>
                <a:gd name="connsiteY3" fmla="*/ 196961 h 2304903"/>
                <a:gd name="connsiteX4" fmla="*/ 164854 w 2274417"/>
                <a:gd name="connsiteY4" fmla="*/ 2296579 h 2304903"/>
                <a:gd name="connsiteX5" fmla="*/ 0 w 2274417"/>
                <a:gd name="connsiteY5" fmla="*/ 2304903 h 230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4417" h="2304903">
                  <a:moveTo>
                    <a:pt x="0" y="2304903"/>
                  </a:moveTo>
                  <a:lnTo>
                    <a:pt x="0" y="0"/>
                  </a:lnTo>
                  <a:lnTo>
                    <a:pt x="2274417" y="0"/>
                  </a:lnTo>
                  <a:lnTo>
                    <a:pt x="2264472" y="196961"/>
                  </a:lnTo>
                  <a:cubicBezTo>
                    <a:pt x="2152042" y="1304030"/>
                    <a:pt x="1271923" y="2184150"/>
                    <a:pt x="164854" y="2296579"/>
                  </a:cubicBezTo>
                  <a:lnTo>
                    <a:pt x="0" y="2304903"/>
                  </a:lnTo>
                  <a:close/>
                </a:path>
              </a:pathLst>
            </a:custGeom>
            <a:noFill/>
            <a:ln w="38100">
              <a:solidFill>
                <a:srgbClr val="D928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D09AEF9D-77B5-E6E5-F087-9CB1FDD84126}"/>
                </a:ext>
              </a:extLst>
            </p:cNvPr>
            <p:cNvSpPr>
              <a:spLocks/>
            </p:cNvSpPr>
            <p:nvPr/>
          </p:nvSpPr>
          <p:spPr>
            <a:xfrm rot="5400000">
              <a:off x="6154789" y="3489409"/>
              <a:ext cx="2274417" cy="2304906"/>
            </a:xfrm>
            <a:custGeom>
              <a:avLst/>
              <a:gdLst>
                <a:gd name="connsiteX0" fmla="*/ 0 w 2274417"/>
                <a:gd name="connsiteY0" fmla="*/ 2304905 h 2304905"/>
                <a:gd name="connsiteX1" fmla="*/ 0 w 2274417"/>
                <a:gd name="connsiteY1" fmla="*/ 0 h 2304905"/>
                <a:gd name="connsiteX2" fmla="*/ 164854 w 2274417"/>
                <a:gd name="connsiteY2" fmla="*/ 8324 h 2304905"/>
                <a:gd name="connsiteX3" fmla="*/ 2264472 w 2274417"/>
                <a:gd name="connsiteY3" fmla="*/ 2107942 h 2304905"/>
                <a:gd name="connsiteX4" fmla="*/ 2274417 w 2274417"/>
                <a:gd name="connsiteY4" fmla="*/ 2304905 h 2304905"/>
                <a:gd name="connsiteX5" fmla="*/ 0 w 2274417"/>
                <a:gd name="connsiteY5" fmla="*/ 2304905 h 230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4417" h="2304905">
                  <a:moveTo>
                    <a:pt x="0" y="2304905"/>
                  </a:moveTo>
                  <a:lnTo>
                    <a:pt x="0" y="0"/>
                  </a:lnTo>
                  <a:lnTo>
                    <a:pt x="164854" y="8324"/>
                  </a:lnTo>
                  <a:cubicBezTo>
                    <a:pt x="1271923" y="120754"/>
                    <a:pt x="2152042" y="1000873"/>
                    <a:pt x="2264472" y="2107942"/>
                  </a:cubicBezTo>
                  <a:lnTo>
                    <a:pt x="2274417" y="2304905"/>
                  </a:lnTo>
                  <a:lnTo>
                    <a:pt x="0" y="2304905"/>
                  </a:lnTo>
                  <a:close/>
                </a:path>
              </a:pathLst>
            </a:custGeom>
            <a:solidFill>
              <a:schemeClr val="bg1"/>
            </a:solidFill>
            <a:ln w="38100">
              <a:solidFill>
                <a:srgbClr val="666E7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A5CA163B-CE9A-37F1-D5FA-7970395062AD}"/>
                </a:ext>
              </a:extLst>
            </p:cNvPr>
            <p:cNvSpPr txBox="1">
              <a:spLocks/>
            </p:cNvSpPr>
            <p:nvPr/>
          </p:nvSpPr>
          <p:spPr>
            <a:xfrm>
              <a:off x="5970558" y="2049384"/>
              <a:ext cx="2304906"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Five </a:t>
              </a:r>
              <a:b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questions</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1D902964-B499-334C-51F7-BD6C4FC759B6}"/>
                </a:ext>
              </a:extLst>
            </p:cNvPr>
            <p:cNvSpPr txBox="1">
              <a:spLocks/>
            </p:cNvSpPr>
            <p:nvPr/>
          </p:nvSpPr>
          <p:spPr>
            <a:xfrm>
              <a:off x="6171651" y="4214714"/>
              <a:ext cx="1652291"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Quality statements</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190E8BD5-FC4E-003A-4A57-CD66639E1497}"/>
                </a:ext>
              </a:extLst>
            </p:cNvPr>
            <p:cNvSpPr txBox="1">
              <a:spLocks/>
            </p:cNvSpPr>
            <p:nvPr/>
          </p:nvSpPr>
          <p:spPr>
            <a:xfrm>
              <a:off x="4350213" y="4224464"/>
              <a:ext cx="1451360"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Evidence categories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6" charset="-128"/>
                <a:cs typeface="Arial" panose="020B0604020202020204" pitchFamily="34" charset="0"/>
              </a:endParaRPr>
            </a:p>
          </p:txBody>
        </p:sp>
        <p:sp>
          <p:nvSpPr>
            <p:cNvPr id="21" name="TextBox 20">
              <a:extLst>
                <a:ext uri="{FF2B5EF4-FFF2-40B4-BE49-F238E27FC236}">
                  <a16:creationId xmlns:a16="http://schemas.microsoft.com/office/drawing/2014/main" id="{4018632E-90E8-A5EC-E511-51722907C7C8}"/>
                </a:ext>
              </a:extLst>
            </p:cNvPr>
            <p:cNvSpPr txBox="1">
              <a:spLocks/>
            </p:cNvSpPr>
            <p:nvPr/>
          </p:nvSpPr>
          <p:spPr>
            <a:xfrm>
              <a:off x="3989193" y="1867181"/>
              <a:ext cx="2063264" cy="129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Specific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evidence and quality indicators </a:t>
              </a:r>
            </a:p>
          </p:txBody>
        </p:sp>
      </p:grpSp>
      <p:sp>
        <p:nvSpPr>
          <p:cNvPr id="39" name="Freeform: Shape 38">
            <a:extLst>
              <a:ext uri="{FF2B5EF4-FFF2-40B4-BE49-F238E27FC236}">
                <a16:creationId xmlns:a16="http://schemas.microsoft.com/office/drawing/2014/main" id="{95078E58-45D0-4706-1E94-217D4F3EC186}"/>
              </a:ext>
            </a:extLst>
          </p:cNvPr>
          <p:cNvSpPr/>
          <p:nvPr/>
        </p:nvSpPr>
        <p:spPr>
          <a:xfrm rot="16200000">
            <a:off x="5954784" y="615619"/>
            <a:ext cx="2526563" cy="2640389"/>
          </a:xfrm>
          <a:custGeom>
            <a:avLst/>
            <a:gdLst>
              <a:gd name="connsiteX0" fmla="*/ 2526563 w 2526563"/>
              <a:gd name="connsiteY0" fmla="*/ 2640389 h 2640389"/>
              <a:gd name="connsiteX1" fmla="*/ 2242471 w 2526563"/>
              <a:gd name="connsiteY1" fmla="*/ 2640389 h 2640389"/>
              <a:gd name="connsiteX2" fmla="*/ 2230663 w 2526563"/>
              <a:gd name="connsiteY2" fmla="*/ 2400026 h 2640389"/>
              <a:gd name="connsiteX3" fmla="*/ 189140 w 2526563"/>
              <a:gd name="connsiteY3" fmla="*/ 301644 h 2640389"/>
              <a:gd name="connsiteX4" fmla="*/ 0 w 2526563"/>
              <a:gd name="connsiteY4" fmla="*/ 291827 h 2640389"/>
              <a:gd name="connsiteX5" fmla="*/ 147618 w 2526563"/>
              <a:gd name="connsiteY5" fmla="*/ 144210 h 2640389"/>
              <a:gd name="connsiteX6" fmla="*/ 3409 w 2526563"/>
              <a:gd name="connsiteY6" fmla="*/ 0 h 2640389"/>
              <a:gd name="connsiteX7" fmla="*/ 218187 w 2526563"/>
              <a:gd name="connsiteY7" fmla="*/ 11148 h 2640389"/>
              <a:gd name="connsiteX8" fmla="*/ 2513288 w 2526563"/>
              <a:gd name="connsiteY8" fmla="*/ 2370170 h 2640389"/>
              <a:gd name="connsiteX9" fmla="*/ 2526563 w 2526563"/>
              <a:gd name="connsiteY9" fmla="*/ 2640389 h 264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6563" h="2640389">
                <a:moveTo>
                  <a:pt x="2526563" y="2640389"/>
                </a:moveTo>
                <a:lnTo>
                  <a:pt x="2242471" y="2640389"/>
                </a:lnTo>
                <a:lnTo>
                  <a:pt x="2230663" y="2400026"/>
                </a:lnTo>
                <a:cubicBezTo>
                  <a:pt x="2121345" y="1293608"/>
                  <a:pt x="1265577" y="414007"/>
                  <a:pt x="189140" y="301644"/>
                </a:cubicBezTo>
                <a:lnTo>
                  <a:pt x="0" y="291827"/>
                </a:lnTo>
                <a:lnTo>
                  <a:pt x="147618" y="144210"/>
                </a:lnTo>
                <a:lnTo>
                  <a:pt x="3409" y="0"/>
                </a:lnTo>
                <a:lnTo>
                  <a:pt x="218187" y="11148"/>
                </a:lnTo>
                <a:cubicBezTo>
                  <a:pt x="1428329" y="137467"/>
                  <a:pt x="2390392" y="1126324"/>
                  <a:pt x="2513288" y="2370170"/>
                </a:cubicBezTo>
                <a:lnTo>
                  <a:pt x="2526563" y="2640389"/>
                </a:lnTo>
                <a:close/>
              </a:path>
            </a:pathLst>
          </a:custGeom>
          <a:solidFill>
            <a:srgbClr val="7436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8" name="Freeform: Shape 37">
            <a:extLst>
              <a:ext uri="{FF2B5EF4-FFF2-40B4-BE49-F238E27FC236}">
                <a16:creationId xmlns:a16="http://schemas.microsoft.com/office/drawing/2014/main" id="{41B58FE3-0AA4-A4F5-66A2-3888C5A5E2E0}"/>
              </a:ext>
            </a:extLst>
          </p:cNvPr>
          <p:cNvSpPr/>
          <p:nvPr/>
        </p:nvSpPr>
        <p:spPr>
          <a:xfrm rot="16200000">
            <a:off x="8764818" y="835242"/>
            <a:ext cx="2537392" cy="2280276"/>
          </a:xfrm>
          <a:custGeom>
            <a:avLst/>
            <a:gdLst>
              <a:gd name="connsiteX0" fmla="*/ 2537392 w 2537392"/>
              <a:gd name="connsiteY0" fmla="*/ 55718 h 2280276"/>
              <a:gd name="connsiteX1" fmla="*/ 2519306 w 2537392"/>
              <a:gd name="connsiteY1" fmla="*/ 177518 h 2280276"/>
              <a:gd name="connsiteX2" fmla="*/ 263168 w 2537392"/>
              <a:gd name="connsiteY2" fmla="*/ 2274125 h 2280276"/>
              <a:gd name="connsiteX3" fmla="*/ 144660 w 2537392"/>
              <a:gd name="connsiteY3" fmla="*/ 2280276 h 2280276"/>
              <a:gd name="connsiteX4" fmla="*/ 0 w 2537392"/>
              <a:gd name="connsiteY4" fmla="*/ 2149221 h 2280276"/>
              <a:gd name="connsiteX5" fmla="*/ 145869 w 2537392"/>
              <a:gd name="connsiteY5" fmla="*/ 1988210 h 2280276"/>
              <a:gd name="connsiteX6" fmla="*/ 234121 w 2537392"/>
              <a:gd name="connsiteY6" fmla="*/ 1983630 h 2280276"/>
              <a:gd name="connsiteX7" fmla="*/ 2240986 w 2537392"/>
              <a:gd name="connsiteY7" fmla="*/ 118669 h 2280276"/>
              <a:gd name="connsiteX8" fmla="*/ 2258607 w 2537392"/>
              <a:gd name="connsiteY8" fmla="*/ 0 h 2280276"/>
              <a:gd name="connsiteX9" fmla="*/ 2369823 w 2537392"/>
              <a:gd name="connsiteY9" fmla="*/ 201686 h 2280276"/>
              <a:gd name="connsiteX10" fmla="*/ 2537392 w 2537392"/>
              <a:gd name="connsiteY10" fmla="*/ 55718 h 228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7392" h="2280276">
                <a:moveTo>
                  <a:pt x="2537392" y="55718"/>
                </a:moveTo>
                <a:lnTo>
                  <a:pt x="2519306" y="177518"/>
                </a:lnTo>
                <a:cubicBezTo>
                  <a:pt x="2296670" y="1295814"/>
                  <a:pt x="1386872" y="2156829"/>
                  <a:pt x="263168" y="2274125"/>
                </a:cubicBezTo>
                <a:lnTo>
                  <a:pt x="144660" y="2280276"/>
                </a:lnTo>
                <a:lnTo>
                  <a:pt x="0" y="2149221"/>
                </a:lnTo>
                <a:lnTo>
                  <a:pt x="145869" y="1988210"/>
                </a:lnTo>
                <a:lnTo>
                  <a:pt x="234121" y="1983630"/>
                </a:lnTo>
                <a:cubicBezTo>
                  <a:pt x="1233670" y="1879292"/>
                  <a:pt x="2042948" y="1113407"/>
                  <a:pt x="2240986" y="118669"/>
                </a:cubicBezTo>
                <a:lnTo>
                  <a:pt x="2258607" y="0"/>
                </a:lnTo>
                <a:lnTo>
                  <a:pt x="2369823" y="201686"/>
                </a:lnTo>
                <a:lnTo>
                  <a:pt x="2537392" y="55718"/>
                </a:lnTo>
                <a:close/>
              </a:path>
            </a:pathLst>
          </a:custGeom>
          <a:solidFill>
            <a:srgbClr val="F2EAC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A2D26AD1-14F3-ADF1-4C23-73238D4362FC}"/>
              </a:ext>
            </a:extLst>
          </p:cNvPr>
          <p:cNvSpPr/>
          <p:nvPr/>
        </p:nvSpPr>
        <p:spPr>
          <a:xfrm rot="16200000">
            <a:off x="5928844" y="3226724"/>
            <a:ext cx="2559747" cy="2611349"/>
          </a:xfrm>
          <a:custGeom>
            <a:avLst/>
            <a:gdLst>
              <a:gd name="connsiteX0" fmla="*/ 2559747 w 2559747"/>
              <a:gd name="connsiteY0" fmla="*/ 139038 h 2611349"/>
              <a:gd name="connsiteX1" fmla="*/ 2406018 w 2559747"/>
              <a:gd name="connsiteY1" fmla="*/ 292766 h 2611349"/>
              <a:gd name="connsiteX2" fmla="*/ 2334614 w 2559747"/>
              <a:gd name="connsiteY2" fmla="*/ 296472 h 2611349"/>
              <a:gd name="connsiteX3" fmla="*/ 293090 w 2559747"/>
              <a:gd name="connsiteY3" fmla="*/ 2394853 h 2611349"/>
              <a:gd name="connsiteX4" fmla="*/ 282455 w 2559747"/>
              <a:gd name="connsiteY4" fmla="*/ 2611349 h 2611349"/>
              <a:gd name="connsiteX5" fmla="*/ 124572 w 2559747"/>
              <a:gd name="connsiteY5" fmla="*/ 2453466 h 2611349"/>
              <a:gd name="connsiteX6" fmla="*/ 0 w 2559747"/>
              <a:gd name="connsiteY6" fmla="*/ 2578037 h 2611349"/>
              <a:gd name="connsiteX7" fmla="*/ 10466 w 2559747"/>
              <a:gd name="connsiteY7" fmla="*/ 2364997 h 2611349"/>
              <a:gd name="connsiteX8" fmla="*/ 2305567 w 2559747"/>
              <a:gd name="connsiteY8" fmla="*/ 5976 h 2611349"/>
              <a:gd name="connsiteX9" fmla="*/ 2420709 w 2559747"/>
              <a:gd name="connsiteY9" fmla="*/ 0 h 2611349"/>
              <a:gd name="connsiteX10" fmla="*/ 2559747 w 2559747"/>
              <a:gd name="connsiteY10" fmla="*/ 139038 h 26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9747" h="2611349">
                <a:moveTo>
                  <a:pt x="2559747" y="139038"/>
                </a:moveTo>
                <a:lnTo>
                  <a:pt x="2406018" y="292766"/>
                </a:lnTo>
                <a:lnTo>
                  <a:pt x="2334614" y="296472"/>
                </a:lnTo>
                <a:cubicBezTo>
                  <a:pt x="1258177" y="408834"/>
                  <a:pt x="402409" y="1288436"/>
                  <a:pt x="293090" y="2394853"/>
                </a:cubicBezTo>
                <a:lnTo>
                  <a:pt x="282455" y="2611349"/>
                </a:lnTo>
                <a:lnTo>
                  <a:pt x="124572" y="2453466"/>
                </a:lnTo>
                <a:lnTo>
                  <a:pt x="0" y="2578037"/>
                </a:lnTo>
                <a:lnTo>
                  <a:pt x="10466" y="2364997"/>
                </a:lnTo>
                <a:cubicBezTo>
                  <a:pt x="133363" y="1121152"/>
                  <a:pt x="1095425" y="132295"/>
                  <a:pt x="2305567" y="5976"/>
                </a:cubicBezTo>
                <a:lnTo>
                  <a:pt x="2420709" y="0"/>
                </a:lnTo>
                <a:lnTo>
                  <a:pt x="2559747" y="139038"/>
                </a:lnTo>
                <a:close/>
              </a:path>
            </a:pathLst>
          </a:custGeom>
          <a:solidFill>
            <a:srgbClr val="D928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1" name="Freeform: Shape 30">
            <a:extLst>
              <a:ext uri="{FF2B5EF4-FFF2-40B4-BE49-F238E27FC236}">
                <a16:creationId xmlns:a16="http://schemas.microsoft.com/office/drawing/2014/main" id="{11D9BDF2-BAED-C7B6-B627-5F4D06A0AFD9}"/>
              </a:ext>
            </a:extLst>
          </p:cNvPr>
          <p:cNvSpPr/>
          <p:nvPr/>
        </p:nvSpPr>
        <p:spPr>
          <a:xfrm rot="16200000">
            <a:off x="8614711" y="3245246"/>
            <a:ext cx="2513714" cy="2620337"/>
          </a:xfrm>
          <a:custGeom>
            <a:avLst/>
            <a:gdLst>
              <a:gd name="connsiteX0" fmla="*/ 2513714 w 2513714"/>
              <a:gd name="connsiteY0" fmla="*/ 2328956 h 2620337"/>
              <a:gd name="connsiteX1" fmla="*/ 2363331 w 2513714"/>
              <a:gd name="connsiteY1" fmla="*/ 2494950 h 2620337"/>
              <a:gd name="connsiteX2" fmla="*/ 2501735 w 2513714"/>
              <a:gd name="connsiteY2" fmla="*/ 2620337 h 2620337"/>
              <a:gd name="connsiteX3" fmla="*/ 2301507 w 2513714"/>
              <a:gd name="connsiteY3" fmla="*/ 2609945 h 2620337"/>
              <a:gd name="connsiteX4" fmla="*/ 6406 w 2513714"/>
              <a:gd name="connsiteY4" fmla="*/ 250923 h 2620337"/>
              <a:gd name="connsiteX5" fmla="*/ 0 w 2513714"/>
              <a:gd name="connsiteY5" fmla="*/ 120513 h 2620337"/>
              <a:gd name="connsiteX6" fmla="*/ 120512 w 2513714"/>
              <a:gd name="connsiteY6" fmla="*/ 0 h 2620337"/>
              <a:gd name="connsiteX7" fmla="*/ 282963 w 2513714"/>
              <a:gd name="connsiteY7" fmla="*/ 162452 h 2620337"/>
              <a:gd name="connsiteX8" fmla="*/ 282963 w 2513714"/>
              <a:gd name="connsiteY8" fmla="*/ 97567 h 2620337"/>
              <a:gd name="connsiteX9" fmla="*/ 289030 w 2513714"/>
              <a:gd name="connsiteY9" fmla="*/ 221067 h 2620337"/>
              <a:gd name="connsiteX10" fmla="*/ 2330554 w 2513714"/>
              <a:gd name="connsiteY10" fmla="*/ 2319450 h 2620337"/>
              <a:gd name="connsiteX11" fmla="*/ 2513714 w 2513714"/>
              <a:gd name="connsiteY11" fmla="*/ 2328956 h 26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3714" h="2620337">
                <a:moveTo>
                  <a:pt x="2513714" y="2328956"/>
                </a:moveTo>
                <a:lnTo>
                  <a:pt x="2363331" y="2494950"/>
                </a:lnTo>
                <a:lnTo>
                  <a:pt x="2501735" y="2620337"/>
                </a:lnTo>
                <a:lnTo>
                  <a:pt x="2301507" y="2609945"/>
                </a:lnTo>
                <a:cubicBezTo>
                  <a:pt x="1091365" y="2483626"/>
                  <a:pt x="129303" y="1494769"/>
                  <a:pt x="6406" y="250923"/>
                </a:cubicBezTo>
                <a:lnTo>
                  <a:pt x="0" y="120513"/>
                </a:lnTo>
                <a:lnTo>
                  <a:pt x="120512" y="0"/>
                </a:lnTo>
                <a:lnTo>
                  <a:pt x="282963" y="162452"/>
                </a:lnTo>
                <a:lnTo>
                  <a:pt x="282963" y="97567"/>
                </a:lnTo>
                <a:lnTo>
                  <a:pt x="289030" y="221067"/>
                </a:lnTo>
                <a:cubicBezTo>
                  <a:pt x="398349" y="1327484"/>
                  <a:pt x="1254117" y="2207087"/>
                  <a:pt x="2330554" y="2319450"/>
                </a:cubicBezTo>
                <a:lnTo>
                  <a:pt x="2513714" y="2328956"/>
                </a:lnTo>
                <a:close/>
              </a:path>
            </a:pathLst>
          </a:custGeom>
          <a:solidFill>
            <a:srgbClr val="666E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42E4F7BE-9D8F-8D0E-E913-D1E1723882DF}"/>
              </a:ext>
            </a:extLst>
          </p:cNvPr>
          <p:cNvSpPr/>
          <p:nvPr/>
        </p:nvSpPr>
        <p:spPr>
          <a:xfrm>
            <a:off x="7424369" y="274962"/>
            <a:ext cx="4468967" cy="5916530"/>
          </a:xfrm>
          <a:prstGeom prst="rect">
            <a:avLst/>
          </a:prstGeom>
          <a:noFill/>
        </p:spPr>
        <p:txBody>
          <a:bodyPr wrap="none" lIns="91440" tIns="45720" rIns="91440" bIns="45720">
            <a:prstTxWarp prst="textCircle">
              <a:avLst>
                <a:gd name="adj" fmla="val 1702043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743669"/>
                </a:solidFill>
                <a:effectLst>
                  <a:outerShdw blurRad="38100" dist="19050" dir="2700000" algn="tl" rotWithShape="0">
                    <a:srgbClr val="000000">
                      <a:alpha val="40000"/>
                    </a:srgbClr>
                  </a:outerShdw>
                </a:effectLst>
                <a:uLnTx/>
                <a:uFillTx/>
                <a:latin typeface="Arial" panose="020B0604020202020204"/>
                <a:ea typeface="+mn-ea"/>
                <a:cs typeface="+mn-cs"/>
              </a:rPr>
              <a:t>Underpinned by best practice standards and guidance</a:t>
            </a:r>
          </a:p>
        </p:txBody>
      </p:sp>
      <p:sp>
        <p:nvSpPr>
          <p:cNvPr id="48" name="Title 1">
            <a:extLst>
              <a:ext uri="{FF2B5EF4-FFF2-40B4-BE49-F238E27FC236}">
                <a16:creationId xmlns:a16="http://schemas.microsoft.com/office/drawing/2014/main" id="{F339E141-C05E-E058-AEF1-2FF044F115A8}"/>
              </a:ext>
            </a:extLst>
          </p:cNvPr>
          <p:cNvSpPr>
            <a:spLocks noGrp="1"/>
          </p:cNvSpPr>
          <p:nvPr>
            <p:ph type="title"/>
          </p:nvPr>
        </p:nvSpPr>
        <p:spPr>
          <a:xfrm>
            <a:off x="234187" y="480366"/>
            <a:ext cx="7529519" cy="2954684"/>
          </a:xfrm>
        </p:spPr>
        <p:txBody>
          <a:bodyPr/>
          <a:lstStyle/>
          <a:p>
            <a:r>
              <a:rPr lang="en-GB" sz="4270" dirty="0">
                <a:solidFill>
                  <a:srgbClr val="5F2861"/>
                </a:solidFill>
              </a:rPr>
              <a:t>Our single </a:t>
            </a:r>
            <a:br>
              <a:rPr lang="en-GB" sz="4270" dirty="0">
                <a:solidFill>
                  <a:srgbClr val="5F2861"/>
                </a:solidFill>
              </a:rPr>
            </a:br>
            <a:r>
              <a:rPr lang="en-GB" sz="4270" dirty="0">
                <a:solidFill>
                  <a:srgbClr val="5F2861"/>
                </a:solidFill>
              </a:rPr>
              <a:t>assessment </a:t>
            </a:r>
            <a:br>
              <a:rPr lang="en-GB" sz="4270" dirty="0">
                <a:solidFill>
                  <a:srgbClr val="5F2861"/>
                </a:solidFill>
              </a:rPr>
            </a:br>
            <a:r>
              <a:rPr lang="en-GB" sz="4270" dirty="0">
                <a:solidFill>
                  <a:srgbClr val="5F2861"/>
                </a:solidFill>
              </a:rPr>
              <a:t>framework</a:t>
            </a:r>
          </a:p>
        </p:txBody>
      </p:sp>
      <p:sp>
        <p:nvSpPr>
          <p:cNvPr id="49" name="Rectangle 48">
            <a:extLst>
              <a:ext uri="{FF2B5EF4-FFF2-40B4-BE49-F238E27FC236}">
                <a16:creationId xmlns:a16="http://schemas.microsoft.com/office/drawing/2014/main" id="{914838CA-2652-3D66-5023-FD126341EE81}"/>
              </a:ext>
            </a:extLst>
          </p:cNvPr>
          <p:cNvSpPr/>
          <p:nvPr/>
        </p:nvSpPr>
        <p:spPr>
          <a:xfrm>
            <a:off x="375776" y="6411012"/>
            <a:ext cx="80603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https://www.cqc.org.uk/page/single-assessment-framework</a:t>
            </a:r>
          </a:p>
        </p:txBody>
      </p:sp>
      <p:sp>
        <p:nvSpPr>
          <p:cNvPr id="2" name="Rectangle 3">
            <a:extLst>
              <a:ext uri="{FF2B5EF4-FFF2-40B4-BE49-F238E27FC236}">
                <a16:creationId xmlns:a16="http://schemas.microsoft.com/office/drawing/2014/main" id="{66E438E4-5305-884C-2ECD-BCBB135C96FE}"/>
              </a:ext>
            </a:extLst>
          </p:cNvPr>
          <p:cNvSpPr txBox="1">
            <a:spLocks noChangeArrowheads="1"/>
          </p:cNvSpPr>
          <p:nvPr/>
        </p:nvSpPr>
        <p:spPr bwMode="auto">
          <a:xfrm>
            <a:off x="233006" y="2813529"/>
            <a:ext cx="4972448" cy="231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t" anchorCtr="0" compatLnSpc="1">
            <a:prstTxWarp prst="textNoShape">
              <a:avLst/>
            </a:prstTxWarp>
          </a:bodyPr>
          <a:lstStyle>
            <a:lvl1pPr marL="0" marR="0" indent="0" algn="l" rtl="0" eaLnBrk="0" fontAlgn="base" hangingPunct="0">
              <a:lnSpc>
                <a:spcPct val="90000"/>
              </a:lnSpc>
              <a:spcBef>
                <a:spcPts val="0"/>
              </a:spcBef>
              <a:spcAft>
                <a:spcPct val="0"/>
              </a:spcAft>
              <a:buClr>
                <a:srgbClr val="5F2861"/>
              </a:buClr>
              <a:buSzPct val="120000"/>
              <a:tabLst>
                <a:tab pos="261938" algn="l"/>
              </a:tabLst>
              <a:defRPr sz="4267" b="0" i="0">
                <a:solidFill>
                  <a:schemeClr val="tx1"/>
                </a:solidFill>
                <a:latin typeface="+mn-lt"/>
                <a:ea typeface="MS PGothic" pitchFamily="34" charset="-128"/>
                <a:cs typeface="+mn-cs"/>
              </a:defRPr>
            </a:lvl1pPr>
            <a:lvl2pPr marL="0" marR="0" indent="0" algn="l" rtl="0" eaLnBrk="0" fontAlgn="base" hangingPunct="0">
              <a:lnSpc>
                <a:spcPct val="90000"/>
              </a:lnSpc>
              <a:spcBef>
                <a:spcPts val="0"/>
              </a:spcBef>
              <a:spcAft>
                <a:spcPct val="0"/>
              </a:spcAft>
              <a:buClr>
                <a:srgbClr val="5F2861"/>
              </a:buClr>
              <a:buSzPct val="120000"/>
              <a:buChar char="•"/>
              <a:tabLst>
                <a:tab pos="261938" algn="l"/>
              </a:tabLst>
              <a:defRPr sz="2000">
                <a:solidFill>
                  <a:schemeClr val="tx1"/>
                </a:solidFill>
                <a:latin typeface="+mn-lt"/>
                <a:ea typeface="MS PGothic" pitchFamily="34" charset="-128"/>
              </a:defRPr>
            </a:lvl2pPr>
            <a:lvl3pPr marL="0" marR="0" indent="0" algn="l" rtl="0" eaLnBrk="0" fontAlgn="base" hangingPunct="0">
              <a:lnSpc>
                <a:spcPct val="90000"/>
              </a:lnSpc>
              <a:spcBef>
                <a:spcPts val="0"/>
              </a:spcBef>
              <a:spcAft>
                <a:spcPct val="0"/>
              </a:spcAft>
              <a:buFont typeface="Arial" pitchFamily="34" charset="0"/>
              <a:buChar char="-"/>
              <a:tabLst>
                <a:tab pos="261938" algn="l"/>
              </a:tabLst>
              <a:defRPr sz="2000">
                <a:solidFill>
                  <a:schemeClr val="tx1"/>
                </a:solidFill>
                <a:latin typeface="+mn-lt"/>
                <a:ea typeface="MS PGothic" pitchFamily="34" charset="-128"/>
              </a:defRPr>
            </a:lvl3pPr>
            <a:lvl4pPr marL="0" marR="0" indent="0" algn="l" rtl="0" eaLnBrk="0" fontAlgn="base" hangingPunct="0">
              <a:lnSpc>
                <a:spcPct val="90000"/>
              </a:lnSpc>
              <a:spcBef>
                <a:spcPts val="0"/>
              </a:spcBef>
              <a:spcAft>
                <a:spcPct val="0"/>
              </a:spcAft>
              <a:buFont typeface="Wingdings 2" pitchFamily="18" charset="2"/>
              <a:buChar char=""/>
              <a:tabLst>
                <a:tab pos="261938" algn="l"/>
              </a:tabLst>
              <a:defRPr sz="2000">
                <a:solidFill>
                  <a:schemeClr val="tx1"/>
                </a:solidFill>
                <a:latin typeface="+mn-lt"/>
                <a:ea typeface="MS PGothic" pitchFamily="34" charset="-128"/>
              </a:defRPr>
            </a:lvl4pPr>
            <a:lvl5pPr marL="0" marR="0" indent="0" algn="l" rtl="0" eaLnBrk="0" fontAlgn="base" hangingPunct="0">
              <a:lnSpc>
                <a:spcPct val="90000"/>
              </a:lnSpc>
              <a:spcBef>
                <a:spcPts val="0"/>
              </a:spcBef>
              <a:spcAft>
                <a:spcPct val="0"/>
              </a:spcAft>
              <a:buFont typeface="Wingdings 2" pitchFamily="18" charset="2"/>
              <a:buChar char=""/>
              <a:tabLst>
                <a:tab pos="261938" algn="l"/>
              </a:tabLst>
              <a:defRPr sz="2000">
                <a:solidFill>
                  <a:schemeClr val="tx1"/>
                </a:solidFill>
                <a:latin typeface="+mn-lt"/>
                <a:ea typeface="MS PGothic" pitchFamily="34" charset="-128"/>
              </a:defRPr>
            </a:lvl5pPr>
            <a:lvl6pPr marL="0" marR="0" indent="0" algn="l" rtl="0" fontAlgn="base">
              <a:lnSpc>
                <a:spcPct val="90000"/>
              </a:lnSpc>
              <a:spcBef>
                <a:spcPts val="0"/>
              </a:spcBef>
              <a:spcAft>
                <a:spcPct val="0"/>
              </a:spcAft>
              <a:buFont typeface="Wingdings 2" pitchFamily="1" charset="2"/>
              <a:buChar char=""/>
              <a:tabLst>
                <a:tab pos="261938" algn="l"/>
              </a:tabLst>
              <a:defRPr sz="2000">
                <a:solidFill>
                  <a:schemeClr val="tx1"/>
                </a:solidFill>
                <a:latin typeface="+mn-lt"/>
                <a:ea typeface="+mn-ea"/>
              </a:defRPr>
            </a:lvl6pPr>
            <a:lvl7pPr marL="0" marR="0" indent="0" algn="l" rtl="0" fontAlgn="base">
              <a:lnSpc>
                <a:spcPct val="90000"/>
              </a:lnSpc>
              <a:spcBef>
                <a:spcPts val="0"/>
              </a:spcBef>
              <a:spcAft>
                <a:spcPct val="0"/>
              </a:spcAft>
              <a:buFont typeface="Wingdings 2" pitchFamily="1" charset="2"/>
              <a:buChar char=""/>
              <a:tabLst>
                <a:tab pos="261938" algn="l"/>
              </a:tabLst>
              <a:defRPr sz="2000">
                <a:solidFill>
                  <a:schemeClr val="tx1"/>
                </a:solidFill>
                <a:latin typeface="+mn-lt"/>
                <a:ea typeface="+mn-ea"/>
              </a:defRPr>
            </a:lvl7pPr>
            <a:lvl8pPr marL="0" marR="0" indent="0" algn="l" rtl="0" fontAlgn="base">
              <a:lnSpc>
                <a:spcPct val="90000"/>
              </a:lnSpc>
              <a:spcBef>
                <a:spcPts val="0"/>
              </a:spcBef>
              <a:spcAft>
                <a:spcPct val="0"/>
              </a:spcAft>
              <a:buFont typeface="Wingdings 2" pitchFamily="1" charset="2"/>
              <a:buChar char=""/>
              <a:tabLst>
                <a:tab pos="261938" algn="l"/>
              </a:tabLst>
              <a:defRPr sz="2000">
                <a:solidFill>
                  <a:schemeClr val="tx1"/>
                </a:solidFill>
                <a:latin typeface="+mn-lt"/>
                <a:ea typeface="+mn-ea"/>
              </a:defRPr>
            </a:lvl8pPr>
            <a:lvl9pPr marL="0" marR="0" indent="0" algn="l" rtl="0" fontAlgn="base">
              <a:lnSpc>
                <a:spcPct val="90000"/>
              </a:lnSpc>
              <a:spcBef>
                <a:spcPts val="0"/>
              </a:spcBef>
              <a:spcAft>
                <a:spcPct val="0"/>
              </a:spcAft>
              <a:buFont typeface="Wingdings 2" pitchFamily="1" charset="2"/>
              <a:buChar char=""/>
              <a:tabLst>
                <a:tab pos="261938" algn="l"/>
              </a:tabLst>
              <a:defRPr sz="2000">
                <a:solidFill>
                  <a:schemeClr val="tx1"/>
                </a:solidFill>
                <a:latin typeface="+mn-lt"/>
                <a:ea typeface="+mn-ea"/>
              </a:defRPr>
            </a:lvl9pPr>
          </a:lstStyle>
          <a:p>
            <a:pPr lvl="0" defTabSz="1219170">
              <a:tabLst>
                <a:tab pos="349242" algn="l"/>
              </a:tabLst>
              <a:defRPr/>
            </a:pPr>
            <a:r>
              <a:rPr lang="en-US" sz="2133" kern="0" dirty="0">
                <a:solidFill>
                  <a:srgbClr val="000000"/>
                </a:solidFill>
              </a:rPr>
              <a:t>Our framework will assess providers, local authorities and integrated care systems with a consistent set of key themes ​</a:t>
            </a:r>
          </a:p>
          <a:p>
            <a:pPr lvl="0" defTabSz="1219170">
              <a:tabLst>
                <a:tab pos="349242" algn="l"/>
              </a:tabLst>
              <a:defRPr/>
            </a:pPr>
            <a:endParaRPr lang="en-US" sz="2133" kern="0" dirty="0">
              <a:solidFill>
                <a:srgbClr val="000000"/>
              </a:solidFill>
            </a:endParaRPr>
          </a:p>
          <a:p>
            <a:pPr marL="342900" lvl="0" indent="-342900" defTabSz="1219170">
              <a:buFont typeface="Arial" panose="020B0604020202020204" pitchFamily="34" charset="0"/>
              <a:buChar char="•"/>
              <a:tabLst>
                <a:tab pos="349242" algn="l"/>
              </a:tabLst>
              <a:defRPr/>
            </a:pPr>
            <a:r>
              <a:rPr lang="en-US" sz="2133" kern="0" dirty="0">
                <a:solidFill>
                  <a:srgbClr val="000000"/>
                </a:solidFill>
              </a:rPr>
              <a:t>Giving us an up-to-date view of quality​</a:t>
            </a:r>
          </a:p>
          <a:p>
            <a:pPr marL="342900" lvl="0" indent="-342900" defTabSz="1219170">
              <a:buFont typeface="Arial" panose="020B0604020202020204" pitchFamily="34" charset="0"/>
              <a:buChar char="•"/>
              <a:tabLst>
                <a:tab pos="349242" algn="l"/>
              </a:tabLst>
              <a:defRPr/>
            </a:pPr>
            <a:endParaRPr lang="en-US" sz="2133" kern="0" dirty="0">
              <a:solidFill>
                <a:srgbClr val="000000"/>
              </a:solidFill>
            </a:endParaRPr>
          </a:p>
          <a:p>
            <a:pPr marL="342900" lvl="0" indent="-342900" defTabSz="1219170">
              <a:buFont typeface="Arial" panose="020B0604020202020204" pitchFamily="34" charset="0"/>
              <a:buChar char="•"/>
              <a:tabLst>
                <a:tab pos="349242" algn="l"/>
              </a:tabLst>
              <a:defRPr/>
            </a:pPr>
            <a:r>
              <a:rPr lang="en-US" sz="2133" kern="0" dirty="0">
                <a:solidFill>
                  <a:srgbClr val="000000"/>
                </a:solidFill>
              </a:rPr>
              <a:t>Helping us better identify trends and patterns across areas</a:t>
            </a:r>
            <a:endParaRPr kumimoji="0" lang="en-GB" altLang="en-US" sz="2400" b="0" i="0" u="none" strike="noStrike" kern="0" cap="none" spc="0" normalizeH="0" baseline="0" noProof="0" dirty="0">
              <a:ln>
                <a:noFill/>
              </a:ln>
              <a:solidFill>
                <a:srgbClr val="000000"/>
              </a:solidFill>
              <a:effectLst/>
              <a:uLnTx/>
              <a:uFillTx/>
              <a:latin typeface="Arial"/>
              <a:ea typeface="MS PGothic" pitchFamily="34" charset="-128"/>
              <a:cs typeface="+mn-cs"/>
            </a:endParaRPr>
          </a:p>
        </p:txBody>
      </p:sp>
    </p:spTree>
    <p:extLst>
      <p:ext uri="{BB962C8B-B14F-4D97-AF65-F5344CB8AC3E}">
        <p14:creationId xmlns:p14="http://schemas.microsoft.com/office/powerpoint/2010/main" val="837326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CA5F76-FEA8-0250-3BE6-2723D36BAC2E}"/>
              </a:ext>
            </a:extLst>
          </p:cNvPr>
          <p:cNvSpPr txBox="1"/>
          <p:nvPr/>
        </p:nvSpPr>
        <p:spPr>
          <a:xfrm>
            <a:off x="374188" y="1167437"/>
            <a:ext cx="6606715" cy="4832092"/>
          </a:xfrm>
          <a:prstGeom prst="rect">
            <a:avLst/>
          </a:prstGeom>
          <a:noFill/>
        </p:spPr>
        <p:txBody>
          <a:bodyPr wrap="square">
            <a:spAutoFit/>
          </a:bodyPr>
          <a:lstStyle/>
          <a:p>
            <a:r>
              <a:rPr lang="en-US" sz="2200" dirty="0"/>
              <a:t>Quality statements are the commitments that providers, commissioners and system leaders should live up to. Expressed as ‘we statements’, they show what is needed to deliver high-quality, person-</a:t>
            </a:r>
            <a:r>
              <a:rPr lang="en-US" sz="2200" dirty="0" err="1"/>
              <a:t>centred</a:t>
            </a:r>
            <a:r>
              <a:rPr lang="en-US" sz="2200" dirty="0"/>
              <a:t> care.</a:t>
            </a:r>
          </a:p>
          <a:p>
            <a:endParaRPr lang="en-US" sz="2200" dirty="0"/>
          </a:p>
          <a:p>
            <a:r>
              <a:rPr lang="en-US" sz="2200" dirty="0"/>
              <a:t>The quality statements show how services and providers need to work together to plan and deliver high quality care. They directly relate to the regulations.</a:t>
            </a:r>
          </a:p>
          <a:p>
            <a:endParaRPr lang="en-US" sz="2200" dirty="0"/>
          </a:p>
          <a:p>
            <a:r>
              <a:rPr lang="en-US" sz="2200" dirty="0"/>
              <a:t>When they refer to 'people' we mean people who use services, their families, friends and unpaid carers. </a:t>
            </a:r>
            <a:endParaRPr lang="en-GB" sz="2200" dirty="0"/>
          </a:p>
        </p:txBody>
      </p:sp>
      <p:sp>
        <p:nvSpPr>
          <p:cNvPr id="8" name="Title 1">
            <a:extLst>
              <a:ext uri="{FF2B5EF4-FFF2-40B4-BE49-F238E27FC236}">
                <a16:creationId xmlns:a16="http://schemas.microsoft.com/office/drawing/2014/main" id="{926A74D1-B17C-CD3A-4BA6-973869CCE9B9}"/>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What are quality statements?</a:t>
            </a:r>
          </a:p>
        </p:txBody>
      </p:sp>
      <p:sp>
        <p:nvSpPr>
          <p:cNvPr id="10" name="TextBox 9">
            <a:extLst>
              <a:ext uri="{FF2B5EF4-FFF2-40B4-BE49-F238E27FC236}">
                <a16:creationId xmlns:a16="http://schemas.microsoft.com/office/drawing/2014/main" id="{4991C584-3209-C482-FFE4-00BCA3167D4C}"/>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Source: https://www.cqc.org.uk/assessment/quality-statements</a:t>
            </a:r>
          </a:p>
        </p:txBody>
      </p:sp>
      <p:pic>
        <p:nvPicPr>
          <p:cNvPr id="2" name="Picture Placeholder 6">
            <a:extLst>
              <a:ext uri="{FF2B5EF4-FFF2-40B4-BE49-F238E27FC236}">
                <a16:creationId xmlns:a16="http://schemas.microsoft.com/office/drawing/2014/main" id="{241260DC-A99E-54F6-EEDB-FA2A05D4EEC9}"/>
              </a:ext>
            </a:extLst>
          </p:cNvPr>
          <p:cNvPicPr>
            <a:picLocks noChangeAspect="1"/>
          </p:cNvPicPr>
          <p:nvPr/>
        </p:nvPicPr>
        <p:blipFill>
          <a:blip r:embed="rId2"/>
          <a:srcRect l="8374" r="8374"/>
          <a:stretch>
            <a:fillRect/>
          </a:stretch>
        </p:blipFill>
        <p:spPr>
          <a:xfrm>
            <a:off x="7551058" y="2517058"/>
            <a:ext cx="4640942" cy="3809999"/>
          </a:xfrm>
          <a:prstGeom prst="rect">
            <a:avLst/>
          </a:prstGeom>
        </p:spPr>
      </p:pic>
      <p:pic>
        <p:nvPicPr>
          <p:cNvPr id="4" name="Picture 3">
            <a:extLst>
              <a:ext uri="{FF2B5EF4-FFF2-40B4-BE49-F238E27FC236}">
                <a16:creationId xmlns:a16="http://schemas.microsoft.com/office/drawing/2014/main" id="{0FA7532C-F79E-52C6-AB18-26BB1185DB34}"/>
              </a:ext>
            </a:extLst>
          </p:cNvPr>
          <p:cNvPicPr>
            <a:picLocks noChangeAspect="1"/>
          </p:cNvPicPr>
          <p:nvPr/>
        </p:nvPicPr>
        <p:blipFill rotWithShape="1">
          <a:blip r:embed="rId3"/>
          <a:srcRect r="3614" b="1957"/>
          <a:stretch/>
        </p:blipFill>
        <p:spPr>
          <a:xfrm>
            <a:off x="9871529" y="157422"/>
            <a:ext cx="2223653" cy="2020029"/>
          </a:xfrm>
          <a:prstGeom prst="rect">
            <a:avLst/>
          </a:prstGeom>
        </p:spPr>
      </p:pic>
    </p:spTree>
    <p:extLst>
      <p:ext uri="{BB962C8B-B14F-4D97-AF65-F5344CB8AC3E}">
        <p14:creationId xmlns:p14="http://schemas.microsoft.com/office/powerpoint/2010/main" val="1534231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2EFABC-A579-79DC-7E35-D22E53A58F27}"/>
              </a:ext>
            </a:extLst>
          </p:cNvPr>
          <p:cNvSpPr txBox="1">
            <a:spLocks/>
          </p:cNvSpPr>
          <p:nvPr/>
        </p:nvSpPr>
        <p:spPr>
          <a:xfrm>
            <a:off x="1459405" y="178320"/>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Quality statements: </a:t>
            </a:r>
          </a:p>
          <a:p>
            <a:r>
              <a:rPr lang="en-GB" sz="3200" kern="0" dirty="0">
                <a:solidFill>
                  <a:srgbClr val="D52866"/>
                </a:solidFill>
                <a:latin typeface="Arial"/>
              </a:rPr>
              <a:t>What do we mean by safe? 1/2</a:t>
            </a:r>
          </a:p>
        </p:txBody>
      </p:sp>
      <p:sp>
        <p:nvSpPr>
          <p:cNvPr id="6" name="TextBox 5">
            <a:extLst>
              <a:ext uri="{FF2B5EF4-FFF2-40B4-BE49-F238E27FC236}">
                <a16:creationId xmlns:a16="http://schemas.microsoft.com/office/drawing/2014/main" id="{E26EA158-0865-35DD-1984-D5781B3C73C2}"/>
              </a:ext>
            </a:extLst>
          </p:cNvPr>
          <p:cNvSpPr txBox="1"/>
          <p:nvPr/>
        </p:nvSpPr>
        <p:spPr>
          <a:xfrm>
            <a:off x="374188" y="1522786"/>
            <a:ext cx="5335496" cy="2031325"/>
          </a:xfrm>
          <a:prstGeom prst="rect">
            <a:avLst/>
          </a:prstGeom>
          <a:noFill/>
        </p:spPr>
        <p:txBody>
          <a:bodyPr wrap="square" rtlCol="0">
            <a:spAutoFit/>
          </a:bodyPr>
          <a:lstStyle/>
          <a:p>
            <a:r>
              <a:rPr lang="en-GB" b="1" dirty="0">
                <a:solidFill>
                  <a:srgbClr val="3C5A93"/>
                </a:solidFill>
              </a:rPr>
              <a:t>Learning culture</a:t>
            </a:r>
          </a:p>
          <a:p>
            <a:r>
              <a:rPr lang="en-US" dirty="0"/>
              <a:t>We have a proactive and positive culture of safety based on openness and honesty, in which concerns about safety are listened to, safety events are investigated and reported thoroughly, and lessons are learned to continually identify and embed good practices.</a:t>
            </a:r>
            <a:endParaRPr lang="en-GB" dirty="0"/>
          </a:p>
        </p:txBody>
      </p:sp>
      <p:sp>
        <p:nvSpPr>
          <p:cNvPr id="10" name="TextBox 9">
            <a:extLst>
              <a:ext uri="{FF2B5EF4-FFF2-40B4-BE49-F238E27FC236}">
                <a16:creationId xmlns:a16="http://schemas.microsoft.com/office/drawing/2014/main" id="{646752AF-22C7-52AB-9A9C-0C8265A249CD}"/>
              </a:ext>
            </a:extLst>
          </p:cNvPr>
          <p:cNvSpPr txBox="1"/>
          <p:nvPr/>
        </p:nvSpPr>
        <p:spPr>
          <a:xfrm>
            <a:off x="374188" y="3780772"/>
            <a:ext cx="5335496" cy="1754326"/>
          </a:xfrm>
          <a:prstGeom prst="rect">
            <a:avLst/>
          </a:prstGeom>
          <a:noFill/>
        </p:spPr>
        <p:txBody>
          <a:bodyPr wrap="square">
            <a:spAutoFit/>
          </a:bodyPr>
          <a:lstStyle/>
          <a:p>
            <a:r>
              <a:rPr lang="en-US" b="1" dirty="0">
                <a:solidFill>
                  <a:srgbClr val="3C5A93"/>
                </a:solidFill>
              </a:rPr>
              <a:t>Safe systems, pathways and transitions</a:t>
            </a:r>
          </a:p>
          <a:p>
            <a:r>
              <a:rPr lang="en-US" dirty="0"/>
              <a:t>We work with people and our partners to establish and maintain safe systems of care, in which safety is managed, monitored and assured. We ensure continuity of care, including when people move between different services.</a:t>
            </a:r>
            <a:endParaRPr lang="en-GB" dirty="0"/>
          </a:p>
        </p:txBody>
      </p:sp>
      <p:sp>
        <p:nvSpPr>
          <p:cNvPr id="14" name="TextBox 13">
            <a:extLst>
              <a:ext uri="{FF2B5EF4-FFF2-40B4-BE49-F238E27FC236}">
                <a16:creationId xmlns:a16="http://schemas.microsoft.com/office/drawing/2014/main" id="{D909A08A-64AE-7C7A-2882-0594B3F4F989}"/>
              </a:ext>
            </a:extLst>
          </p:cNvPr>
          <p:cNvSpPr txBox="1"/>
          <p:nvPr/>
        </p:nvSpPr>
        <p:spPr>
          <a:xfrm>
            <a:off x="6184557" y="1442390"/>
            <a:ext cx="5561966" cy="2585323"/>
          </a:xfrm>
          <a:prstGeom prst="rect">
            <a:avLst/>
          </a:prstGeom>
          <a:noFill/>
        </p:spPr>
        <p:txBody>
          <a:bodyPr wrap="square">
            <a:spAutoFit/>
          </a:bodyPr>
          <a:lstStyle/>
          <a:p>
            <a:r>
              <a:rPr lang="en-GB" b="1" dirty="0">
                <a:solidFill>
                  <a:srgbClr val="3C5A93"/>
                </a:solidFill>
              </a:rPr>
              <a:t>Safeguarding</a:t>
            </a:r>
          </a:p>
          <a:p>
            <a:r>
              <a:rPr lang="en-US" dirty="0"/>
              <a:t>We work with people to understand what being safe means to them as well as with our partners on the best way to achieve this. We concentrate on improving people’s lives while protecting their right to live in safety, free from bullying, harassment, abuse, discrimination, avoidable harm and neglect. We make sure we share concerns quickly and appropriately.</a:t>
            </a:r>
            <a:endParaRPr lang="en-GB" dirty="0"/>
          </a:p>
        </p:txBody>
      </p:sp>
      <p:sp>
        <p:nvSpPr>
          <p:cNvPr id="7" name="TextBox 6">
            <a:extLst>
              <a:ext uri="{FF2B5EF4-FFF2-40B4-BE49-F238E27FC236}">
                <a16:creationId xmlns:a16="http://schemas.microsoft.com/office/drawing/2014/main" id="{1CBE5013-C74D-6F20-75A8-111E7DDC54F2}"/>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Source: https://www.cqc.org.uk/assessment/quality-statements</a:t>
            </a:r>
          </a:p>
        </p:txBody>
      </p:sp>
      <p:sp>
        <p:nvSpPr>
          <p:cNvPr id="8" name="TextBox 7">
            <a:extLst>
              <a:ext uri="{FF2B5EF4-FFF2-40B4-BE49-F238E27FC236}">
                <a16:creationId xmlns:a16="http://schemas.microsoft.com/office/drawing/2014/main" id="{8DFD10F2-EE4C-3BEC-48D0-521726D2B318}"/>
              </a:ext>
            </a:extLst>
          </p:cNvPr>
          <p:cNvSpPr txBox="1"/>
          <p:nvPr/>
        </p:nvSpPr>
        <p:spPr>
          <a:xfrm>
            <a:off x="6224406" y="4260103"/>
            <a:ext cx="5561966" cy="1477328"/>
          </a:xfrm>
          <a:prstGeom prst="rect">
            <a:avLst/>
          </a:prstGeom>
          <a:noFill/>
        </p:spPr>
        <p:txBody>
          <a:bodyPr wrap="square" rtlCol="0">
            <a:spAutoFit/>
          </a:bodyPr>
          <a:lstStyle/>
          <a:p>
            <a:r>
              <a:rPr lang="en-US" b="1" dirty="0">
                <a:solidFill>
                  <a:srgbClr val="3C5A93"/>
                </a:solidFill>
              </a:rPr>
              <a:t>Involving people to manage risks</a:t>
            </a:r>
          </a:p>
          <a:p>
            <a:r>
              <a:rPr lang="en-US" dirty="0"/>
              <a:t>We work with people to understand and manage risks by thinking holistically so that care meets their needs in a way that is safe and supportive and enables them to do the things that matter to them.</a:t>
            </a:r>
            <a:endParaRPr lang="en-GB" dirty="0"/>
          </a:p>
        </p:txBody>
      </p:sp>
      <p:pic>
        <p:nvPicPr>
          <p:cNvPr id="5" name="Picture 4">
            <a:extLst>
              <a:ext uri="{FF2B5EF4-FFF2-40B4-BE49-F238E27FC236}">
                <a16:creationId xmlns:a16="http://schemas.microsoft.com/office/drawing/2014/main" id="{202B6B28-2160-4AF9-EF88-140E3D8175C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9299" y="172005"/>
            <a:ext cx="1255408" cy="1210109"/>
          </a:xfrm>
          <a:prstGeom prst="rect">
            <a:avLst/>
          </a:prstGeom>
        </p:spPr>
      </p:pic>
    </p:spTree>
    <p:extLst>
      <p:ext uri="{BB962C8B-B14F-4D97-AF65-F5344CB8AC3E}">
        <p14:creationId xmlns:p14="http://schemas.microsoft.com/office/powerpoint/2010/main" val="1341801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2EFABC-A579-79DC-7E35-D22E53A58F27}"/>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Quality statements: </a:t>
            </a:r>
          </a:p>
          <a:p>
            <a:r>
              <a:rPr lang="en-GB" sz="3200" kern="0" dirty="0">
                <a:solidFill>
                  <a:srgbClr val="D52866"/>
                </a:solidFill>
                <a:latin typeface="Arial"/>
              </a:rPr>
              <a:t>What do we mean by safe? 2/2</a:t>
            </a:r>
          </a:p>
        </p:txBody>
      </p:sp>
      <p:pic>
        <p:nvPicPr>
          <p:cNvPr id="5" name="Picture 4">
            <a:extLst>
              <a:ext uri="{FF2B5EF4-FFF2-40B4-BE49-F238E27FC236}">
                <a16:creationId xmlns:a16="http://schemas.microsoft.com/office/drawing/2014/main" id="{202B6B28-2160-4AF9-EF88-140E3D8175C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43881" y="88143"/>
            <a:ext cx="1372980" cy="1323439"/>
          </a:xfrm>
          <a:prstGeom prst="rect">
            <a:avLst/>
          </a:prstGeom>
        </p:spPr>
      </p:pic>
      <p:sp>
        <p:nvSpPr>
          <p:cNvPr id="10" name="TextBox 9">
            <a:extLst>
              <a:ext uri="{FF2B5EF4-FFF2-40B4-BE49-F238E27FC236}">
                <a16:creationId xmlns:a16="http://schemas.microsoft.com/office/drawing/2014/main" id="{646752AF-22C7-52AB-9A9C-0C8265A249CD}"/>
              </a:ext>
            </a:extLst>
          </p:cNvPr>
          <p:cNvSpPr txBox="1"/>
          <p:nvPr/>
        </p:nvSpPr>
        <p:spPr>
          <a:xfrm>
            <a:off x="303068" y="1718738"/>
            <a:ext cx="6097772" cy="1200329"/>
          </a:xfrm>
          <a:prstGeom prst="rect">
            <a:avLst/>
          </a:prstGeom>
          <a:noFill/>
        </p:spPr>
        <p:txBody>
          <a:bodyPr wrap="square">
            <a:spAutoFit/>
          </a:bodyPr>
          <a:lstStyle/>
          <a:p>
            <a:r>
              <a:rPr lang="en-US" b="1" dirty="0">
                <a:solidFill>
                  <a:srgbClr val="3C5A93"/>
                </a:solidFill>
              </a:rPr>
              <a:t>Safe environments </a:t>
            </a:r>
          </a:p>
          <a:p>
            <a:r>
              <a:rPr lang="en-US" dirty="0"/>
              <a:t>We detect and control potential risks in the care environment. We make sure that the equipment, facilities and technology support the delivery of safe care.</a:t>
            </a:r>
            <a:endParaRPr lang="en-GB" dirty="0"/>
          </a:p>
        </p:txBody>
      </p:sp>
      <p:sp>
        <p:nvSpPr>
          <p:cNvPr id="14" name="TextBox 13">
            <a:extLst>
              <a:ext uri="{FF2B5EF4-FFF2-40B4-BE49-F238E27FC236}">
                <a16:creationId xmlns:a16="http://schemas.microsoft.com/office/drawing/2014/main" id="{D909A08A-64AE-7C7A-2882-0594B3F4F989}"/>
              </a:ext>
            </a:extLst>
          </p:cNvPr>
          <p:cNvSpPr txBox="1"/>
          <p:nvPr/>
        </p:nvSpPr>
        <p:spPr>
          <a:xfrm>
            <a:off x="284480" y="3581878"/>
            <a:ext cx="6096000" cy="1754326"/>
          </a:xfrm>
          <a:prstGeom prst="rect">
            <a:avLst/>
          </a:prstGeom>
          <a:noFill/>
        </p:spPr>
        <p:txBody>
          <a:bodyPr wrap="square">
            <a:spAutoFit/>
          </a:bodyPr>
          <a:lstStyle/>
          <a:p>
            <a:r>
              <a:rPr lang="en-GB" b="1" dirty="0">
                <a:solidFill>
                  <a:srgbClr val="3C5A93"/>
                </a:solidFill>
              </a:rPr>
              <a:t>Safe and effective staffing</a:t>
            </a:r>
          </a:p>
          <a:p>
            <a:r>
              <a:rPr lang="en-US" dirty="0"/>
              <a:t>We make sure there are enough qualified, skilled and experienced people, who receive effective support, supervision and development. They work together effectively to provide safe care that meets people’s individual needs.</a:t>
            </a:r>
            <a:endParaRPr lang="en-GB" dirty="0"/>
          </a:p>
        </p:txBody>
      </p:sp>
      <p:sp>
        <p:nvSpPr>
          <p:cNvPr id="18" name="TextBox 17">
            <a:extLst>
              <a:ext uri="{FF2B5EF4-FFF2-40B4-BE49-F238E27FC236}">
                <a16:creationId xmlns:a16="http://schemas.microsoft.com/office/drawing/2014/main" id="{0DEF4464-EADB-8A23-BC53-47F1BB45EAB0}"/>
              </a:ext>
            </a:extLst>
          </p:cNvPr>
          <p:cNvSpPr txBox="1"/>
          <p:nvPr/>
        </p:nvSpPr>
        <p:spPr>
          <a:xfrm>
            <a:off x="6934648" y="1718738"/>
            <a:ext cx="4274641" cy="1477328"/>
          </a:xfrm>
          <a:prstGeom prst="rect">
            <a:avLst/>
          </a:prstGeom>
          <a:noFill/>
        </p:spPr>
        <p:txBody>
          <a:bodyPr wrap="square">
            <a:spAutoFit/>
          </a:bodyPr>
          <a:lstStyle/>
          <a:p>
            <a:r>
              <a:rPr lang="en-US" b="1" dirty="0">
                <a:solidFill>
                  <a:srgbClr val="3C5A93"/>
                </a:solidFill>
              </a:rPr>
              <a:t>Infection prevention and control</a:t>
            </a:r>
          </a:p>
          <a:p>
            <a:r>
              <a:rPr lang="en-US" dirty="0"/>
              <a:t>We assess and manage the risk of infection. We detect and control the risk of it spreading and share any concerns with appropriate agencies promptly.</a:t>
            </a:r>
            <a:endParaRPr lang="en-GB" dirty="0"/>
          </a:p>
        </p:txBody>
      </p:sp>
      <p:sp>
        <p:nvSpPr>
          <p:cNvPr id="3" name="TextBox 2">
            <a:extLst>
              <a:ext uri="{FF2B5EF4-FFF2-40B4-BE49-F238E27FC236}">
                <a16:creationId xmlns:a16="http://schemas.microsoft.com/office/drawing/2014/main" id="{E9806CA8-439C-A318-9BB4-4E3199202A43}"/>
              </a:ext>
            </a:extLst>
          </p:cNvPr>
          <p:cNvSpPr txBox="1"/>
          <p:nvPr/>
        </p:nvSpPr>
        <p:spPr>
          <a:xfrm>
            <a:off x="6934648" y="3581878"/>
            <a:ext cx="4867006" cy="1754326"/>
          </a:xfrm>
          <a:prstGeom prst="rect">
            <a:avLst/>
          </a:prstGeom>
          <a:noFill/>
        </p:spPr>
        <p:txBody>
          <a:bodyPr wrap="square">
            <a:spAutoFit/>
          </a:bodyPr>
          <a:lstStyle/>
          <a:p>
            <a:r>
              <a:rPr lang="en-GB" b="1" dirty="0">
                <a:solidFill>
                  <a:srgbClr val="3C5A93"/>
                </a:solidFill>
              </a:rPr>
              <a:t>Medicines optimisation</a:t>
            </a:r>
          </a:p>
          <a:p>
            <a:r>
              <a:rPr lang="en-US" dirty="0"/>
              <a:t>We make sure that medicines and treatments are safe and meet people’s needs, capacities and preferences by enabling them to be involved in planning, including when changes happen.</a:t>
            </a:r>
            <a:endParaRPr lang="en-GB" dirty="0"/>
          </a:p>
        </p:txBody>
      </p:sp>
      <p:sp>
        <p:nvSpPr>
          <p:cNvPr id="7" name="TextBox 6">
            <a:extLst>
              <a:ext uri="{FF2B5EF4-FFF2-40B4-BE49-F238E27FC236}">
                <a16:creationId xmlns:a16="http://schemas.microsoft.com/office/drawing/2014/main" id="{218E71FD-89D9-D81A-7C6A-D7DC85BDE564}"/>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Source: https://www.cqc.org.uk/assessment/quality-statements</a:t>
            </a:r>
          </a:p>
        </p:txBody>
      </p:sp>
    </p:spTree>
    <p:extLst>
      <p:ext uri="{BB962C8B-B14F-4D97-AF65-F5344CB8AC3E}">
        <p14:creationId xmlns:p14="http://schemas.microsoft.com/office/powerpoint/2010/main" val="688073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46752AF-22C7-52AB-9A9C-0C8265A249CD}"/>
              </a:ext>
            </a:extLst>
          </p:cNvPr>
          <p:cNvSpPr txBox="1"/>
          <p:nvPr/>
        </p:nvSpPr>
        <p:spPr>
          <a:xfrm>
            <a:off x="303068" y="1649914"/>
            <a:ext cx="5225277" cy="1477328"/>
          </a:xfrm>
          <a:prstGeom prst="rect">
            <a:avLst/>
          </a:prstGeom>
          <a:noFill/>
        </p:spPr>
        <p:txBody>
          <a:bodyPr wrap="square">
            <a:spAutoFit/>
          </a:bodyPr>
          <a:lstStyle/>
          <a:p>
            <a:r>
              <a:rPr lang="en-US" b="1" dirty="0">
                <a:solidFill>
                  <a:srgbClr val="3C5A93"/>
                </a:solidFill>
              </a:rPr>
              <a:t>Kindness, compassion and dignity </a:t>
            </a:r>
          </a:p>
          <a:p>
            <a:r>
              <a:rPr lang="en-US" dirty="0"/>
              <a:t>We always treat people with kindness, empathy and compassion and we respect their privacy and dignity. We treat colleagues from other </a:t>
            </a:r>
            <a:r>
              <a:rPr lang="en-US" dirty="0" err="1"/>
              <a:t>organisations</a:t>
            </a:r>
            <a:r>
              <a:rPr lang="en-US" dirty="0"/>
              <a:t> with kindness and respect.</a:t>
            </a:r>
            <a:endParaRPr lang="en-GB" dirty="0"/>
          </a:p>
        </p:txBody>
      </p:sp>
      <p:sp>
        <p:nvSpPr>
          <p:cNvPr id="14" name="TextBox 13">
            <a:extLst>
              <a:ext uri="{FF2B5EF4-FFF2-40B4-BE49-F238E27FC236}">
                <a16:creationId xmlns:a16="http://schemas.microsoft.com/office/drawing/2014/main" id="{D909A08A-64AE-7C7A-2882-0594B3F4F989}"/>
              </a:ext>
            </a:extLst>
          </p:cNvPr>
          <p:cNvSpPr txBox="1"/>
          <p:nvPr/>
        </p:nvSpPr>
        <p:spPr>
          <a:xfrm>
            <a:off x="284480" y="3513054"/>
            <a:ext cx="5361311" cy="1754326"/>
          </a:xfrm>
          <a:prstGeom prst="rect">
            <a:avLst/>
          </a:prstGeom>
          <a:noFill/>
        </p:spPr>
        <p:txBody>
          <a:bodyPr wrap="square">
            <a:spAutoFit/>
          </a:bodyPr>
          <a:lstStyle/>
          <a:p>
            <a:r>
              <a:rPr lang="en-GB" b="1" dirty="0">
                <a:solidFill>
                  <a:srgbClr val="3C5A93"/>
                </a:solidFill>
              </a:rPr>
              <a:t>Treating people as individuals</a:t>
            </a:r>
          </a:p>
          <a:p>
            <a:r>
              <a:rPr lang="en-US" dirty="0"/>
              <a:t>We treat people as individuals and make sure their care, support and treatment meets their needs and preferences. We take account of their strengths, abilities, aspirations, culture and unique backgrounds and protected characteristics.</a:t>
            </a:r>
            <a:endParaRPr lang="en-GB" dirty="0"/>
          </a:p>
        </p:txBody>
      </p:sp>
      <p:sp>
        <p:nvSpPr>
          <p:cNvPr id="18" name="TextBox 17">
            <a:extLst>
              <a:ext uri="{FF2B5EF4-FFF2-40B4-BE49-F238E27FC236}">
                <a16:creationId xmlns:a16="http://schemas.microsoft.com/office/drawing/2014/main" id="{0DEF4464-EADB-8A23-BC53-47F1BB45EAB0}"/>
              </a:ext>
            </a:extLst>
          </p:cNvPr>
          <p:cNvSpPr txBox="1"/>
          <p:nvPr/>
        </p:nvSpPr>
        <p:spPr>
          <a:xfrm>
            <a:off x="6672475" y="1503353"/>
            <a:ext cx="4274641" cy="1477328"/>
          </a:xfrm>
          <a:prstGeom prst="rect">
            <a:avLst/>
          </a:prstGeom>
          <a:noFill/>
        </p:spPr>
        <p:txBody>
          <a:bodyPr wrap="square">
            <a:spAutoFit/>
          </a:bodyPr>
          <a:lstStyle/>
          <a:p>
            <a:r>
              <a:rPr lang="en-US" b="1" dirty="0">
                <a:solidFill>
                  <a:srgbClr val="3C5A93"/>
                </a:solidFill>
              </a:rPr>
              <a:t>Independence, choice and control</a:t>
            </a:r>
          </a:p>
          <a:p>
            <a:r>
              <a:rPr lang="en-US" dirty="0"/>
              <a:t>We promote people’s independence, so they know their rights and have choice and control over their own care, treatment and wellbeing.</a:t>
            </a:r>
            <a:endParaRPr lang="en-GB" dirty="0"/>
          </a:p>
        </p:txBody>
      </p:sp>
      <p:sp>
        <p:nvSpPr>
          <p:cNvPr id="7" name="TextBox 6">
            <a:extLst>
              <a:ext uri="{FF2B5EF4-FFF2-40B4-BE49-F238E27FC236}">
                <a16:creationId xmlns:a16="http://schemas.microsoft.com/office/drawing/2014/main" id="{218E71FD-89D9-D81A-7C6A-D7DC85BDE564}"/>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Source: https://www.cqc.org.uk/assessment/quality-statements</a:t>
            </a:r>
          </a:p>
        </p:txBody>
      </p:sp>
      <p:sp>
        <p:nvSpPr>
          <p:cNvPr id="6" name="Title 1">
            <a:extLst>
              <a:ext uri="{FF2B5EF4-FFF2-40B4-BE49-F238E27FC236}">
                <a16:creationId xmlns:a16="http://schemas.microsoft.com/office/drawing/2014/main" id="{A4BC9D2B-6A2F-664C-B628-07F409A280D3}"/>
              </a:ext>
            </a:extLst>
          </p:cNvPr>
          <p:cNvSpPr txBox="1">
            <a:spLocks/>
          </p:cNvSpPr>
          <p:nvPr/>
        </p:nvSpPr>
        <p:spPr>
          <a:xfrm>
            <a:off x="1459405" y="178320"/>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Quality statements: </a:t>
            </a:r>
          </a:p>
          <a:p>
            <a:r>
              <a:rPr lang="en-GB" sz="3200" kern="0" dirty="0">
                <a:solidFill>
                  <a:srgbClr val="D52866"/>
                </a:solidFill>
                <a:latin typeface="Arial"/>
              </a:rPr>
              <a:t>What do we mean by caring? </a:t>
            </a:r>
          </a:p>
        </p:txBody>
      </p:sp>
      <p:pic>
        <p:nvPicPr>
          <p:cNvPr id="8" name="Picture 7">
            <a:extLst>
              <a:ext uri="{FF2B5EF4-FFF2-40B4-BE49-F238E27FC236}">
                <a16:creationId xmlns:a16="http://schemas.microsoft.com/office/drawing/2014/main" id="{88674A0C-6EAF-FF8C-2986-05A0B655F758}"/>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9299" y="172005"/>
            <a:ext cx="1255408" cy="1210109"/>
          </a:xfrm>
          <a:prstGeom prst="rect">
            <a:avLst/>
          </a:prstGeom>
        </p:spPr>
      </p:pic>
      <p:sp>
        <p:nvSpPr>
          <p:cNvPr id="9" name="TextBox 8">
            <a:extLst>
              <a:ext uri="{FF2B5EF4-FFF2-40B4-BE49-F238E27FC236}">
                <a16:creationId xmlns:a16="http://schemas.microsoft.com/office/drawing/2014/main" id="{26E183CD-6D30-25DF-0970-6BF34E411680}"/>
              </a:ext>
            </a:extLst>
          </p:cNvPr>
          <p:cNvSpPr txBox="1"/>
          <p:nvPr/>
        </p:nvSpPr>
        <p:spPr>
          <a:xfrm>
            <a:off x="6663657" y="3196066"/>
            <a:ext cx="4767318" cy="1477328"/>
          </a:xfrm>
          <a:prstGeom prst="rect">
            <a:avLst/>
          </a:prstGeom>
          <a:noFill/>
        </p:spPr>
        <p:txBody>
          <a:bodyPr wrap="square">
            <a:spAutoFit/>
          </a:bodyPr>
          <a:lstStyle/>
          <a:p>
            <a:r>
              <a:rPr lang="en-US" b="1" dirty="0">
                <a:solidFill>
                  <a:srgbClr val="3C5A93"/>
                </a:solidFill>
              </a:rPr>
              <a:t>Responding to people's immediate needs</a:t>
            </a:r>
          </a:p>
          <a:p>
            <a:r>
              <a:rPr lang="en-US" dirty="0"/>
              <a:t>We listen to and understand people’s needs, views and wishes. We respond to these in that moment and will act to </a:t>
            </a:r>
            <a:r>
              <a:rPr lang="en-US" dirty="0" err="1"/>
              <a:t>minimise</a:t>
            </a:r>
            <a:r>
              <a:rPr lang="en-US" dirty="0"/>
              <a:t> any discomfort, concern or distress.</a:t>
            </a:r>
            <a:endParaRPr lang="en-GB" dirty="0"/>
          </a:p>
        </p:txBody>
      </p:sp>
      <p:sp>
        <p:nvSpPr>
          <p:cNvPr id="11" name="TextBox 10">
            <a:extLst>
              <a:ext uri="{FF2B5EF4-FFF2-40B4-BE49-F238E27FC236}">
                <a16:creationId xmlns:a16="http://schemas.microsoft.com/office/drawing/2014/main" id="{D60D8F25-EB25-CC9E-C4D8-7616D9E64626}"/>
              </a:ext>
            </a:extLst>
          </p:cNvPr>
          <p:cNvSpPr txBox="1"/>
          <p:nvPr/>
        </p:nvSpPr>
        <p:spPr>
          <a:xfrm>
            <a:off x="6663657" y="4888779"/>
            <a:ext cx="5443038" cy="1200329"/>
          </a:xfrm>
          <a:prstGeom prst="rect">
            <a:avLst/>
          </a:prstGeom>
          <a:noFill/>
        </p:spPr>
        <p:txBody>
          <a:bodyPr wrap="square">
            <a:spAutoFit/>
          </a:bodyPr>
          <a:lstStyle/>
          <a:p>
            <a:r>
              <a:rPr lang="en-GB" b="1" dirty="0">
                <a:solidFill>
                  <a:srgbClr val="3C5A93"/>
                </a:solidFill>
              </a:rPr>
              <a:t>Workforce wellbeing and enablement</a:t>
            </a:r>
          </a:p>
          <a:p>
            <a:r>
              <a:rPr lang="en-US" dirty="0"/>
              <a:t>We care about and promote the wellbeing of our staff, and we support and enable them to always deliver person </a:t>
            </a:r>
            <a:r>
              <a:rPr lang="en-US" dirty="0" err="1"/>
              <a:t>centred</a:t>
            </a:r>
            <a:r>
              <a:rPr lang="en-US" dirty="0"/>
              <a:t> care.</a:t>
            </a:r>
            <a:endParaRPr lang="en-GB" dirty="0"/>
          </a:p>
        </p:txBody>
      </p:sp>
    </p:spTree>
    <p:extLst>
      <p:ext uri="{BB962C8B-B14F-4D97-AF65-F5344CB8AC3E}">
        <p14:creationId xmlns:p14="http://schemas.microsoft.com/office/powerpoint/2010/main" val="3665959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CA5F76-FEA8-0250-3BE6-2723D36BAC2E}"/>
              </a:ext>
            </a:extLst>
          </p:cNvPr>
          <p:cNvSpPr txBox="1"/>
          <p:nvPr/>
        </p:nvSpPr>
        <p:spPr>
          <a:xfrm>
            <a:off x="374188" y="1002522"/>
            <a:ext cx="6779647" cy="4708981"/>
          </a:xfrm>
          <a:prstGeom prst="rect">
            <a:avLst/>
          </a:prstGeom>
          <a:noFill/>
        </p:spPr>
        <p:txBody>
          <a:bodyPr wrap="square">
            <a:spAutoFit/>
          </a:bodyPr>
          <a:lstStyle/>
          <a:p>
            <a:r>
              <a:rPr lang="en-US" sz="2000" dirty="0"/>
              <a:t>They are six categories that we have grouped into different types of evidence that we will look at. </a:t>
            </a:r>
          </a:p>
          <a:p>
            <a:endParaRPr lang="en-US" sz="2000" dirty="0"/>
          </a:p>
          <a:p>
            <a:r>
              <a:rPr lang="en-US" sz="2000" dirty="0"/>
              <a:t>Each category sets out the types of evidence we use to understand:</a:t>
            </a:r>
          </a:p>
          <a:p>
            <a:endParaRPr lang="en-US" sz="2000" dirty="0"/>
          </a:p>
          <a:p>
            <a:pPr marL="342900" indent="-342900">
              <a:buFont typeface="Arial" panose="020B0604020202020204" pitchFamily="34" charset="0"/>
              <a:buChar char="•"/>
            </a:pPr>
            <a:r>
              <a:rPr lang="en-US" sz="2000" dirty="0"/>
              <a:t>the quality of care being delivered</a:t>
            </a:r>
          </a:p>
          <a:p>
            <a:pPr marL="342900" indent="-342900">
              <a:buFont typeface="Arial" panose="020B0604020202020204" pitchFamily="34" charset="0"/>
              <a:buChar char="•"/>
            </a:pPr>
            <a:r>
              <a:rPr lang="en-US" sz="2000" dirty="0"/>
              <a:t>the performance against each quality statement.</a:t>
            </a:r>
          </a:p>
          <a:p>
            <a:pPr marL="342900" indent="-342900">
              <a:buFont typeface="Arial" panose="020B0604020202020204" pitchFamily="34" charset="0"/>
              <a:buChar char="•"/>
            </a:pPr>
            <a:r>
              <a:rPr lang="en-US" sz="2000" dirty="0"/>
              <a:t>This is to make our judgements more transparent and consistent.</a:t>
            </a:r>
          </a:p>
          <a:p>
            <a:endParaRPr lang="en-US" sz="2000" dirty="0"/>
          </a:p>
          <a:p>
            <a:r>
              <a:rPr lang="en-US" sz="2000" dirty="0"/>
              <a:t>We will make clear what we look at in our assessments by setting out the key evidence categories we’ll focus on for each quality statement. </a:t>
            </a:r>
          </a:p>
          <a:p>
            <a:endParaRPr lang="en-US" sz="2000" dirty="0"/>
          </a:p>
        </p:txBody>
      </p:sp>
      <p:sp>
        <p:nvSpPr>
          <p:cNvPr id="8" name="Title 1">
            <a:extLst>
              <a:ext uri="{FF2B5EF4-FFF2-40B4-BE49-F238E27FC236}">
                <a16:creationId xmlns:a16="http://schemas.microsoft.com/office/drawing/2014/main" id="{926A74D1-B17C-CD3A-4BA6-973869CCE9B9}"/>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What are evidence categories? 1/2</a:t>
            </a:r>
          </a:p>
        </p:txBody>
      </p:sp>
      <p:sp>
        <p:nvSpPr>
          <p:cNvPr id="10" name="TextBox 9">
            <a:extLst>
              <a:ext uri="{FF2B5EF4-FFF2-40B4-BE49-F238E27FC236}">
                <a16:creationId xmlns:a16="http://schemas.microsoft.com/office/drawing/2014/main" id="{4991C584-3209-C482-FFE4-00BCA3167D4C}"/>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2" name="Picture Placeholder 6">
            <a:extLst>
              <a:ext uri="{FF2B5EF4-FFF2-40B4-BE49-F238E27FC236}">
                <a16:creationId xmlns:a16="http://schemas.microsoft.com/office/drawing/2014/main" id="{241260DC-A99E-54F6-EEDB-FA2A05D4EEC9}"/>
              </a:ext>
            </a:extLst>
          </p:cNvPr>
          <p:cNvPicPr>
            <a:picLocks noChangeAspect="1"/>
          </p:cNvPicPr>
          <p:nvPr/>
        </p:nvPicPr>
        <p:blipFill>
          <a:blip r:embed="rId2"/>
          <a:srcRect l="8374" r="8374"/>
          <a:stretch>
            <a:fillRect/>
          </a:stretch>
        </p:blipFill>
        <p:spPr>
          <a:xfrm>
            <a:off x="7551058" y="2517058"/>
            <a:ext cx="4640942" cy="3809999"/>
          </a:xfrm>
          <a:prstGeom prst="rect">
            <a:avLst/>
          </a:prstGeom>
        </p:spPr>
      </p:pic>
      <p:pic>
        <p:nvPicPr>
          <p:cNvPr id="5" name="Picture 4">
            <a:extLst>
              <a:ext uri="{FF2B5EF4-FFF2-40B4-BE49-F238E27FC236}">
                <a16:creationId xmlns:a16="http://schemas.microsoft.com/office/drawing/2014/main" id="{05336512-FC0E-E8A6-B0F4-A2BAC9592E0D}"/>
              </a:ext>
            </a:extLst>
          </p:cNvPr>
          <p:cNvPicPr>
            <a:picLocks noChangeAspect="1"/>
          </p:cNvPicPr>
          <p:nvPr/>
        </p:nvPicPr>
        <p:blipFill rotWithShape="1">
          <a:blip r:embed="rId3"/>
          <a:srcRect r="2166" b="3051"/>
          <a:stretch/>
        </p:blipFill>
        <p:spPr>
          <a:xfrm>
            <a:off x="9871529" y="197753"/>
            <a:ext cx="2223653" cy="2020029"/>
          </a:xfrm>
          <a:prstGeom prst="rect">
            <a:avLst/>
          </a:prstGeom>
        </p:spPr>
      </p:pic>
    </p:spTree>
    <p:extLst>
      <p:ext uri="{BB962C8B-B14F-4D97-AF65-F5344CB8AC3E}">
        <p14:creationId xmlns:p14="http://schemas.microsoft.com/office/powerpoint/2010/main" val="1625278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Use the accesibility checker">
            <a:extLst>
              <a:ext uri="{FF2B5EF4-FFF2-40B4-BE49-F238E27FC236}">
                <a16:creationId xmlns:a16="http://schemas.microsoft.com/office/drawing/2014/main" id="{CFA1569F-194A-4D9F-B40A-BEA66F79706C}"/>
              </a:ext>
            </a:extLst>
          </p:cNvPr>
          <p:cNvSpPr>
            <a:spLocks noGrp="1"/>
          </p:cNvSpPr>
          <p:nvPr>
            <p:ph type="title"/>
          </p:nvPr>
        </p:nvSpPr>
        <p:spPr>
          <a:xfrm>
            <a:off x="352579" y="117740"/>
            <a:ext cx="10972319" cy="838605"/>
          </a:xfrm>
        </p:spPr>
        <p:txBody>
          <a:bodyPr/>
          <a:lstStyle/>
          <a:p>
            <a:r>
              <a:rPr lang="en-GB" sz="4267" cap="none" dirty="0">
                <a:solidFill>
                  <a:srgbClr val="5F2861"/>
                </a:solidFill>
              </a:rPr>
              <a:t>Our role and purpose</a:t>
            </a:r>
          </a:p>
        </p:txBody>
      </p:sp>
      <p:sp>
        <p:nvSpPr>
          <p:cNvPr id="8" name="Shape 23">
            <a:extLst>
              <a:ext uri="{FF2B5EF4-FFF2-40B4-BE49-F238E27FC236}">
                <a16:creationId xmlns:a16="http://schemas.microsoft.com/office/drawing/2014/main" id="{C7B347BB-8E6C-4A16-8C7C-F93A585E3641}"/>
              </a:ext>
            </a:extLst>
          </p:cNvPr>
          <p:cNvSpPr>
            <a:spLocks noChangeArrowheads="1"/>
          </p:cNvSpPr>
          <p:nvPr/>
        </p:nvSpPr>
        <p:spPr bwMode="auto">
          <a:xfrm>
            <a:off x="596189" y="1059121"/>
            <a:ext cx="6855217"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t">
            <a:spAutoFit/>
          </a:bodyPr>
          <a:lstStyle>
            <a:lvl1pPr defTabSz="457200" eaLnBrk="0" hangingPunct="0">
              <a:lnSpc>
                <a:spcPct val="90000"/>
              </a:lnSpc>
              <a:spcBef>
                <a:spcPct val="60000"/>
              </a:spcBef>
              <a:buClr>
                <a:srgbClr val="5F2861"/>
              </a:buClr>
              <a:buSzPct val="120000"/>
              <a:defRPr sz="2000">
                <a:solidFill>
                  <a:schemeClr val="tx1"/>
                </a:solidFill>
                <a:latin typeface="Arial" pitchFamily="34" charset="0"/>
                <a:ea typeface="MS PGothic" pitchFamily="34" charset="-128"/>
              </a:defRPr>
            </a:lvl1pPr>
            <a:lvl2pPr marL="742950" indent="-285750" defTabSz="457200" eaLnBrk="0" hangingPunct="0">
              <a:lnSpc>
                <a:spcPct val="90000"/>
              </a:lnSpc>
              <a:spcBef>
                <a:spcPct val="50000"/>
              </a:spcBef>
              <a:buClr>
                <a:srgbClr val="5F2861"/>
              </a:buClr>
              <a:buSzPct val="120000"/>
              <a:buChar char="•"/>
              <a:defRPr sz="2000">
                <a:solidFill>
                  <a:schemeClr val="tx1"/>
                </a:solidFill>
                <a:latin typeface="Arial" pitchFamily="34" charset="0"/>
                <a:ea typeface="MS PGothic" pitchFamily="34" charset="-128"/>
              </a:defRPr>
            </a:lvl2pPr>
            <a:lvl3pPr marL="1143000" indent="-228600" defTabSz="457200" eaLnBrk="0" hangingPunct="0">
              <a:lnSpc>
                <a:spcPct val="90000"/>
              </a:lnSpc>
              <a:spcBef>
                <a:spcPct val="50000"/>
              </a:spcBef>
              <a:buFont typeface="Arial" pitchFamily="34" charset="0"/>
              <a:buChar char="-"/>
              <a:defRPr sz="2000">
                <a:solidFill>
                  <a:schemeClr val="tx1"/>
                </a:solidFill>
                <a:latin typeface="Arial" pitchFamily="34" charset="0"/>
                <a:ea typeface="MS PGothic" pitchFamily="34" charset="-128"/>
              </a:defRPr>
            </a:lvl3pPr>
            <a:lvl4pPr marL="1600200" indent="-228600" defTabSz="457200" eaLnBrk="0" hangingPunct="0">
              <a:lnSpc>
                <a:spcPct val="90000"/>
              </a:lnSpc>
              <a:spcBef>
                <a:spcPct val="50000"/>
              </a:spcBef>
              <a:buFont typeface="Wingdings 2" pitchFamily="18" charset="2"/>
              <a:buChar char=""/>
              <a:defRPr sz="2000">
                <a:solidFill>
                  <a:schemeClr val="tx1"/>
                </a:solidFill>
                <a:latin typeface="Arial" pitchFamily="34" charset="0"/>
                <a:ea typeface="MS PGothic" pitchFamily="34" charset="-128"/>
              </a:defRPr>
            </a:lvl4pPr>
            <a:lvl5pPr marL="2057400" indent="-228600" defTabSz="457200" eaLnBrk="0" hangingPunct="0">
              <a:lnSpc>
                <a:spcPct val="90000"/>
              </a:lnSpc>
              <a:spcBef>
                <a:spcPct val="50000"/>
              </a:spcBef>
              <a:buFont typeface="Wingdings 2" pitchFamily="18" charset="2"/>
              <a:buChar char=""/>
              <a:defRPr sz="20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9pPr>
          </a:lstStyle>
          <a:p>
            <a:pPr defTabSz="457189" eaLnBrk="1" fontAlgn="base" hangingPunct="1">
              <a:lnSpc>
                <a:spcPct val="100000"/>
              </a:lnSpc>
              <a:spcBef>
                <a:spcPts val="1200"/>
              </a:spcBef>
              <a:spcAft>
                <a:spcPct val="0"/>
              </a:spcAft>
              <a:buClrTx/>
              <a:buSzTx/>
              <a:defRPr/>
            </a:pPr>
            <a:r>
              <a:rPr lang="en-US" altLang="en-US" sz="3200" dirty="0">
                <a:solidFill>
                  <a:srgbClr val="743669"/>
                </a:solidFill>
                <a:latin typeface="Arial"/>
                <a:ea typeface="ヒラギノ角ゴ Pro W3"/>
              </a:rPr>
              <a:t>The Care Quality Commission is the independent regulator of health and adult social care in England.</a:t>
            </a:r>
          </a:p>
          <a:p>
            <a:pPr defTabSz="457189" eaLnBrk="1" fontAlgn="base" hangingPunct="1">
              <a:lnSpc>
                <a:spcPct val="100000"/>
              </a:lnSpc>
              <a:spcBef>
                <a:spcPts val="1200"/>
              </a:spcBef>
              <a:spcAft>
                <a:spcPct val="0"/>
              </a:spcAft>
              <a:buClrTx/>
              <a:buSzTx/>
              <a:defRPr/>
            </a:pPr>
            <a:endParaRPr lang="en-US" altLang="en-US" sz="3200" dirty="0">
              <a:solidFill>
                <a:srgbClr val="743669"/>
              </a:solidFill>
              <a:ea typeface="ヒラギノ角ゴ Pro W3"/>
            </a:endParaRPr>
          </a:p>
          <a:p>
            <a:pPr defTabSz="457189" eaLnBrk="1" fontAlgn="base" hangingPunct="1">
              <a:lnSpc>
                <a:spcPct val="100000"/>
              </a:lnSpc>
              <a:spcBef>
                <a:spcPts val="1200"/>
              </a:spcBef>
              <a:spcAft>
                <a:spcPct val="0"/>
              </a:spcAft>
              <a:buClrTx/>
              <a:buSzTx/>
              <a:defRPr/>
            </a:pPr>
            <a:r>
              <a:rPr lang="en-US" altLang="en-US" sz="3200" dirty="0">
                <a:solidFill>
                  <a:srgbClr val="000000"/>
                </a:solidFill>
                <a:latin typeface="Arial"/>
                <a:ea typeface="ヒラギノ角ゴ Pro W3"/>
              </a:rPr>
              <a:t>We make sure health and social care services provide people with safe, effective, compassionate, high-quality care and we encourage care services to improve.</a:t>
            </a:r>
          </a:p>
        </p:txBody>
      </p:sp>
      <p:pic>
        <p:nvPicPr>
          <p:cNvPr id="10" name="Picture 9">
            <a:extLst>
              <a:ext uri="{FF2B5EF4-FFF2-40B4-BE49-F238E27FC236}">
                <a16:creationId xmlns:a16="http://schemas.microsoft.com/office/drawing/2014/main" id="{41C918F1-3891-4955-883F-F31FFDBB4419}"/>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204786">
            <a:off x="7825515" y="2254020"/>
            <a:ext cx="2172323" cy="3072787"/>
          </a:xfrm>
          <a:prstGeom prst="rect">
            <a:avLst/>
          </a:prstGeom>
          <a:ln>
            <a:noFill/>
          </a:ln>
          <a:effectLst>
            <a:outerShdw blurRad="292100" dist="139700" dir="2700000" algn="tl" rotWithShape="0">
              <a:srgbClr val="333333">
                <a:alpha val="65000"/>
              </a:srgbClr>
            </a:outerShdw>
          </a:effectLst>
        </p:spPr>
      </p:pic>
      <p:pic>
        <p:nvPicPr>
          <p:cNvPr id="11" name="Picture 10" descr="The front cover of CQC's strategy">
            <a:extLst>
              <a:ext uri="{FF2B5EF4-FFF2-40B4-BE49-F238E27FC236}">
                <a16:creationId xmlns:a16="http://schemas.microsoft.com/office/drawing/2014/main" id="{611553B5-1289-4887-8E52-87BF4956F4C2}"/>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3129">
            <a:off x="9253955" y="1066044"/>
            <a:ext cx="2174247" cy="3078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2647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AC9788ED-5B43-EB13-1D43-355BF19C421D}"/>
              </a:ext>
            </a:extLst>
          </p:cNvPr>
          <p:cNvSpPr/>
          <p:nvPr/>
        </p:nvSpPr>
        <p:spPr>
          <a:xfrm>
            <a:off x="11381591" y="227013"/>
            <a:ext cx="613185" cy="601326"/>
          </a:xfrm>
          <a:prstGeom prst="flowChartConnector">
            <a:avLst/>
          </a:prstGeom>
          <a:solidFill>
            <a:srgbClr val="C93BBF"/>
          </a:solidFill>
          <a:ln>
            <a:solidFill>
              <a:srgbClr val="C93BBF"/>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9B78758-5A84-824B-D74E-0DC6AA557312}"/>
              </a:ext>
            </a:extLst>
          </p:cNvPr>
          <p:cNvSpPr txBox="1"/>
          <p:nvPr/>
        </p:nvSpPr>
        <p:spPr>
          <a:xfrm>
            <a:off x="374188" y="1380613"/>
            <a:ext cx="6094206" cy="4493538"/>
          </a:xfrm>
          <a:prstGeom prst="rect">
            <a:avLst/>
          </a:prstGeom>
          <a:noFill/>
        </p:spPr>
        <p:txBody>
          <a:bodyPr wrap="square">
            <a:spAutoFit/>
          </a:bodyPr>
          <a:lstStyle/>
          <a:p>
            <a:r>
              <a:rPr lang="en-US" sz="2200" dirty="0"/>
              <a:t>We will provide some examples of types of evidence to make it easier to understand what we’ll look at.</a:t>
            </a:r>
            <a:endParaRPr lang="en-GB" sz="2200" dirty="0"/>
          </a:p>
          <a:p>
            <a:endParaRPr lang="en-US" sz="2200" dirty="0"/>
          </a:p>
          <a:p>
            <a:r>
              <a:rPr lang="en-US" sz="2200" dirty="0"/>
              <a:t>The number of evidence categories that we need to consider and the sources of evidence we’ll collect varies according to:</a:t>
            </a:r>
          </a:p>
          <a:p>
            <a:endParaRPr lang="en-US" sz="2200" dirty="0"/>
          </a:p>
          <a:p>
            <a:pPr marL="285750" indent="-285750">
              <a:buFont typeface="Arial" panose="020B0604020202020204" pitchFamily="34" charset="0"/>
              <a:buChar char="•"/>
            </a:pPr>
            <a:r>
              <a:rPr lang="en-US" sz="2200" dirty="0"/>
              <a:t>the type or model of service</a:t>
            </a:r>
          </a:p>
          <a:p>
            <a:pPr marL="285750" indent="-285750">
              <a:buFont typeface="Arial" panose="020B0604020202020204" pitchFamily="34" charset="0"/>
              <a:buChar char="•"/>
            </a:pPr>
            <a:r>
              <a:rPr lang="en-US" sz="2200" dirty="0"/>
              <a:t>the level of assessment (service, provider, local authority or integrated care system)</a:t>
            </a:r>
          </a:p>
          <a:p>
            <a:pPr marL="285750" indent="-285750">
              <a:buFont typeface="Arial" panose="020B0604020202020204" pitchFamily="34" charset="0"/>
              <a:buChar char="•"/>
            </a:pPr>
            <a:r>
              <a:rPr lang="en-US" sz="2200" dirty="0"/>
              <a:t>whether the assessment is for an existing service or at registration.</a:t>
            </a:r>
            <a:endParaRPr lang="en-GB" sz="2200" dirty="0"/>
          </a:p>
        </p:txBody>
      </p:sp>
      <p:sp>
        <p:nvSpPr>
          <p:cNvPr id="9" name="Title 1">
            <a:extLst>
              <a:ext uri="{FF2B5EF4-FFF2-40B4-BE49-F238E27FC236}">
                <a16:creationId xmlns:a16="http://schemas.microsoft.com/office/drawing/2014/main" id="{66AE67A5-83A9-79DD-CB89-C2C4FDF8846A}"/>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What are evidence categories? 2/2</a:t>
            </a:r>
          </a:p>
        </p:txBody>
      </p:sp>
      <p:pic>
        <p:nvPicPr>
          <p:cNvPr id="10" name="Picture Placeholder 6">
            <a:extLst>
              <a:ext uri="{FF2B5EF4-FFF2-40B4-BE49-F238E27FC236}">
                <a16:creationId xmlns:a16="http://schemas.microsoft.com/office/drawing/2014/main" id="{C65B570B-282C-1936-7AF4-5A824AC531DD}"/>
              </a:ext>
            </a:extLst>
          </p:cNvPr>
          <p:cNvPicPr>
            <a:picLocks noChangeAspect="1"/>
          </p:cNvPicPr>
          <p:nvPr/>
        </p:nvPicPr>
        <p:blipFill>
          <a:blip r:embed="rId2"/>
          <a:srcRect l="8374" r="8374"/>
          <a:stretch>
            <a:fillRect/>
          </a:stretch>
        </p:blipFill>
        <p:spPr>
          <a:xfrm>
            <a:off x="7551058" y="2517058"/>
            <a:ext cx="4640942" cy="3809999"/>
          </a:xfrm>
          <a:prstGeom prst="rect">
            <a:avLst/>
          </a:prstGeom>
        </p:spPr>
      </p:pic>
      <p:pic>
        <p:nvPicPr>
          <p:cNvPr id="11" name="Picture 10">
            <a:extLst>
              <a:ext uri="{FF2B5EF4-FFF2-40B4-BE49-F238E27FC236}">
                <a16:creationId xmlns:a16="http://schemas.microsoft.com/office/drawing/2014/main" id="{B26BED0D-E0E9-C817-B4EC-EA3C83F6EA5A}"/>
              </a:ext>
            </a:extLst>
          </p:cNvPr>
          <p:cNvPicPr>
            <a:picLocks noChangeAspect="1"/>
          </p:cNvPicPr>
          <p:nvPr/>
        </p:nvPicPr>
        <p:blipFill rotWithShape="1">
          <a:blip r:embed="rId3"/>
          <a:srcRect r="2166" b="3051"/>
          <a:stretch/>
        </p:blipFill>
        <p:spPr>
          <a:xfrm>
            <a:off x="9871529" y="197753"/>
            <a:ext cx="2223653" cy="2020029"/>
          </a:xfrm>
          <a:prstGeom prst="rect">
            <a:avLst/>
          </a:prstGeom>
        </p:spPr>
      </p:pic>
      <p:sp>
        <p:nvSpPr>
          <p:cNvPr id="14" name="TextBox 13">
            <a:extLst>
              <a:ext uri="{FF2B5EF4-FFF2-40B4-BE49-F238E27FC236}">
                <a16:creationId xmlns:a16="http://schemas.microsoft.com/office/drawing/2014/main" id="{B0702EB6-27E1-765B-1570-F0DA91476962}"/>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spTree>
    <p:extLst>
      <p:ext uri="{BB962C8B-B14F-4D97-AF65-F5344CB8AC3E}">
        <p14:creationId xmlns:p14="http://schemas.microsoft.com/office/powerpoint/2010/main" val="2118185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282388" y="1882204"/>
            <a:ext cx="8119334" cy="4154984"/>
          </a:xfrm>
          <a:prstGeom prst="rect">
            <a:avLst/>
          </a:prstGeom>
          <a:noFill/>
        </p:spPr>
        <p:txBody>
          <a:bodyPr wrap="square">
            <a:spAutoFit/>
          </a:bodyPr>
          <a:lstStyle/>
          <a:p>
            <a:pPr algn="l"/>
            <a:r>
              <a:rPr lang="en-US" sz="2200" b="0" i="0" dirty="0">
                <a:solidFill>
                  <a:srgbClr val="212121"/>
                </a:solidFill>
                <a:effectLst/>
                <a:latin typeface="+mj-lt"/>
              </a:rPr>
              <a:t>This is all types of evidence from people who have experience relating to a specific health or care service, or a pathway across services. It also includes evidence from families, carers and advocates for people who use services.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We define people’s experiences as:</a:t>
            </a:r>
          </a:p>
          <a:p>
            <a:pPr algn="l"/>
            <a:r>
              <a:rPr lang="en-US" sz="2200" b="0" i="0" dirty="0">
                <a:solidFill>
                  <a:srgbClr val="212121"/>
                </a:solidFill>
                <a:effectLst/>
                <a:latin typeface="+mj-lt"/>
              </a:rPr>
              <a:t>“a person’s needs, expectations, lived experience and satisfaction with their care, support and treatment. This includes access to and transfers between services”.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Find out about </a:t>
            </a:r>
            <a:r>
              <a:rPr lang="en-US" sz="2200" b="0" i="0" u="sng" dirty="0">
                <a:solidFill>
                  <a:srgbClr val="004D90"/>
                </a:solidFill>
                <a:effectLst/>
                <a:latin typeface="+mj-lt"/>
                <a:hlinkClick r:id="rId3"/>
              </a:rPr>
              <a:t>the importance of people’s experience</a:t>
            </a:r>
            <a:r>
              <a:rPr lang="en-US" sz="2200" b="0" i="0" u="sng" dirty="0">
                <a:solidFill>
                  <a:srgbClr val="004D90"/>
                </a:solidFill>
                <a:effectLst/>
                <a:latin typeface="+mj-lt"/>
              </a:rPr>
              <a:t> </a:t>
            </a:r>
            <a:r>
              <a:rPr lang="en-US" sz="2200" b="0" i="0" dirty="0">
                <a:solidFill>
                  <a:srgbClr val="212121"/>
                </a:solidFill>
                <a:effectLst/>
                <a:latin typeface="+mj-lt"/>
              </a:rPr>
              <a:t>in our assessments</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People’s experience of health and care services</a:t>
            </a:r>
          </a:p>
        </p:txBody>
      </p:sp>
      <p:sp>
        <p:nvSpPr>
          <p:cNvPr id="7" name="TextBox 6">
            <a:extLst>
              <a:ext uri="{FF2B5EF4-FFF2-40B4-BE49-F238E27FC236}">
                <a16:creationId xmlns:a16="http://schemas.microsoft.com/office/drawing/2014/main" id="{DAEDBCE4-9CC8-9A94-F0D3-7840C60525F6}"/>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8" name="Picture 7">
            <a:extLst>
              <a:ext uri="{FF2B5EF4-FFF2-40B4-BE49-F238E27FC236}">
                <a16:creationId xmlns:a16="http://schemas.microsoft.com/office/drawing/2014/main" id="{115E532C-9FB8-50BC-E72D-83746AD1DE0A}"/>
              </a:ext>
            </a:extLst>
          </p:cNvPr>
          <p:cNvPicPr>
            <a:picLocks noChangeAspect="1"/>
          </p:cNvPicPr>
          <p:nvPr/>
        </p:nvPicPr>
        <p:blipFill rotWithShape="1">
          <a:blip r:embed="rId4"/>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1960422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374188" y="1351508"/>
            <a:ext cx="10114518" cy="4493538"/>
          </a:xfrm>
          <a:prstGeom prst="rect">
            <a:avLst/>
          </a:prstGeom>
          <a:noFill/>
        </p:spPr>
        <p:txBody>
          <a:bodyPr wrap="square">
            <a:spAutoFit/>
          </a:bodyPr>
          <a:lstStyle/>
          <a:p>
            <a:pPr algn="l"/>
            <a:r>
              <a:rPr lang="en-US" sz="2200" b="0" i="0" dirty="0">
                <a:solidFill>
                  <a:srgbClr val="212121"/>
                </a:solidFill>
                <a:effectLst/>
                <a:latin typeface="+mj-lt"/>
              </a:rPr>
              <a:t>This is evidence from people who work in a service, local authority or integrated care system, and groups of staff involved in providing care to people.</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It also includes evidence from those in leadership positions.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This includes, for example:</a:t>
            </a:r>
          </a:p>
          <a:p>
            <a:pPr algn="l"/>
            <a:endParaRPr lang="en-US" sz="2200" b="0" i="0" dirty="0">
              <a:solidFill>
                <a:srgbClr val="212121"/>
              </a:solidFill>
              <a:effectLst/>
              <a:latin typeface="+mj-lt"/>
            </a:endParaRPr>
          </a:p>
          <a:p>
            <a:pPr marL="342900" indent="-342900" algn="l">
              <a:buFont typeface="Arial" panose="020B0604020202020204" pitchFamily="34" charset="0"/>
              <a:buChar char="•"/>
            </a:pPr>
            <a:r>
              <a:rPr lang="en-US" sz="2200" b="0" i="0" dirty="0">
                <a:solidFill>
                  <a:srgbClr val="212121"/>
                </a:solidFill>
                <a:effectLst/>
                <a:latin typeface="+mj-lt"/>
              </a:rPr>
              <a:t>results from staff surveys and feedback from staff to their employer</a:t>
            </a:r>
          </a:p>
          <a:p>
            <a:pPr marL="342900" indent="-342900" algn="l">
              <a:buFont typeface="Arial" panose="020B0604020202020204" pitchFamily="34" charset="0"/>
              <a:buChar char="•"/>
            </a:pPr>
            <a:r>
              <a:rPr lang="en-US" sz="2200" b="0" i="0" dirty="0">
                <a:solidFill>
                  <a:srgbClr val="212121"/>
                </a:solidFill>
                <a:effectLst/>
                <a:latin typeface="+mj-lt"/>
              </a:rPr>
              <a:t>individual interviews or focus groups with staff</a:t>
            </a:r>
          </a:p>
          <a:p>
            <a:pPr marL="342900" indent="-342900" algn="l">
              <a:buFont typeface="Arial" panose="020B0604020202020204" pitchFamily="34" charset="0"/>
              <a:buChar char="•"/>
            </a:pPr>
            <a:r>
              <a:rPr lang="en-US" sz="2200" b="0" i="0" dirty="0">
                <a:solidFill>
                  <a:srgbClr val="212121"/>
                </a:solidFill>
                <a:effectLst/>
                <a:latin typeface="+mj-lt"/>
              </a:rPr>
              <a:t>interviews with leaders</a:t>
            </a:r>
          </a:p>
          <a:p>
            <a:pPr marL="342900" indent="-342900" algn="l">
              <a:buFont typeface="Arial" panose="020B0604020202020204" pitchFamily="34" charset="0"/>
              <a:buChar char="•"/>
            </a:pPr>
            <a:r>
              <a:rPr lang="en-US" sz="2200" b="0" i="0" dirty="0">
                <a:solidFill>
                  <a:srgbClr val="212121"/>
                </a:solidFill>
                <a:effectLst/>
                <a:latin typeface="+mj-lt"/>
              </a:rPr>
              <a:t>feedback from people working in a service sent through our Give </a:t>
            </a:r>
            <a:br>
              <a:rPr lang="en-US" sz="2200" b="0" i="0" dirty="0">
                <a:solidFill>
                  <a:srgbClr val="212121"/>
                </a:solidFill>
                <a:effectLst/>
                <a:latin typeface="+mj-lt"/>
              </a:rPr>
            </a:br>
            <a:r>
              <a:rPr lang="en-US" sz="2200" b="0" i="0" dirty="0">
                <a:solidFill>
                  <a:srgbClr val="212121"/>
                </a:solidFill>
                <a:effectLst/>
                <a:latin typeface="+mj-lt"/>
              </a:rPr>
              <a:t>feedback on care service</a:t>
            </a:r>
          </a:p>
          <a:p>
            <a:pPr marL="342900" indent="-342900" algn="l">
              <a:buFont typeface="Arial" panose="020B0604020202020204" pitchFamily="34" charset="0"/>
              <a:buChar char="•"/>
            </a:pPr>
            <a:r>
              <a:rPr lang="en-US" sz="2200" b="0" i="0" dirty="0">
                <a:solidFill>
                  <a:srgbClr val="212121"/>
                </a:solidFill>
                <a:effectLst/>
                <a:latin typeface="+mj-lt"/>
              </a:rPr>
              <a:t>whistleblowing</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4000" kern="0" dirty="0">
                <a:solidFill>
                  <a:srgbClr val="5F2861"/>
                </a:solidFill>
                <a:latin typeface="Arial"/>
              </a:rPr>
              <a:t>Feedback from staff and leaders</a:t>
            </a:r>
            <a:endParaRPr lang="en-GB" sz="4000" kern="0" dirty="0">
              <a:solidFill>
                <a:srgbClr val="5F2861"/>
              </a:solidFill>
              <a:latin typeface="Arial"/>
            </a:endParaRPr>
          </a:p>
        </p:txBody>
      </p:sp>
      <p:sp>
        <p:nvSpPr>
          <p:cNvPr id="2" name="TextBox 1">
            <a:extLst>
              <a:ext uri="{FF2B5EF4-FFF2-40B4-BE49-F238E27FC236}">
                <a16:creationId xmlns:a16="http://schemas.microsoft.com/office/drawing/2014/main" id="{218BE01B-04C8-DEF5-2488-39D590AF5B68}"/>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3" name="Picture 2">
            <a:extLst>
              <a:ext uri="{FF2B5EF4-FFF2-40B4-BE49-F238E27FC236}">
                <a16:creationId xmlns:a16="http://schemas.microsoft.com/office/drawing/2014/main" id="{8A683101-319E-6242-9528-37BAC70CC536}"/>
              </a:ext>
            </a:extLst>
          </p:cNvPr>
          <p:cNvPicPr>
            <a:picLocks noChangeAspect="1"/>
          </p:cNvPicPr>
          <p:nvPr/>
        </p:nvPicPr>
        <p:blipFill rotWithShape="1">
          <a:blip r:embed="rId3"/>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1649241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374188" y="1351508"/>
            <a:ext cx="10114518" cy="4493538"/>
          </a:xfrm>
          <a:prstGeom prst="rect">
            <a:avLst/>
          </a:prstGeom>
          <a:noFill/>
        </p:spPr>
        <p:txBody>
          <a:bodyPr wrap="square">
            <a:spAutoFit/>
          </a:bodyPr>
          <a:lstStyle/>
          <a:p>
            <a:pPr algn="l"/>
            <a:r>
              <a:rPr lang="en-US" sz="2200" b="0" i="0" dirty="0">
                <a:solidFill>
                  <a:srgbClr val="212121"/>
                </a:solidFill>
                <a:effectLst/>
                <a:latin typeface="+mj-lt"/>
              </a:rPr>
              <a:t>This is evidence from people representing </a:t>
            </a:r>
            <a:r>
              <a:rPr lang="en-US" sz="2200" b="0" i="0" dirty="0" err="1">
                <a:solidFill>
                  <a:srgbClr val="212121"/>
                </a:solidFill>
                <a:effectLst/>
                <a:latin typeface="+mj-lt"/>
              </a:rPr>
              <a:t>organisations</a:t>
            </a:r>
            <a:r>
              <a:rPr lang="en-US" sz="2200" b="0" i="0" dirty="0">
                <a:solidFill>
                  <a:srgbClr val="212121"/>
                </a:solidFill>
                <a:effectLst/>
                <a:latin typeface="+mj-lt"/>
              </a:rPr>
              <a:t> that interact with the service or </a:t>
            </a:r>
            <a:r>
              <a:rPr lang="en-US" sz="2200" b="0" i="0" dirty="0" err="1">
                <a:solidFill>
                  <a:srgbClr val="212121"/>
                </a:solidFill>
                <a:effectLst/>
                <a:latin typeface="+mj-lt"/>
              </a:rPr>
              <a:t>organisation</a:t>
            </a:r>
            <a:r>
              <a:rPr lang="en-US" sz="2200" b="0" i="0" dirty="0">
                <a:solidFill>
                  <a:srgbClr val="212121"/>
                </a:solidFill>
                <a:effectLst/>
                <a:latin typeface="+mj-lt"/>
              </a:rPr>
              <a:t> that is being assessed.</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We may gather evidence through interviews and engagement events.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The </a:t>
            </a:r>
            <a:r>
              <a:rPr lang="en-US" sz="2200" b="0" i="0" dirty="0" err="1">
                <a:solidFill>
                  <a:srgbClr val="212121"/>
                </a:solidFill>
                <a:effectLst/>
                <a:latin typeface="+mj-lt"/>
              </a:rPr>
              <a:t>organisations</a:t>
            </a:r>
            <a:r>
              <a:rPr lang="en-US" sz="2200" b="0" i="0" dirty="0">
                <a:solidFill>
                  <a:srgbClr val="212121"/>
                </a:solidFill>
                <a:effectLst/>
                <a:latin typeface="+mj-lt"/>
              </a:rPr>
              <a:t> include, for example:</a:t>
            </a:r>
          </a:p>
          <a:p>
            <a:pPr algn="l"/>
            <a:endParaRPr lang="en-US" sz="2200" b="0" i="0" dirty="0">
              <a:solidFill>
                <a:srgbClr val="212121"/>
              </a:solidFill>
              <a:effectLst/>
              <a:latin typeface="+mj-lt"/>
            </a:endParaRPr>
          </a:p>
          <a:p>
            <a:pPr marL="342900" indent="-342900" algn="l">
              <a:buFont typeface="Arial" panose="020B0604020202020204" pitchFamily="34" charset="0"/>
              <a:buChar char="•"/>
            </a:pPr>
            <a:r>
              <a:rPr lang="en-US" sz="2200" b="0" i="0" dirty="0">
                <a:solidFill>
                  <a:srgbClr val="212121"/>
                </a:solidFill>
                <a:effectLst/>
                <a:latin typeface="+mj-lt"/>
              </a:rPr>
              <a:t>commissioners</a:t>
            </a:r>
          </a:p>
          <a:p>
            <a:pPr marL="342900" indent="-342900" algn="l">
              <a:buFont typeface="Arial" panose="020B0604020202020204" pitchFamily="34" charset="0"/>
              <a:buChar char="•"/>
            </a:pPr>
            <a:r>
              <a:rPr lang="en-US" sz="2200" b="0" i="0" dirty="0">
                <a:solidFill>
                  <a:srgbClr val="212121"/>
                </a:solidFill>
                <a:effectLst/>
                <a:latin typeface="+mj-lt"/>
              </a:rPr>
              <a:t>other local providers</a:t>
            </a:r>
          </a:p>
          <a:p>
            <a:pPr marL="342900" indent="-342900" algn="l">
              <a:buFont typeface="Arial" panose="020B0604020202020204" pitchFamily="34" charset="0"/>
              <a:buChar char="•"/>
            </a:pPr>
            <a:r>
              <a:rPr lang="en-US" sz="2200" b="0" i="0" dirty="0">
                <a:solidFill>
                  <a:srgbClr val="212121"/>
                </a:solidFill>
                <a:effectLst/>
                <a:latin typeface="+mj-lt"/>
              </a:rPr>
              <a:t>professional regulators</a:t>
            </a:r>
          </a:p>
          <a:p>
            <a:pPr marL="342900" indent="-342900" algn="l">
              <a:buFont typeface="Arial" panose="020B0604020202020204" pitchFamily="34" charset="0"/>
              <a:buChar char="•"/>
            </a:pPr>
            <a:r>
              <a:rPr lang="en-US" sz="2200" b="0" i="0" dirty="0">
                <a:solidFill>
                  <a:srgbClr val="212121"/>
                </a:solidFill>
                <a:effectLst/>
                <a:latin typeface="+mj-lt"/>
              </a:rPr>
              <a:t>accreditation bodies</a:t>
            </a:r>
          </a:p>
          <a:p>
            <a:pPr marL="342900" indent="-342900" algn="l">
              <a:buFont typeface="Arial" panose="020B0604020202020204" pitchFamily="34" charset="0"/>
              <a:buChar char="•"/>
            </a:pPr>
            <a:r>
              <a:rPr lang="en-US" sz="2200" b="0" i="0" dirty="0">
                <a:solidFill>
                  <a:srgbClr val="212121"/>
                </a:solidFill>
                <a:effectLst/>
                <a:latin typeface="+mj-lt"/>
              </a:rPr>
              <a:t>royal colleges</a:t>
            </a:r>
          </a:p>
          <a:p>
            <a:pPr marL="342900" indent="-342900" algn="l">
              <a:buFont typeface="Arial" panose="020B0604020202020204" pitchFamily="34" charset="0"/>
              <a:buChar char="•"/>
            </a:pPr>
            <a:r>
              <a:rPr lang="en-US" sz="2200" b="0" i="0" dirty="0">
                <a:solidFill>
                  <a:srgbClr val="212121"/>
                </a:solidFill>
                <a:effectLst/>
                <a:latin typeface="+mj-lt"/>
              </a:rPr>
              <a:t>multi-agency bodies.</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4000" kern="0" dirty="0">
                <a:solidFill>
                  <a:srgbClr val="5F2861"/>
                </a:solidFill>
                <a:latin typeface="Arial"/>
              </a:rPr>
              <a:t>Feedback from partners</a:t>
            </a:r>
            <a:endParaRPr lang="en-GB" sz="4000" kern="0" dirty="0">
              <a:solidFill>
                <a:srgbClr val="5F2861"/>
              </a:solidFill>
              <a:latin typeface="Arial"/>
            </a:endParaRPr>
          </a:p>
        </p:txBody>
      </p:sp>
      <p:sp>
        <p:nvSpPr>
          <p:cNvPr id="2" name="TextBox 1">
            <a:extLst>
              <a:ext uri="{FF2B5EF4-FFF2-40B4-BE49-F238E27FC236}">
                <a16:creationId xmlns:a16="http://schemas.microsoft.com/office/drawing/2014/main" id="{218BE01B-04C8-DEF5-2488-39D590AF5B68}"/>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3" name="Picture 2">
            <a:extLst>
              <a:ext uri="{FF2B5EF4-FFF2-40B4-BE49-F238E27FC236}">
                <a16:creationId xmlns:a16="http://schemas.microsoft.com/office/drawing/2014/main" id="{12689E8A-CC73-A453-3E70-3912111CA15E}"/>
              </a:ext>
            </a:extLst>
          </p:cNvPr>
          <p:cNvPicPr>
            <a:picLocks noChangeAspect="1"/>
          </p:cNvPicPr>
          <p:nvPr/>
        </p:nvPicPr>
        <p:blipFill rotWithShape="1">
          <a:blip r:embed="rId3"/>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2704712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374188" y="1050294"/>
            <a:ext cx="10114518" cy="5170646"/>
          </a:xfrm>
          <a:prstGeom prst="rect">
            <a:avLst/>
          </a:prstGeom>
          <a:noFill/>
        </p:spPr>
        <p:txBody>
          <a:bodyPr wrap="square">
            <a:spAutoFit/>
          </a:bodyPr>
          <a:lstStyle/>
          <a:p>
            <a:pPr algn="l"/>
            <a:r>
              <a:rPr lang="en-US" sz="2200" b="0" i="0" dirty="0">
                <a:solidFill>
                  <a:srgbClr val="212121"/>
                </a:solidFill>
                <a:effectLst/>
                <a:latin typeface="+mj-lt"/>
              </a:rPr>
              <a:t>Observing care and the care environment will remain an important way to assess quality.</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Most observation will be carried out on the premises by CQC inspectors and Specialist Professional Advisors (</a:t>
            </a:r>
            <a:r>
              <a:rPr lang="en-US" sz="2200" b="0" i="0" dirty="0" err="1">
                <a:solidFill>
                  <a:srgbClr val="212121"/>
                </a:solidFill>
                <a:effectLst/>
                <a:latin typeface="+mj-lt"/>
              </a:rPr>
              <a:t>SpAs</a:t>
            </a:r>
            <a:r>
              <a:rPr lang="en-US" sz="2200" b="0" i="0" dirty="0">
                <a:solidFill>
                  <a:srgbClr val="212121"/>
                </a:solidFill>
                <a:effectLst/>
                <a:latin typeface="+mj-lt"/>
              </a:rPr>
              <a:t>).</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External bodies may also carry out observations of care and provide evidence, for example, Local Healthwatch. Where the evidence from </a:t>
            </a:r>
            <a:r>
              <a:rPr lang="en-US" sz="2200" b="0" i="0" dirty="0" err="1">
                <a:solidFill>
                  <a:srgbClr val="212121"/>
                </a:solidFill>
                <a:effectLst/>
                <a:latin typeface="+mj-lt"/>
              </a:rPr>
              <a:t>organisations</a:t>
            </a:r>
            <a:r>
              <a:rPr lang="en-US" sz="2200" b="0" i="0" dirty="0">
                <a:solidFill>
                  <a:srgbClr val="212121"/>
                </a:solidFill>
                <a:effectLst/>
                <a:latin typeface="+mj-lt"/>
              </a:rPr>
              <a:t> such as Healthwatch is specifically about observation of the care environment, we will include it in this category, and not in the people’s experiences category.</a:t>
            </a:r>
          </a:p>
          <a:p>
            <a:pPr algn="l"/>
            <a:endParaRPr lang="en-US" sz="2200" dirty="0">
              <a:solidFill>
                <a:srgbClr val="212121"/>
              </a:solidFill>
              <a:latin typeface="+mj-lt"/>
            </a:endParaRPr>
          </a:p>
          <a:p>
            <a:pPr algn="l"/>
            <a:r>
              <a:rPr lang="en-US" sz="2200" b="0" i="0" dirty="0">
                <a:solidFill>
                  <a:srgbClr val="212121"/>
                </a:solidFill>
                <a:effectLst/>
                <a:latin typeface="+mj-lt"/>
              </a:rPr>
              <a:t>We will not use the observation category for local authority assessments. It </a:t>
            </a:r>
            <a:br>
              <a:rPr lang="en-US" sz="2200" b="0" i="0" dirty="0">
                <a:solidFill>
                  <a:srgbClr val="212121"/>
                </a:solidFill>
                <a:effectLst/>
                <a:latin typeface="+mj-lt"/>
              </a:rPr>
            </a:br>
            <a:r>
              <a:rPr lang="en-US" sz="2200" b="0" i="0" dirty="0">
                <a:solidFill>
                  <a:srgbClr val="212121"/>
                </a:solidFill>
                <a:effectLst/>
                <a:latin typeface="+mj-lt"/>
              </a:rPr>
              <a:t>does not apply to a local authority context.</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All observation is carried out on site.</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4000" kern="0" dirty="0">
                <a:solidFill>
                  <a:srgbClr val="5F2861"/>
                </a:solidFill>
                <a:latin typeface="Arial"/>
              </a:rPr>
              <a:t>Observation</a:t>
            </a:r>
            <a:endParaRPr lang="en-GB" sz="4000" kern="0" dirty="0">
              <a:solidFill>
                <a:srgbClr val="5F2861"/>
              </a:solidFill>
              <a:latin typeface="Arial"/>
            </a:endParaRPr>
          </a:p>
        </p:txBody>
      </p:sp>
      <p:sp>
        <p:nvSpPr>
          <p:cNvPr id="2" name="TextBox 1">
            <a:extLst>
              <a:ext uri="{FF2B5EF4-FFF2-40B4-BE49-F238E27FC236}">
                <a16:creationId xmlns:a16="http://schemas.microsoft.com/office/drawing/2014/main" id="{218BE01B-04C8-DEF5-2488-39D590AF5B68}"/>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3" name="Picture 2">
            <a:extLst>
              <a:ext uri="{FF2B5EF4-FFF2-40B4-BE49-F238E27FC236}">
                <a16:creationId xmlns:a16="http://schemas.microsoft.com/office/drawing/2014/main" id="{96E6CE13-8218-DBE8-D09D-545CB2DDD26F}"/>
              </a:ext>
            </a:extLst>
          </p:cNvPr>
          <p:cNvPicPr>
            <a:picLocks noChangeAspect="1"/>
          </p:cNvPicPr>
          <p:nvPr/>
        </p:nvPicPr>
        <p:blipFill rotWithShape="1">
          <a:blip r:embed="rId3"/>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2165056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374188" y="1394539"/>
            <a:ext cx="10114518" cy="3477875"/>
          </a:xfrm>
          <a:prstGeom prst="rect">
            <a:avLst/>
          </a:prstGeom>
          <a:noFill/>
        </p:spPr>
        <p:txBody>
          <a:bodyPr wrap="square">
            <a:spAutoFit/>
          </a:bodyPr>
          <a:lstStyle/>
          <a:p>
            <a:pPr algn="l"/>
            <a:r>
              <a:rPr lang="en-US" sz="2200" b="0" i="0" dirty="0">
                <a:solidFill>
                  <a:srgbClr val="212121"/>
                </a:solidFill>
                <a:effectLst/>
                <a:latin typeface="+mj-lt"/>
              </a:rPr>
              <a:t>Processes are any series of steps, arrangements or activities that are carried out to enable a provider or </a:t>
            </a:r>
            <a:r>
              <a:rPr lang="en-US" sz="2200" b="0" i="0" dirty="0" err="1">
                <a:solidFill>
                  <a:srgbClr val="212121"/>
                </a:solidFill>
                <a:effectLst/>
                <a:latin typeface="+mj-lt"/>
              </a:rPr>
              <a:t>organisation</a:t>
            </a:r>
            <a:r>
              <a:rPr lang="en-US" sz="2200" b="0" i="0" dirty="0">
                <a:solidFill>
                  <a:srgbClr val="212121"/>
                </a:solidFill>
                <a:effectLst/>
                <a:latin typeface="+mj-lt"/>
              </a:rPr>
              <a:t> to deliver its objectives.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Our assessments focus on how effective policies and procedures are. To do this, we will look at information and data sources that measure the outcomes from processes. For example, we may consider processes to:</a:t>
            </a:r>
          </a:p>
          <a:p>
            <a:pPr algn="l"/>
            <a:endParaRPr lang="en-US" sz="2200" b="0" i="0" dirty="0">
              <a:solidFill>
                <a:srgbClr val="212121"/>
              </a:solidFill>
              <a:effectLst/>
              <a:latin typeface="+mj-lt"/>
            </a:endParaRPr>
          </a:p>
          <a:p>
            <a:pPr marL="342900" indent="-342900" algn="l">
              <a:buFont typeface="Arial" panose="020B0604020202020204" pitchFamily="34" charset="0"/>
              <a:buChar char="•"/>
            </a:pPr>
            <a:r>
              <a:rPr lang="en-US" sz="2200" b="0" i="0" dirty="0">
                <a:solidFill>
                  <a:srgbClr val="212121"/>
                </a:solidFill>
                <a:effectLst/>
                <a:latin typeface="+mj-lt"/>
              </a:rPr>
              <a:t>measure and respond to information from audits</a:t>
            </a:r>
          </a:p>
          <a:p>
            <a:pPr marL="342900" indent="-342900" algn="l">
              <a:buFont typeface="Arial" panose="020B0604020202020204" pitchFamily="34" charset="0"/>
              <a:buChar char="•"/>
            </a:pPr>
            <a:r>
              <a:rPr lang="en-US" sz="2200" b="0" i="0" dirty="0">
                <a:solidFill>
                  <a:srgbClr val="212121"/>
                </a:solidFill>
                <a:effectLst/>
                <a:latin typeface="+mj-lt"/>
              </a:rPr>
              <a:t>look at learning from incidents or notifications</a:t>
            </a:r>
          </a:p>
          <a:p>
            <a:pPr marL="342900" indent="-342900" algn="l">
              <a:buFont typeface="Arial" panose="020B0604020202020204" pitchFamily="34" charset="0"/>
              <a:buChar char="•"/>
            </a:pPr>
            <a:r>
              <a:rPr lang="en-US" sz="2200" b="0" i="0" dirty="0">
                <a:solidFill>
                  <a:srgbClr val="212121"/>
                </a:solidFill>
                <a:effectLst/>
                <a:latin typeface="+mj-lt"/>
              </a:rPr>
              <a:t>review people's care and clinical records.</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4000" kern="0" dirty="0">
                <a:solidFill>
                  <a:srgbClr val="5F2861"/>
                </a:solidFill>
                <a:latin typeface="Arial"/>
              </a:rPr>
              <a:t>Processes</a:t>
            </a:r>
            <a:endParaRPr lang="en-GB" sz="4000" kern="0" dirty="0">
              <a:solidFill>
                <a:srgbClr val="5F2861"/>
              </a:solidFill>
              <a:latin typeface="Arial"/>
            </a:endParaRPr>
          </a:p>
        </p:txBody>
      </p:sp>
      <p:sp>
        <p:nvSpPr>
          <p:cNvPr id="2" name="TextBox 1">
            <a:extLst>
              <a:ext uri="{FF2B5EF4-FFF2-40B4-BE49-F238E27FC236}">
                <a16:creationId xmlns:a16="http://schemas.microsoft.com/office/drawing/2014/main" id="{218BE01B-04C8-DEF5-2488-39D590AF5B68}"/>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3" name="Picture 2">
            <a:extLst>
              <a:ext uri="{FF2B5EF4-FFF2-40B4-BE49-F238E27FC236}">
                <a16:creationId xmlns:a16="http://schemas.microsoft.com/office/drawing/2014/main" id="{98E9879A-0462-2A84-0857-3ACB128A6C8E}"/>
              </a:ext>
            </a:extLst>
          </p:cNvPr>
          <p:cNvPicPr>
            <a:picLocks noChangeAspect="1"/>
          </p:cNvPicPr>
          <p:nvPr/>
        </p:nvPicPr>
        <p:blipFill rotWithShape="1">
          <a:blip r:embed="rId3"/>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2055397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374188" y="1319236"/>
            <a:ext cx="10114518" cy="4493538"/>
          </a:xfrm>
          <a:prstGeom prst="rect">
            <a:avLst/>
          </a:prstGeom>
          <a:noFill/>
        </p:spPr>
        <p:txBody>
          <a:bodyPr wrap="square">
            <a:spAutoFit/>
          </a:bodyPr>
          <a:lstStyle/>
          <a:p>
            <a:pPr algn="l"/>
            <a:r>
              <a:rPr lang="en-US" sz="2200" b="0" i="0" dirty="0">
                <a:solidFill>
                  <a:srgbClr val="212121"/>
                </a:solidFill>
                <a:effectLst/>
                <a:latin typeface="+mj-lt"/>
              </a:rPr>
              <a:t>Outcomes are focused on the impact of care processes on individuals. They cover how care has affected people’s physical, functional or psychological status.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We consider outcomes measures in context of the service and the specifics of the measure.</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Some examples of outcome measures are:</a:t>
            </a:r>
          </a:p>
          <a:p>
            <a:pPr algn="l"/>
            <a:endParaRPr lang="en-US" sz="2200" b="0" i="0" dirty="0">
              <a:solidFill>
                <a:srgbClr val="212121"/>
              </a:solidFill>
              <a:effectLst/>
              <a:latin typeface="+mj-lt"/>
            </a:endParaRPr>
          </a:p>
          <a:p>
            <a:pPr marL="342900" indent="-342900" algn="l">
              <a:buFont typeface="Arial" panose="020B0604020202020204" pitchFamily="34" charset="0"/>
              <a:buChar char="•"/>
            </a:pPr>
            <a:r>
              <a:rPr lang="en-US" sz="2200" b="0" i="0" dirty="0">
                <a:solidFill>
                  <a:srgbClr val="212121"/>
                </a:solidFill>
                <a:effectLst/>
                <a:latin typeface="+mj-lt"/>
              </a:rPr>
              <a:t>mortality rates</a:t>
            </a:r>
          </a:p>
          <a:p>
            <a:pPr marL="342900" indent="-342900" algn="l">
              <a:buFont typeface="Arial" panose="020B0604020202020204" pitchFamily="34" charset="0"/>
              <a:buChar char="•"/>
            </a:pPr>
            <a:r>
              <a:rPr lang="en-US" sz="2200" b="0" i="0" dirty="0">
                <a:solidFill>
                  <a:srgbClr val="212121"/>
                </a:solidFill>
                <a:effectLst/>
                <a:latin typeface="+mj-lt"/>
              </a:rPr>
              <a:t>emergency admissions and re-admission rates to hospital</a:t>
            </a:r>
          </a:p>
          <a:p>
            <a:pPr marL="342900" indent="-342900" algn="l">
              <a:buFont typeface="Arial" panose="020B0604020202020204" pitchFamily="34" charset="0"/>
              <a:buChar char="•"/>
            </a:pPr>
            <a:r>
              <a:rPr lang="en-US" sz="2200" b="0" i="0" dirty="0">
                <a:solidFill>
                  <a:srgbClr val="212121"/>
                </a:solidFill>
                <a:effectLst/>
                <a:latin typeface="+mj-lt"/>
              </a:rPr>
              <a:t>infection control rates</a:t>
            </a:r>
          </a:p>
          <a:p>
            <a:pPr marL="342900" indent="-342900" algn="l">
              <a:buFont typeface="Arial" panose="020B0604020202020204" pitchFamily="34" charset="0"/>
              <a:buChar char="•"/>
            </a:pPr>
            <a:r>
              <a:rPr lang="en-US" sz="2200" b="0" i="0" dirty="0">
                <a:solidFill>
                  <a:srgbClr val="212121"/>
                </a:solidFill>
                <a:effectLst/>
                <a:latin typeface="+mj-lt"/>
              </a:rPr>
              <a:t>vaccination and prescribing data.</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4000" kern="0" dirty="0">
                <a:solidFill>
                  <a:srgbClr val="5F2861"/>
                </a:solidFill>
                <a:latin typeface="Arial"/>
              </a:rPr>
              <a:t>Outcomes</a:t>
            </a:r>
            <a:endParaRPr lang="en-GB" sz="4000" kern="0" dirty="0">
              <a:solidFill>
                <a:srgbClr val="5F2861"/>
              </a:solidFill>
              <a:latin typeface="Arial"/>
            </a:endParaRPr>
          </a:p>
        </p:txBody>
      </p:sp>
      <p:sp>
        <p:nvSpPr>
          <p:cNvPr id="2" name="TextBox 1">
            <a:extLst>
              <a:ext uri="{FF2B5EF4-FFF2-40B4-BE49-F238E27FC236}">
                <a16:creationId xmlns:a16="http://schemas.microsoft.com/office/drawing/2014/main" id="{218BE01B-04C8-DEF5-2488-39D590AF5B68}"/>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3" name="Picture 2">
            <a:extLst>
              <a:ext uri="{FF2B5EF4-FFF2-40B4-BE49-F238E27FC236}">
                <a16:creationId xmlns:a16="http://schemas.microsoft.com/office/drawing/2014/main" id="{25AE9DEE-5C9E-56DE-5944-27EC32B6FE3C}"/>
              </a:ext>
            </a:extLst>
          </p:cNvPr>
          <p:cNvPicPr>
            <a:picLocks noChangeAspect="1"/>
          </p:cNvPicPr>
          <p:nvPr/>
        </p:nvPicPr>
        <p:blipFill rotWithShape="1">
          <a:blip r:embed="rId3"/>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1234002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1E5C70-15F9-D44F-FA54-51735CFA4F2C}"/>
              </a:ext>
            </a:extLst>
          </p:cNvPr>
          <p:cNvPicPr>
            <a:picLocks noChangeAspect="1"/>
          </p:cNvPicPr>
          <p:nvPr/>
        </p:nvPicPr>
        <p:blipFill rotWithShape="1">
          <a:blip r:embed="rId3"/>
          <a:srcRect l="10601" r="20936"/>
          <a:stretch/>
        </p:blipFill>
        <p:spPr>
          <a:xfrm>
            <a:off x="7808977" y="1845521"/>
            <a:ext cx="4253932" cy="4448581"/>
          </a:xfrm>
          <a:prstGeom prst="rect">
            <a:avLst/>
          </a:prstGeom>
        </p:spPr>
      </p:pic>
      <p:sp>
        <p:nvSpPr>
          <p:cNvPr id="6" name="TextBox 5">
            <a:extLst>
              <a:ext uri="{FF2B5EF4-FFF2-40B4-BE49-F238E27FC236}">
                <a16:creationId xmlns:a16="http://schemas.microsoft.com/office/drawing/2014/main" id="{9D6D43E4-1DCB-46CE-8818-6AD3F707B140}"/>
              </a:ext>
            </a:extLst>
          </p:cNvPr>
          <p:cNvSpPr txBox="1"/>
          <p:nvPr/>
        </p:nvSpPr>
        <p:spPr>
          <a:xfrm>
            <a:off x="335093" y="941355"/>
            <a:ext cx="10710859" cy="5339923"/>
          </a:xfrm>
          <a:prstGeom prst="rect">
            <a:avLst/>
          </a:prstGeom>
          <a:noFill/>
        </p:spPr>
        <p:txBody>
          <a:bodyPr wrap="square" lIns="91440" tIns="45720" rIns="91440" bIns="45720" rtlCol="0" anchor="t">
            <a:spAutoFit/>
          </a:bodyPr>
          <a:lstStyle/>
          <a:p>
            <a:pPr>
              <a:spcBef>
                <a:spcPts val="72"/>
              </a:spcBef>
            </a:pPr>
            <a:r>
              <a:rPr lang="en-US" sz="2400" b="1" dirty="0">
                <a:solidFill>
                  <a:srgbClr val="5F2861"/>
                </a:solidFill>
                <a:ea typeface="ＭＳ Ｐゴシック"/>
              </a:rPr>
              <a:t>We’re </a:t>
            </a:r>
            <a:r>
              <a:rPr lang="en-GB" sz="2400" b="1" dirty="0">
                <a:solidFill>
                  <a:srgbClr val="5F2861"/>
                </a:solidFill>
                <a:ea typeface="ＭＳ Ｐゴシック"/>
              </a:rPr>
              <a:t>reorganising</a:t>
            </a:r>
            <a:r>
              <a:rPr lang="en-US" sz="2400" b="1" dirty="0">
                <a:solidFill>
                  <a:srgbClr val="5F2861"/>
                </a:solidFill>
                <a:ea typeface="ＭＳ Ｐゴシック"/>
              </a:rPr>
              <a:t> ourselves into the Operations group and Regulatory leadership</a:t>
            </a:r>
          </a:p>
          <a:p>
            <a:pPr marL="342900" indent="-342900">
              <a:spcBef>
                <a:spcPts val="72"/>
              </a:spcBef>
              <a:buFont typeface="Arial" panose="020B0604020202020204" pitchFamily="34" charset="0"/>
              <a:buChar char="•"/>
            </a:pPr>
            <a:endParaRPr lang="en-US" sz="2400" dirty="0">
              <a:ea typeface="ＭＳ Ｐゴシック"/>
            </a:endParaRPr>
          </a:p>
          <a:p>
            <a:pPr marL="342900" indent="-342900">
              <a:spcBef>
                <a:spcPts val="72"/>
              </a:spcBef>
              <a:buFont typeface="Arial" panose="020B0604020202020204" pitchFamily="34" charset="0"/>
              <a:buChar char="•"/>
            </a:pPr>
            <a:r>
              <a:rPr lang="en-US" sz="2400" b="1" dirty="0">
                <a:ea typeface="ＭＳ Ｐゴシック"/>
              </a:rPr>
              <a:t>Regulatory leadership </a:t>
            </a:r>
            <a:r>
              <a:rPr lang="en-US" sz="2400" dirty="0">
                <a:ea typeface="ＭＳ Ｐゴシック"/>
              </a:rPr>
              <a:t>is led by the Chief </a:t>
            </a:r>
            <a:br>
              <a:rPr lang="en-US" sz="2400" dirty="0">
                <a:ea typeface="ＭＳ Ｐゴシック"/>
              </a:rPr>
            </a:br>
            <a:r>
              <a:rPr lang="en-US" sz="2400" dirty="0">
                <a:ea typeface="ＭＳ Ｐゴシック"/>
              </a:rPr>
              <a:t>Inspectors, and focuses on raising standards, </a:t>
            </a:r>
            <a:br>
              <a:rPr lang="en-US" sz="2400" dirty="0">
                <a:ea typeface="ＭＳ Ｐゴシック"/>
              </a:rPr>
            </a:br>
            <a:r>
              <a:rPr lang="en-US" sz="2400" dirty="0">
                <a:ea typeface="ＭＳ Ｐゴシック"/>
              </a:rPr>
              <a:t>policy oversight, and external influence </a:t>
            </a:r>
          </a:p>
          <a:p>
            <a:pPr marL="342900" indent="-342900">
              <a:spcBef>
                <a:spcPts val="72"/>
              </a:spcBef>
              <a:buFont typeface="Arial" panose="020B0604020202020204" pitchFamily="34" charset="0"/>
              <a:buChar char="•"/>
            </a:pPr>
            <a:endParaRPr lang="en-US" sz="2400" dirty="0">
              <a:ea typeface="ＭＳ Ｐゴシック"/>
            </a:endParaRPr>
          </a:p>
          <a:p>
            <a:pPr marL="342900" indent="-342900">
              <a:spcBef>
                <a:spcPts val="72"/>
              </a:spcBef>
              <a:buFont typeface="Arial" panose="020B0604020202020204" pitchFamily="34" charset="0"/>
              <a:buChar char="•"/>
            </a:pPr>
            <a:r>
              <a:rPr lang="en-US" sz="2400" dirty="0">
                <a:ea typeface="ＭＳ Ｐゴシック"/>
              </a:rPr>
              <a:t>Our </a:t>
            </a:r>
            <a:r>
              <a:rPr lang="en-US" sz="2400" b="1" dirty="0">
                <a:ea typeface="ＭＳ Ｐゴシック"/>
              </a:rPr>
              <a:t>operational teams </a:t>
            </a:r>
            <a:r>
              <a:rPr lang="en-US" sz="2400" dirty="0">
                <a:ea typeface="ＭＳ Ｐゴシック"/>
              </a:rPr>
              <a:t>work across four </a:t>
            </a:r>
            <a:br>
              <a:rPr lang="en-US" sz="2400" dirty="0">
                <a:ea typeface="ＭＳ Ｐゴシック"/>
              </a:rPr>
            </a:br>
            <a:r>
              <a:rPr lang="en-US" sz="2400" dirty="0">
                <a:ea typeface="ＭＳ Ｐゴシック"/>
              </a:rPr>
              <a:t>geographic networks, with a mix of specialist </a:t>
            </a:r>
            <a:br>
              <a:rPr lang="en-US" sz="2400" dirty="0">
                <a:ea typeface="ＭＳ Ｐゴシック"/>
              </a:rPr>
            </a:br>
            <a:r>
              <a:rPr lang="en-US" sz="2400" dirty="0">
                <a:ea typeface="ＭＳ Ｐゴシック"/>
              </a:rPr>
              <a:t>skills and knowledge to regulate in a way that </a:t>
            </a:r>
            <a:br>
              <a:rPr lang="en-US" sz="2400" dirty="0">
                <a:ea typeface="ＭＳ Ｐゴシック"/>
              </a:rPr>
            </a:br>
            <a:r>
              <a:rPr lang="en-US" sz="2400" dirty="0">
                <a:ea typeface="ＭＳ Ｐゴシック"/>
              </a:rPr>
              <a:t>mirrors how care is delivered</a:t>
            </a:r>
          </a:p>
          <a:p>
            <a:pPr>
              <a:spcBef>
                <a:spcPts val="72"/>
              </a:spcBef>
            </a:pPr>
            <a:endParaRPr lang="en-US" sz="2400" dirty="0">
              <a:ea typeface="ＭＳ Ｐゴシック"/>
            </a:endParaRPr>
          </a:p>
          <a:p>
            <a:pPr>
              <a:spcBef>
                <a:spcPts val="72"/>
              </a:spcBef>
            </a:pPr>
            <a:r>
              <a:rPr lang="en-US" sz="2400" dirty="0">
                <a:ea typeface="ＭＳ Ｐゴシック"/>
              </a:rPr>
              <a:t>We’ll have a system view and focus on listening to </a:t>
            </a:r>
            <a:br>
              <a:rPr lang="en-US" sz="2400" dirty="0">
                <a:ea typeface="ＭＳ Ｐゴシック"/>
              </a:rPr>
            </a:br>
            <a:r>
              <a:rPr lang="en-US" sz="2400" dirty="0">
                <a:ea typeface="ＭＳ Ｐゴシック"/>
              </a:rPr>
              <a:t>people and communities</a:t>
            </a: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New way of organising</a:t>
            </a:r>
          </a:p>
        </p:txBody>
      </p:sp>
    </p:spTree>
    <p:extLst>
      <p:ext uri="{BB962C8B-B14F-4D97-AF65-F5344CB8AC3E}">
        <p14:creationId xmlns:p14="http://schemas.microsoft.com/office/powerpoint/2010/main" val="2749883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30613" y="117740"/>
            <a:ext cx="10972319" cy="838605"/>
          </a:xfrm>
        </p:spPr>
        <p:txBody>
          <a:bodyPr/>
          <a:lstStyle/>
          <a:p>
            <a:r>
              <a:rPr lang="en-GB" sz="4267" cap="none" dirty="0">
                <a:solidFill>
                  <a:srgbClr val="5F2861"/>
                </a:solidFill>
              </a:rPr>
              <a:t>New responsibilities</a:t>
            </a:r>
          </a:p>
        </p:txBody>
      </p:sp>
      <p:sp>
        <p:nvSpPr>
          <p:cNvPr id="7" name="TextBox 6">
            <a:extLst>
              <a:ext uri="{FF2B5EF4-FFF2-40B4-BE49-F238E27FC236}">
                <a16:creationId xmlns:a16="http://schemas.microsoft.com/office/drawing/2014/main" id="{F6625AEF-F045-4F00-8717-3BE3660DD82B}"/>
              </a:ext>
            </a:extLst>
          </p:cNvPr>
          <p:cNvSpPr txBox="1"/>
          <p:nvPr/>
        </p:nvSpPr>
        <p:spPr>
          <a:xfrm>
            <a:off x="352579" y="877267"/>
            <a:ext cx="11326944" cy="5339923"/>
          </a:xfrm>
          <a:prstGeom prst="rect">
            <a:avLst/>
          </a:prstGeom>
          <a:noFill/>
        </p:spPr>
        <p:txBody>
          <a:bodyPr wrap="square" lIns="91440" tIns="45720" rIns="91440" bIns="45720" rtlCol="0" anchor="t">
            <a:spAutoFit/>
          </a:bodyPr>
          <a:lstStyle/>
          <a:p>
            <a:pPr>
              <a:spcBef>
                <a:spcPts val="72"/>
              </a:spcBef>
            </a:pPr>
            <a:r>
              <a:rPr lang="en-US" sz="2400" dirty="0">
                <a:ea typeface="MS PGothic"/>
              </a:rPr>
              <a:t>CQC has new responsibilities:</a:t>
            </a:r>
            <a:br>
              <a:rPr lang="en-US" sz="2400" dirty="0">
                <a:ea typeface="MS PGothic"/>
              </a:rPr>
            </a:br>
            <a:endParaRPr lang="en-US" sz="2400" dirty="0">
              <a:ea typeface="ＭＳ Ｐゴシック"/>
            </a:endParaRPr>
          </a:p>
          <a:p>
            <a:pPr marL="913130" lvl="1" indent="-455930">
              <a:spcBef>
                <a:spcPts val="72"/>
              </a:spcBef>
              <a:buFont typeface="Arial"/>
              <a:buChar char="•"/>
            </a:pPr>
            <a:r>
              <a:rPr lang="en-US" sz="2400" dirty="0">
                <a:ea typeface="MS PGothic"/>
              </a:rPr>
              <a:t>The Health and Care Act gives CQC </a:t>
            </a:r>
            <a:br>
              <a:rPr lang="en-US" sz="2400" dirty="0">
                <a:ea typeface="MS PGothic"/>
              </a:rPr>
            </a:br>
            <a:r>
              <a:rPr lang="en-US" sz="2400" dirty="0">
                <a:ea typeface="MS PGothic"/>
              </a:rPr>
              <a:t>a role in reviewing </a:t>
            </a:r>
            <a:r>
              <a:rPr lang="en-US" sz="2400" b="1" dirty="0">
                <a:ea typeface="MS PGothic"/>
              </a:rPr>
              <a:t>integrated care systems</a:t>
            </a:r>
            <a:br>
              <a:rPr lang="en-US" sz="2400" b="1" dirty="0">
                <a:ea typeface="MS PGothic"/>
              </a:rPr>
            </a:br>
            <a:r>
              <a:rPr lang="en-US" sz="2400" b="1" dirty="0">
                <a:ea typeface="MS PGothic"/>
              </a:rPr>
              <a:t> </a:t>
            </a:r>
            <a:endParaRPr lang="en-US" sz="2400" dirty="0">
              <a:ea typeface="ＭＳ Ｐゴシック"/>
              <a:cs typeface="Arial" panose="020B0604020202020204"/>
            </a:endParaRPr>
          </a:p>
          <a:p>
            <a:pPr marL="913130" lvl="1" indent="-455930">
              <a:spcBef>
                <a:spcPts val="72"/>
              </a:spcBef>
              <a:buFont typeface="Arial"/>
              <a:buChar char="•"/>
            </a:pPr>
            <a:r>
              <a:rPr lang="en-US" sz="2400" dirty="0">
                <a:ea typeface="MS PGothic"/>
              </a:rPr>
              <a:t>It also gives CQC a duty to assess how </a:t>
            </a:r>
            <a:r>
              <a:rPr lang="en-US" sz="2400" b="1" dirty="0">
                <a:ea typeface="MS PGothic"/>
              </a:rPr>
              <a:t>local authorities</a:t>
            </a:r>
            <a:r>
              <a:rPr lang="en-US" sz="2400" dirty="0">
                <a:ea typeface="MS PGothic"/>
              </a:rPr>
              <a:t> are meeting their social care duties under part 1 of the Care Act</a:t>
            </a:r>
            <a:endParaRPr lang="en-US" sz="2400" dirty="0">
              <a:ea typeface="MS PGothic"/>
              <a:cs typeface="Arial" panose="020B0604020202020204"/>
            </a:endParaRPr>
          </a:p>
          <a:p>
            <a:pPr marL="913130" lvl="1" indent="-455930">
              <a:spcBef>
                <a:spcPts val="72"/>
              </a:spcBef>
              <a:buFont typeface="Arial"/>
              <a:buChar char="•"/>
            </a:pPr>
            <a:endParaRPr lang="en-US" sz="2400" dirty="0">
              <a:ea typeface="MS PGothic"/>
              <a:cs typeface="Arial" panose="020B0604020202020204"/>
            </a:endParaRPr>
          </a:p>
          <a:p>
            <a:pPr>
              <a:spcBef>
                <a:spcPts val="72"/>
              </a:spcBef>
            </a:pPr>
            <a:r>
              <a:rPr lang="en-US" sz="2400" dirty="0">
                <a:ea typeface="MS PGothic"/>
              </a:rPr>
              <a:t>These will allow us to look more effectively at how care provided in a local system is improving outcomes and reducing inequalities. </a:t>
            </a:r>
          </a:p>
          <a:p>
            <a:pPr>
              <a:spcBef>
                <a:spcPts val="72"/>
              </a:spcBef>
            </a:pPr>
            <a:endParaRPr lang="en-US" sz="2400" dirty="0">
              <a:ea typeface="MS PGothic"/>
            </a:endParaRPr>
          </a:p>
          <a:p>
            <a:pPr>
              <a:spcBef>
                <a:spcPts val="72"/>
              </a:spcBef>
            </a:pPr>
            <a:r>
              <a:rPr lang="en-US" sz="2400" dirty="0">
                <a:ea typeface="MS PGothic"/>
              </a:rPr>
              <a:t>We’ve engaged extensively on how we’ll do this. We want to bring together a view of quality across a local area and put people at the </a:t>
            </a:r>
            <a:r>
              <a:rPr lang="en-US" sz="2400" dirty="0" err="1">
                <a:ea typeface="MS PGothic"/>
              </a:rPr>
              <a:t>centre</a:t>
            </a:r>
            <a:r>
              <a:rPr lang="en-US" sz="2400" dirty="0">
                <a:ea typeface="MS PGothic"/>
              </a:rPr>
              <a:t> of driving improvement in care.</a:t>
            </a:r>
          </a:p>
        </p:txBody>
      </p:sp>
      <p:pic>
        <p:nvPicPr>
          <p:cNvPr id="8" name="Picture 3" descr="A picture of parliament">
            <a:extLst>
              <a:ext uri="{FF2B5EF4-FFF2-40B4-BE49-F238E27FC236}">
                <a16:creationId xmlns:a16="http://schemas.microsoft.com/office/drawing/2014/main" id="{E91E5A56-A45D-4832-970D-D40C21DF71D3}"/>
              </a:ext>
              <a:ext uri="{C183D7F6-B498-43B3-948B-1728B52AA6E4}">
                <adec:decorative xmlns:adec="http://schemas.microsoft.com/office/drawing/2017/decorative" val="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39486" y="376936"/>
            <a:ext cx="3062725" cy="2234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885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D3547-326E-440F-8687-23358FE57AA0}"/>
              </a:ext>
            </a:extLst>
          </p:cNvPr>
          <p:cNvSpPr>
            <a:spLocks noGrp="1"/>
          </p:cNvSpPr>
          <p:nvPr>
            <p:ph type="title"/>
          </p:nvPr>
        </p:nvSpPr>
        <p:spPr>
          <a:xfrm>
            <a:off x="402373" y="282841"/>
            <a:ext cx="10972319" cy="1325033"/>
          </a:xfrm>
        </p:spPr>
        <p:txBody>
          <a:bodyPr/>
          <a:lstStyle/>
          <a:p>
            <a:r>
              <a:rPr lang="en-US" sz="4270" dirty="0">
                <a:solidFill>
                  <a:srgbClr val="5F2861"/>
                </a:solidFill>
              </a:rPr>
              <a:t>CQC scope: integrated care systems</a:t>
            </a:r>
            <a:endParaRPr lang="en-GB" sz="4270" dirty="0">
              <a:solidFill>
                <a:srgbClr val="5F2861"/>
              </a:solidFill>
            </a:endParaRPr>
          </a:p>
        </p:txBody>
      </p:sp>
      <p:sp>
        <p:nvSpPr>
          <p:cNvPr id="3" name="Content Placeholder 2">
            <a:extLst>
              <a:ext uri="{FF2B5EF4-FFF2-40B4-BE49-F238E27FC236}">
                <a16:creationId xmlns:a16="http://schemas.microsoft.com/office/drawing/2014/main" id="{29EA43D5-3A08-4B82-ABEB-316F24A43026}"/>
              </a:ext>
            </a:extLst>
          </p:cNvPr>
          <p:cNvSpPr>
            <a:spLocks noGrp="1"/>
          </p:cNvSpPr>
          <p:nvPr>
            <p:ph idx="1"/>
          </p:nvPr>
        </p:nvSpPr>
        <p:spPr>
          <a:xfrm>
            <a:off x="456161" y="945357"/>
            <a:ext cx="11441042" cy="1119958"/>
          </a:xfrm>
        </p:spPr>
        <p:txBody>
          <a:bodyPr/>
          <a:lstStyle/>
          <a:p>
            <a:r>
              <a:rPr lang="en-GB" sz="2800" dirty="0"/>
              <a:t>The focus of our integrated care systems will be these across 3 themes: </a:t>
            </a:r>
          </a:p>
        </p:txBody>
      </p:sp>
      <p:graphicFrame>
        <p:nvGraphicFramePr>
          <p:cNvPr id="5" name="Diagram 4">
            <a:extLst>
              <a:ext uri="{FF2B5EF4-FFF2-40B4-BE49-F238E27FC236}">
                <a16:creationId xmlns:a16="http://schemas.microsoft.com/office/drawing/2014/main" id="{3C820B2C-4273-467A-83AE-3374233A193F}"/>
              </a:ext>
            </a:extLst>
          </p:cNvPr>
          <p:cNvGraphicFramePr/>
          <p:nvPr/>
        </p:nvGraphicFramePr>
        <p:xfrm>
          <a:off x="594208" y="1921008"/>
          <a:ext cx="11302995" cy="4295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895BD55D-EA51-C74A-49CD-57711C105A72}"/>
              </a:ext>
            </a:extLst>
          </p:cNvPr>
          <p:cNvSpPr txBox="1"/>
          <p:nvPr/>
        </p:nvSpPr>
        <p:spPr>
          <a:xfrm>
            <a:off x="402373" y="6390493"/>
            <a:ext cx="6096000" cy="369332"/>
          </a:xfrm>
          <a:prstGeom prst="rect">
            <a:avLst/>
          </a:prstGeom>
          <a:noFill/>
        </p:spPr>
        <p:txBody>
          <a:bodyPr wrap="square">
            <a:spAutoFit/>
          </a:bodyPr>
          <a:lstStyle/>
          <a:p>
            <a:r>
              <a:rPr lang="en-GB" dirty="0">
                <a:solidFill>
                  <a:schemeClr val="bg1"/>
                </a:solidFill>
              </a:rPr>
              <a:t>www.cqc.org.uk/ICSguidance</a:t>
            </a:r>
          </a:p>
        </p:txBody>
      </p:sp>
    </p:spTree>
    <p:extLst>
      <p:ext uri="{BB962C8B-B14F-4D97-AF65-F5344CB8AC3E}">
        <p14:creationId xmlns:p14="http://schemas.microsoft.com/office/powerpoint/2010/main" val="1934579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352579" y="1169955"/>
            <a:ext cx="6705787" cy="4657685"/>
          </a:xfrm>
          <a:prstGeom prst="rect">
            <a:avLst/>
          </a:prstGeom>
          <a:noFill/>
        </p:spPr>
        <p:txBody>
          <a:bodyPr wrap="square" lIns="91440" tIns="45720" rIns="91440" bIns="45720" rtlCol="0" anchor="t">
            <a:spAutoFit/>
          </a:bodyPr>
          <a:lstStyle/>
          <a:p>
            <a:pPr marL="342900" indent="-342900">
              <a:spcBef>
                <a:spcPts val="800"/>
              </a:spcBef>
              <a:buFont typeface="Arial" panose="020B0604020202020204" pitchFamily="34" charset="0"/>
              <a:buChar char="•"/>
            </a:pPr>
            <a:r>
              <a:rPr lang="en-US" sz="3000" dirty="0">
                <a:ea typeface="ＭＳ Ｐゴシック"/>
              </a:rPr>
              <a:t>To have a greater focus on care across </a:t>
            </a:r>
            <a:r>
              <a:rPr lang="en-GB" sz="3000" dirty="0"/>
              <a:t>local areas or systems</a:t>
            </a:r>
          </a:p>
          <a:p>
            <a:pPr marL="342900" indent="-342900">
              <a:spcBef>
                <a:spcPts val="800"/>
              </a:spcBef>
              <a:buFont typeface="Arial" panose="020B0604020202020204" pitchFamily="34" charset="0"/>
              <a:buChar char="•"/>
            </a:pPr>
            <a:r>
              <a:rPr lang="en-GB" sz="3000" dirty="0">
                <a:ea typeface="ＭＳ Ｐゴシック"/>
              </a:rPr>
              <a:t>To use our new regulatory powers </a:t>
            </a:r>
            <a:r>
              <a:rPr lang="en-GB" sz="3000" dirty="0"/>
              <a:t>effectively to improve people’s care</a:t>
            </a:r>
          </a:p>
          <a:p>
            <a:pPr marL="342900" indent="-342900">
              <a:spcBef>
                <a:spcPts val="800"/>
              </a:spcBef>
              <a:buFont typeface="Arial" panose="020B0604020202020204" pitchFamily="34" charset="0"/>
              <a:buChar char="•"/>
            </a:pPr>
            <a:r>
              <a:rPr lang="en-GB" sz="3000" dirty="0"/>
              <a:t>To make our regulation less complex and more efficient</a:t>
            </a:r>
          </a:p>
          <a:p>
            <a:pPr marL="342900" indent="-342900">
              <a:spcBef>
                <a:spcPts val="800"/>
              </a:spcBef>
              <a:buFont typeface="Arial" panose="020B0604020202020204" pitchFamily="34" charset="0"/>
              <a:buChar char="•"/>
            </a:pPr>
            <a:r>
              <a:rPr lang="en-US" sz="3000" dirty="0"/>
              <a:t>To regulate in a smarter way</a:t>
            </a:r>
          </a:p>
          <a:p>
            <a:pPr marL="342900" indent="-342900">
              <a:spcBef>
                <a:spcPts val="800"/>
              </a:spcBef>
              <a:buFont typeface="Arial" panose="020B0604020202020204" pitchFamily="34" charset="0"/>
              <a:buChar char="•"/>
            </a:pPr>
            <a:r>
              <a:rPr lang="en-US" sz="3000" dirty="0"/>
              <a:t>To work better with the sector </a:t>
            </a:r>
            <a:br>
              <a:rPr lang="en-US" sz="3000" dirty="0"/>
            </a:br>
            <a:r>
              <a:rPr lang="en-US" sz="3000" dirty="0"/>
              <a:t>as it changes and recovers</a:t>
            </a:r>
            <a:endParaRPr lang="en-US" sz="3000" dirty="0">
              <a:ea typeface="ＭＳ Ｐゴシック"/>
            </a:endParaRP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Why we’re changing?</a:t>
            </a:r>
          </a:p>
        </p:txBody>
      </p:sp>
      <p:pic>
        <p:nvPicPr>
          <p:cNvPr id="3" name="Picture 2" descr="A picture containing text, silhouette&#10;&#10;Description automatically generated">
            <a:extLst>
              <a:ext uri="{FF2B5EF4-FFF2-40B4-BE49-F238E27FC236}">
                <a16:creationId xmlns:a16="http://schemas.microsoft.com/office/drawing/2014/main" id="{6F18AB80-4BD9-A96F-56F3-C748C9943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0706" y="1121357"/>
            <a:ext cx="3034192" cy="4754880"/>
          </a:xfrm>
          <a:prstGeom prst="rect">
            <a:avLst/>
          </a:prstGeom>
        </p:spPr>
      </p:pic>
    </p:spTree>
    <p:extLst>
      <p:ext uri="{BB962C8B-B14F-4D97-AF65-F5344CB8AC3E}">
        <p14:creationId xmlns:p14="http://schemas.microsoft.com/office/powerpoint/2010/main" val="91770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D3547-326E-440F-8687-23358FE57AA0}"/>
              </a:ext>
            </a:extLst>
          </p:cNvPr>
          <p:cNvSpPr>
            <a:spLocks noGrp="1"/>
          </p:cNvSpPr>
          <p:nvPr>
            <p:ph type="title"/>
          </p:nvPr>
        </p:nvSpPr>
        <p:spPr>
          <a:xfrm>
            <a:off x="402373" y="282841"/>
            <a:ext cx="10972319" cy="1325033"/>
          </a:xfrm>
        </p:spPr>
        <p:txBody>
          <a:bodyPr/>
          <a:lstStyle/>
          <a:p>
            <a:r>
              <a:rPr lang="en-US" sz="4270" dirty="0">
                <a:solidFill>
                  <a:srgbClr val="5F2861"/>
                </a:solidFill>
              </a:rPr>
              <a:t>CQC scope: local authorities</a:t>
            </a:r>
            <a:endParaRPr lang="en-GB" sz="4270" dirty="0">
              <a:solidFill>
                <a:srgbClr val="5F2861"/>
              </a:solidFill>
            </a:endParaRPr>
          </a:p>
        </p:txBody>
      </p:sp>
      <p:sp>
        <p:nvSpPr>
          <p:cNvPr id="3" name="Content Placeholder 2">
            <a:extLst>
              <a:ext uri="{FF2B5EF4-FFF2-40B4-BE49-F238E27FC236}">
                <a16:creationId xmlns:a16="http://schemas.microsoft.com/office/drawing/2014/main" id="{29EA43D5-3A08-4B82-ABEB-316F24A43026}"/>
              </a:ext>
            </a:extLst>
          </p:cNvPr>
          <p:cNvSpPr>
            <a:spLocks noGrp="1"/>
          </p:cNvSpPr>
          <p:nvPr>
            <p:ph idx="1"/>
          </p:nvPr>
        </p:nvSpPr>
        <p:spPr>
          <a:xfrm>
            <a:off x="456161" y="945357"/>
            <a:ext cx="11441042" cy="1119958"/>
          </a:xfrm>
        </p:spPr>
        <p:txBody>
          <a:bodyPr/>
          <a:lstStyle/>
          <a:p>
            <a:r>
              <a:rPr lang="en-GB" sz="2800" dirty="0"/>
              <a:t>The initial focus of our local authority assessments will be across four themes:</a:t>
            </a:r>
          </a:p>
        </p:txBody>
      </p:sp>
      <p:graphicFrame>
        <p:nvGraphicFramePr>
          <p:cNvPr id="5" name="Diagram 4">
            <a:extLst>
              <a:ext uri="{FF2B5EF4-FFF2-40B4-BE49-F238E27FC236}">
                <a16:creationId xmlns:a16="http://schemas.microsoft.com/office/drawing/2014/main" id="{3C820B2C-4273-467A-83AE-3374233A193F}"/>
              </a:ext>
            </a:extLst>
          </p:cNvPr>
          <p:cNvGraphicFramePr/>
          <p:nvPr>
            <p:extLst>
              <p:ext uri="{D42A27DB-BD31-4B8C-83A1-F6EECF244321}">
                <p14:modId xmlns:p14="http://schemas.microsoft.com/office/powerpoint/2010/main" val="2081214025"/>
              </p:ext>
            </p:extLst>
          </p:nvPr>
        </p:nvGraphicFramePr>
        <p:xfrm>
          <a:off x="594208" y="1921008"/>
          <a:ext cx="11302995" cy="4295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4432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Email">
            <a:extLst>
              <a:ext uri="{FF2B5EF4-FFF2-40B4-BE49-F238E27FC236}">
                <a16:creationId xmlns:a16="http://schemas.microsoft.com/office/drawing/2014/main" id="{EC5AF23F-FCD5-43C5-B5AD-C35A6B1C66A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00834" y="255365"/>
            <a:ext cx="1118775" cy="72215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35424B6-648C-4285-87B9-A56DDCF9B871}"/>
              </a:ext>
            </a:extLst>
          </p:cNvPr>
          <p:cNvSpPr txBox="1"/>
          <p:nvPr/>
        </p:nvSpPr>
        <p:spPr>
          <a:xfrm>
            <a:off x="2366803" y="319512"/>
            <a:ext cx="5781759" cy="1067087"/>
          </a:xfrm>
          <a:prstGeom prst="rect">
            <a:avLst/>
          </a:prstGeom>
          <a:noFill/>
        </p:spPr>
        <p:txBody>
          <a:bodyPr wrap="square" lIns="121920" tIns="60960" rIns="121920" bIns="60960" rtlCol="0" anchor="t">
            <a:spAutoFit/>
          </a:bodyPr>
          <a:lstStyle/>
          <a:p>
            <a:pPr defTabSz="609585">
              <a:defRPr/>
            </a:pPr>
            <a:r>
              <a:rPr lang="en-GB" sz="2400" b="1" dirty="0">
                <a:solidFill>
                  <a:srgbClr val="000000"/>
                </a:solidFill>
                <a:latin typeface="Arial"/>
                <a:ea typeface="ＭＳ Ｐゴシック"/>
                <a:cs typeface="Arial"/>
                <a:sym typeface="Arial"/>
                <a:rtl val="0"/>
              </a:rPr>
              <a:t>Provider Bulletin</a:t>
            </a:r>
          </a:p>
          <a:p>
            <a:pPr defTabSz="609585">
              <a:defRPr/>
            </a:pPr>
            <a:r>
              <a:rPr lang="en-GB" sz="1867" dirty="0">
                <a:solidFill>
                  <a:srgbClr val="000000"/>
                </a:solidFill>
                <a:latin typeface="Arial"/>
                <a:ea typeface="ＭＳ Ｐゴシック"/>
                <a:cs typeface="Arial"/>
                <a:sym typeface="Arial"/>
                <a:hlinkClick r:id="rId4"/>
                <a:rtl val="0"/>
              </a:rPr>
              <a:t>https://www.cqc.org.uk/news/newsletters-alerts/email-newsletters-cqc</a:t>
            </a:r>
            <a:r>
              <a:rPr lang="en-GB" sz="1867" dirty="0">
                <a:solidFill>
                  <a:srgbClr val="000000"/>
                </a:solidFill>
                <a:latin typeface="Arial"/>
                <a:ea typeface="ＭＳ Ｐゴシック"/>
                <a:cs typeface="Arial"/>
                <a:sym typeface="Arial"/>
                <a:rtl val="0"/>
              </a:rPr>
              <a:t> or Search: CQC bulletin</a:t>
            </a:r>
          </a:p>
        </p:txBody>
      </p:sp>
      <p:pic>
        <p:nvPicPr>
          <p:cNvPr id="43" name="Picture 42" descr="Twitter">
            <a:extLst>
              <a:ext uri="{FF2B5EF4-FFF2-40B4-BE49-F238E27FC236}">
                <a16:creationId xmlns:a16="http://schemas.microsoft.com/office/drawing/2014/main" id="{2B42A314-DF70-4D4A-B60F-939E8B6E65D6}"/>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983" y="1378589"/>
            <a:ext cx="560471" cy="495083"/>
          </a:xfrm>
          <a:prstGeom prst="rect">
            <a:avLst/>
          </a:prstGeom>
        </p:spPr>
      </p:pic>
      <p:pic>
        <p:nvPicPr>
          <p:cNvPr id="45" name="Picture 6" descr="Youtube">
            <a:extLst>
              <a:ext uri="{FF2B5EF4-FFF2-40B4-BE49-F238E27FC236}">
                <a16:creationId xmlns:a16="http://schemas.microsoft.com/office/drawing/2014/main" id="{CE2F6EFF-E248-4323-AF10-F18F8D19807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5811" y="1936079"/>
            <a:ext cx="338812" cy="338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acebook">
            <a:extLst>
              <a:ext uri="{FF2B5EF4-FFF2-40B4-BE49-F238E27FC236}">
                <a16:creationId xmlns:a16="http://schemas.microsoft.com/office/drawing/2014/main" id="{B6FFE4A4-55EA-476C-9ED2-1E5A667366F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03735" y="2454928"/>
            <a:ext cx="303205" cy="30320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F4CB875-FC5F-4821-89FD-0D48A66AE8E0}"/>
              </a:ext>
            </a:extLst>
          </p:cNvPr>
          <p:cNvSpPr txBox="1"/>
          <p:nvPr/>
        </p:nvSpPr>
        <p:spPr>
          <a:xfrm>
            <a:off x="2381145" y="1396430"/>
            <a:ext cx="4397283" cy="1744324"/>
          </a:xfrm>
          <a:prstGeom prst="rect">
            <a:avLst/>
          </a:prstGeom>
          <a:noFill/>
        </p:spPr>
        <p:txBody>
          <a:bodyPr wrap="square" lIns="121920" tIns="60960" rIns="121920" bIns="60960" rtlCol="0" anchor="t">
            <a:spAutoFit/>
          </a:bodyPr>
          <a:lstStyle>
            <a:defPPr>
              <a:defRPr lang="en-US"/>
            </a:defPPr>
            <a:lvl1pPr marR="0" lvl="0" indent="0" defTabSz="914400" fontAlgn="auto">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LnTx/>
                <a:uFillTx/>
                <a:latin typeface="Arial"/>
                <a:ea typeface="ＭＳ Ｐゴシック"/>
              </a:defRPr>
            </a:lvl1pPr>
          </a:lstStyle>
          <a:p>
            <a:pPr defTabSz="1219170">
              <a:defRPr/>
            </a:pPr>
            <a:r>
              <a:rPr lang="en-GB" dirty="0">
                <a:cs typeface="Arial"/>
                <a:sym typeface="Arial"/>
                <a:rtl val="0"/>
              </a:rPr>
              <a:t>Social</a:t>
            </a:r>
          </a:p>
          <a:p>
            <a:pPr defTabSz="1219170">
              <a:spcAft>
                <a:spcPts val="400"/>
              </a:spcAft>
              <a:defRPr/>
            </a:pPr>
            <a:r>
              <a:rPr lang="en-GB" sz="1867" b="0" dirty="0">
                <a:cs typeface="Arial"/>
                <a:sym typeface="Arial"/>
                <a:rtl val="0"/>
              </a:rPr>
              <a:t>@CQCProf </a:t>
            </a:r>
            <a:r>
              <a:rPr lang="en-GB" altLang="en-US" sz="1867" b="0" dirty="0">
                <a:ea typeface="ヒラギノ角ゴ Pro W3"/>
                <a:cs typeface="Arial"/>
                <a:sym typeface="Arial"/>
                <a:rtl val="0"/>
              </a:rPr>
              <a:t>@CQCProf      </a:t>
            </a:r>
            <a:endParaRPr lang="en-GB" altLang="en-US" sz="1867" b="0" dirty="0">
              <a:ea typeface="ヒラギノ角ゴ Pro W3" charset="-128"/>
              <a:cs typeface="Arial"/>
              <a:sym typeface="Arial"/>
              <a:rtl val="0"/>
            </a:endParaRPr>
          </a:p>
          <a:p>
            <a:pPr defTabSz="1219170" fontAlgn="base">
              <a:spcBef>
                <a:spcPct val="0"/>
              </a:spcBef>
              <a:spcAft>
                <a:spcPts val="400"/>
              </a:spcAft>
              <a:buSzPct val="100000"/>
              <a:defRPr/>
            </a:pPr>
            <a:r>
              <a:rPr lang="en-GB" altLang="en-US" sz="1867" b="0" dirty="0">
                <a:latin typeface="Arial" charset="0"/>
                <a:ea typeface="ヒラギノ角ゴ Pro W3" charset="-128"/>
                <a:cs typeface="Arial"/>
                <a:sym typeface="Arial"/>
                <a:rtl val="0"/>
              </a:rPr>
              <a:t>youtube.com/user/</a:t>
            </a:r>
            <a:r>
              <a:rPr lang="en-GB" altLang="en-US" sz="1867" b="0" dirty="0" err="1">
                <a:latin typeface="Arial" charset="0"/>
                <a:ea typeface="ヒラギノ角ゴ Pro W3" charset="-128"/>
                <a:cs typeface="Arial"/>
                <a:sym typeface="Arial"/>
                <a:rtl val="0"/>
              </a:rPr>
              <a:t>cqcdigitalcomms</a:t>
            </a:r>
            <a:endParaRPr lang="en-GB" altLang="en-US" sz="1867" b="0" dirty="0">
              <a:latin typeface="Arial" charset="0"/>
              <a:ea typeface="ヒラギノ角ゴ Pro W3" charset="-128"/>
              <a:cs typeface="Arial"/>
              <a:sym typeface="Arial"/>
              <a:rtl val="0"/>
            </a:endParaRPr>
          </a:p>
          <a:p>
            <a:pPr defTabSz="1219170" fontAlgn="base">
              <a:spcBef>
                <a:spcPct val="0"/>
              </a:spcBef>
              <a:buSzPct val="100000"/>
              <a:defRPr/>
            </a:pPr>
            <a:r>
              <a:rPr lang="en-GB" altLang="en-US" sz="1867" b="0" dirty="0">
                <a:latin typeface="Arial" charset="0"/>
                <a:ea typeface="ヒラギノ角ゴ Pro W3" charset="-128"/>
                <a:cs typeface="Arial"/>
                <a:sym typeface="Arial"/>
                <a:rtl val="0"/>
              </a:rPr>
              <a:t>facebook.com/</a:t>
            </a:r>
            <a:r>
              <a:rPr lang="en-GB" altLang="en-US" sz="1867" b="0" dirty="0" err="1">
                <a:latin typeface="Arial" charset="0"/>
                <a:ea typeface="ヒラギノ角ゴ Pro W3" charset="-128"/>
                <a:cs typeface="Arial"/>
                <a:sym typeface="Arial"/>
                <a:rtl val="0"/>
              </a:rPr>
              <a:t>CareQualityCommission</a:t>
            </a:r>
            <a:endParaRPr lang="en-GB" altLang="en-US" sz="1867" b="0" dirty="0">
              <a:latin typeface="Arial" charset="0"/>
              <a:ea typeface="ヒラギノ角ゴ Pro W3" charset="-128"/>
              <a:cs typeface="Arial"/>
              <a:sym typeface="Arial"/>
              <a:rtl val="0"/>
            </a:endParaRPr>
          </a:p>
          <a:p>
            <a:pPr defTabSz="1219170">
              <a:defRPr/>
            </a:pPr>
            <a:r>
              <a:rPr lang="en-GB" sz="1867" b="0" dirty="0">
                <a:cs typeface="Arial"/>
                <a:sym typeface="Arial"/>
                <a:rtl val="0"/>
              </a:rPr>
              <a:t> </a:t>
            </a:r>
          </a:p>
        </p:txBody>
      </p:sp>
      <p:pic>
        <p:nvPicPr>
          <p:cNvPr id="31" name="Picture 6">
            <a:extLst>
              <a:ext uri="{FF2B5EF4-FFF2-40B4-BE49-F238E27FC236}">
                <a16:creationId xmlns:a16="http://schemas.microsoft.com/office/drawing/2014/main" id="{EEFED114-3803-425F-AE22-251D6CB23F3B}"/>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556943" y="3024601"/>
            <a:ext cx="1795359" cy="79541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44D1591-3CEC-4D84-9098-8332D6F87A4E}"/>
              </a:ext>
            </a:extLst>
          </p:cNvPr>
          <p:cNvSpPr txBox="1"/>
          <p:nvPr/>
        </p:nvSpPr>
        <p:spPr>
          <a:xfrm>
            <a:off x="2361768" y="2856813"/>
            <a:ext cx="4594176" cy="1131207"/>
          </a:xfrm>
          <a:prstGeom prst="rect">
            <a:avLst/>
          </a:prstGeom>
          <a:noFill/>
        </p:spPr>
        <p:txBody>
          <a:bodyPr wrap="square" lIns="121920" tIns="60960" rIns="121920" bIns="60960" rtlCol="0" anchor="t">
            <a:spAutoFit/>
          </a:bodyPr>
          <a:lstStyle/>
          <a:p>
            <a:pPr defTabSz="1219170">
              <a:defRPr/>
            </a:pPr>
            <a:r>
              <a:rPr lang="en-GB" sz="2400" b="1">
                <a:solidFill>
                  <a:srgbClr val="000000"/>
                </a:solidFill>
                <a:latin typeface="Arial"/>
                <a:ea typeface="ＭＳ Ｐゴシック"/>
                <a:cs typeface="Arial"/>
                <a:sym typeface="Arial"/>
                <a:rtl val="0"/>
              </a:rPr>
              <a:t>Digital platform</a:t>
            </a:r>
          </a:p>
          <a:p>
            <a:pPr defTabSz="1219170">
              <a:spcBef>
                <a:spcPts val="533"/>
              </a:spcBef>
              <a:defRPr/>
            </a:pPr>
            <a:r>
              <a:rPr lang="en-GB" sz="1867">
                <a:solidFill>
                  <a:srgbClr val="000000"/>
                </a:solidFill>
                <a:latin typeface="Arial"/>
                <a:ea typeface="ＭＳ Ｐゴシック"/>
                <a:cs typeface="Arial"/>
                <a:sym typeface="Arial"/>
                <a:hlinkClick r:id="rId9"/>
                <a:rtl val="0"/>
              </a:rPr>
              <a:t>https://cqc.citizenlab.co/en-GB/</a:t>
            </a:r>
            <a:r>
              <a:rPr lang="en-GB" sz="1867">
                <a:solidFill>
                  <a:srgbClr val="000000"/>
                </a:solidFill>
                <a:latin typeface="Arial"/>
                <a:ea typeface="ＭＳ Ｐゴシック"/>
                <a:cs typeface="Arial"/>
                <a:sym typeface="Arial"/>
                <a:rtl val="0"/>
              </a:rPr>
              <a:t> or Search: </a:t>
            </a:r>
            <a:r>
              <a:rPr lang="en-GB" sz="1867" err="1">
                <a:solidFill>
                  <a:srgbClr val="000000"/>
                </a:solidFill>
                <a:latin typeface="Arial"/>
                <a:ea typeface="ＭＳ Ｐゴシック"/>
                <a:cs typeface="Arial"/>
                <a:sym typeface="Arial"/>
                <a:rtl val="0"/>
              </a:rPr>
              <a:t>Citizenlab</a:t>
            </a:r>
            <a:r>
              <a:rPr lang="en-GB" sz="1867">
                <a:solidFill>
                  <a:srgbClr val="000000"/>
                </a:solidFill>
                <a:latin typeface="Arial"/>
                <a:ea typeface="ＭＳ Ｐゴシック"/>
                <a:cs typeface="Arial"/>
                <a:sym typeface="Arial"/>
                <a:rtl val="0"/>
              </a:rPr>
              <a:t> CQC</a:t>
            </a:r>
            <a:endParaRPr lang="en-GB" sz="1867" kern="0">
              <a:solidFill>
                <a:srgbClr val="000000"/>
              </a:solidFill>
              <a:latin typeface="Arial"/>
              <a:cs typeface="Arial"/>
              <a:sym typeface="Arial"/>
              <a:rtl val="0"/>
            </a:endParaRPr>
          </a:p>
        </p:txBody>
      </p:sp>
      <p:pic>
        <p:nvPicPr>
          <p:cNvPr id="32" name="Picture 2" descr="Podcasts">
            <a:extLst>
              <a:ext uri="{FF2B5EF4-FFF2-40B4-BE49-F238E27FC236}">
                <a16:creationId xmlns:a16="http://schemas.microsoft.com/office/drawing/2014/main" id="{715D5D9D-C6EF-463D-B136-B8146DC399A4}"/>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82765" y="4087809"/>
            <a:ext cx="1564256" cy="83304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D3F7305-CDD2-4B03-A481-BDC6D4B007A8}"/>
              </a:ext>
            </a:extLst>
          </p:cNvPr>
          <p:cNvSpPr txBox="1"/>
          <p:nvPr/>
        </p:nvSpPr>
        <p:spPr>
          <a:xfrm>
            <a:off x="2352302" y="4009881"/>
            <a:ext cx="6308004" cy="1067087"/>
          </a:xfrm>
          <a:prstGeom prst="rect">
            <a:avLst/>
          </a:prstGeom>
          <a:noFill/>
        </p:spPr>
        <p:txBody>
          <a:bodyPr wrap="square" lIns="121920" tIns="60960" rIns="121920" bIns="60960" rtlCol="0" anchor="t">
            <a:spAutoFit/>
          </a:bodyPr>
          <a:lstStyle/>
          <a:p>
            <a:pPr defTabSz="1219170">
              <a:defRPr/>
            </a:pPr>
            <a:r>
              <a:rPr lang="en-GB" sz="2400" b="1">
                <a:solidFill>
                  <a:srgbClr val="000000"/>
                </a:solidFill>
                <a:latin typeface="Arial"/>
                <a:ea typeface="ＭＳ Ｐゴシック"/>
                <a:cs typeface="Arial"/>
                <a:sym typeface="Arial"/>
                <a:rtl val="0"/>
              </a:rPr>
              <a:t>Podcasts </a:t>
            </a:r>
          </a:p>
          <a:p>
            <a:pPr defTabSz="1219170">
              <a:defRPr/>
            </a:pPr>
            <a:r>
              <a:rPr lang="en-GB" sz="1867">
                <a:solidFill>
                  <a:srgbClr val="000000"/>
                </a:solidFill>
                <a:latin typeface="Arial"/>
                <a:ea typeface="ＭＳ Ｐゴシック"/>
                <a:cs typeface="Arial"/>
                <a:sym typeface="Arial"/>
                <a:rtl val="0"/>
              </a:rPr>
              <a:t>Wherever you listen to podcasts</a:t>
            </a:r>
            <a:br>
              <a:rPr lang="en-GB" sz="1867">
                <a:solidFill>
                  <a:srgbClr val="000000"/>
                </a:solidFill>
                <a:latin typeface="Arial"/>
                <a:ea typeface="ＭＳ Ｐゴシック"/>
                <a:cs typeface="Arial"/>
                <a:sym typeface="Arial"/>
                <a:rtl val="0"/>
              </a:rPr>
            </a:br>
            <a:r>
              <a:rPr lang="en-GB" sz="1867">
                <a:solidFill>
                  <a:srgbClr val="000000"/>
                </a:solidFill>
                <a:latin typeface="Arial"/>
                <a:ea typeface="ＭＳ Ｐゴシック"/>
                <a:cs typeface="Arial"/>
                <a:sym typeface="Arial"/>
                <a:rtl val="0"/>
              </a:rPr>
              <a:t>Search: CQC Connect </a:t>
            </a:r>
          </a:p>
        </p:txBody>
      </p:sp>
      <p:pic>
        <p:nvPicPr>
          <p:cNvPr id="34" name="Picture 33" descr="Medium">
            <a:extLst>
              <a:ext uri="{FF2B5EF4-FFF2-40B4-BE49-F238E27FC236}">
                <a16:creationId xmlns:a16="http://schemas.microsoft.com/office/drawing/2014/main" id="{B55B0DE1-998E-4ACF-9A00-9809F2EE38C6}"/>
              </a:ext>
              <a:ext uri="{C183D7F6-B498-43B3-948B-1728B52AA6E4}">
                <adec:decorative xmlns:adec="http://schemas.microsoft.com/office/drawing/2017/decorative" val="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13813" y="5266708"/>
            <a:ext cx="1767331" cy="743401"/>
          </a:xfrm>
          <a:prstGeom prst="rect">
            <a:avLst/>
          </a:prstGeom>
        </p:spPr>
      </p:pic>
      <p:sp>
        <p:nvSpPr>
          <p:cNvPr id="35" name="TextBox 34">
            <a:extLst>
              <a:ext uri="{FF2B5EF4-FFF2-40B4-BE49-F238E27FC236}">
                <a16:creationId xmlns:a16="http://schemas.microsoft.com/office/drawing/2014/main" id="{2E44A12D-44EB-451E-B6BD-C9021E07D107}"/>
              </a:ext>
            </a:extLst>
          </p:cNvPr>
          <p:cNvSpPr txBox="1"/>
          <p:nvPr/>
        </p:nvSpPr>
        <p:spPr>
          <a:xfrm>
            <a:off x="2399097" y="5036532"/>
            <a:ext cx="5575699" cy="1195327"/>
          </a:xfrm>
          <a:prstGeom prst="rect">
            <a:avLst/>
          </a:prstGeom>
          <a:noFill/>
        </p:spPr>
        <p:txBody>
          <a:bodyPr wrap="square" lIns="121920" tIns="60960" rIns="121920" bIns="60960" rtlCol="0" anchor="t">
            <a:spAutoFit/>
          </a:bodyPr>
          <a:lstStyle/>
          <a:p>
            <a:pPr defTabSz="1219170">
              <a:defRPr/>
            </a:pPr>
            <a:r>
              <a:rPr lang="en-GB" sz="2400" b="1">
                <a:solidFill>
                  <a:srgbClr val="000000"/>
                </a:solidFill>
                <a:latin typeface="Arial"/>
                <a:ea typeface="ＭＳ Ｐゴシック"/>
                <a:cs typeface="Arial"/>
                <a:sym typeface="Arial"/>
                <a:rtl val="0"/>
              </a:rPr>
              <a:t>Blogs </a:t>
            </a:r>
          </a:p>
          <a:p>
            <a:pPr defTabSz="1219170">
              <a:spcBef>
                <a:spcPts val="533"/>
              </a:spcBef>
              <a:defRPr/>
            </a:pPr>
            <a:r>
              <a:rPr lang="en-GB" sz="1867">
                <a:solidFill>
                  <a:srgbClr val="000000"/>
                </a:solidFill>
                <a:latin typeface="Arial"/>
                <a:ea typeface="ＭＳ Ｐゴシック"/>
                <a:cs typeface="Arial"/>
                <a:sym typeface="Arial"/>
                <a:hlinkClick r:id="rId12"/>
                <a:rtl val="0"/>
              </a:rPr>
              <a:t>https://medium.com/@CareQualityComm</a:t>
            </a:r>
            <a:r>
              <a:rPr lang="en-GB" sz="1867">
                <a:solidFill>
                  <a:srgbClr val="000000"/>
                </a:solidFill>
                <a:latin typeface="Arial"/>
                <a:ea typeface="ＭＳ Ｐゴシック"/>
                <a:cs typeface="Arial"/>
                <a:sym typeface="Arial"/>
                <a:rtl val="0"/>
              </a:rPr>
              <a:t> </a:t>
            </a:r>
          </a:p>
          <a:p>
            <a:pPr defTabSz="1219170">
              <a:spcBef>
                <a:spcPts val="533"/>
              </a:spcBef>
              <a:defRPr/>
            </a:pPr>
            <a:r>
              <a:rPr lang="en-GB" sz="1867">
                <a:solidFill>
                  <a:srgbClr val="000000"/>
                </a:solidFill>
                <a:latin typeface="Arial"/>
                <a:ea typeface="ＭＳ Ｐゴシック"/>
                <a:cs typeface="Arial"/>
                <a:sym typeface="Arial"/>
                <a:rtl val="0"/>
              </a:rPr>
              <a:t>or Search: Medium CQC</a:t>
            </a:r>
          </a:p>
        </p:txBody>
      </p:sp>
      <p:sp>
        <p:nvSpPr>
          <p:cNvPr id="4" name="Rectangle: Rounded Corners 3">
            <a:extLst>
              <a:ext uri="{FF2B5EF4-FFF2-40B4-BE49-F238E27FC236}">
                <a16:creationId xmlns:a16="http://schemas.microsoft.com/office/drawing/2014/main" id="{C38EE1FA-E2CB-58A0-F04E-98409EB4DB5D}"/>
              </a:ext>
            </a:extLst>
          </p:cNvPr>
          <p:cNvSpPr/>
          <p:nvPr/>
        </p:nvSpPr>
        <p:spPr>
          <a:xfrm>
            <a:off x="8241589" y="1378589"/>
            <a:ext cx="3688642" cy="4770544"/>
          </a:xfrm>
          <a:prstGeom prst="roundRect">
            <a:avLst>
              <a:gd name="adj" fmla="val 9188"/>
            </a:avLst>
          </a:prstGeom>
          <a:solidFill>
            <a:srgbClr val="7436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B1D6FAE8-8504-4D41-A487-010149173C14}"/>
              </a:ext>
            </a:extLst>
          </p:cNvPr>
          <p:cNvSpPr txBox="1"/>
          <p:nvPr/>
        </p:nvSpPr>
        <p:spPr>
          <a:xfrm>
            <a:off x="8508159" y="255365"/>
            <a:ext cx="2749465" cy="985078"/>
          </a:xfrm>
          <a:prstGeom prst="rect">
            <a:avLst/>
          </a:prstGeom>
          <a:noFill/>
        </p:spPr>
        <p:txBody>
          <a:bodyPr wrap="square" lIns="121920" tIns="60960" rIns="121920" bIns="60960" rtlCol="0" anchor="t">
            <a:spAutoFit/>
          </a:bodyPr>
          <a:lstStyle/>
          <a:p>
            <a:pPr defTabSz="609585">
              <a:defRPr/>
            </a:pPr>
            <a:r>
              <a:rPr lang="en-GB" sz="1867" b="1" dirty="0">
                <a:solidFill>
                  <a:srgbClr val="000000"/>
                </a:solidFill>
                <a:latin typeface="Arial"/>
                <a:ea typeface="ＭＳ Ｐゴシック"/>
                <a:cs typeface="Arial"/>
                <a:sym typeface="Arial"/>
                <a:rtl val="0"/>
              </a:rPr>
              <a:t>Publications </a:t>
            </a:r>
          </a:p>
          <a:p>
            <a:pPr defTabSz="609585">
              <a:defRPr/>
            </a:pPr>
            <a:r>
              <a:rPr lang="en-GB" sz="1867" dirty="0">
                <a:solidFill>
                  <a:srgbClr val="000000"/>
                </a:solidFill>
                <a:latin typeface="Arial"/>
                <a:ea typeface="ＭＳ Ｐゴシック"/>
                <a:cs typeface="Arial"/>
                <a:sym typeface="Arial"/>
                <a:hlinkClick r:id="rId13"/>
                <a:rtl val="0"/>
              </a:rPr>
              <a:t>https://www.cqc.org.uk/publications</a:t>
            </a:r>
            <a:r>
              <a:rPr lang="en-GB" sz="1867" dirty="0">
                <a:solidFill>
                  <a:srgbClr val="000000"/>
                </a:solidFill>
                <a:latin typeface="Arial"/>
                <a:ea typeface="ＭＳ Ｐゴシック"/>
                <a:cs typeface="Arial"/>
                <a:sym typeface="Arial"/>
                <a:rtl val="0"/>
              </a:rPr>
              <a:t> </a:t>
            </a:r>
          </a:p>
        </p:txBody>
      </p:sp>
      <p:sp>
        <p:nvSpPr>
          <p:cNvPr id="2" name="TextBox 1">
            <a:extLst>
              <a:ext uri="{FF2B5EF4-FFF2-40B4-BE49-F238E27FC236}">
                <a16:creationId xmlns:a16="http://schemas.microsoft.com/office/drawing/2014/main" id="{FE5A49D1-7198-528A-73AD-3EA5962B9F92}"/>
              </a:ext>
            </a:extLst>
          </p:cNvPr>
          <p:cNvSpPr txBox="1"/>
          <p:nvPr/>
        </p:nvSpPr>
        <p:spPr>
          <a:xfrm>
            <a:off x="8308304" y="1615260"/>
            <a:ext cx="3420932" cy="1938992"/>
          </a:xfrm>
          <a:prstGeom prst="rect">
            <a:avLst/>
          </a:prstGeom>
          <a:noFill/>
        </p:spPr>
        <p:txBody>
          <a:bodyPr wrap="square" rtlCol="0">
            <a:spAutoFit/>
          </a:bodyPr>
          <a:lstStyle/>
          <a:p>
            <a:pPr algn="ctr"/>
            <a:r>
              <a:rPr lang="en-GB" b="1" dirty="0">
                <a:solidFill>
                  <a:schemeClr val="bg1"/>
                </a:solidFill>
              </a:rPr>
              <a:t>CQC is changing – YouTube playlist </a:t>
            </a:r>
          </a:p>
          <a:p>
            <a:pPr algn="ctr"/>
            <a:endParaRPr lang="en-GB" sz="800" b="1" dirty="0">
              <a:solidFill>
                <a:schemeClr val="bg1"/>
              </a:solidFill>
            </a:endParaRPr>
          </a:p>
          <a:p>
            <a:pPr algn="ctr"/>
            <a:r>
              <a:rPr lang="en-GB" dirty="0">
                <a:solidFill>
                  <a:schemeClr val="bg1"/>
                </a:solidFill>
                <a:hlinkClick r:id="rId14">
                  <a:extLst>
                    <a:ext uri="{A12FA001-AC4F-418D-AE19-62706E023703}">
                      <ahyp:hlinkClr xmlns:ahyp="http://schemas.microsoft.com/office/drawing/2018/hyperlinkcolor" val="tx"/>
                    </a:ext>
                  </a:extLst>
                </a:hlinkClick>
              </a:rPr>
              <a:t>https://youtube.com/playlist?list=PLEwLzOd_XW-IU-FCX2gvNu3OYG1aHn365</a:t>
            </a:r>
            <a:r>
              <a:rPr lang="en-GB" dirty="0">
                <a:solidFill>
                  <a:schemeClr val="bg1"/>
                </a:solidFill>
              </a:rPr>
              <a:t> </a:t>
            </a:r>
          </a:p>
          <a:p>
            <a:endParaRPr lang="en-GB" dirty="0"/>
          </a:p>
        </p:txBody>
      </p:sp>
      <p:pic>
        <p:nvPicPr>
          <p:cNvPr id="3" name="Picture Placeholder 6">
            <a:extLst>
              <a:ext uri="{FF2B5EF4-FFF2-40B4-BE49-F238E27FC236}">
                <a16:creationId xmlns:a16="http://schemas.microsoft.com/office/drawing/2014/main" id="{1164AF29-6FE6-3722-867B-C54B89E8A87F}"/>
              </a:ext>
            </a:extLst>
          </p:cNvPr>
          <p:cNvPicPr>
            <a:picLocks noChangeAspect="1"/>
          </p:cNvPicPr>
          <p:nvPr/>
        </p:nvPicPr>
        <p:blipFill>
          <a:blip r:embed="rId15"/>
          <a:srcRect l="8326" r="8326"/>
          <a:stretch>
            <a:fillRect/>
          </a:stretch>
        </p:blipFill>
        <p:spPr>
          <a:xfrm>
            <a:off x="8508159" y="3274844"/>
            <a:ext cx="3154949" cy="2590067"/>
          </a:xfrm>
          <a:prstGeom prst="rect">
            <a:avLst/>
          </a:prstGeom>
          <a:ln>
            <a:noFill/>
          </a:ln>
          <a:effectLst>
            <a:softEdge rad="112500"/>
          </a:effectLst>
        </p:spPr>
      </p:pic>
    </p:spTree>
    <p:extLst>
      <p:ext uri="{BB962C8B-B14F-4D97-AF65-F5344CB8AC3E}">
        <p14:creationId xmlns:p14="http://schemas.microsoft.com/office/powerpoint/2010/main" val="270677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descr="A person looking at a piece of paper">
            <a:extLst>
              <a:ext uri="{FF2B5EF4-FFF2-40B4-BE49-F238E27FC236}">
                <a16:creationId xmlns:a16="http://schemas.microsoft.com/office/drawing/2014/main" id="{A4ADD4B0-C146-D77F-9F9E-62B9F08B95BB}"/>
              </a:ext>
            </a:extLst>
          </p:cNvPr>
          <p:cNvPicPr>
            <a:picLocks noChangeAspect="1"/>
          </p:cNvPicPr>
          <p:nvPr/>
        </p:nvPicPr>
        <p:blipFill>
          <a:blip r:embed="rId3">
            <a:alphaModFix amt="90000"/>
          </a:blip>
          <a:srcRect t="8865" b="8865"/>
          <a:stretch/>
        </p:blipFill>
        <p:spPr>
          <a:xfrm>
            <a:off x="6687946" y="1"/>
            <a:ext cx="5504053" cy="2850776"/>
          </a:xfrm>
          <a:prstGeom prst="rect">
            <a:avLst/>
          </a:prstGeom>
        </p:spPr>
      </p:pic>
      <p:sp>
        <p:nvSpPr>
          <p:cNvPr id="2" name="Title 1">
            <a:extLst>
              <a:ext uri="{FF2B5EF4-FFF2-40B4-BE49-F238E27FC236}">
                <a16:creationId xmlns:a16="http://schemas.microsoft.com/office/drawing/2014/main" id="{7319F819-E8B8-4781-A986-FA94CEDF0AA9}"/>
              </a:ext>
            </a:extLst>
          </p:cNvPr>
          <p:cNvSpPr>
            <a:spLocks noGrp="1"/>
          </p:cNvSpPr>
          <p:nvPr>
            <p:ph type="title"/>
          </p:nvPr>
        </p:nvSpPr>
        <p:spPr>
          <a:xfrm>
            <a:off x="609842" y="-1325032"/>
            <a:ext cx="10972319" cy="574756"/>
          </a:xfrm>
        </p:spPr>
        <p:txBody>
          <a:bodyPr anchor="b"/>
          <a:lstStyle/>
          <a:p>
            <a:r>
              <a:rPr lang="en-GB" sz="3600" dirty="0"/>
              <a:t>Any questions?</a:t>
            </a:r>
          </a:p>
        </p:txBody>
      </p:sp>
      <p:sp>
        <p:nvSpPr>
          <p:cNvPr id="21" name="Rectangle 20">
            <a:extLst>
              <a:ext uri="{FF2B5EF4-FFF2-40B4-BE49-F238E27FC236}">
                <a16:creationId xmlns:a16="http://schemas.microsoft.com/office/drawing/2014/main" id="{0FE54FD9-7D7C-4B83-8E4C-E8C16B7DEE7A}"/>
              </a:ext>
            </a:extLst>
          </p:cNvPr>
          <p:cNvSpPr/>
          <p:nvPr/>
        </p:nvSpPr>
        <p:spPr>
          <a:xfrm>
            <a:off x="413547" y="689837"/>
            <a:ext cx="9133062" cy="2680221"/>
          </a:xfrm>
          <a:prstGeom prst="rect">
            <a:avLst/>
          </a:prstGeom>
        </p:spPr>
        <p:txBody>
          <a:bodyPr wrap="square" lIns="121920" tIns="60960" rIns="121920" bIns="60960" anchor="t">
            <a:spAutoFit/>
          </a:bodyPr>
          <a:lstStyle/>
          <a:p>
            <a:pPr defTabSz="685783" fontAlgn="base">
              <a:spcBef>
                <a:spcPct val="0"/>
              </a:spcBef>
              <a:spcAft>
                <a:spcPts val="451"/>
              </a:spcAft>
              <a:buSzPct val="100000"/>
              <a:defRPr/>
            </a:pPr>
            <a:r>
              <a:rPr lang="en-GB" altLang="en-US" sz="4000" b="1" dirty="0">
                <a:solidFill>
                  <a:srgbClr val="6C276A"/>
                </a:solidFill>
                <a:ea typeface="ＭＳ Ｐゴシック" charset="0"/>
              </a:rPr>
              <a:t>Duncan Paterson</a:t>
            </a:r>
          </a:p>
          <a:p>
            <a:pPr defTabSz="914332" fontAlgn="base">
              <a:lnSpc>
                <a:spcPct val="100000"/>
              </a:lnSpc>
              <a:spcBef>
                <a:spcPct val="0"/>
              </a:spcBef>
              <a:spcAft>
                <a:spcPct val="0"/>
              </a:spcAft>
              <a:defRPr/>
            </a:pPr>
            <a:r>
              <a:rPr lang="en-GB" altLang="en-US" sz="4000" dirty="0">
                <a:solidFill>
                  <a:srgbClr val="733661"/>
                </a:solidFill>
                <a:ea typeface="ヒラギノ角ゴ Pro W3"/>
              </a:rPr>
              <a:t>CQC Operations Manager </a:t>
            </a:r>
          </a:p>
          <a:p>
            <a:pPr defTabSz="914354" fontAlgn="base">
              <a:spcBef>
                <a:spcPct val="0"/>
              </a:spcBef>
              <a:spcAft>
                <a:spcPts val="601"/>
              </a:spcAft>
              <a:buSzPct val="100000"/>
              <a:defRPr/>
            </a:pPr>
            <a:endParaRPr lang="en-US" altLang="en-US" sz="2400" i="1" kern="0" dirty="0">
              <a:solidFill>
                <a:srgbClr val="6C276A"/>
              </a:solidFill>
              <a:ea typeface="ＭＳ Ｐゴシック" charset="0"/>
              <a:cs typeface="Arial"/>
              <a:sym typeface="Arial"/>
              <a:rtl val="0"/>
            </a:endParaRPr>
          </a:p>
          <a:p>
            <a:pPr defTabSz="914354" fontAlgn="base">
              <a:spcBef>
                <a:spcPct val="0"/>
              </a:spcBef>
              <a:spcAft>
                <a:spcPts val="601"/>
              </a:spcAft>
              <a:buSzPct val="100000"/>
              <a:defRPr/>
            </a:pPr>
            <a:r>
              <a:rPr lang="en-US" altLang="en-US" sz="2400" i="1" kern="0" dirty="0">
                <a:solidFill>
                  <a:srgbClr val="6C276A"/>
                </a:solidFill>
                <a:ea typeface="ＭＳ Ｐゴシック" charset="0"/>
                <a:cs typeface="Arial"/>
                <a:sym typeface="Arial"/>
                <a:rtl val="0"/>
              </a:rPr>
              <a:t>www.cqc.org.uk</a:t>
            </a:r>
          </a:p>
          <a:p>
            <a:pPr defTabSz="914354" fontAlgn="base">
              <a:spcBef>
                <a:spcPct val="0"/>
              </a:spcBef>
              <a:spcAft>
                <a:spcPts val="601"/>
              </a:spcAft>
              <a:buSzPct val="100000"/>
              <a:defRPr/>
            </a:pPr>
            <a:r>
              <a:rPr lang="en-US" altLang="en-US" sz="2400" i="1" kern="0" dirty="0">
                <a:solidFill>
                  <a:srgbClr val="6C276A"/>
                </a:solidFill>
                <a:ea typeface="ＭＳ Ｐゴシック" charset="0"/>
                <a:cs typeface="Arial"/>
                <a:sym typeface="Arial"/>
                <a:rtl val="0"/>
              </a:rPr>
              <a:t>enquiries@cqc.org.uk</a:t>
            </a:r>
            <a:endParaRPr lang="en-US" altLang="en-US" sz="3733" kern="0" dirty="0">
              <a:solidFill>
                <a:srgbClr val="6C276A"/>
              </a:solidFill>
              <a:ea typeface="ＭＳ Ｐゴシック" charset="0"/>
              <a:cs typeface="Arial"/>
              <a:sym typeface="Arial"/>
              <a:rtl val="0"/>
            </a:endParaRPr>
          </a:p>
        </p:txBody>
      </p:sp>
      <p:sp>
        <p:nvSpPr>
          <p:cNvPr id="24" name="Rectangle 23">
            <a:extLst>
              <a:ext uri="{FF2B5EF4-FFF2-40B4-BE49-F238E27FC236}">
                <a16:creationId xmlns:a16="http://schemas.microsoft.com/office/drawing/2014/main" id="{FDA56687-8443-4473-A6B1-1BF7E97E46D9}"/>
              </a:ext>
            </a:extLst>
          </p:cNvPr>
          <p:cNvSpPr/>
          <p:nvPr/>
        </p:nvSpPr>
        <p:spPr>
          <a:xfrm>
            <a:off x="413547" y="4059895"/>
            <a:ext cx="7009493" cy="1985352"/>
          </a:xfrm>
          <a:prstGeom prst="rect">
            <a:avLst/>
          </a:prstGeom>
        </p:spPr>
        <p:txBody>
          <a:bodyPr wrap="square">
            <a:spAutoFit/>
          </a:bodyPr>
          <a:lstStyle/>
          <a:p>
            <a:pPr defTabSz="914354" fontAlgn="base">
              <a:spcBef>
                <a:spcPct val="0"/>
              </a:spcBef>
              <a:spcAft>
                <a:spcPts val="601"/>
              </a:spcAft>
              <a:buSzPct val="100000"/>
              <a:defRPr/>
            </a:pPr>
            <a:endParaRPr lang="en-GB" altLang="en-US" sz="2667" kern="0" dirty="0">
              <a:solidFill>
                <a:srgbClr val="672861"/>
              </a:solidFill>
              <a:latin typeface="Arial"/>
              <a:ea typeface="ヒラギノ角ゴ Pro W3" charset="-128"/>
              <a:cs typeface="Arial"/>
              <a:sym typeface="Arial"/>
              <a:rtl val="0"/>
            </a:endParaRPr>
          </a:p>
          <a:p>
            <a:pPr defTabSz="914354" fontAlgn="base">
              <a:spcBef>
                <a:spcPct val="0"/>
              </a:spcBef>
              <a:spcAft>
                <a:spcPts val="601"/>
              </a:spcAft>
              <a:buSzPct val="100000"/>
              <a:defRPr/>
            </a:pPr>
            <a:r>
              <a:rPr lang="en-GB" altLang="en-US" sz="2667" kern="0" dirty="0">
                <a:solidFill>
                  <a:srgbClr val="672861"/>
                </a:solidFill>
                <a:latin typeface="Arial"/>
                <a:ea typeface="ヒラギノ角ゴ Pro W3" charset="-128"/>
                <a:cs typeface="Arial"/>
                <a:sym typeface="Arial"/>
                <a:rtl val="0"/>
              </a:rPr>
              <a:t>@CQCProf </a:t>
            </a:r>
            <a:r>
              <a:rPr lang="en-GB" altLang="en-US" sz="2800" dirty="0">
                <a:solidFill>
                  <a:srgbClr val="672861"/>
                </a:solidFill>
                <a:ea typeface="ヒラギノ角ゴ Pro W3"/>
              </a:rPr>
              <a:t> </a:t>
            </a:r>
            <a:endParaRPr lang="en-GB" altLang="en-US" sz="2667" kern="0" dirty="0">
              <a:solidFill>
                <a:srgbClr val="672861"/>
              </a:solidFill>
              <a:latin typeface="Arial"/>
              <a:ea typeface="ヒラギノ角ゴ Pro W3"/>
              <a:cs typeface="Arial"/>
              <a:sym typeface="Arial"/>
              <a:rtl val="0"/>
            </a:endParaRPr>
          </a:p>
          <a:p>
            <a:pPr defTabSz="914354" fontAlgn="base">
              <a:spcBef>
                <a:spcPct val="0"/>
              </a:spcBef>
              <a:spcAft>
                <a:spcPts val="601"/>
              </a:spcAft>
              <a:buSzPct val="100000"/>
              <a:defRPr/>
            </a:pPr>
            <a:r>
              <a:rPr lang="en-GB" altLang="en-US" sz="2667" kern="0" dirty="0">
                <a:solidFill>
                  <a:srgbClr val="672861"/>
                </a:solidFill>
                <a:latin typeface="Arial" charset="0"/>
                <a:ea typeface="ヒラギノ角ゴ Pro W3" charset="-128"/>
                <a:cs typeface="Arial"/>
                <a:sym typeface="Arial"/>
                <a:rtl val="0"/>
              </a:rPr>
              <a:t>youtube.com/user/</a:t>
            </a:r>
            <a:r>
              <a:rPr lang="en-GB" altLang="en-US" sz="2667" kern="0" dirty="0" err="1">
                <a:solidFill>
                  <a:srgbClr val="672861"/>
                </a:solidFill>
                <a:latin typeface="Arial" charset="0"/>
                <a:ea typeface="ヒラギノ角ゴ Pro W3" charset="-128"/>
                <a:cs typeface="Arial"/>
                <a:sym typeface="Arial"/>
                <a:rtl val="0"/>
              </a:rPr>
              <a:t>cqcdigitalcomms</a:t>
            </a:r>
            <a:endParaRPr lang="en-GB" altLang="en-US" sz="2667" kern="0" dirty="0">
              <a:solidFill>
                <a:srgbClr val="672861"/>
              </a:solidFill>
              <a:latin typeface="Arial" charset="0"/>
              <a:ea typeface="ヒラギノ角ゴ Pro W3" charset="-128"/>
              <a:cs typeface="Arial"/>
              <a:sym typeface="Arial"/>
              <a:rtl val="0"/>
            </a:endParaRPr>
          </a:p>
          <a:p>
            <a:pPr defTabSz="914354" fontAlgn="base">
              <a:spcBef>
                <a:spcPct val="0"/>
              </a:spcBef>
              <a:spcAft>
                <a:spcPts val="601"/>
              </a:spcAft>
              <a:buSzPct val="100000"/>
              <a:defRPr/>
            </a:pPr>
            <a:r>
              <a:rPr lang="en-GB" altLang="en-US" sz="2667" kern="0" dirty="0">
                <a:solidFill>
                  <a:srgbClr val="672861"/>
                </a:solidFill>
                <a:latin typeface="Arial" charset="0"/>
                <a:ea typeface="ヒラギノ角ゴ Pro W3" charset="-128"/>
                <a:cs typeface="Arial"/>
                <a:sym typeface="Arial"/>
                <a:rtl val="0"/>
              </a:rPr>
              <a:t>facebook.com/</a:t>
            </a:r>
            <a:r>
              <a:rPr lang="en-GB" altLang="en-US" sz="2667" kern="0" dirty="0" err="1">
                <a:solidFill>
                  <a:srgbClr val="672861"/>
                </a:solidFill>
                <a:latin typeface="Arial" charset="0"/>
                <a:ea typeface="ヒラギノ角ゴ Pro W3" charset="-128"/>
                <a:cs typeface="Arial"/>
                <a:sym typeface="Arial"/>
                <a:rtl val="0"/>
              </a:rPr>
              <a:t>CareQualityCommission</a:t>
            </a:r>
            <a:endParaRPr lang="en-GB" altLang="en-US" sz="2667" kern="0" dirty="0">
              <a:solidFill>
                <a:srgbClr val="672861"/>
              </a:solidFill>
              <a:latin typeface="Arial" charset="0"/>
              <a:ea typeface="ヒラギノ角ゴ Pro W3" charset="-128"/>
              <a:cs typeface="Arial"/>
              <a:sym typeface="Arial"/>
              <a:rtl val="0"/>
            </a:endParaRPr>
          </a:p>
        </p:txBody>
      </p:sp>
      <p:grpSp>
        <p:nvGrpSpPr>
          <p:cNvPr id="3" name="Group 2">
            <a:extLst>
              <a:ext uri="{FF2B5EF4-FFF2-40B4-BE49-F238E27FC236}">
                <a16:creationId xmlns:a16="http://schemas.microsoft.com/office/drawing/2014/main" id="{AA9E309E-387A-9412-4808-0A87CD3CB728}"/>
              </a:ext>
            </a:extLst>
          </p:cNvPr>
          <p:cNvGrpSpPr/>
          <p:nvPr/>
        </p:nvGrpSpPr>
        <p:grpSpPr>
          <a:xfrm>
            <a:off x="10982414" y="6045397"/>
            <a:ext cx="1083591" cy="183788"/>
            <a:chOff x="143641" y="6522308"/>
            <a:chExt cx="1083591" cy="183788"/>
          </a:xfrm>
        </p:grpSpPr>
        <p:sp>
          <p:nvSpPr>
            <p:cNvPr id="5" name="Oval 4">
              <a:extLst>
                <a:ext uri="{FF2B5EF4-FFF2-40B4-BE49-F238E27FC236}">
                  <a16:creationId xmlns:a16="http://schemas.microsoft.com/office/drawing/2014/main" id="{0D6D41A4-EC8F-D025-72DC-307CA263B805}"/>
                </a:ext>
              </a:extLst>
            </p:cNvPr>
            <p:cNvSpPr/>
            <p:nvPr/>
          </p:nvSpPr>
          <p:spPr bwMode="auto">
            <a:xfrm>
              <a:off x="143641" y="6522308"/>
              <a:ext cx="194488" cy="183788"/>
            </a:xfrm>
            <a:prstGeom prst="ellipse">
              <a:avLst/>
            </a:prstGeom>
            <a:solidFill>
              <a:srgbClr val="FFFFFF">
                <a:lumMod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6" name="Oval 5">
              <a:extLst>
                <a:ext uri="{FF2B5EF4-FFF2-40B4-BE49-F238E27FC236}">
                  <a16:creationId xmlns:a16="http://schemas.microsoft.com/office/drawing/2014/main" id="{A972C584-ABF7-E2AC-4B09-5F0B02CDFBC9}"/>
                </a:ext>
              </a:extLst>
            </p:cNvPr>
            <p:cNvSpPr/>
            <p:nvPr/>
          </p:nvSpPr>
          <p:spPr bwMode="auto">
            <a:xfrm>
              <a:off x="432836" y="6522308"/>
              <a:ext cx="194488" cy="183788"/>
            </a:xfrm>
            <a:prstGeom prst="ellipse">
              <a:avLst/>
            </a:prstGeom>
            <a:solidFill>
              <a:srgbClr val="539F6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7" name="Oval 6">
              <a:extLst>
                <a:ext uri="{FF2B5EF4-FFF2-40B4-BE49-F238E27FC236}">
                  <a16:creationId xmlns:a16="http://schemas.microsoft.com/office/drawing/2014/main" id="{D65C3D09-5798-F59C-4A76-F843D65A54B1}"/>
                </a:ext>
              </a:extLst>
            </p:cNvPr>
            <p:cNvSpPr/>
            <p:nvPr/>
          </p:nvSpPr>
          <p:spPr bwMode="auto">
            <a:xfrm>
              <a:off x="732790" y="6522308"/>
              <a:ext cx="194488" cy="183788"/>
            </a:xfrm>
            <a:prstGeom prst="ellipse">
              <a:avLst/>
            </a:prstGeom>
            <a:solidFill>
              <a:srgbClr val="EA562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8" name="Oval 7">
              <a:extLst>
                <a:ext uri="{FF2B5EF4-FFF2-40B4-BE49-F238E27FC236}">
                  <a16:creationId xmlns:a16="http://schemas.microsoft.com/office/drawing/2014/main" id="{C0BFB1F1-8550-A533-C33F-3E98AC2450D1}"/>
                </a:ext>
              </a:extLst>
            </p:cNvPr>
            <p:cNvSpPr/>
            <p:nvPr/>
          </p:nvSpPr>
          <p:spPr bwMode="auto">
            <a:xfrm>
              <a:off x="1032744" y="6522308"/>
              <a:ext cx="194488" cy="183788"/>
            </a:xfrm>
            <a:prstGeom prst="ellipse">
              <a:avLst/>
            </a:prstGeom>
            <a:solidFill>
              <a:srgbClr val="31518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grpSp>
    </p:spTree>
    <p:extLst>
      <p:ext uri="{BB962C8B-B14F-4D97-AF65-F5344CB8AC3E}">
        <p14:creationId xmlns:p14="http://schemas.microsoft.com/office/powerpoint/2010/main" val="3839835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355304" y="903880"/>
            <a:ext cx="11336713" cy="5106526"/>
          </a:xfrm>
          <a:prstGeom prst="rect">
            <a:avLst/>
          </a:prstGeom>
          <a:noFill/>
        </p:spPr>
        <p:txBody>
          <a:bodyPr wrap="square" lIns="91440" tIns="45720" rIns="91440" bIns="45720" rtlCol="0" anchor="t">
            <a:spAutoFit/>
          </a:bodyPr>
          <a:lstStyle/>
          <a:p>
            <a:pPr>
              <a:spcBef>
                <a:spcPts val="72"/>
              </a:spcBef>
            </a:pPr>
            <a:r>
              <a:rPr lang="en-US" sz="3200" b="1" dirty="0">
                <a:ea typeface="MS PGothic"/>
              </a:rPr>
              <a:t>Our transformation and new approach will build on three key pillars:</a:t>
            </a:r>
            <a:endParaRPr lang="en-US" sz="3200" dirty="0">
              <a:ea typeface="MS PGothic"/>
            </a:endParaRPr>
          </a:p>
          <a:p>
            <a:pPr marL="971550" lvl="1" indent="-514350">
              <a:spcBef>
                <a:spcPts val="72"/>
              </a:spcBef>
              <a:buFont typeface="+mj-lt"/>
              <a:buAutoNum type="arabicPeriod"/>
            </a:pPr>
            <a:r>
              <a:rPr lang="en-US" sz="3200" dirty="0">
                <a:ea typeface="MS PGothic"/>
              </a:rPr>
              <a:t>Our strategy</a:t>
            </a:r>
          </a:p>
          <a:p>
            <a:pPr marL="971550" lvl="1" indent="-514350">
              <a:spcBef>
                <a:spcPts val="72"/>
              </a:spcBef>
              <a:buFont typeface="+mj-lt"/>
              <a:buAutoNum type="arabicPeriod"/>
            </a:pPr>
            <a:r>
              <a:rPr lang="en-US" sz="3200" dirty="0">
                <a:ea typeface="MS PGothic"/>
              </a:rPr>
              <a:t>Our risk-based approach during the pandemic</a:t>
            </a:r>
          </a:p>
          <a:p>
            <a:pPr marL="971550" lvl="1" indent="-514350">
              <a:spcBef>
                <a:spcPts val="72"/>
              </a:spcBef>
              <a:buFont typeface="+mj-lt"/>
              <a:buAutoNum type="arabicPeriod"/>
            </a:pPr>
            <a:r>
              <a:rPr lang="en-US" sz="3200" dirty="0">
                <a:ea typeface="MS PGothic"/>
              </a:rPr>
              <a:t>Our new statutory roles</a:t>
            </a:r>
          </a:p>
          <a:p>
            <a:pPr>
              <a:spcBef>
                <a:spcPts val="72"/>
              </a:spcBef>
            </a:pPr>
            <a:endParaRPr lang="en-US" sz="3200" dirty="0">
              <a:ea typeface="MS PGothic"/>
            </a:endParaRPr>
          </a:p>
          <a:p>
            <a:pPr>
              <a:spcBef>
                <a:spcPts val="72"/>
              </a:spcBef>
            </a:pPr>
            <a:r>
              <a:rPr lang="en-US" sz="3200" dirty="0">
                <a:ea typeface="ＭＳ Ｐゴシック"/>
              </a:rPr>
              <a:t>Underpinned by the data we gather, we will use our new and existing powers to improve people’s care. </a:t>
            </a:r>
          </a:p>
          <a:p>
            <a:pPr>
              <a:spcBef>
                <a:spcPts val="72"/>
              </a:spcBef>
            </a:pPr>
            <a:endParaRPr lang="en-US" sz="3200" dirty="0">
              <a:ea typeface="ＭＳ Ｐゴシック"/>
            </a:endParaRPr>
          </a:p>
          <a:p>
            <a:pPr>
              <a:spcBef>
                <a:spcPts val="72"/>
              </a:spcBef>
            </a:pPr>
            <a:r>
              <a:rPr lang="en-US" sz="3200" b="1" dirty="0">
                <a:solidFill>
                  <a:srgbClr val="5F2861"/>
                </a:solidFill>
                <a:ea typeface="ＭＳ Ｐゴシック"/>
              </a:rPr>
              <a:t>We’re changing how we work and how we regulate</a:t>
            </a:r>
            <a:endParaRPr lang="en-US" sz="3200" b="1" dirty="0">
              <a:solidFill>
                <a:srgbClr val="5F2861"/>
              </a:solidFill>
              <a:ea typeface="ＭＳ Ｐゴシック"/>
              <a:cs typeface="Arial"/>
            </a:endParaRP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Our transformation</a:t>
            </a:r>
          </a:p>
        </p:txBody>
      </p:sp>
    </p:spTree>
    <p:extLst>
      <p:ext uri="{BB962C8B-B14F-4D97-AF65-F5344CB8AC3E}">
        <p14:creationId xmlns:p14="http://schemas.microsoft.com/office/powerpoint/2010/main" val="1166330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Use the accesibility checker">
            <a:extLst>
              <a:ext uri="{FF2B5EF4-FFF2-40B4-BE49-F238E27FC236}">
                <a16:creationId xmlns:a16="http://schemas.microsoft.com/office/drawing/2014/main" id="{57F8D37D-6B57-4F61-BF24-A1E681134D1F}"/>
              </a:ext>
            </a:extLst>
          </p:cNvPr>
          <p:cNvSpPr>
            <a:spLocks noGrp="1"/>
          </p:cNvSpPr>
          <p:nvPr>
            <p:ph type="title"/>
          </p:nvPr>
        </p:nvSpPr>
        <p:spPr>
          <a:xfrm>
            <a:off x="686176" y="912100"/>
            <a:ext cx="10972319" cy="838605"/>
          </a:xfrm>
        </p:spPr>
        <p:txBody>
          <a:bodyPr/>
          <a:lstStyle/>
          <a:p>
            <a:r>
              <a:rPr lang="en-GB" sz="4267" dirty="0">
                <a:solidFill>
                  <a:srgbClr val="5F2861"/>
                </a:solidFill>
              </a:rPr>
              <a:t>Our strategy</a:t>
            </a:r>
          </a:p>
        </p:txBody>
      </p:sp>
      <p:pic>
        <p:nvPicPr>
          <p:cNvPr id="7" name="Picture 2" descr="A graphic showing the key themes of CQC's strategy">
            <a:extLst>
              <a:ext uri="{FF2B5EF4-FFF2-40B4-BE49-F238E27FC236}">
                <a16:creationId xmlns:a16="http://schemas.microsoft.com/office/drawing/2014/main" id="{1891CFF5-782A-4178-A98D-7C2DF61E8B9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07878" y="338269"/>
            <a:ext cx="6231543" cy="61814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Use the accesibility checker">
            <a:extLst>
              <a:ext uri="{FF2B5EF4-FFF2-40B4-BE49-F238E27FC236}">
                <a16:creationId xmlns:a16="http://schemas.microsoft.com/office/drawing/2014/main" id="{446494E6-D4F9-CCB0-3B64-6C7DBA3BEE49}"/>
              </a:ext>
            </a:extLst>
          </p:cNvPr>
          <p:cNvSpPr txBox="1">
            <a:spLocks/>
          </p:cNvSpPr>
          <p:nvPr/>
        </p:nvSpPr>
        <p:spPr>
          <a:xfrm>
            <a:off x="686176" y="1870684"/>
            <a:ext cx="4921702" cy="3734706"/>
          </a:xfrm>
          <a:prstGeom prst="rect">
            <a:avLst/>
          </a:prstGeom>
        </p:spPr>
        <p:txBody>
          <a:bodyPr/>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0000"/>
                </a:solidFill>
                <a:effectLst/>
                <a:uLnTx/>
                <a:uFillTx/>
                <a:latin typeface="Arial (Body)"/>
                <a:cs typeface="Arial"/>
                <a:sym typeface="Arial"/>
                <a:rtl val="0"/>
              </a:rPr>
              <a:t>Our overall aim and focus is on tackling inequalities </a:t>
            </a:r>
            <a:br>
              <a:rPr kumimoji="0" lang="en-GB" sz="3200" b="0" i="0" u="none" strike="noStrike" kern="0" cap="none" spc="0" normalizeH="0" baseline="0" noProof="0" dirty="0">
                <a:ln>
                  <a:noFill/>
                </a:ln>
                <a:solidFill>
                  <a:srgbClr val="000000"/>
                </a:solidFill>
                <a:effectLst/>
                <a:uLnTx/>
                <a:uFillTx/>
                <a:latin typeface="Arial (Body)"/>
                <a:cs typeface="Arial"/>
                <a:sym typeface="Arial"/>
                <a:rtl val="0"/>
              </a:rPr>
            </a:br>
            <a:r>
              <a:rPr kumimoji="0" lang="en-GB" sz="3200" b="0" i="0" u="none" strike="noStrike" kern="0" cap="none" spc="0" normalizeH="0" baseline="0" noProof="0" dirty="0">
                <a:ln>
                  <a:noFill/>
                </a:ln>
                <a:solidFill>
                  <a:srgbClr val="000000"/>
                </a:solidFill>
                <a:effectLst/>
                <a:uLnTx/>
                <a:uFillTx/>
                <a:latin typeface="Arial (Body)"/>
                <a:cs typeface="Arial"/>
                <a:sym typeface="Arial"/>
                <a:rtl val="0"/>
              </a:rPr>
              <a:t>and driving improvement</a:t>
            </a:r>
          </a:p>
        </p:txBody>
      </p:sp>
    </p:spTree>
    <p:extLst>
      <p:ext uri="{BB962C8B-B14F-4D97-AF65-F5344CB8AC3E}">
        <p14:creationId xmlns:p14="http://schemas.microsoft.com/office/powerpoint/2010/main" val="1736160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1360717" cy="838605"/>
          </a:xfrm>
        </p:spPr>
        <p:txBody>
          <a:bodyPr/>
          <a:lstStyle/>
          <a:p>
            <a:r>
              <a:rPr lang="en-GB" cap="none" dirty="0">
                <a:solidFill>
                  <a:srgbClr val="5F2861"/>
                </a:solidFill>
                <a:latin typeface="+mj-lt"/>
              </a:rPr>
              <a:t>Improving outcomes for people and reducing inequalities </a:t>
            </a:r>
          </a:p>
        </p:txBody>
      </p:sp>
      <p:sp>
        <p:nvSpPr>
          <p:cNvPr id="9" name="TextBox 8">
            <a:extLst>
              <a:ext uri="{FF2B5EF4-FFF2-40B4-BE49-F238E27FC236}">
                <a16:creationId xmlns:a16="http://schemas.microsoft.com/office/drawing/2014/main" id="{CF80B881-3FF6-5BE4-FC7E-AB4C16838FDC}"/>
              </a:ext>
            </a:extLst>
          </p:cNvPr>
          <p:cNvSpPr txBox="1"/>
          <p:nvPr/>
        </p:nvSpPr>
        <p:spPr>
          <a:xfrm>
            <a:off x="352579" y="1542703"/>
            <a:ext cx="8090194"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Our new powers to oversee local authorities and integrated care systems under the Health and Care Bill will support us to deliver the objectives and ambition of our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They will allow us to look at how effectively care is provided in a local system, and how it is improving outcomes for people and reducing inequalities in their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This will be transformative in how we bring together a view of quality across a local area, put people at the </a:t>
            </a:r>
            <a:r>
              <a:rPr kumimoji="0" lang="en-US" sz="2400" b="0" i="0" u="none" strike="noStrike" kern="1200" cap="none" spc="0" normalizeH="0" baseline="0" noProof="0" dirty="0" err="1">
                <a:ln>
                  <a:noFill/>
                </a:ln>
                <a:solidFill>
                  <a:srgbClr val="000000"/>
                </a:solidFill>
                <a:effectLst/>
                <a:uLnTx/>
                <a:uFillTx/>
                <a:latin typeface="Arial" panose="020B0604020202020204"/>
                <a:ea typeface="+mn-ea"/>
                <a:cs typeface="+mn-cs"/>
              </a:rPr>
              <a:t>centre</a:t>
            </a: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 and help drive improvement in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4" name="Picture 13" descr="An old person looking at a vase of flowers&#10;&#10;Description automatically generated with medium confidence">
            <a:extLst>
              <a:ext uri="{FF2B5EF4-FFF2-40B4-BE49-F238E27FC236}">
                <a16:creationId xmlns:a16="http://schemas.microsoft.com/office/drawing/2014/main" id="{822E9986-6696-8154-7A81-D43796585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8708" y="1099176"/>
            <a:ext cx="3161086" cy="2322649"/>
          </a:xfrm>
          <a:prstGeom prst="rect">
            <a:avLst/>
          </a:prstGeom>
        </p:spPr>
      </p:pic>
      <p:pic>
        <p:nvPicPr>
          <p:cNvPr id="20" name="Picture 19" descr="A person sitting in a garden&#10;&#10;Description automatically generated with low confidence">
            <a:extLst>
              <a:ext uri="{FF2B5EF4-FFF2-40B4-BE49-F238E27FC236}">
                <a16:creationId xmlns:a16="http://schemas.microsoft.com/office/drawing/2014/main" id="{31DDF5D4-A232-BA9F-F88B-437D84A0D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8708" y="3859557"/>
            <a:ext cx="3161086" cy="2157724"/>
          </a:xfrm>
          <a:prstGeom prst="rect">
            <a:avLst/>
          </a:prstGeom>
        </p:spPr>
      </p:pic>
    </p:spTree>
    <p:extLst>
      <p:ext uri="{BB962C8B-B14F-4D97-AF65-F5344CB8AC3E}">
        <p14:creationId xmlns:p14="http://schemas.microsoft.com/office/powerpoint/2010/main" val="2540871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335093" y="941355"/>
            <a:ext cx="11326944" cy="4811574"/>
          </a:xfrm>
          <a:prstGeom prst="rect">
            <a:avLst/>
          </a:prstGeom>
          <a:noFill/>
        </p:spPr>
        <p:txBody>
          <a:bodyPr wrap="square" lIns="91440" tIns="45720" rIns="91440" bIns="45720" rtlCol="0" anchor="t">
            <a:spAutoFit/>
          </a:bodyPr>
          <a:lstStyle/>
          <a:p>
            <a:pPr>
              <a:spcBef>
                <a:spcPts val="72"/>
              </a:spcBef>
            </a:pPr>
            <a:r>
              <a:rPr lang="en-US" sz="2400" b="1" dirty="0">
                <a:ea typeface="ＭＳ Ｐゴシック"/>
              </a:rPr>
              <a:t>Our new approach will fall into four main areas:</a:t>
            </a:r>
          </a:p>
          <a:p>
            <a:pPr>
              <a:spcBef>
                <a:spcPts val="72"/>
              </a:spcBef>
            </a:pPr>
            <a:endParaRPr lang="en-US" dirty="0">
              <a:ea typeface="ＭＳ Ｐゴシック"/>
            </a:endParaRPr>
          </a:p>
          <a:p>
            <a:pPr marL="342900" indent="-342900">
              <a:spcBef>
                <a:spcPts val="72"/>
              </a:spcBef>
              <a:buFont typeface="Arial" panose="020B0604020202020204" pitchFamily="34" charset="0"/>
              <a:buChar char="•"/>
            </a:pPr>
            <a:r>
              <a:rPr lang="en-US" sz="2400" b="1" dirty="0">
                <a:ea typeface="ＭＳ Ｐゴシック"/>
              </a:rPr>
              <a:t>New technology </a:t>
            </a:r>
            <a:r>
              <a:rPr lang="en-US" sz="2400" dirty="0">
                <a:ea typeface="ＭＳ Ｐゴシック"/>
              </a:rPr>
              <a:t>– we’ll be able to harness what we hear from people using services through new data and insight skills and technology </a:t>
            </a:r>
          </a:p>
          <a:p>
            <a:pPr marL="342900" indent="-342900">
              <a:spcBef>
                <a:spcPts val="72"/>
              </a:spcBef>
              <a:buFont typeface="Arial" panose="020B0604020202020204" pitchFamily="34" charset="0"/>
              <a:buChar char="•"/>
            </a:pPr>
            <a:endParaRPr lang="en-US" sz="1400" dirty="0">
              <a:ea typeface="ＭＳ Ｐゴシック"/>
            </a:endParaRPr>
          </a:p>
          <a:p>
            <a:pPr marL="342900" indent="-342900">
              <a:spcBef>
                <a:spcPts val="72"/>
              </a:spcBef>
              <a:buFont typeface="Arial" panose="020B0604020202020204" pitchFamily="34" charset="0"/>
              <a:buChar char="•"/>
            </a:pPr>
            <a:r>
              <a:rPr lang="en-US" sz="2400" b="1" dirty="0">
                <a:ea typeface="ＭＳ Ｐゴシック"/>
              </a:rPr>
              <a:t>New policy </a:t>
            </a:r>
            <a:r>
              <a:rPr lang="en-US" sz="2400" dirty="0">
                <a:ea typeface="ＭＳ Ｐゴシック"/>
              </a:rPr>
              <a:t>– we’ll use a single quality assessment framework for all service types and at all levels</a:t>
            </a:r>
          </a:p>
          <a:p>
            <a:pPr marL="342900" indent="-342900">
              <a:spcBef>
                <a:spcPts val="72"/>
              </a:spcBef>
              <a:buFont typeface="Arial" panose="020B0604020202020204" pitchFamily="34" charset="0"/>
              <a:buChar char="•"/>
            </a:pPr>
            <a:endParaRPr lang="en-US" sz="1400" dirty="0">
              <a:ea typeface="ＭＳ Ｐゴシック"/>
            </a:endParaRPr>
          </a:p>
          <a:p>
            <a:pPr marL="342900" indent="-342900">
              <a:spcBef>
                <a:spcPts val="72"/>
              </a:spcBef>
              <a:buFont typeface="Arial" panose="020B0604020202020204" pitchFamily="34" charset="0"/>
              <a:buChar char="•"/>
            </a:pPr>
            <a:r>
              <a:rPr lang="en-US" sz="2400" b="1" dirty="0">
                <a:ea typeface="ＭＳ Ｐゴシック"/>
              </a:rPr>
              <a:t>New ways of </a:t>
            </a:r>
            <a:r>
              <a:rPr lang="en-US" sz="2400" b="1" dirty="0" err="1">
                <a:ea typeface="ＭＳ Ｐゴシック"/>
              </a:rPr>
              <a:t>organising</a:t>
            </a:r>
            <a:r>
              <a:rPr lang="en-US" sz="2400" b="1" dirty="0">
                <a:ea typeface="ＭＳ Ｐゴシック"/>
              </a:rPr>
              <a:t> </a:t>
            </a:r>
            <a:r>
              <a:rPr lang="en-US" sz="2400" dirty="0">
                <a:ea typeface="ＭＳ Ｐゴシック"/>
              </a:rPr>
              <a:t>– we’ll be working in multidisciplinary teams to make sure we can look at quality better across an area</a:t>
            </a:r>
          </a:p>
          <a:p>
            <a:pPr marL="342900" indent="-342900">
              <a:spcBef>
                <a:spcPts val="72"/>
              </a:spcBef>
              <a:buFont typeface="Arial" panose="020B0604020202020204" pitchFamily="34" charset="0"/>
              <a:buChar char="•"/>
            </a:pPr>
            <a:endParaRPr lang="en-US" sz="1400" dirty="0">
              <a:ea typeface="ＭＳ Ｐゴシック"/>
            </a:endParaRPr>
          </a:p>
          <a:p>
            <a:pPr marL="342900" indent="-342900">
              <a:spcBef>
                <a:spcPts val="72"/>
              </a:spcBef>
              <a:buFont typeface="Arial" panose="020B0604020202020204" pitchFamily="34" charset="0"/>
              <a:buChar char="•"/>
            </a:pPr>
            <a:r>
              <a:rPr lang="en-US" sz="2400" b="1" dirty="0">
                <a:ea typeface="ＭＳ Ｐゴシック"/>
              </a:rPr>
              <a:t>New responsibilities </a:t>
            </a:r>
            <a:r>
              <a:rPr lang="en-US" sz="2400" dirty="0">
                <a:ea typeface="ＭＳ Ｐゴシック"/>
              </a:rPr>
              <a:t>– we’ll build on our previous activity looking at how services work together across a local area with new powers to look at Integrated Care Systems and local authorities</a:t>
            </a: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What will change?</a:t>
            </a:r>
          </a:p>
        </p:txBody>
      </p:sp>
    </p:spTree>
    <p:extLst>
      <p:ext uri="{BB962C8B-B14F-4D97-AF65-F5344CB8AC3E}">
        <p14:creationId xmlns:p14="http://schemas.microsoft.com/office/powerpoint/2010/main" val="3401843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335093" y="941355"/>
            <a:ext cx="11504328" cy="4588436"/>
          </a:xfrm>
          <a:prstGeom prst="rect">
            <a:avLst/>
          </a:prstGeom>
          <a:noFill/>
        </p:spPr>
        <p:txBody>
          <a:bodyPr wrap="square" lIns="91440" tIns="45720" rIns="91440" bIns="45720" rtlCol="0" anchor="t">
            <a:spAutoFit/>
          </a:bodyPr>
          <a:lstStyle/>
          <a:p>
            <a:pPr marL="342900" indent="-342900">
              <a:spcBef>
                <a:spcPts val="72"/>
              </a:spcBef>
              <a:buFont typeface="Arial" panose="020B0604020202020204" pitchFamily="34" charset="0"/>
              <a:buChar char="•"/>
            </a:pPr>
            <a:r>
              <a:rPr lang="en-US" sz="3200" dirty="0">
                <a:ea typeface="ＭＳ Ｐゴシック"/>
              </a:rPr>
              <a:t>We’re developing and will begin to roll out our new regulatory platform</a:t>
            </a:r>
          </a:p>
          <a:p>
            <a:pPr marL="342900" indent="-342900">
              <a:spcBef>
                <a:spcPts val="72"/>
              </a:spcBef>
              <a:buFont typeface="Arial" panose="020B0604020202020204" pitchFamily="34" charset="0"/>
              <a:buChar char="•"/>
            </a:pPr>
            <a:r>
              <a:rPr lang="en-US" sz="3200" dirty="0">
                <a:ea typeface="ＭＳ Ｐゴシック"/>
              </a:rPr>
              <a:t>We’ve already improved how our notifications work</a:t>
            </a:r>
          </a:p>
          <a:p>
            <a:pPr marL="342900" indent="-342900">
              <a:spcBef>
                <a:spcPts val="72"/>
              </a:spcBef>
              <a:buFont typeface="Arial" panose="020B0604020202020204" pitchFamily="34" charset="0"/>
              <a:buChar char="•"/>
            </a:pPr>
            <a:r>
              <a:rPr lang="en-US" sz="3200" dirty="0">
                <a:ea typeface="ＭＳ Ｐゴシック"/>
              </a:rPr>
              <a:t>We’re making it easier to interact with us through the portal</a:t>
            </a:r>
          </a:p>
          <a:p>
            <a:pPr marL="342900" indent="-342900">
              <a:spcBef>
                <a:spcPts val="72"/>
              </a:spcBef>
              <a:buFont typeface="Arial" panose="020B0604020202020204" pitchFamily="34" charset="0"/>
              <a:buChar char="•"/>
            </a:pPr>
            <a:r>
              <a:rPr lang="en-US" sz="3200" dirty="0">
                <a:ea typeface="ＭＳ Ｐゴシック"/>
              </a:rPr>
              <a:t>We’re working towards delivering a </a:t>
            </a:r>
            <a:br>
              <a:rPr lang="en-US" sz="3200" dirty="0">
                <a:ea typeface="ＭＳ Ｐゴシック"/>
              </a:rPr>
            </a:br>
            <a:r>
              <a:rPr lang="en-US" sz="3200" dirty="0">
                <a:ea typeface="ＭＳ Ｐゴシック"/>
              </a:rPr>
              <a:t>seamless registration service</a:t>
            </a:r>
          </a:p>
          <a:p>
            <a:pPr>
              <a:spcBef>
                <a:spcPts val="72"/>
              </a:spcBef>
            </a:pPr>
            <a:endParaRPr lang="en-US" sz="3200" dirty="0">
              <a:ea typeface="ＭＳ Ｐゴシック"/>
            </a:endParaRPr>
          </a:p>
          <a:p>
            <a:pPr>
              <a:spcBef>
                <a:spcPts val="72"/>
              </a:spcBef>
            </a:pPr>
            <a:r>
              <a:rPr lang="en-US" sz="3200" b="1" dirty="0">
                <a:solidFill>
                  <a:srgbClr val="5F2861"/>
                </a:solidFill>
                <a:ea typeface="ＭＳ Ｐゴシック"/>
              </a:rPr>
              <a:t>This technology will  </a:t>
            </a:r>
            <a:br>
              <a:rPr lang="en-US" sz="3200" b="1" dirty="0">
                <a:solidFill>
                  <a:srgbClr val="5F2861"/>
                </a:solidFill>
                <a:ea typeface="ＭＳ Ｐゴシック"/>
              </a:rPr>
            </a:br>
            <a:r>
              <a:rPr lang="en-US" sz="3200" b="1" dirty="0">
                <a:solidFill>
                  <a:srgbClr val="5F2861"/>
                </a:solidFill>
                <a:ea typeface="ＭＳ Ｐゴシック"/>
              </a:rPr>
              <a:t>transform how we work</a:t>
            </a: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New technology</a:t>
            </a:r>
          </a:p>
        </p:txBody>
      </p:sp>
      <p:pic>
        <p:nvPicPr>
          <p:cNvPr id="2050" name="Picture 2" descr="Importance of Technology in Healthcare - iED">
            <a:extLst>
              <a:ext uri="{FF2B5EF4-FFF2-40B4-BE49-F238E27FC236}">
                <a16:creationId xmlns:a16="http://schemas.microsoft.com/office/drawing/2014/main" id="{D44968A7-E12F-CA5F-D49A-B2795B75F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1003" y="3337560"/>
            <a:ext cx="4278418" cy="2718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681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Our new online portal</a:t>
            </a:r>
          </a:p>
        </p:txBody>
      </p:sp>
      <p:sp>
        <p:nvSpPr>
          <p:cNvPr id="7" name="TextBox 6">
            <a:extLst>
              <a:ext uri="{FF2B5EF4-FFF2-40B4-BE49-F238E27FC236}">
                <a16:creationId xmlns:a16="http://schemas.microsoft.com/office/drawing/2014/main" id="{F6625AEF-F045-4F00-8717-3BE3660DD82B}"/>
              </a:ext>
            </a:extLst>
          </p:cNvPr>
          <p:cNvSpPr txBox="1"/>
          <p:nvPr/>
        </p:nvSpPr>
        <p:spPr>
          <a:xfrm>
            <a:off x="5248655" y="956345"/>
            <a:ext cx="6757417" cy="5109091"/>
          </a:xfrm>
          <a:prstGeom prst="rect">
            <a:avLst/>
          </a:prstGeom>
          <a:noFill/>
        </p:spPr>
        <p:txBody>
          <a:bodyPr wrap="square" lIns="91440" tIns="45720" rIns="91440" bIns="45720" rtlCol="0" anchor="t">
            <a:spAutoFit/>
          </a:bodyPr>
          <a:lstStyle/>
          <a:p>
            <a:pPr>
              <a:spcBef>
                <a:spcPts val="1200"/>
              </a:spcBef>
            </a:pPr>
            <a:r>
              <a:rPr lang="en-US" sz="2600" dirty="0">
                <a:ea typeface="MS PGothic"/>
              </a:rPr>
              <a:t>We’ve created a new online portal for providers to interact with us in a simple and intuitive way.</a:t>
            </a:r>
          </a:p>
          <a:p>
            <a:pPr>
              <a:spcBef>
                <a:spcPts val="1200"/>
              </a:spcBef>
            </a:pPr>
            <a:r>
              <a:rPr lang="en-US" sz="2600" dirty="0">
                <a:ea typeface="MS PGothic"/>
              </a:rPr>
              <a:t>Some examples of what this new portal will allow providers to do:</a:t>
            </a:r>
          </a:p>
          <a:p>
            <a:pPr marL="342900" indent="-342900">
              <a:spcBef>
                <a:spcPts val="1200"/>
              </a:spcBef>
              <a:buFont typeface="Arial" panose="020B0604020202020204" pitchFamily="34" charset="0"/>
              <a:buChar char="•"/>
            </a:pPr>
            <a:r>
              <a:rPr lang="en-US" sz="2600" dirty="0">
                <a:ea typeface="MS PGothic"/>
              </a:rPr>
              <a:t>Easily share information with the CQC, </a:t>
            </a:r>
            <a:br>
              <a:rPr lang="en-US" sz="2600" dirty="0">
                <a:ea typeface="MS PGothic"/>
              </a:rPr>
            </a:br>
            <a:r>
              <a:rPr lang="en-US" sz="2600" dirty="0">
                <a:ea typeface="MS PGothic"/>
              </a:rPr>
              <a:t>including submitting notifications </a:t>
            </a:r>
          </a:p>
          <a:p>
            <a:pPr marL="342900" indent="-342900">
              <a:spcBef>
                <a:spcPts val="1200"/>
              </a:spcBef>
              <a:buFont typeface="Arial" panose="020B0604020202020204" pitchFamily="34" charset="0"/>
              <a:buChar char="•"/>
            </a:pPr>
            <a:r>
              <a:rPr lang="en-US" sz="2600" dirty="0">
                <a:ea typeface="MS PGothic"/>
              </a:rPr>
              <a:t>Register or apply to make changes to their </a:t>
            </a:r>
            <a:br>
              <a:rPr lang="en-US" sz="2600" dirty="0">
                <a:ea typeface="MS PGothic"/>
              </a:rPr>
            </a:br>
            <a:r>
              <a:rPr lang="en-US" sz="2600" dirty="0">
                <a:ea typeface="MS PGothic"/>
              </a:rPr>
              <a:t>registration</a:t>
            </a:r>
          </a:p>
          <a:p>
            <a:pPr marL="342900" indent="-342900">
              <a:spcBef>
                <a:spcPts val="1200"/>
              </a:spcBef>
              <a:buFont typeface="Arial" panose="020B0604020202020204" pitchFamily="34" charset="0"/>
              <a:buChar char="•"/>
            </a:pPr>
            <a:r>
              <a:rPr lang="en-US" sz="2600" dirty="0">
                <a:ea typeface="MS PGothic"/>
              </a:rPr>
              <a:t>Manage their user accounts and easily </a:t>
            </a:r>
            <a:br>
              <a:rPr lang="en-US" sz="2600" dirty="0">
                <a:ea typeface="MS PGothic"/>
              </a:rPr>
            </a:br>
            <a:r>
              <a:rPr lang="en-US" sz="2600" dirty="0">
                <a:ea typeface="MS PGothic"/>
              </a:rPr>
              <a:t>access information about their activity</a:t>
            </a:r>
          </a:p>
        </p:txBody>
      </p:sp>
      <p:pic>
        <p:nvPicPr>
          <p:cNvPr id="3074" name="Picture 2" descr="Are you looking for a rewarding career? | Wirral View">
            <a:extLst>
              <a:ext uri="{FF2B5EF4-FFF2-40B4-BE49-F238E27FC236}">
                <a16:creationId xmlns:a16="http://schemas.microsoft.com/office/drawing/2014/main" id="{C0CCC38E-E1E1-A728-8ABE-46A771F71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68" y="2120360"/>
            <a:ext cx="4511802" cy="2506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1E6487-DE4D-B19B-FD9D-2FF5310C4FDF}"/>
              </a:ext>
            </a:extLst>
          </p:cNvPr>
          <p:cNvSpPr txBox="1"/>
          <p:nvPr/>
        </p:nvSpPr>
        <p:spPr>
          <a:xfrm>
            <a:off x="429768" y="4980791"/>
            <a:ext cx="4511802" cy="646331"/>
          </a:xfrm>
          <a:prstGeom prst="rect">
            <a:avLst/>
          </a:prstGeom>
          <a:noFill/>
        </p:spPr>
        <p:txBody>
          <a:bodyPr wrap="square" rtlCol="0">
            <a:spAutoFit/>
          </a:bodyPr>
          <a:lstStyle/>
          <a:p>
            <a:r>
              <a:rPr lang="en-GB" i="1" dirty="0"/>
              <a:t>Some providers have now been invited to login and start using its functionality.</a:t>
            </a:r>
          </a:p>
        </p:txBody>
      </p:sp>
    </p:spTree>
    <p:extLst>
      <p:ext uri="{BB962C8B-B14F-4D97-AF65-F5344CB8AC3E}">
        <p14:creationId xmlns:p14="http://schemas.microsoft.com/office/powerpoint/2010/main" val="2593436319"/>
      </p:ext>
    </p:extLst>
  </p:cSld>
  <p:clrMapOvr>
    <a:masterClrMapping/>
  </p:clrMapOvr>
</p:sld>
</file>

<file path=ppt/theme/theme1.xml><?xml version="1.0" encoding="utf-8"?>
<a:theme xmlns:a="http://schemas.openxmlformats.org/drawingml/2006/main" name="GDS style presentation template (letterbox vers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5384C888-AC54-45D8-8A09-45E34B9E2D03}" vid="{0CD51092-7938-41E1-8020-29856681787F}"/>
    </a:ext>
  </a:extLst>
</a:theme>
</file>

<file path=ppt/theme/theme2.xml><?xml version="1.0" encoding="utf-8"?>
<a:theme xmlns:a="http://schemas.openxmlformats.org/drawingml/2006/main" name="4_GDS style presentation template (letterbox vers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5384C888-AC54-45D8-8A09-45E34B9E2D03}" vid="{0CD51092-7938-41E1-8020-29856681787F}"/>
    </a:ext>
  </a:extLst>
</a:theme>
</file>

<file path=ppt/theme/theme3.xml><?xml version="1.0" encoding="utf-8"?>
<a:theme xmlns:a="http://schemas.openxmlformats.org/drawingml/2006/main" name="1_GDS style presentation template (letterbox vers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411E74B7-4C89-4BCF-8DF5-DE199CD81873}" vid="{17F4D31C-856B-4A8C-90E8-06028F5F487B}"/>
    </a:ext>
  </a:extLst>
</a:theme>
</file>

<file path=ppt/theme/theme4.xml><?xml version="1.0" encoding="utf-8"?>
<a:theme xmlns:a="http://schemas.openxmlformats.org/drawingml/2006/main" name="3_RHL Orange">
  <a:themeElements>
    <a:clrScheme name="Care Quality Commission">
      <a:dk1>
        <a:srgbClr val="000000"/>
      </a:dk1>
      <a:lt1>
        <a:srgbClr val="FFFFFF"/>
      </a:lt1>
      <a:dk2>
        <a:srgbClr val="751D6D"/>
      </a:dk2>
      <a:lt2>
        <a:srgbClr val="FEFFF5"/>
      </a:lt2>
      <a:accent1>
        <a:srgbClr val="2AA201"/>
      </a:accent1>
      <a:accent2>
        <a:srgbClr val="FC4700"/>
      </a:accent2>
      <a:accent3>
        <a:srgbClr val="741B6D"/>
      </a:accent3>
      <a:accent4>
        <a:srgbClr val="FC4700"/>
      </a:accent4>
      <a:accent5>
        <a:srgbClr val="B62CAB"/>
      </a:accent5>
      <a:accent6>
        <a:srgbClr val="DADAD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dhouse.potx" id="{EEF690C2-6538-4327-8B75-B29D55182690}" vid="{D5706265-D4A7-424B-A93D-9478D3BDD46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1" ma:contentTypeDescription="Create a new document." ma:contentTypeScope="" ma:versionID="556d2ff436b5a00df0c24e1246e1b041">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b337aa701844263103590dd39c16e9f9"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be9de70-3bb9-4864-877c-d3d820d641ed}"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497441b-d3fe-4788-8629-aff52d38f515">
      <Terms xmlns="http://schemas.microsoft.com/office/infopath/2007/PartnerControls"/>
    </lcf76f155ced4ddcb4097134ff3c332f>
    <TaxCatchAll xmlns="1d162527-c308-4a98-98b8-9e726c57dd8b" xsi:nil="true"/>
    <SharedWithUsers xmlns="1d162527-c308-4a98-98b8-9e726c57dd8b">
      <UserInfo>
        <DisplayName>Button, Justine</DisplayName>
        <AccountId>1370</AccountId>
        <AccountType/>
      </UserInfo>
      <UserInfo>
        <DisplayName>Warner, Rachel</DisplayName>
        <AccountId>1509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44348C-54A9-4796-92E1-C66F7C8BA4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36EBBE-365E-4900-A7AD-1D998A0CF770}">
  <ds:schemaRefs>
    <ds:schemaRef ds:uri="http://purl.org/dc/elements/1.1/"/>
    <ds:schemaRef ds:uri="c497441b-d3fe-4788-8629-aff52d38f515"/>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dcmitype/"/>
    <ds:schemaRef ds:uri="http://schemas.openxmlformats.org/package/2006/metadata/core-properties"/>
    <ds:schemaRef ds:uri="1d162527-c308-4a98-98b8-9e726c57dd8b"/>
    <ds:schemaRef ds:uri="http://purl.org/dc/terms/"/>
  </ds:schemaRefs>
</ds:datastoreItem>
</file>

<file path=customXml/itemProps3.xml><?xml version="1.0" encoding="utf-8"?>
<ds:datastoreItem xmlns:ds="http://schemas.openxmlformats.org/officeDocument/2006/customXml" ds:itemID="{B33D55AA-7736-4036-A1E5-BAE64C2C2E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7764</Words>
  <Application>Microsoft Office PowerPoint</Application>
  <PresentationFormat>Widescreen</PresentationFormat>
  <Paragraphs>643</Paragraphs>
  <Slides>32</Slides>
  <Notes>29</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32</vt:i4>
      </vt:variant>
    </vt:vector>
  </HeadingPairs>
  <TitlesOfParts>
    <vt:vector size="45" baseType="lpstr">
      <vt:lpstr>Arial</vt:lpstr>
      <vt:lpstr>Arial (Body)</vt:lpstr>
      <vt:lpstr>Arial,Sans-Serif</vt:lpstr>
      <vt:lpstr>Calibri</vt:lpstr>
      <vt:lpstr>Calibri Light</vt:lpstr>
      <vt:lpstr>Chapter Light</vt:lpstr>
      <vt:lpstr>Modern Era Light</vt:lpstr>
      <vt:lpstr>Open Sans</vt:lpstr>
      <vt:lpstr>Wingdings</vt:lpstr>
      <vt:lpstr>GDS style presentation template (letterbox version)</vt:lpstr>
      <vt:lpstr>4_GDS style presentation template (letterbox version)</vt:lpstr>
      <vt:lpstr>1_GDS style presentation template (letterbox version)</vt:lpstr>
      <vt:lpstr>3_RHL Orange</vt:lpstr>
      <vt:lpstr>LCAS Croydon Event</vt:lpstr>
      <vt:lpstr>Our role and purpose</vt:lpstr>
      <vt:lpstr>Why we’re changing?</vt:lpstr>
      <vt:lpstr>Our transformation</vt:lpstr>
      <vt:lpstr>Our strategy</vt:lpstr>
      <vt:lpstr>Improving outcomes for people and reducing inequalities </vt:lpstr>
      <vt:lpstr>What will change?</vt:lpstr>
      <vt:lpstr>New technology</vt:lpstr>
      <vt:lpstr>Our new online portal</vt:lpstr>
      <vt:lpstr>Digitisation in social care: why it matters</vt:lpstr>
      <vt:lpstr>Find out more</vt:lpstr>
      <vt:lpstr>Changes to our regulatory approach</vt:lpstr>
      <vt:lpstr>New policy</vt:lpstr>
      <vt:lpstr>Our single  assessment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way of organising</vt:lpstr>
      <vt:lpstr>New responsibilities</vt:lpstr>
      <vt:lpstr>CQC scope: integrated care systems</vt:lpstr>
      <vt:lpstr>CQC scope: local authorities</vt:lpstr>
      <vt:lpstr>PowerPoint Presentation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TRANSFORMATION SLIDES</dc:title>
  <dc:creator/>
  <cp:lastModifiedBy/>
  <cp:revision>18</cp:revision>
  <dcterms:created xsi:type="dcterms:W3CDTF">2022-07-26T08:33:06Z</dcterms:created>
  <dcterms:modified xsi:type="dcterms:W3CDTF">2023-09-25T12:55:44Z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0x010100480EA4E9A0D10A4B86B174D08978D5EB</vt:lpwstr>
  </property>
  <property fmtid="{D5CDD505-2E9C-101B-9397-08002B2CF9AE}" pid="4" name="lcf76f155ced4ddcb4097134ff3c332f">
    <vt:lpwstr/>
  </property>
  <property fmtid="{D5CDD505-2E9C-101B-9397-08002B2CF9AE}" pid="5" name="SharedWithUsers">
    <vt:lpwstr>Cowley-Beadman, Sarah166</vt:lpwstr>
  </property>
</Properties>
</file>