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Lst>
  <p:notesMasterIdLst>
    <p:notesMasterId r:id="rId31"/>
  </p:notesMasterIdLst>
  <p:handoutMasterIdLst>
    <p:handoutMasterId r:id="rId32"/>
  </p:handoutMasterIdLst>
  <p:sldIdLst>
    <p:sldId id="296" r:id="rId7"/>
    <p:sldId id="1412" r:id="rId8"/>
    <p:sldId id="423" r:id="rId9"/>
    <p:sldId id="822" r:id="rId10"/>
    <p:sldId id="1409" r:id="rId11"/>
    <p:sldId id="424" r:id="rId12"/>
    <p:sldId id="398" r:id="rId13"/>
    <p:sldId id="1404" r:id="rId14"/>
    <p:sldId id="1337" r:id="rId15"/>
    <p:sldId id="1333" r:id="rId16"/>
    <p:sldId id="399" r:id="rId17"/>
    <p:sldId id="1386" r:id="rId18"/>
    <p:sldId id="425" r:id="rId19"/>
    <p:sldId id="1372" r:id="rId20"/>
    <p:sldId id="384" r:id="rId21"/>
    <p:sldId id="1348" r:id="rId22"/>
    <p:sldId id="1411" r:id="rId23"/>
    <p:sldId id="1382" r:id="rId24"/>
    <p:sldId id="1327" r:id="rId25"/>
    <p:sldId id="1363" r:id="rId26"/>
    <p:sldId id="1397" r:id="rId27"/>
    <p:sldId id="1376" r:id="rId28"/>
    <p:sldId id="1319" r:id="rId29"/>
    <p:sldId id="82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Brightman" initials="JB" lastIdx="1" clrIdx="0">
    <p:extLst>
      <p:ext uri="{19B8F6BF-5375-455C-9EA6-DF929625EA0E}">
        <p15:presenceInfo xmlns:p15="http://schemas.microsoft.com/office/powerpoint/2012/main" userId="S::Jane.Brightman@skillsforcare.org.uk::43dc2628-6938-45aa-a18c-2b7479784acc" providerId="AD"/>
      </p:ext>
    </p:extLst>
  </p:cmAuthor>
  <p:cmAuthor id="2" name="Jo Hawkins" initials="JH" lastIdx="2" clrIdx="1">
    <p:extLst>
      <p:ext uri="{19B8F6BF-5375-455C-9EA6-DF929625EA0E}">
        <p15:presenceInfo xmlns:p15="http://schemas.microsoft.com/office/powerpoint/2012/main" userId="S::Jo.Hawkins@skillsforcare.org.uk::de2f5101-fd6d-4722-addb-c4f4d1e572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87722"/>
    <a:srgbClr val="E7EAF3"/>
    <a:srgbClr val="FFB81C"/>
    <a:srgbClr val="A20067"/>
    <a:srgbClr val="003057"/>
    <a:srgbClr val="008C95"/>
    <a:srgbClr val="CACACA"/>
    <a:srgbClr val="BA0C2F"/>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69449" autoAdjust="0"/>
  </p:normalViewPr>
  <p:slideViewPr>
    <p:cSldViewPr snapToGrid="0" snapToObjects="1">
      <p:cViewPr varScale="1">
        <p:scale>
          <a:sx n="79" d="100"/>
          <a:sy n="79" d="100"/>
        </p:scale>
        <p:origin x="2580"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194"/>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26/07/2023</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26/07/2023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nspection-toolkit.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killsforcare.org.uk/Support-for-leaders-and-managers/Good-and-outstanding-care/inspection-toolkit/Inspection-toolkit.asp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RM.networks@skillsforcare.org.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dirty="0">
                <a:solidFill>
                  <a:srgbClr val="505050"/>
                </a:solidFill>
                <a:effectLst/>
                <a:latin typeface="Arial" panose="020B0604020202020204" pitchFamily="34" charset="0"/>
                <a:ea typeface="Times New Roman" panose="02020603050405020304" pitchFamily="18" charset="0"/>
              </a:rPr>
              <a:t>NEW : JUNE 2023</a:t>
            </a:r>
          </a:p>
          <a:p>
            <a:endParaRPr lang="en-GB" sz="1800" b="1" u="sng" dirty="0">
              <a:solidFill>
                <a:srgbClr val="505050"/>
              </a:solidFill>
              <a:effectLst/>
              <a:latin typeface="Arial" panose="020B0604020202020204" pitchFamily="34" charset="0"/>
              <a:ea typeface="Times New Roman" panose="02020603050405020304" pitchFamily="18" charset="0"/>
            </a:endParaRPr>
          </a:p>
          <a:p>
            <a:r>
              <a:rPr lang="en-GB" sz="1800" b="1" u="none" dirty="0">
                <a:solidFill>
                  <a:srgbClr val="505050"/>
                </a:solidFill>
                <a:effectLst/>
                <a:latin typeface="Arial" panose="020B0604020202020204" pitchFamily="34" charset="0"/>
                <a:ea typeface="Times New Roman" panose="02020603050405020304" pitchFamily="18" charset="0"/>
              </a:rPr>
              <a:t>Campaign page: </a:t>
            </a:r>
            <a:r>
              <a:rPr lang="en-GB" sz="1800" b="1" i="0" u="sng" strike="noStrike" dirty="0">
                <a:solidFill>
                  <a:srgbClr val="0000FF"/>
                </a:solidFill>
                <a:effectLst/>
                <a:latin typeface="Calibri" panose="020F0502020204030204" pitchFamily="34" charset="0"/>
              </a:rPr>
              <a:t>https://bit.ly/43hOhl0</a:t>
            </a:r>
            <a:endParaRPr lang="en-GB" sz="2800" b="1" dirty="0"/>
          </a:p>
          <a:p>
            <a:pPr>
              <a:lnSpc>
                <a:spcPct val="115000"/>
              </a:lnSpc>
            </a:pPr>
            <a:endParaRPr lang="en-GB" sz="1800" b="1" dirty="0">
              <a:effectLst/>
              <a:latin typeface="Calibri" panose="020F0502020204030204" pitchFamily="34" charset="0"/>
              <a:ea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dirty="0"/>
          </a:p>
        </p:txBody>
      </p:sp>
    </p:spTree>
    <p:extLst>
      <p:ext uri="{BB962C8B-B14F-4D97-AF65-F5344CB8AC3E}">
        <p14:creationId xmlns:p14="http://schemas.microsoft.com/office/powerpoint/2010/main" val="237648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626A6E"/>
                </a:solidFill>
                <a:effectLst/>
                <a:latin typeface="font-regular"/>
              </a:rPr>
              <a:t>Our new and improved Introductory modules for managers support the development of aspiring and new managers.</a:t>
            </a:r>
            <a:endParaRPr lang="en-GB" b="0" i="0" dirty="0">
              <a:solidFill>
                <a:srgbClr val="212529"/>
              </a:solidFill>
              <a:effectLst/>
              <a:latin typeface="font-regular"/>
            </a:endParaRPr>
          </a:p>
          <a:p>
            <a:pPr algn="l"/>
            <a:r>
              <a:rPr lang="en-GB" b="0" i="0" dirty="0">
                <a:solidFill>
                  <a:srgbClr val="212529"/>
                </a:solidFill>
                <a:effectLst/>
                <a:latin typeface="font-regular"/>
              </a:rPr>
              <a:t>The modules offer engaging introductions to key topic areas to peak learners’ interest and provide opportunities to reflect, ideas to improve practices, and motivation to learn more. Based on the Manager Induction Standards, the re-developed modules now feature up to date content and increased accessibility for learners. </a:t>
            </a:r>
          </a:p>
          <a:p>
            <a:pPr algn="l"/>
            <a:endParaRPr lang="en-GB" b="0" i="0" dirty="0">
              <a:solidFill>
                <a:srgbClr val="212529"/>
              </a:solidFill>
              <a:effectLst/>
              <a:latin typeface="font-regular"/>
            </a:endParaRPr>
          </a:p>
          <a:p>
            <a:pPr algn="l"/>
            <a:r>
              <a:rPr lang="en-GB" b="1" i="0" dirty="0">
                <a:solidFill>
                  <a:srgbClr val="212529"/>
                </a:solidFill>
                <a:effectLst/>
                <a:latin typeface="font-regular"/>
              </a:rPr>
              <a:t>The 11 modules cover the following topic areas: </a:t>
            </a:r>
          </a:p>
          <a:p>
            <a:pPr algn="l"/>
            <a:endParaRPr lang="en-GB" b="0" i="0" dirty="0">
              <a:solidFill>
                <a:srgbClr val="212529"/>
              </a:solidFill>
              <a:effectLst/>
              <a:latin typeface="font-regular"/>
            </a:endParaRPr>
          </a:p>
          <a:p>
            <a:pPr algn="l">
              <a:buFont typeface="Arial" panose="020B0604020202020204" pitchFamily="34" charset="0"/>
              <a:buChar char="•"/>
            </a:pPr>
            <a:r>
              <a:rPr lang="en-GB" b="0" i="0" dirty="0">
                <a:solidFill>
                  <a:srgbClr val="212529"/>
                </a:solidFill>
                <a:effectLst/>
                <a:latin typeface="font-semibold"/>
              </a:rPr>
              <a:t>Module 1:</a:t>
            </a:r>
            <a:r>
              <a:rPr lang="en-GB" b="0" i="0" dirty="0">
                <a:solidFill>
                  <a:srgbClr val="212529"/>
                </a:solidFill>
                <a:effectLst/>
                <a:latin typeface="font-regular"/>
              </a:rPr>
              <a:t> Leading and managing in adult social care</a:t>
            </a:r>
          </a:p>
          <a:p>
            <a:pPr algn="l">
              <a:buFont typeface="Arial" panose="020B0604020202020204" pitchFamily="34" charset="0"/>
              <a:buChar char="•"/>
            </a:pPr>
            <a:r>
              <a:rPr lang="en-GB" b="0" i="0" dirty="0">
                <a:solidFill>
                  <a:srgbClr val="212529"/>
                </a:solidFill>
                <a:effectLst/>
                <a:latin typeface="font-semibold"/>
              </a:rPr>
              <a:t>Module 2:</a:t>
            </a:r>
            <a:r>
              <a:rPr lang="en-GB" b="0" i="0" dirty="0">
                <a:solidFill>
                  <a:srgbClr val="212529"/>
                </a:solidFill>
                <a:effectLst/>
                <a:latin typeface="font-regular"/>
              </a:rPr>
              <a:t> Supporting and developing teams (Part 1)</a:t>
            </a:r>
          </a:p>
          <a:p>
            <a:pPr algn="l">
              <a:buFont typeface="Arial" panose="020B0604020202020204" pitchFamily="34" charset="0"/>
              <a:buChar char="•"/>
            </a:pPr>
            <a:r>
              <a:rPr lang="en-GB" b="0" i="0" dirty="0">
                <a:solidFill>
                  <a:srgbClr val="212529"/>
                </a:solidFill>
                <a:effectLst/>
                <a:latin typeface="font-semibold"/>
              </a:rPr>
              <a:t>Module 2:</a:t>
            </a:r>
            <a:r>
              <a:rPr lang="en-GB" b="0" i="0" dirty="0">
                <a:solidFill>
                  <a:srgbClr val="212529"/>
                </a:solidFill>
                <a:effectLst/>
                <a:latin typeface="font-regular"/>
              </a:rPr>
              <a:t> Supporting and developing teams (Part 2)</a:t>
            </a:r>
          </a:p>
          <a:p>
            <a:pPr algn="l">
              <a:buFont typeface="Arial" panose="020B0604020202020204" pitchFamily="34" charset="0"/>
              <a:buChar char="•"/>
            </a:pPr>
            <a:r>
              <a:rPr lang="en-GB" b="0" i="0" dirty="0">
                <a:solidFill>
                  <a:srgbClr val="212529"/>
                </a:solidFill>
                <a:effectLst/>
                <a:latin typeface="font-semibold"/>
              </a:rPr>
              <a:t>Module 3:</a:t>
            </a:r>
            <a:r>
              <a:rPr lang="en-GB" b="0" i="0" dirty="0">
                <a:solidFill>
                  <a:srgbClr val="212529"/>
                </a:solidFill>
                <a:effectLst/>
                <a:latin typeface="font-regular"/>
              </a:rPr>
              <a:t> Regulation and governance</a:t>
            </a:r>
          </a:p>
          <a:p>
            <a:pPr algn="l">
              <a:buFont typeface="Arial" panose="020B0604020202020204" pitchFamily="34" charset="0"/>
              <a:buChar char="•"/>
            </a:pPr>
            <a:r>
              <a:rPr lang="en-GB" b="0" i="0" dirty="0">
                <a:solidFill>
                  <a:srgbClr val="212529"/>
                </a:solidFill>
                <a:effectLst/>
                <a:latin typeface="font-semibold"/>
              </a:rPr>
              <a:t>Module 4:</a:t>
            </a:r>
            <a:r>
              <a:rPr lang="en-GB" b="0" i="0" dirty="0">
                <a:solidFill>
                  <a:srgbClr val="212529"/>
                </a:solidFill>
                <a:effectLst/>
                <a:latin typeface="font-regular"/>
              </a:rPr>
              <a:t> Effective communication</a:t>
            </a:r>
          </a:p>
          <a:p>
            <a:pPr algn="l">
              <a:buFont typeface="Arial" panose="020B0604020202020204" pitchFamily="34" charset="0"/>
              <a:buChar char="•"/>
            </a:pPr>
            <a:r>
              <a:rPr lang="en-GB" b="0" i="0" dirty="0">
                <a:solidFill>
                  <a:srgbClr val="212529"/>
                </a:solidFill>
                <a:effectLst/>
                <a:latin typeface="font-semibold"/>
              </a:rPr>
              <a:t>Module 5:</a:t>
            </a:r>
            <a:r>
              <a:rPr lang="en-GB" b="0" i="0" dirty="0">
                <a:solidFill>
                  <a:srgbClr val="212529"/>
                </a:solidFill>
                <a:effectLst/>
                <a:latin typeface="font-regular"/>
              </a:rPr>
              <a:t> Working with partners</a:t>
            </a:r>
          </a:p>
          <a:p>
            <a:pPr algn="l">
              <a:buFont typeface="Arial" panose="020B0604020202020204" pitchFamily="34" charset="0"/>
              <a:buChar char="•"/>
            </a:pPr>
            <a:r>
              <a:rPr lang="en-GB" b="0" i="0" dirty="0">
                <a:solidFill>
                  <a:srgbClr val="212529"/>
                </a:solidFill>
                <a:effectLst/>
                <a:latin typeface="font-semibold"/>
              </a:rPr>
              <a:t>Module 6:</a:t>
            </a:r>
            <a:r>
              <a:rPr lang="en-GB" b="0" i="0" dirty="0">
                <a:solidFill>
                  <a:srgbClr val="212529"/>
                </a:solidFill>
                <a:effectLst/>
                <a:latin typeface="font-regular"/>
              </a:rPr>
              <a:t> Leading a person-centred service</a:t>
            </a:r>
          </a:p>
          <a:p>
            <a:pPr algn="l">
              <a:buFont typeface="Arial" panose="020B0604020202020204" pitchFamily="34" charset="0"/>
              <a:buChar char="•"/>
            </a:pPr>
            <a:r>
              <a:rPr lang="en-GB" b="0" i="0" dirty="0">
                <a:solidFill>
                  <a:srgbClr val="212529"/>
                </a:solidFill>
                <a:effectLst/>
                <a:latin typeface="font-semibold"/>
              </a:rPr>
              <a:t>Module 7:</a:t>
            </a:r>
            <a:r>
              <a:rPr lang="en-GB" b="0" i="0" dirty="0">
                <a:solidFill>
                  <a:srgbClr val="212529"/>
                </a:solidFill>
                <a:effectLst/>
                <a:latin typeface="font-regular"/>
              </a:rPr>
              <a:t> Safeguarding and mental capacity</a:t>
            </a:r>
          </a:p>
          <a:p>
            <a:pPr algn="l">
              <a:buFont typeface="Arial" panose="020B0604020202020204" pitchFamily="34" charset="0"/>
              <a:buChar char="•"/>
            </a:pPr>
            <a:r>
              <a:rPr lang="en-GB" b="0" i="0" dirty="0">
                <a:solidFill>
                  <a:srgbClr val="212529"/>
                </a:solidFill>
                <a:effectLst/>
                <a:latin typeface="font-semibold"/>
              </a:rPr>
              <a:t>Module 8:</a:t>
            </a:r>
            <a:r>
              <a:rPr lang="en-GB" b="0" i="0" dirty="0">
                <a:solidFill>
                  <a:srgbClr val="212529"/>
                </a:solidFill>
                <a:effectLst/>
                <a:latin typeface="font-regular"/>
              </a:rPr>
              <a:t> Making decisions</a:t>
            </a:r>
          </a:p>
          <a:p>
            <a:pPr algn="l">
              <a:buFont typeface="Arial" panose="020B0604020202020204" pitchFamily="34" charset="0"/>
              <a:buChar char="•"/>
            </a:pPr>
            <a:r>
              <a:rPr lang="en-GB" b="0" i="0" dirty="0">
                <a:solidFill>
                  <a:srgbClr val="212529"/>
                </a:solidFill>
                <a:effectLst/>
                <a:latin typeface="font-semibold"/>
              </a:rPr>
              <a:t>Module 9:</a:t>
            </a:r>
            <a:r>
              <a:rPr lang="en-GB" b="0" i="0" dirty="0">
                <a:solidFill>
                  <a:srgbClr val="212529"/>
                </a:solidFill>
                <a:effectLst/>
                <a:latin typeface="font-regular"/>
              </a:rPr>
              <a:t> Managing resources</a:t>
            </a:r>
          </a:p>
          <a:p>
            <a:pPr algn="l">
              <a:buFont typeface="Arial" panose="020B0604020202020204" pitchFamily="34" charset="0"/>
              <a:buChar char="•"/>
            </a:pPr>
            <a:r>
              <a:rPr lang="en-GB" b="0" i="0" dirty="0">
                <a:solidFill>
                  <a:srgbClr val="212529"/>
                </a:solidFill>
                <a:effectLst/>
                <a:latin typeface="font-semibold"/>
              </a:rPr>
              <a:t>Module 10:</a:t>
            </a:r>
            <a:r>
              <a:rPr lang="en-GB" b="0" i="0" dirty="0">
                <a:solidFill>
                  <a:srgbClr val="212529"/>
                </a:solidFill>
                <a:effectLst/>
                <a:latin typeface="font-regular"/>
              </a:rPr>
              <a:t> Learning and innovating</a:t>
            </a:r>
          </a:p>
          <a:p>
            <a:pPr algn="l">
              <a:buFont typeface="Arial" panose="020B0604020202020204" pitchFamily="34" charset="0"/>
              <a:buChar char="•"/>
            </a:pPr>
            <a:r>
              <a:rPr lang="en-GB" b="0" i="0" dirty="0">
                <a:solidFill>
                  <a:srgbClr val="212529"/>
                </a:solidFill>
                <a:effectLst/>
                <a:latin typeface="font-semibold"/>
              </a:rPr>
              <a:t>Module 11:</a:t>
            </a:r>
            <a:r>
              <a:rPr lang="en-GB" b="0" i="0" dirty="0">
                <a:solidFill>
                  <a:srgbClr val="212529"/>
                </a:solidFill>
                <a:effectLst/>
                <a:latin typeface="font-regular"/>
              </a:rPr>
              <a:t> Personal development and wellbeing</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Module duration:</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modules will take between 40 to 60 minutes to complete and this can be done at a time and a pace to suit the learner. They’re simple and engaging to follow and are relevant across different services and settings.</a:t>
            </a:r>
          </a:p>
          <a:p>
            <a:endParaRPr lang="en-GB" dirty="0"/>
          </a:p>
          <a:p>
            <a:r>
              <a:rPr lang="en-GB" sz="1200" b="1" i="0" kern="1200" dirty="0">
                <a:solidFill>
                  <a:schemeClr val="tx1"/>
                </a:solidFill>
                <a:effectLst/>
                <a:latin typeface="+mn-lt"/>
                <a:ea typeface="+mn-ea"/>
                <a:cs typeface="+mn-cs"/>
              </a:rPr>
              <a:t>Cost: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Price per single module: </a:t>
            </a:r>
            <a:r>
              <a:rPr lang="en-GB" sz="1200" b="1" i="0" kern="1200" dirty="0">
                <a:solidFill>
                  <a:schemeClr val="tx1"/>
                </a:solidFill>
                <a:effectLst/>
                <a:latin typeface="+mn-lt"/>
                <a:ea typeface="+mn-ea"/>
                <a:cs typeface="+mn-cs"/>
              </a:rPr>
              <a:t>£15</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Package deal price (full module suite): </a:t>
            </a:r>
            <a:r>
              <a:rPr lang="en-GB" sz="1200" b="1" i="0" kern="1200" dirty="0">
                <a:solidFill>
                  <a:schemeClr val="tx1"/>
                </a:solidFill>
                <a:effectLst/>
                <a:latin typeface="+mn-lt"/>
                <a:ea typeface="+mn-ea"/>
                <a:cs typeface="+mn-cs"/>
              </a:rPr>
              <a:t>£130 (saving £35) </a:t>
            </a:r>
          </a:p>
          <a:p>
            <a:r>
              <a:rPr lang="en-GB" sz="1200" b="0" i="0" kern="1200" dirty="0">
                <a:solidFill>
                  <a:schemeClr val="tx1"/>
                </a:solidFill>
                <a:effectLst/>
                <a:latin typeface="+mn-lt"/>
                <a:ea typeface="+mn-ea"/>
                <a:cs typeface="+mn-cs"/>
              </a:rPr>
              <a:t>Each module (or the full bundle) is purchased on a 2-year renewable license, with enrolment access to the module for a period of 2 years from date of purchase.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Employers can claim £50 per completed module from the Workforce Development Fund. This funding contributes towards the cost of the digital learning, the employees time required to complete the module, and the time taken to apply and embed the learning within their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Usual WDF eligibility criteria applies including updating and completing ASC-WDS</a:t>
            </a: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26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dirty="0"/>
              <a:t>https://www.skillsforcare.org.uk/Support-for-leaders-and-managers/Good-and-outstanding-care/eLearning.aspx</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GB" sz="2800" b="0" i="0" dirty="0">
                <a:solidFill>
                  <a:srgbClr val="212529"/>
                </a:solidFill>
                <a:effectLst/>
                <a:latin typeface="font-regular"/>
              </a:rPr>
              <a:t>Modules costs £15 (or £13.50 if your organisation uses the Adult Social Care Workforce Data Set).</a:t>
            </a:r>
          </a:p>
          <a:p>
            <a:pPr algn="l"/>
            <a:r>
              <a:rPr lang="en-GB" sz="2800" b="0" i="0" dirty="0">
                <a:solidFill>
                  <a:srgbClr val="212529"/>
                </a:solidFill>
                <a:effectLst/>
                <a:latin typeface="font-regular"/>
              </a:rPr>
              <a:t>Employers can claim £50 per participant, subject to the Workforce Development Fund (WDF) rules. </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dirty="0"/>
          </a:p>
        </p:txBody>
      </p:sp>
    </p:spTree>
    <p:extLst>
      <p:ext uri="{BB962C8B-B14F-4D97-AF65-F5344CB8AC3E}">
        <p14:creationId xmlns:p14="http://schemas.microsoft.com/office/powerpoint/2010/main" val="36450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NEW: APRIL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https://www.skillsforcare.org.uk/Support-for-leaders-and-managers/Good-and-outstanding-care/Inspection-toolkit.aspx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r>
              <a:rPr lang="en-GB" sz="2800" b="0" i="0" dirty="0">
                <a:solidFill>
                  <a:srgbClr val="626A6E"/>
                </a:solidFill>
                <a:effectLst/>
                <a:latin typeface="font-regular"/>
              </a:rPr>
              <a:t>There are now two versions of the Good and Outstanding inspection toolkit available.</a:t>
            </a:r>
          </a:p>
          <a:p>
            <a:pPr algn="l"/>
            <a:endParaRPr lang="en-GB" sz="2800" b="0" i="0" dirty="0">
              <a:solidFill>
                <a:srgbClr val="626A6E"/>
              </a:solidFill>
              <a:effectLst/>
              <a:latin typeface="font-regular"/>
            </a:endParaRPr>
          </a:p>
          <a:p>
            <a:pPr algn="l"/>
            <a:r>
              <a:rPr lang="en-GB" sz="2800" b="0" i="0" u="none" strike="noStrike" dirty="0">
                <a:solidFill>
                  <a:srgbClr val="0065BD"/>
                </a:solidFill>
                <a:effectLst/>
                <a:latin typeface="font-semibold"/>
                <a:hlinkClick r:id="rId3" tooltip="Inspection toolkit"/>
              </a:rPr>
              <a:t>GO Online: Inspection toolkit (Key lines of enquiry version)</a:t>
            </a:r>
            <a:endParaRPr lang="en-GB" sz="2800" b="0" i="0" u="none" strike="noStrike" dirty="0">
              <a:solidFill>
                <a:srgbClr val="0065BD"/>
              </a:solidFill>
              <a:effectLst/>
              <a:latin typeface="font-semibold"/>
            </a:endParaRPr>
          </a:p>
          <a:p>
            <a:pPr algn="l"/>
            <a:r>
              <a:rPr lang="en-GB" sz="2800" b="1" i="0" dirty="0">
                <a:solidFill>
                  <a:srgbClr val="212529"/>
                </a:solidFill>
                <a:effectLst/>
                <a:latin typeface="font-semibold"/>
              </a:rPr>
              <a:t>https://www.skillsforcare.org.uk/Support-for-leaders-and-managers/Good-and-outstanding-care/inspect/Inspection-toolkit.aspx</a:t>
            </a:r>
          </a:p>
          <a:p>
            <a:pPr algn="l"/>
            <a:r>
              <a:rPr lang="en-GB" sz="2800" b="0" i="0" dirty="0">
                <a:solidFill>
                  <a:srgbClr val="212529"/>
                </a:solidFill>
                <a:effectLst/>
                <a:latin typeface="font-regular"/>
              </a:rPr>
              <a:t>This covers the current CQC Assessment Framework shaped around the Key lines of enquiry (KLOEs). </a:t>
            </a:r>
          </a:p>
          <a:p>
            <a:pPr algn="l"/>
            <a:r>
              <a:rPr lang="en-GB" sz="2800" b="0" i="0" dirty="0">
                <a:solidFill>
                  <a:srgbClr val="212529"/>
                </a:solidFill>
                <a:effectLst/>
                <a:latin typeface="font-regular"/>
              </a:rPr>
              <a:t>The CQC will continue to use this framework until “late 2023” and so if you anticipate you will be inspected before the, this version can help you to prepare.</a:t>
            </a:r>
          </a:p>
          <a:p>
            <a:pPr algn="l"/>
            <a:endParaRPr lang="en-GB" sz="2800" b="0" i="0" dirty="0">
              <a:solidFill>
                <a:srgbClr val="212529"/>
              </a:solidFill>
              <a:effectLst/>
              <a:latin typeface="font-regular"/>
            </a:endParaRPr>
          </a:p>
          <a:p>
            <a:pPr algn="l"/>
            <a:r>
              <a:rPr lang="en-GB" sz="2800" b="0" i="0" u="none" strike="noStrike" dirty="0">
                <a:solidFill>
                  <a:srgbClr val="0065BD"/>
                </a:solidFill>
                <a:effectLst/>
                <a:latin typeface="font-semibold"/>
                <a:hlinkClick r:id="rId4"/>
              </a:rPr>
              <a:t>GO Online: Inspection toolkit (Single Assessment Framework version)</a:t>
            </a:r>
            <a:endParaRPr lang="en-GB" sz="2800" b="0" i="0" u="none" strike="noStrike" dirty="0">
              <a:solidFill>
                <a:srgbClr val="0065BD"/>
              </a:solidFill>
              <a:effectLst/>
              <a:latin typeface="font-semibold"/>
            </a:endParaRPr>
          </a:p>
          <a:p>
            <a:pPr algn="l"/>
            <a:r>
              <a:rPr lang="en-GB" sz="2800" b="1" i="0" dirty="0">
                <a:solidFill>
                  <a:srgbClr val="212529"/>
                </a:solidFill>
                <a:effectLst/>
                <a:latin typeface="font-semibold"/>
              </a:rPr>
              <a:t>https://www.skillsforcare.org.uk/Support-for-leaders-and-managers/Good-and-outstanding-care/inspection-toolkit/Inspection-toolkit.aspx</a:t>
            </a:r>
          </a:p>
          <a:p>
            <a:pPr algn="l"/>
            <a:r>
              <a:rPr lang="en-GB" sz="2800" b="0" i="0" dirty="0">
                <a:solidFill>
                  <a:srgbClr val="212529"/>
                </a:solidFill>
                <a:effectLst/>
                <a:latin typeface="font-regular"/>
              </a:rPr>
              <a:t>This covers the forthcoming CQC Single Assessment Framework which will be introduced “late 2023” and their new Quality Statements.</a:t>
            </a:r>
          </a:p>
          <a:p>
            <a:pPr algn="l"/>
            <a:r>
              <a:rPr lang="en-GB" sz="2800" b="0" i="0" dirty="0">
                <a:solidFill>
                  <a:srgbClr val="212529"/>
                </a:solidFill>
                <a:effectLst/>
                <a:latin typeface="font-regular"/>
              </a:rPr>
              <a:t>Use this version if you want to prepare your service for the new monitoring and inspection focus that the CQC will be looking at in the years ahead.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dirty="0"/>
          </a:p>
        </p:txBody>
      </p:sp>
    </p:spTree>
    <p:extLst>
      <p:ext uri="{BB962C8B-B14F-4D97-AF65-F5344CB8AC3E}">
        <p14:creationId xmlns:p14="http://schemas.microsoft.com/office/powerpoint/2010/main" val="401830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NEW: MARCH 2023</a:t>
            </a:r>
          </a:p>
          <a:p>
            <a:pPr>
              <a:lnSpc>
                <a:spcPct val="115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https://www.skillsforcare.org.uk/Support-for-leaders-and-managers/Managing-a-service/Digital-technology-and-social-care/Digital-leadership-programme.aspx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gn="l"/>
            <a:r>
              <a:rPr lang="en-GB" b="1" i="0" dirty="0">
                <a:solidFill>
                  <a:srgbClr val="212529"/>
                </a:solidFill>
                <a:effectLst/>
                <a:latin typeface="font-semibold"/>
              </a:rPr>
              <a:t>Programme objectives</a:t>
            </a:r>
          </a:p>
          <a:p>
            <a:pPr algn="l">
              <a:buFont typeface="Arial" panose="020B0604020202020204" pitchFamily="34" charset="0"/>
              <a:buChar char="•"/>
            </a:pPr>
            <a:r>
              <a:rPr lang="en-GB" b="0" i="0" dirty="0">
                <a:solidFill>
                  <a:srgbClr val="212529"/>
                </a:solidFill>
                <a:effectLst/>
                <a:latin typeface="font-semibold"/>
              </a:rPr>
              <a:t> </a:t>
            </a:r>
            <a:r>
              <a:rPr lang="en-GB" b="1" i="0" dirty="0">
                <a:solidFill>
                  <a:srgbClr val="212529"/>
                </a:solidFill>
                <a:effectLst/>
                <a:latin typeface="font-semibold"/>
              </a:rPr>
              <a:t>The digital basics</a:t>
            </a:r>
            <a:r>
              <a:rPr lang="en-GB" b="1" i="0" dirty="0">
                <a:solidFill>
                  <a:srgbClr val="212529"/>
                </a:solidFill>
                <a:effectLst/>
                <a:latin typeface="font-regular"/>
              </a:rPr>
              <a:t> </a:t>
            </a:r>
            <a:r>
              <a:rPr lang="en-GB" b="0" i="0" dirty="0">
                <a:solidFill>
                  <a:srgbClr val="212529"/>
                </a:solidFill>
                <a:effectLst/>
                <a:latin typeface="font-regular"/>
              </a:rPr>
              <a:t>– Equipping the essential knowledge for understanding digital technologies in care, providing the foundation of knowledge for the modules that follow.</a:t>
            </a:r>
          </a:p>
          <a:p>
            <a:pPr algn="l">
              <a:buFont typeface="Arial" panose="020B0604020202020204" pitchFamily="34" charset="0"/>
              <a:buChar char="•"/>
            </a:pPr>
            <a:r>
              <a:rPr lang="en-GB" b="1" i="0" dirty="0">
                <a:solidFill>
                  <a:srgbClr val="212529"/>
                </a:solidFill>
                <a:effectLst/>
                <a:latin typeface="font-semibold"/>
              </a:rPr>
              <a:t> Leadership and transformational change</a:t>
            </a:r>
            <a:r>
              <a:rPr lang="en-GB" b="1" i="0" dirty="0">
                <a:solidFill>
                  <a:srgbClr val="212529"/>
                </a:solidFill>
                <a:effectLst/>
                <a:latin typeface="font-regular"/>
              </a:rPr>
              <a:t> </a:t>
            </a:r>
            <a:r>
              <a:rPr lang="en-GB" b="0" i="0" dirty="0">
                <a:solidFill>
                  <a:srgbClr val="212529"/>
                </a:solidFill>
                <a:effectLst/>
                <a:latin typeface="font-regular"/>
              </a:rPr>
              <a:t>– A good leader must possess strong change management skills. This module considers change management with a digital lens, developing an understanding of leadership styles and influence, methodologies for procuring technology, developing and aligning digital strategy and ‘baking in’ feedback into the process.</a:t>
            </a:r>
          </a:p>
          <a:p>
            <a:pPr algn="l">
              <a:buFont typeface="Arial" panose="020B0604020202020204" pitchFamily="34" charset="0"/>
              <a:buChar char="•"/>
            </a:pPr>
            <a:r>
              <a:rPr lang="en-GB" b="0" i="0" dirty="0">
                <a:solidFill>
                  <a:srgbClr val="212529"/>
                </a:solidFill>
                <a:effectLst/>
                <a:latin typeface="font-semibold"/>
              </a:rPr>
              <a:t> </a:t>
            </a:r>
            <a:r>
              <a:rPr lang="en-GB" b="1" i="0" dirty="0">
                <a:solidFill>
                  <a:srgbClr val="212529"/>
                </a:solidFill>
                <a:effectLst/>
                <a:latin typeface="font-semibold"/>
              </a:rPr>
              <a:t>Co-production</a:t>
            </a:r>
            <a:r>
              <a:rPr lang="en-GB" b="0" i="0" dirty="0">
                <a:solidFill>
                  <a:srgbClr val="212529"/>
                </a:solidFill>
                <a:effectLst/>
                <a:latin typeface="font-regular"/>
              </a:rPr>
              <a:t> – Designing and developing with people in receipt of care, identifying their needs and expectations provides better defined, safe and ethical solutions.</a:t>
            </a:r>
          </a:p>
          <a:p>
            <a:pPr algn="l">
              <a:buFont typeface="Arial" panose="020B0604020202020204" pitchFamily="34" charset="0"/>
              <a:buChar char="•"/>
            </a:pPr>
            <a:r>
              <a:rPr lang="en-GB" b="0" i="0" dirty="0">
                <a:solidFill>
                  <a:srgbClr val="212529"/>
                </a:solidFill>
                <a:effectLst/>
                <a:latin typeface="font-semibold"/>
              </a:rPr>
              <a:t> </a:t>
            </a:r>
            <a:r>
              <a:rPr lang="en-GB" b="1" i="0" dirty="0">
                <a:solidFill>
                  <a:srgbClr val="212529"/>
                </a:solidFill>
                <a:effectLst/>
                <a:latin typeface="font-semibold"/>
              </a:rPr>
              <a:t>Using data to create change</a:t>
            </a:r>
            <a:r>
              <a:rPr lang="en-GB" b="1" i="0" dirty="0">
                <a:solidFill>
                  <a:srgbClr val="212529"/>
                </a:solidFill>
                <a:effectLst/>
                <a:latin typeface="font-regular"/>
              </a:rPr>
              <a:t> </a:t>
            </a:r>
            <a:r>
              <a:rPr lang="en-GB" b="0" i="0" dirty="0">
                <a:solidFill>
                  <a:srgbClr val="212529"/>
                </a:solidFill>
                <a:effectLst/>
                <a:latin typeface="font-regular"/>
              </a:rPr>
              <a:t>– An effective digital leader can use data and feedback to lead decisions, defining what data technology needs to collect and analyse will provide opportunities to improve, influence and inform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algn="l"/>
            <a:r>
              <a:rPr lang="en-GB" b="0" i="0" dirty="0">
                <a:solidFill>
                  <a:srgbClr val="212529"/>
                </a:solidFill>
                <a:effectLst/>
                <a:latin typeface="font-regular"/>
              </a:rPr>
              <a:t>The 4 days are delivered over a 6-week period, between the hours of 10:00 – 16:00, enabling the learning from each day to be put into practice between sessions.</a:t>
            </a:r>
          </a:p>
          <a:p>
            <a:pPr algn="l"/>
            <a:endParaRPr lang="en-GB" b="0" i="0" dirty="0">
              <a:solidFill>
                <a:srgbClr val="212529"/>
              </a:solidFill>
              <a:effectLst/>
              <a:latin typeface="font-regular"/>
            </a:endParaRPr>
          </a:p>
          <a:p>
            <a:pPr algn="l"/>
            <a:r>
              <a:rPr lang="en-GB" b="0" i="0" dirty="0">
                <a:solidFill>
                  <a:srgbClr val="212529"/>
                </a:solidFill>
                <a:effectLst/>
                <a:latin typeface="font-regular"/>
              </a:rPr>
              <a:t>The programme is delivered virtually. It’s interactive and learners will participate in a variety of group and individual activities.</a:t>
            </a:r>
          </a:p>
          <a:p>
            <a:pPr algn="l"/>
            <a:r>
              <a:rPr lang="en-GB" b="0" i="0" dirty="0">
                <a:solidFill>
                  <a:srgbClr val="212529"/>
                </a:solidFill>
                <a:effectLst/>
                <a:latin typeface="font-regular"/>
              </a:rPr>
              <a:t>Learners will need to be able to commit to attend each of the four modules and be able to spend time developing an action plan and creating a presentation which will be delivered by the learner on day 4 of the programme.</a:t>
            </a:r>
          </a:p>
          <a:p>
            <a:pPr algn="l"/>
            <a:endParaRPr lang="en-GB" b="0" i="0" dirty="0">
              <a:solidFill>
                <a:srgbClr val="212529"/>
              </a:solidFill>
              <a:effectLst/>
              <a:latin typeface="font-regular"/>
            </a:endParaRPr>
          </a:p>
          <a:p>
            <a:pPr algn="l"/>
            <a:r>
              <a:rPr lang="en-GB" b="0" i="0" dirty="0">
                <a:solidFill>
                  <a:srgbClr val="212529"/>
                </a:solidFill>
                <a:effectLst/>
                <a:latin typeface="font-regular"/>
              </a:rPr>
              <a:t>Learners will only be able to receive a certificate of completion if they have participated in all four modules.</a:t>
            </a:r>
          </a:p>
          <a:p>
            <a:pPr algn="l"/>
            <a:endParaRPr lang="en-GB" b="0" i="0" dirty="0">
              <a:solidFill>
                <a:srgbClr val="212529"/>
              </a:solidFill>
              <a:effectLst/>
              <a:latin typeface="font-regular"/>
            </a:endParaRPr>
          </a:p>
          <a:p>
            <a:pPr algn="l"/>
            <a:r>
              <a:rPr lang="en-GB" b="1" i="0" dirty="0">
                <a:solidFill>
                  <a:srgbClr val="212529"/>
                </a:solidFill>
                <a:effectLst/>
                <a:latin typeface="font-regular"/>
              </a:rPr>
              <a:t>The programme costs £11,500 (for a maximum of 25 learners per programme)</a:t>
            </a:r>
          </a:p>
          <a:p>
            <a:pPr algn="l"/>
            <a:endParaRPr lang="en-GB" b="0" i="0" dirty="0">
              <a:solidFill>
                <a:srgbClr val="212529"/>
              </a:solidFill>
              <a:effectLst/>
              <a:latin typeface="font-regular"/>
            </a:endParaRPr>
          </a:p>
          <a:p>
            <a:pPr algn="l"/>
            <a:r>
              <a:rPr lang="en-GB" b="0" i="0" dirty="0">
                <a:solidFill>
                  <a:srgbClr val="212529"/>
                </a:solidFill>
                <a:effectLst/>
                <a:latin typeface="font-regular"/>
              </a:rPr>
              <a:t>We are pleased to confirm that employers can now claim £500 per participant, subject to the Workforce Development Fund (WDF)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dirty="0"/>
          </a:p>
        </p:txBody>
      </p:sp>
    </p:spTree>
    <p:extLst>
      <p:ext uri="{BB962C8B-B14F-4D97-AF65-F5344CB8AC3E}">
        <p14:creationId xmlns:p14="http://schemas.microsoft.com/office/powerpoint/2010/main" val="123376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dirty="0"/>
              <a:t>https://www.skillsforcare.org.uk/Recruitment-support/Attracting-people/International-recruitment.aspx</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1800" b="1" dirty="0">
                <a:effectLst/>
                <a:latin typeface="Arial" panose="020B0604020202020204" pitchFamily="34" charset="0"/>
                <a:ea typeface="Calibri" panose="020F0502020204030204" pitchFamily="34" charset="0"/>
                <a:cs typeface="Arial" panose="020B0604020202020204" pitchFamily="34" charset="0"/>
              </a:rPr>
              <a:t>New international recruitment support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Recruiting internationally is a great way to find skilled and diverse workers, but employers often tell us they have trouble navigating the legalities of recruiting internationally. Our international recruitment webpage has a range of resources including new guidance on gathering and assessing criminal record information for UK and non-UK nationals, including displaced people, written in partnership with employment experts.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dirty="0"/>
          </a:p>
        </p:txBody>
      </p:sp>
    </p:spTree>
    <p:extLst>
      <p:ext uri="{BB962C8B-B14F-4D97-AF65-F5344CB8AC3E}">
        <p14:creationId xmlns:p14="http://schemas.microsoft.com/office/powerpoint/2010/main" val="245053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NEW: APRIL 2023</a:t>
            </a:r>
          </a:p>
          <a:p>
            <a:pPr>
              <a:lnSpc>
                <a:spcPct val="115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u="sng"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https://asc-wds.skillsforcare.org.uk/login</a:t>
            </a:r>
          </a:p>
          <a:p>
            <a:pPr>
              <a:lnSpc>
                <a:spcPct val="115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21</a:t>
            </a:fld>
            <a:endParaRPr lang="en-GB" dirty="0"/>
          </a:p>
        </p:txBody>
      </p:sp>
    </p:spTree>
    <p:extLst>
      <p:ext uri="{BB962C8B-B14F-4D97-AF65-F5344CB8AC3E}">
        <p14:creationId xmlns:p14="http://schemas.microsoft.com/office/powerpoint/2010/main" val="125703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NEW: FEB 2023</a:t>
            </a:r>
          </a:p>
          <a:p>
            <a:pPr>
              <a:lnSpc>
                <a:spcPct val="115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u="sng"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https://asc-wds.skillsforcare.org.uk/login</a:t>
            </a:r>
          </a:p>
          <a:p>
            <a:pPr>
              <a:lnSpc>
                <a:spcPct val="115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Use ASC-WDS to keep track of your Oliver McGowan Mandatory Training records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can now record Oliver McGowan Mandatory Training on Learning Disability and Autism </a:t>
            </a:r>
            <a:r>
              <a:rPr lang="en-GB" sz="1800" dirty="0">
                <a:effectLst/>
                <a:latin typeface="Arial" panose="020B0604020202020204" pitchFamily="34" charset="0"/>
                <a:ea typeface="Calibri" panose="020F0502020204030204" pitchFamily="34" charset="0"/>
                <a:cs typeface="Times New Roman" panose="02020603050405020304" pitchFamily="18" charset="0"/>
              </a:rPr>
              <a:t>in the Adult Social Care Workforce Data Set (ASC-WDS ). This is a simple way to record and track which staff have completed the training. Having this information stored in one place can save you time and help you to evidence completion of the training during inspections. </a:t>
            </a:r>
          </a:p>
          <a:p>
            <a:pPr>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Log in to your ASC-WDS account and navigate to the ‘Training and qualifications’ section to add training to your account</a:t>
            </a:r>
            <a:r>
              <a:rPr lang="en-GB" sz="2800" dirty="0">
                <a:effectLst/>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Sarah - Helen suggested a slight change to the first sentence so have just amended it slightly…  </a:t>
            </a:r>
          </a:p>
          <a:p>
            <a:pPr>
              <a:lnSpc>
                <a:spcPct val="115000"/>
              </a:lnSpc>
              <a:spcAft>
                <a:spcPts val="800"/>
              </a:spcAft>
            </a:pP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22</a:t>
            </a:fld>
            <a:endParaRPr lang="en-GB" dirty="0"/>
          </a:p>
        </p:txBody>
      </p:sp>
    </p:spTree>
    <p:extLst>
      <p:ext uri="{BB962C8B-B14F-4D97-AF65-F5344CB8AC3E}">
        <p14:creationId xmlns:p14="http://schemas.microsoft.com/office/powerpoint/2010/main" val="247760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NEW: MAY 2023</a:t>
            </a:r>
          </a:p>
          <a:p>
            <a:endParaRPr lang="en-GB"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https://events.skillsforcare.org.uk/skillsforcare/frontend/reg/thome.csp?pageID=487394&amp;eventID=1542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kern="1200" dirty="0">
              <a:solidFill>
                <a:schemeClr val="tx1"/>
              </a:solidFill>
              <a:effectLst/>
              <a:latin typeface="+mn-lt"/>
              <a:ea typeface="+mn-ea"/>
              <a:cs typeface="+mn-cs"/>
            </a:endParaRPr>
          </a:p>
          <a:p>
            <a:r>
              <a:rPr lang="en-GB" b="0" i="0" dirty="0">
                <a:solidFill>
                  <a:srgbClr val="232333"/>
                </a:solidFill>
                <a:effectLst/>
                <a:latin typeface="Lato" panose="020F0502020204030203" pitchFamily="34" charset="0"/>
              </a:rPr>
              <a:t>ASC-WDS can help you save thousands of pounds for your organisation and provides access to a range of benefits including:</a:t>
            </a:r>
            <a:br>
              <a:rPr lang="en-GB" dirty="0"/>
            </a:br>
            <a:br>
              <a:rPr lang="en-GB" dirty="0"/>
            </a:br>
            <a:r>
              <a:rPr lang="en-GB" b="0" i="0" dirty="0">
                <a:solidFill>
                  <a:srgbClr val="232333"/>
                </a:solidFill>
                <a:effectLst/>
                <a:latin typeface="Lato" panose="020F0502020204030203" pitchFamily="34" charset="0"/>
              </a:rPr>
              <a:t>- Eligibility to claim from the Workforce Development Fund</a:t>
            </a:r>
            <a:br>
              <a:rPr lang="en-GB" dirty="0"/>
            </a:br>
            <a:r>
              <a:rPr lang="en-GB" b="0" i="0" dirty="0">
                <a:solidFill>
                  <a:srgbClr val="232333"/>
                </a:solidFill>
                <a:effectLst/>
                <a:latin typeface="Lato" panose="020F0502020204030203" pitchFamily="34" charset="0"/>
              </a:rPr>
              <a:t>- Record key information about your staff</a:t>
            </a:r>
            <a:br>
              <a:rPr lang="en-GB" dirty="0"/>
            </a:br>
            <a:r>
              <a:rPr lang="en-GB" b="0" i="0" dirty="0">
                <a:solidFill>
                  <a:srgbClr val="232333"/>
                </a:solidFill>
                <a:effectLst/>
                <a:latin typeface="Lato" panose="020F0502020204030203" pitchFamily="34" charset="0"/>
              </a:rPr>
              <a:t>- Manage your training records</a:t>
            </a:r>
            <a:br>
              <a:rPr lang="en-GB" dirty="0"/>
            </a:br>
            <a:r>
              <a:rPr lang="en-GB" b="0" i="0" dirty="0">
                <a:solidFill>
                  <a:srgbClr val="232333"/>
                </a:solidFill>
                <a:effectLst/>
                <a:latin typeface="Lato" panose="020F0502020204030203" pitchFamily="34" charset="0"/>
              </a:rPr>
              <a:t>- Define mandatory training for each job role</a:t>
            </a:r>
            <a:br>
              <a:rPr lang="en-GB" dirty="0"/>
            </a:br>
            <a:r>
              <a:rPr lang="en-GB" b="0" i="0" dirty="0">
                <a:solidFill>
                  <a:srgbClr val="232333"/>
                </a:solidFill>
                <a:effectLst/>
                <a:latin typeface="Lato" panose="020F0502020204030203" pitchFamily="34" charset="0"/>
              </a:rPr>
              <a:t>- Receive alerts when training is expired or expiring soon</a:t>
            </a:r>
            <a:br>
              <a:rPr lang="en-GB" dirty="0"/>
            </a:br>
            <a:r>
              <a:rPr lang="en-GB" b="0" i="0" dirty="0">
                <a:solidFill>
                  <a:srgbClr val="232333"/>
                </a:solidFill>
                <a:effectLst/>
                <a:latin typeface="Lato" panose="020F0502020204030203" pitchFamily="34" charset="0"/>
              </a:rPr>
              <a:t>- Benchmark your service against similar providers</a:t>
            </a:r>
            <a:br>
              <a:rPr lang="en-GB" dirty="0"/>
            </a:br>
            <a:r>
              <a:rPr lang="en-GB" b="0" i="0" dirty="0">
                <a:solidFill>
                  <a:srgbClr val="232333"/>
                </a:solidFill>
                <a:effectLst/>
                <a:latin typeface="Lato" panose="020F0502020204030203" pitchFamily="34" charset="0"/>
              </a:rPr>
              <a:t>- Access exclusive discounts and offers from Skills for Care and endorsed training providers</a:t>
            </a:r>
            <a:br>
              <a:rPr lang="en-GB" dirty="0"/>
            </a:br>
            <a:r>
              <a:rPr lang="en-GB" b="0" i="0" dirty="0">
                <a:solidFill>
                  <a:srgbClr val="232333"/>
                </a:solidFill>
                <a:effectLst/>
                <a:latin typeface="Lato" panose="020F0502020204030203" pitchFamily="34" charset="0"/>
              </a:rPr>
              <a:t>- Allows us to create vital intelligence which is used by sector stakeholders and decision makers</a:t>
            </a:r>
            <a:br>
              <a:rPr lang="en-GB" dirty="0"/>
            </a:br>
            <a:br>
              <a:rPr lang="en-GB" dirty="0"/>
            </a:br>
            <a:r>
              <a:rPr lang="en-GB" b="0" i="0" dirty="0">
                <a:solidFill>
                  <a:srgbClr val="232333"/>
                </a:solidFill>
                <a:effectLst/>
                <a:latin typeface="Lato" panose="020F0502020204030203" pitchFamily="34" charset="0"/>
              </a:rPr>
              <a:t>Join us as we draw back the curtain and take a tour of the ASC-WDS service. This session is designed to give social care providers who do not yet have an ASC-WDS account a demonstration of how the service works. It will show you first-hand the features which are already being used by 20,000 care providers.</a:t>
            </a:r>
            <a:br>
              <a:rPr lang="en-GB" dirty="0"/>
            </a:br>
            <a:br>
              <a:rPr lang="en-GB" dirty="0"/>
            </a:br>
            <a:r>
              <a:rPr lang="en-GB" b="0" i="0" dirty="0">
                <a:solidFill>
                  <a:srgbClr val="232333"/>
                </a:solidFill>
                <a:effectLst/>
                <a:latin typeface="Lato" panose="020F0502020204030203" pitchFamily="34" charset="0"/>
              </a:rPr>
              <a:t>This webinar is for: Owners, managers, learning and development leads, HR managers of organisations who don’t yet have an ASC-WDS account.</a:t>
            </a:r>
            <a:endParaRPr lang="en-GB" sz="1200" b="1" u="sng" kern="1200" dirty="0">
              <a:solidFill>
                <a:schemeClr val="tx1"/>
              </a:solidFill>
              <a:effectLst/>
              <a:latin typeface="+mn-lt"/>
              <a:ea typeface="+mn-ea"/>
              <a:cs typeface="+mn-cs"/>
            </a:endParaRPr>
          </a:p>
          <a:p>
            <a:endParaRPr lang="en-GB"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23</a:t>
            </a:fld>
            <a:endParaRPr lang="en-GB" dirty="0"/>
          </a:p>
        </p:txBody>
      </p:sp>
    </p:spTree>
    <p:extLst>
      <p:ext uri="{BB962C8B-B14F-4D97-AF65-F5344CB8AC3E}">
        <p14:creationId xmlns:p14="http://schemas.microsoft.com/office/powerpoint/2010/main" val="1839546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u="sng"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ADDED: NOVEMBER 2022</a:t>
            </a:r>
          </a:p>
          <a:p>
            <a:pPr>
              <a:lnSpc>
                <a:spcPct val="107000"/>
              </a:lnSpc>
              <a:spcAft>
                <a:spcPts val="800"/>
              </a:spcAft>
            </a:pPr>
            <a:endParaRPr lang="en-GB" sz="18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ASC-WDS Benefits Bundle – one year anniversary!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We’re celebrating one year of the Adult Social Care Workforce Data Set (ASC-WDS) Benefits Bundle!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Benefits Bundle gives all users of ASC-WDS access to exclusive discounts and special offers across a range of products and services from Skills for Care and the training providers we endorse.</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ASC-WDS is a free online data collection service that covers the adult social care workforce in England. It gives care providers access to funding for staff training and allows them to manage staff records and training in one place and the ability to benchmark performance with other providers.</a:t>
            </a:r>
          </a:p>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Join over 20,000 care providers already using ASC-WDS and discover the benefits.</a:t>
            </a:r>
          </a:p>
          <a:p>
            <a:pPr>
              <a:lnSpc>
                <a:spcPct val="107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It includes offers from our endorsed training providers, who have gained a quality mark endorsement from Skills for Care. </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Buy 2 training courses and get a third free with Coleman Training and Consultancy</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20% off leadership courses from Grey Matter Learning</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Get 25% discount on eLearning from Neil Lee Training</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£100 off leadership courses from Training in Care</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30% off Induction Training and Refresher Training Programme bundles with Total Training Solutions and Consultancy</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10% off all Clinical and Mandatory training courses with Train with Care Ltd</a:t>
            </a:r>
          </a:p>
          <a:p>
            <a:pPr marL="342900" lvl="0" indent="-342900">
              <a:lnSpc>
                <a:spcPct val="107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Offers from Skills for Care include 10% off on the following products: </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Our popular eLearning modules which include skills for frontline managers and help to meet or exceed CQC’s standards and prepare for inspection. </a:t>
            </a:r>
          </a:p>
          <a:p>
            <a:pPr marL="742950" lvl="1" indent="-285750">
              <a:lnSpc>
                <a:spcPct val="107000"/>
              </a:lnSpc>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All publications in the Skills for Care bookshop </a:t>
            </a:r>
          </a:p>
          <a:p>
            <a:pPr marL="742950" lvl="1" indent="-285750">
              <a:lnSpc>
                <a:spcPct val="107000"/>
              </a:lnSpc>
              <a:spcAft>
                <a:spcPts val="800"/>
              </a:spcAft>
              <a:buFont typeface="Courier New" panose="02070309020205020404" pitchFamily="49" charset="0"/>
              <a:buChar char="o"/>
            </a:pPr>
            <a:r>
              <a:rPr lang="en-GB" sz="1200" dirty="0">
                <a:effectLst/>
                <a:latin typeface="Arial" panose="020B0604020202020204" pitchFamily="34" charset="0"/>
                <a:ea typeface="Calibri" panose="020F0502020204030204" pitchFamily="34" charset="0"/>
                <a:cs typeface="Times New Roman" panose="02020603050405020304" pitchFamily="18" charset="0"/>
              </a:rPr>
              <a:t>Skills for Care seminars, including our CQC support events and bespoke values-based recruitment and retention seminars.</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24</a:t>
            </a:fld>
            <a:endParaRPr lang="en-GB" dirty="0"/>
          </a:p>
        </p:txBody>
      </p:sp>
    </p:spTree>
    <p:extLst>
      <p:ext uri="{BB962C8B-B14F-4D97-AF65-F5344CB8AC3E}">
        <p14:creationId xmlns:p14="http://schemas.microsoft.com/office/powerpoint/2010/main" val="150914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u="sng" dirty="0">
                <a:effectLst/>
                <a:latin typeface="Calibri" panose="020F0502020204030204" pitchFamily="34" charset="0"/>
                <a:ea typeface="Calibri" panose="020F0502020204030204" pitchFamily="34" charset="0"/>
              </a:rPr>
              <a:t>NEW: JULY 2023</a:t>
            </a:r>
          </a:p>
          <a:p>
            <a:endParaRPr lang="en-GB" sz="1800" b="1" dirty="0">
              <a:effectLst/>
              <a:latin typeface="Calibri" panose="020F0502020204030204" pitchFamily="34" charset="0"/>
              <a:ea typeface="Calibri" panose="020F0502020204030204" pitchFamily="34" charset="0"/>
            </a:endParaRPr>
          </a:p>
          <a:p>
            <a:r>
              <a:rPr lang="en-GB" sz="1800" b="1" dirty="0">
                <a:effectLst/>
                <a:latin typeface="Calibri" panose="020F0502020204030204" pitchFamily="34" charset="0"/>
                <a:ea typeface="Calibri" panose="020F0502020204030204" pitchFamily="34" charset="0"/>
              </a:rPr>
              <a:t>https://www.gov.uk/government/consultations/oliver-mcgowan-draft-code-of-practice</a:t>
            </a:r>
            <a:endParaRPr lang="en-GB" sz="1800" b="0"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dirty="0"/>
          </a:p>
        </p:txBody>
      </p:sp>
    </p:spTree>
    <p:extLst>
      <p:ext uri="{BB962C8B-B14F-4D97-AF65-F5344CB8AC3E}">
        <p14:creationId xmlns:p14="http://schemas.microsoft.com/office/powerpoint/2010/main" val="221832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5EB8"/>
                </a:solidFill>
              </a:rPr>
              <a:t>We’ve also developed a range of bite-size resources that can be used by all frontline managers to support our webinars which include tips, checklists and toolkits.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sng" dirty="0">
              <a:solidFill>
                <a:srgbClr val="92D050"/>
              </a:solidFill>
              <a:highlight>
                <a:srgbClr val="00FF00"/>
              </a:highlight>
            </a:endParaRPr>
          </a:p>
          <a:p>
            <a:endParaRPr lang="en-GB" sz="1400" b="1" i="0" u="none" strike="noStrike" kern="1200" baseline="0" dirty="0">
              <a:solidFill>
                <a:srgbClr val="92D050"/>
              </a:solidFill>
              <a:highlight>
                <a:srgbClr val="00FF00"/>
              </a:highligh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dirty="0"/>
          </a:p>
        </p:txBody>
      </p:sp>
    </p:spTree>
    <p:extLst>
      <p:ext uri="{BB962C8B-B14F-4D97-AF65-F5344CB8AC3E}">
        <p14:creationId xmlns:p14="http://schemas.microsoft.com/office/powerpoint/2010/main" val="197778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NEW: JULY 2023</a:t>
            </a:r>
          </a:p>
          <a:p>
            <a:endParaRPr lang="en-GB" sz="1200" b="1" u="sng" kern="1200" dirty="0">
              <a:solidFill>
                <a:schemeClr val="tx1"/>
              </a:solidFill>
              <a:effectLst/>
              <a:latin typeface="+mn-lt"/>
              <a:ea typeface="+mn-ea"/>
              <a:cs typeface="+mn-cs"/>
            </a:endParaRPr>
          </a:p>
          <a:p>
            <a:r>
              <a:rPr lang="en-GB" sz="1800" u="sng" dirty="0">
                <a:solidFill>
                  <a:srgbClr val="0563C1"/>
                </a:solidFill>
                <a:effectLst/>
                <a:latin typeface="Arial" panose="020B0604020202020204" pitchFamily="34" charset="0"/>
                <a:ea typeface="Calibri" panose="020F0502020204030204" pitchFamily="34" charset="0"/>
              </a:rPr>
              <a:t>https://events.skillsforcare.org.uk/skillsforcare/1631/home</a:t>
            </a:r>
            <a:endParaRPr lang="en-GB"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dirty="0"/>
          </a:p>
        </p:txBody>
      </p:sp>
    </p:spTree>
    <p:extLst>
      <p:ext uri="{BB962C8B-B14F-4D97-AF65-F5344CB8AC3E}">
        <p14:creationId xmlns:p14="http://schemas.microsoft.com/office/powerpoint/2010/main" val="285167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solidFill>
                  <a:srgbClr val="505050"/>
                </a:solidFill>
                <a:effectLst/>
                <a:latin typeface="Arial" panose="020B0604020202020204" pitchFamily="34" charset="0"/>
                <a:ea typeface="Times New Roman" panose="02020603050405020304" pitchFamily="18" charset="0"/>
              </a:rPr>
              <a:t>NEW : JULY 2023</a:t>
            </a:r>
          </a:p>
          <a:p>
            <a:pPr algn="l" rtl="0" fontAlgn="base"/>
            <a:endParaRPr lang="en-GB" sz="1200" b="1" kern="1200" dirty="0">
              <a:solidFill>
                <a:schemeClr val="tx1"/>
              </a:solidFill>
              <a:effectLst/>
              <a:latin typeface="Arial" panose="020B0604020202020204" pitchFamily="34" charset="0"/>
              <a:ea typeface="+mn-ea"/>
              <a:cs typeface="Times New Roman" panose="02020603050405020304" pitchFamily="18" charset="0"/>
            </a:endParaRPr>
          </a:p>
          <a:p>
            <a:pPr algn="l" rtl="0" fontAlgn="base"/>
            <a:r>
              <a:rPr lang="en-GB" sz="1200" b="1" kern="1200" dirty="0">
                <a:solidFill>
                  <a:schemeClr val="tx1"/>
                </a:solidFill>
                <a:effectLst/>
                <a:latin typeface="Arial" panose="020B0604020202020204" pitchFamily="34" charset="0"/>
                <a:ea typeface="+mn-ea"/>
                <a:cs typeface="Times New Roman" panose="02020603050405020304" pitchFamily="18" charset="0"/>
              </a:rPr>
              <a:t>https://www.skillsforcare.org.uk/Support-for-leaders-and-managers/Support-for-registered-managers/The-care-exchange/The-care-exchange-Series-3.aspx</a:t>
            </a:r>
          </a:p>
          <a:p>
            <a:pPr algn="l" rtl="0" fontAlgn="base"/>
            <a:endParaRPr lang="en-GB" sz="1200" b="1" kern="1200" dirty="0">
              <a:solidFill>
                <a:schemeClr val="tx1"/>
              </a:solidFill>
              <a:effectLst/>
              <a:latin typeface="Arial" panose="020B0604020202020204" pitchFamily="34" charset="0"/>
              <a:ea typeface="+mn-ea"/>
              <a:cs typeface="Times New Roman" panose="02020603050405020304" pitchFamily="18" charset="0"/>
            </a:endParaRPr>
          </a:p>
          <a:p>
            <a:pPr algn="l" rtl="0" fontAlgn="base"/>
            <a:r>
              <a:rPr lang="en-GB" sz="1200" b="1" kern="1200" dirty="0">
                <a:solidFill>
                  <a:schemeClr val="tx1"/>
                </a:solidFill>
                <a:effectLst/>
                <a:latin typeface="Arial" panose="020B0604020202020204" pitchFamily="34" charset="0"/>
                <a:ea typeface="+mn-ea"/>
                <a:cs typeface="Times New Roman" panose="02020603050405020304" pitchFamily="18" charset="0"/>
              </a:rPr>
              <a:t>Series 4 announcement coming soon…</a:t>
            </a:r>
          </a:p>
          <a:p>
            <a:pPr algn="l" rtl="0" fontAlgn="base"/>
            <a:endParaRPr lang="en-GB" sz="1200" b="1" kern="1200" dirty="0">
              <a:solidFill>
                <a:schemeClr val="tx1"/>
              </a:solidFill>
              <a:effectLst/>
              <a:latin typeface="Arial" panose="020B0604020202020204" pitchFamily="34" charset="0"/>
              <a:ea typeface="+mn-ea"/>
              <a:cs typeface="Times New Roman" panose="02020603050405020304" pitchFamily="18" charset="0"/>
            </a:endParaRPr>
          </a:p>
          <a:p>
            <a:pPr algn="l" rtl="0" fontAlgn="base"/>
            <a:endParaRPr lang="en-GB" sz="2800"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Arial" panose="020B0604020202020204" pitchFamily="34" charset="0"/>
              </a:rPr>
              <a:t> </a:t>
            </a:r>
            <a:endParaRPr lang="en-GB" sz="2800" b="0" i="0" dirty="0">
              <a:solidFill>
                <a:srgbClr val="000000"/>
              </a:solidFill>
              <a:effectLst/>
              <a:latin typeface="Segoe UI" panose="020B0502040204020203" pitchFamily="34" charset="0"/>
            </a:endParaRPr>
          </a:p>
          <a:p>
            <a:pPr algn="l" rtl="0" fontAlgn="base"/>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dirty="0"/>
          </a:p>
        </p:txBody>
      </p:sp>
    </p:spTree>
    <p:extLst>
      <p:ext uri="{BB962C8B-B14F-4D97-AF65-F5344CB8AC3E}">
        <p14:creationId xmlns:p14="http://schemas.microsoft.com/office/powerpoint/2010/main" val="165648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https://www.skillsforcare.org.uk/news-and-events/blogs/what-equality-diversity-and-inclusion-means-in-the-workplace</a:t>
            </a:r>
          </a:p>
          <a:p>
            <a:endParaRPr lang="en-GB" b="1" u="sng" dirty="0"/>
          </a:p>
          <a:p>
            <a:r>
              <a:rPr lang="en-GB" b="1" u="sng" dirty="0"/>
              <a:t>https://www.skillsforcare.org.uk/news-and-events/blogs/what-does-workplace-culture-mean-and-how-do-we-create-it</a:t>
            </a:r>
          </a:p>
          <a:p>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https://www.skillsforcare.org.uk/news-and-events/blogs/leaders-role-in-developing-a-positive-workplace-culture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https://www.skillsforcare.org.uk/news-and-events/blogs/resources-to-support-you-with-developing-a-positive-workplace-culture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a:p>
            <a:endParaRPr lang="en-GB" b="1" u="sng" dirty="0"/>
          </a:p>
          <a:p>
            <a:endParaRPr lang="en-GB" b="1" u="sng"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dirty="0"/>
          </a:p>
        </p:txBody>
      </p:sp>
    </p:spTree>
    <p:extLst>
      <p:ext uri="{BB962C8B-B14F-4D97-AF65-F5344CB8AC3E}">
        <p14:creationId xmlns:p14="http://schemas.microsoft.com/office/powerpoint/2010/main" val="124478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Skills for Care currently supports over 145 registered manager networks, which are recognised as being invaluable by many managers. </a:t>
            </a:r>
          </a:p>
          <a:p>
            <a:endParaRPr lang="en-GB" dirty="0"/>
          </a:p>
          <a:p>
            <a:r>
              <a:rPr lang="en-GB" dirty="0"/>
              <a:t>We know the benefits these networks provide to managers, so we are setting up a new network specifically for your deputies. </a:t>
            </a:r>
          </a:p>
          <a:p>
            <a:endParaRPr lang="en-GB" dirty="0"/>
          </a:p>
          <a:p>
            <a:r>
              <a:rPr lang="en-GB" sz="1200" b="0" i="0" kern="1200" dirty="0">
                <a:solidFill>
                  <a:schemeClr val="tx1"/>
                </a:solidFill>
                <a:effectLst/>
                <a:latin typeface="+mn-lt"/>
                <a:ea typeface="+mn-ea"/>
                <a:cs typeface="+mn-cs"/>
              </a:rPr>
              <a:t>Each network meeting will be virtual and facilitated by a Skills for Care Locality Manager. It will focus on themes including wellbeing and resilience, self-confidence and personal effectiveness, delegation with confidence and dignity, communicating inside and out and making sense of information.</a:t>
            </a:r>
          </a:p>
          <a:p>
            <a:r>
              <a:rPr lang="en-GB" sz="1200" b="0" i="0" kern="1200" dirty="0">
                <a:solidFill>
                  <a:schemeClr val="tx1"/>
                </a:solidFill>
                <a:effectLst/>
                <a:latin typeface="+mn-lt"/>
                <a:ea typeface="+mn-ea"/>
                <a:cs typeface="+mn-cs"/>
              </a:rPr>
              <a:t>Please note that not every part of the country will be covered by a Deputy Manager Network this year but we will be looking at the success of the first networks to consider wider expansion at a later point. If there is not a network in your area, and you would be interested in joining one in future please email </a:t>
            </a:r>
            <a:r>
              <a:rPr lang="en-GB" sz="1200" b="1" i="0" u="none" strike="noStrike" kern="1200" dirty="0">
                <a:solidFill>
                  <a:schemeClr val="tx1"/>
                </a:solidFill>
                <a:effectLst/>
                <a:latin typeface="+mn-lt"/>
                <a:ea typeface="+mn-ea"/>
                <a:cs typeface="+mn-cs"/>
                <a:hlinkClick r:id="rId3"/>
              </a:rPr>
              <a:t>RM.networks@skillsforcare.org.uk</a:t>
            </a:r>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dirty="0"/>
          </a:p>
        </p:txBody>
      </p:sp>
    </p:spTree>
    <p:extLst>
      <p:ext uri="{BB962C8B-B14F-4D97-AF65-F5344CB8AC3E}">
        <p14:creationId xmlns:p14="http://schemas.microsoft.com/office/powerpoint/2010/main" val="395899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chemeClr val="accent1"/>
                </a:solidFill>
              </a:rPr>
              <a:t>NEW: APRIL 2023</a:t>
            </a:r>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dirty="0"/>
          </a:p>
        </p:txBody>
      </p:sp>
    </p:spTree>
    <p:extLst>
      <p:ext uri="{BB962C8B-B14F-4D97-AF65-F5344CB8AC3E}">
        <p14:creationId xmlns:p14="http://schemas.microsoft.com/office/powerpoint/2010/main" val="419070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https://www.skillsforcare.org.uk/Developing-your-workforce/Care-topics/Learning-from-events-digital-learning-module/Learning-from-events-digital-module.aspx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67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7875849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69255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 id="214748373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30" r:id="rId1"/>
    <p:sldLayoutId id="214748370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AB024-FD19-30F1-97A0-B2A9FCD7771F}"/>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hyperlink" Target="https://www.skillsforcare.org.uk/news-and-events/blogs/what-does-workplace-culture-mean-and-how-do-we-create-i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skillsforcare.org.uk/news-and-events/blogs/what-equality-diversity-and-inclusion-means-in-the-workplace" TargetMode="External"/><Relationship Id="rId5" Type="http://schemas.openxmlformats.org/officeDocument/2006/relationships/hyperlink" Target="https://www.skillsforcare.org.uk/news-and-events/blogs/leaders-role-in-developing-a-positive-workplace-culture" TargetMode="External"/><Relationship Id="rId4" Type="http://schemas.openxmlformats.org/officeDocument/2006/relationships/hyperlink" Target="https://www.skillsforcare.org.uk/news-and-events/blogs/resources-to-support-you-with-developing-a-positive-workplace-cultu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skillsforcare.org.uk/deputymanag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killsforcare.org.uk/membershi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killsforcare.org.uk/Developing-your-workforce/Care-topics/Learning-from-events-digital-learning-module/Learning-from-events-digital-module.asp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hyperlink" Target="http://www.skillsforcare.org.uk/IntroductoryModulesForManager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skillsforcare.org.uk/Support-for-leaders-and-managers/Good-and-outstanding-care/eLearning.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on-toolkit.asp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hyperlink" Target="http://www.skillsforcare.org.uk/Support-for-leaders-and-managers/Good-and-outstanding-care/Inspection-toolkit.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skillsforcare.org.uk/Support-for-leaders-and-managers/Managing-a-service/Digital-technology-and-social-care/Digital-leadership-programme.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skillsforcare.org.uk/Internationalrecruit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asc-wds.skillsforcare.org.uk/logi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hyperlink" Target="https://asc-wds.skillsforcare.org.uk/logi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vents.skillsforcare.org.uk/skillsforcare/frontend/reg/thome.csp?pageID=487394&amp;eventID=1542"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us06web.zoom.us/webinar/register/WN_bHKKVi3ITd23kr8EQIm2AQ" TargetMode="External"/><Relationship Id="rId5" Type="http://schemas.openxmlformats.org/officeDocument/2006/relationships/image" Target="../media/image14.emf"/><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hyperlink" Target="http://www.skillsforcare.org.uk/ASCWD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bit.ly/43hOhl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bit.ly/3Vgkrt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gov.uk/government/consultations/oliver-mcgowan-draft-code-of-practi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http://www.skillsforcare.org.uk/RMwebinars" TargetMode="External"/><Relationship Id="rId4" Type="http://schemas.openxmlformats.org/officeDocument/2006/relationships/hyperlink" Target="https://www.skillsforcare.org.uk/registered-managers-webina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vents.skillsforcare.org.uk/skillsforcare/1631/home" TargetMode="External"/><Relationship Id="rId5" Type="http://schemas.openxmlformats.org/officeDocument/2006/relationships/hyperlink" Target="https://us06web.zoom.us/webinar/register/WN_bHKKVi3ITd23kr8EQIm2AQ" TargetMode="Externa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skillsforcare.org.uk/Support-for-leaders-and-managers/Support-for-registered-managers/The-care-exchange/The-care-exchange-Series-3.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p:txBody>
          <a:bodyPr/>
          <a:lstStyle/>
          <a:p>
            <a:r>
              <a:rPr lang="en-GB" dirty="0"/>
              <a:t>Welcome to your registered manager network meeting</a:t>
            </a:r>
          </a:p>
        </p:txBody>
      </p:sp>
      <p:sp>
        <p:nvSpPr>
          <p:cNvPr id="3" name="Text Placeholder 3">
            <a:extLst>
              <a:ext uri="{FF2B5EF4-FFF2-40B4-BE49-F238E27FC236}">
                <a16:creationId xmlns:a16="http://schemas.microsoft.com/office/drawing/2014/main" id="{D6C2B3FF-B0A6-48E3-8FD1-09C92CE81E6B}"/>
              </a:ext>
            </a:extLst>
          </p:cNvPr>
          <p:cNvSpPr txBox="1">
            <a:spLocks/>
          </p:cNvSpPr>
          <p:nvPr/>
        </p:nvSpPr>
        <p:spPr>
          <a:xfrm>
            <a:off x="349441" y="3771101"/>
            <a:ext cx="6718871" cy="1169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dirty="0"/>
              <a:t>19/7/23</a:t>
            </a:r>
          </a:p>
          <a:p>
            <a:endParaRPr lang="en-GB" i="1" dirty="0"/>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2"/>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7796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764809" y="315478"/>
            <a:ext cx="5607363" cy="780905"/>
          </a:xfrm>
        </p:spPr>
        <p:txBody>
          <a:bodyPr/>
          <a:lstStyle/>
          <a:p>
            <a:r>
              <a:rPr lang="en-GB" sz="3600" dirty="0"/>
              <a:t>Our latest blogs and articles</a:t>
            </a:r>
            <a:br>
              <a:rPr lang="en-GB" sz="3600" dirty="0"/>
            </a:br>
            <a:endParaRPr lang="en-GB" sz="3600" dirty="0"/>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pic>
        <p:nvPicPr>
          <p:cNvPr id="7" name="Picture 6">
            <a:extLst>
              <a:ext uri="{FF2B5EF4-FFF2-40B4-BE49-F238E27FC236}">
                <a16:creationId xmlns:a16="http://schemas.microsoft.com/office/drawing/2014/main" id="{27110E56-9161-47DF-88AF-1B5B2E433635}"/>
              </a:ext>
            </a:extLst>
          </p:cNvPr>
          <p:cNvPicPr>
            <a:picLocks noChangeAspect="1"/>
          </p:cNvPicPr>
          <p:nvPr/>
        </p:nvPicPr>
        <p:blipFill rotWithShape="1">
          <a:blip r:embed="rId3"/>
          <a:srcRect t="11759"/>
          <a:stretch/>
        </p:blipFill>
        <p:spPr>
          <a:xfrm>
            <a:off x="123092" y="94019"/>
            <a:ext cx="1460310" cy="1288596"/>
          </a:xfrm>
          <a:prstGeom prst="rect">
            <a:avLst/>
          </a:prstGeom>
        </p:spPr>
      </p:pic>
      <p:sp>
        <p:nvSpPr>
          <p:cNvPr id="11" name="TextBox 10">
            <a:hlinkClick r:id="rId4"/>
            <a:extLst>
              <a:ext uri="{FF2B5EF4-FFF2-40B4-BE49-F238E27FC236}">
                <a16:creationId xmlns:a16="http://schemas.microsoft.com/office/drawing/2014/main" id="{04DA7735-B8AB-C5B3-826B-42C0309432C8}"/>
              </a:ext>
            </a:extLst>
          </p:cNvPr>
          <p:cNvSpPr txBox="1"/>
          <p:nvPr/>
        </p:nvSpPr>
        <p:spPr>
          <a:xfrm>
            <a:off x="295935" y="5294857"/>
            <a:ext cx="8688154" cy="923330"/>
          </a:xfrm>
          <a:prstGeom prst="rect">
            <a:avLst/>
          </a:prstGeom>
          <a:noFill/>
        </p:spPr>
        <p:txBody>
          <a:bodyPr wrap="square" rtlCol="0">
            <a:spAutoFit/>
          </a:bodyPr>
          <a:lstStyle/>
          <a:p>
            <a:r>
              <a:rPr lang="en-US" b="1" dirty="0">
                <a:solidFill>
                  <a:srgbClr val="005EB8"/>
                </a:solidFill>
                <a:latin typeface="+mj-lt"/>
                <a:hlinkClick r:id="rId4"/>
              </a:rPr>
              <a:t>Resources to support you with developing a positive workplace culture</a:t>
            </a:r>
            <a:endParaRPr lang="en-US" b="1" i="0" dirty="0">
              <a:solidFill>
                <a:srgbClr val="005EB8"/>
              </a:solidFill>
              <a:effectLst/>
              <a:latin typeface="+mj-lt"/>
            </a:endParaRPr>
          </a:p>
          <a:p>
            <a:r>
              <a:rPr lang="en-GB" b="0" i="0" dirty="0">
                <a:solidFill>
                  <a:srgbClr val="212529"/>
                </a:solidFill>
                <a:effectLst/>
                <a:cs typeface="Arial" panose="020B0604020202020204" pitchFamily="34" charset="0"/>
              </a:rPr>
              <a:t>As leaders and managers an important part of your role is creating a positive workplace culture. We have resources to help you do just that.</a:t>
            </a:r>
            <a:endParaRPr lang="en-GB" dirty="0">
              <a:cs typeface="Arial" panose="020B0604020202020204" pitchFamily="34" charset="0"/>
            </a:endParaRPr>
          </a:p>
        </p:txBody>
      </p:sp>
      <p:sp>
        <p:nvSpPr>
          <p:cNvPr id="6" name="TextBox 5">
            <a:hlinkClick r:id="rId5"/>
            <a:extLst>
              <a:ext uri="{FF2B5EF4-FFF2-40B4-BE49-F238E27FC236}">
                <a16:creationId xmlns:a16="http://schemas.microsoft.com/office/drawing/2014/main" id="{B0B28FB8-68DC-1F79-B682-EAE8E5AB7E16}"/>
              </a:ext>
            </a:extLst>
          </p:cNvPr>
          <p:cNvSpPr txBox="1"/>
          <p:nvPr/>
        </p:nvSpPr>
        <p:spPr>
          <a:xfrm>
            <a:off x="295935" y="4067352"/>
            <a:ext cx="8688154" cy="923330"/>
          </a:xfrm>
          <a:prstGeom prst="rect">
            <a:avLst/>
          </a:prstGeom>
          <a:noFill/>
        </p:spPr>
        <p:txBody>
          <a:bodyPr wrap="square" rtlCol="0">
            <a:spAutoFit/>
          </a:bodyPr>
          <a:lstStyle/>
          <a:p>
            <a:r>
              <a:rPr lang="en-GB" b="1" i="0" dirty="0">
                <a:solidFill>
                  <a:srgbClr val="005EB8"/>
                </a:solidFill>
                <a:effectLst/>
                <a:latin typeface="+mj-lt"/>
                <a:hlinkClick r:id="rId5"/>
              </a:rPr>
              <a:t>Leaders’ role in developing a positive workplace culture</a:t>
            </a:r>
            <a:endParaRPr lang="en-GB" b="1" i="0" dirty="0">
              <a:solidFill>
                <a:srgbClr val="005EB8"/>
              </a:solidFill>
              <a:effectLst/>
              <a:latin typeface="+mj-lt"/>
            </a:endParaRPr>
          </a:p>
          <a:p>
            <a:r>
              <a:rPr lang="en-GB" dirty="0">
                <a:latin typeface="+mj-lt"/>
                <a:cs typeface="Arial" panose="020B0604020202020204" pitchFamily="34" charset="0"/>
              </a:rPr>
              <a:t>Christine Wint, Head of Leadership Development at Skills for Care discusses the importance of leaders in creating a positive workplace culture.</a:t>
            </a:r>
            <a:endParaRPr lang="en-GB" dirty="0">
              <a:latin typeface="Arial" panose="020B0604020202020204" pitchFamily="34" charset="0"/>
              <a:cs typeface="Arial" panose="020B0604020202020204" pitchFamily="34" charset="0"/>
            </a:endParaRPr>
          </a:p>
        </p:txBody>
      </p:sp>
      <p:sp>
        <p:nvSpPr>
          <p:cNvPr id="8" name="TextBox 7">
            <a:hlinkClick r:id="rId6"/>
            <a:extLst>
              <a:ext uri="{FF2B5EF4-FFF2-40B4-BE49-F238E27FC236}">
                <a16:creationId xmlns:a16="http://schemas.microsoft.com/office/drawing/2014/main" id="{ABA0576B-1D9E-FDE1-FE8B-CCC2F8581F4A}"/>
              </a:ext>
            </a:extLst>
          </p:cNvPr>
          <p:cNvSpPr txBox="1"/>
          <p:nvPr/>
        </p:nvSpPr>
        <p:spPr>
          <a:xfrm>
            <a:off x="295935" y="1752519"/>
            <a:ext cx="8688154" cy="923330"/>
          </a:xfrm>
          <a:prstGeom prst="rect">
            <a:avLst/>
          </a:prstGeom>
          <a:noFill/>
        </p:spPr>
        <p:txBody>
          <a:bodyPr wrap="square" rtlCol="0">
            <a:spAutoFit/>
          </a:bodyPr>
          <a:lstStyle/>
          <a:p>
            <a:r>
              <a:rPr lang="en-US" b="1" dirty="0">
                <a:solidFill>
                  <a:srgbClr val="005EB8"/>
                </a:solidFill>
                <a:latin typeface="+mj-lt"/>
                <a:hlinkClick r:id="rId6"/>
              </a:rPr>
              <a:t>What equality, diversity and inclusion means in the workplace</a:t>
            </a:r>
            <a:endParaRPr lang="en-US" b="1" i="0" dirty="0">
              <a:solidFill>
                <a:srgbClr val="005EB8"/>
              </a:solidFill>
              <a:effectLst/>
              <a:latin typeface="+mj-lt"/>
            </a:endParaRPr>
          </a:p>
          <a:p>
            <a:r>
              <a:rPr lang="en-GB" dirty="0">
                <a:solidFill>
                  <a:srgbClr val="212529"/>
                </a:solidFill>
                <a:cs typeface="Arial" panose="020B0604020202020204" pitchFamily="34" charset="0"/>
              </a:rPr>
              <a:t>Baidar Khan, Registered Manager, Lets Care All discussed what equality, diversity and inclusion in the workplace means.</a:t>
            </a:r>
            <a:endParaRPr lang="en-GB" dirty="0">
              <a:cs typeface="Arial" panose="020B0604020202020204" pitchFamily="34" charset="0"/>
            </a:endParaRPr>
          </a:p>
        </p:txBody>
      </p:sp>
      <p:sp>
        <p:nvSpPr>
          <p:cNvPr id="9" name="TextBox 8">
            <a:hlinkClick r:id="rId7"/>
            <a:extLst>
              <a:ext uri="{FF2B5EF4-FFF2-40B4-BE49-F238E27FC236}">
                <a16:creationId xmlns:a16="http://schemas.microsoft.com/office/drawing/2014/main" id="{5662560B-9CDE-E2F9-803C-C3A60D4BF667}"/>
              </a:ext>
            </a:extLst>
          </p:cNvPr>
          <p:cNvSpPr txBox="1"/>
          <p:nvPr/>
        </p:nvSpPr>
        <p:spPr>
          <a:xfrm>
            <a:off x="295935" y="2839847"/>
            <a:ext cx="8688154" cy="923330"/>
          </a:xfrm>
          <a:prstGeom prst="rect">
            <a:avLst/>
          </a:prstGeom>
          <a:noFill/>
        </p:spPr>
        <p:txBody>
          <a:bodyPr wrap="square" rtlCol="0">
            <a:spAutoFit/>
          </a:bodyPr>
          <a:lstStyle/>
          <a:p>
            <a:r>
              <a:rPr lang="en-US" b="1" dirty="0">
                <a:solidFill>
                  <a:srgbClr val="005EB8"/>
                </a:solidFill>
                <a:latin typeface="+mj-lt"/>
                <a:hlinkClick r:id="rId7"/>
              </a:rPr>
              <a:t>What does workplace culture mean and how do we create it?</a:t>
            </a:r>
            <a:endParaRPr lang="en-US" b="1" i="0" dirty="0">
              <a:solidFill>
                <a:srgbClr val="005EB8"/>
              </a:solidFill>
              <a:effectLst/>
              <a:latin typeface="+mj-lt"/>
            </a:endParaRPr>
          </a:p>
          <a:p>
            <a:r>
              <a:rPr lang="en-GB" dirty="0">
                <a:solidFill>
                  <a:srgbClr val="212529"/>
                </a:solidFill>
                <a:cs typeface="Arial" panose="020B0604020202020204" pitchFamily="34" charset="0"/>
              </a:rPr>
              <a:t>Tracy Kite, Chief of Personal &amp; Leadership Learning at Glassmoon Services shares what workplace culture means and how they’ve created it at Glassmoon.</a:t>
            </a:r>
            <a:endParaRPr lang="en-GB" dirty="0">
              <a:cs typeface="Arial" panose="020B0604020202020204" pitchFamily="34" charset="0"/>
            </a:endParaRPr>
          </a:p>
        </p:txBody>
      </p:sp>
    </p:spTree>
    <p:extLst>
      <p:ext uri="{BB962C8B-B14F-4D97-AF65-F5344CB8AC3E}">
        <p14:creationId xmlns:p14="http://schemas.microsoft.com/office/powerpoint/2010/main" val="98682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EAA49A-42DB-4FC4-B591-3B71D3ECBF2E}"/>
              </a:ext>
            </a:extLst>
          </p:cNvPr>
          <p:cNvPicPr>
            <a:picLocks noChangeAspect="1"/>
          </p:cNvPicPr>
          <p:nvPr/>
        </p:nvPicPr>
        <p:blipFill>
          <a:blip r:embed="rId3"/>
          <a:stretch>
            <a:fillRect/>
          </a:stretch>
        </p:blipFill>
        <p:spPr>
          <a:xfrm>
            <a:off x="6253514" y="3657600"/>
            <a:ext cx="2730575" cy="2730575"/>
          </a:xfrm>
          <a:prstGeom prst="rect">
            <a:avLst/>
          </a:prstGeom>
        </p:spPr>
      </p:pic>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177972" y="446574"/>
            <a:ext cx="8360635" cy="780905"/>
          </a:xfrm>
        </p:spPr>
        <p:txBody>
          <a:bodyPr/>
          <a:lstStyle/>
          <a:p>
            <a:r>
              <a:rPr lang="en-GB" sz="3600" dirty="0"/>
              <a:t>Deputy manager networks</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177972" y="1456547"/>
            <a:ext cx="8724276" cy="780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1"/>
                </a:solidFill>
              </a:rPr>
              <a:t>These networks are specifically for deputy managers, team leaders and assistant managers</a:t>
            </a:r>
            <a:br>
              <a:rPr lang="en-GB" sz="2400" b="1" dirty="0">
                <a:solidFill>
                  <a:srgbClr val="005EB8"/>
                </a:solidFill>
              </a:rPr>
            </a:br>
            <a:endParaRPr lang="en-GB" sz="2000" b="1" dirty="0">
              <a:solidFill>
                <a:srgbClr val="005EB8"/>
              </a:solidFill>
            </a:endParaRP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Virtual meetings facilitated by a Skills for Care Locality Manager.</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Great opportunity for deputies to meet the challenges they face in their day-to-day work.</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Opportunity to build connections and a peer supportive network.</a:t>
            </a:r>
          </a:p>
          <a:p>
            <a:pPr marL="285750" lvl="0" indent="-285750" defTabSz="457200">
              <a:lnSpc>
                <a:spcPct val="100000"/>
              </a:lnSpc>
              <a:spcBef>
                <a:spcPts val="0"/>
              </a:spcBef>
              <a:buClr>
                <a:srgbClr val="E87722"/>
              </a:buClr>
              <a:buFont typeface="Wingdings" panose="05000000000000000000" pitchFamily="2" charset="2"/>
              <a:buChar char="§"/>
            </a:pPr>
            <a:r>
              <a:rPr lang="en-GB" sz="2200" dirty="0">
                <a:solidFill>
                  <a:srgbClr val="000000"/>
                </a:solidFill>
              </a:rPr>
              <a:t>Facilitate the sharing of best practice and learning.</a:t>
            </a:r>
          </a:p>
          <a:p>
            <a:pPr marL="285750" lvl="0" indent="-285750" defTabSz="457200">
              <a:lnSpc>
                <a:spcPct val="100000"/>
              </a:lnSpc>
              <a:spcBef>
                <a:spcPts val="0"/>
              </a:spcBef>
              <a:buClr>
                <a:srgbClr val="E87722"/>
              </a:buClr>
              <a:buFont typeface="Wingdings" panose="05000000000000000000" pitchFamily="2" charset="2"/>
              <a:buChar char="§"/>
            </a:pPr>
            <a:endParaRPr lang="en-GB" sz="32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r>
              <a:rPr lang="en-GB" sz="2200" b="1" dirty="0">
                <a:solidFill>
                  <a:schemeClr val="accent1"/>
                </a:solidFill>
              </a:rPr>
              <a:t>Find your local deputy manager network:</a:t>
            </a:r>
          </a:p>
          <a:p>
            <a:pPr marL="0" lvl="0" indent="0" defTabSz="457200">
              <a:lnSpc>
                <a:spcPct val="100000"/>
              </a:lnSpc>
              <a:spcBef>
                <a:spcPts val="0"/>
              </a:spcBef>
              <a:buClr>
                <a:srgbClr val="E87722"/>
              </a:buClr>
              <a:buNone/>
            </a:pPr>
            <a:r>
              <a:rPr lang="en-GB" sz="2200" b="1" dirty="0">
                <a:solidFill>
                  <a:srgbClr val="000000"/>
                </a:solidFill>
                <a:hlinkClick r:id="rId4"/>
              </a:rPr>
              <a:t>www.skillsforcare.org.uk/deputymanagers</a:t>
            </a:r>
            <a:endParaRPr lang="en-GB" sz="2200" b="1"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spTree>
    <p:extLst>
      <p:ext uri="{BB962C8B-B14F-4D97-AF65-F5344CB8AC3E}">
        <p14:creationId xmlns:p14="http://schemas.microsoft.com/office/powerpoint/2010/main" val="40150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2100648" y="327236"/>
            <a:ext cx="5560629" cy="1292662"/>
          </a:xfrm>
        </p:spPr>
        <p:txBody>
          <a:bodyPr/>
          <a:lstStyle/>
          <a:p>
            <a:r>
              <a:rPr lang="en-GB" sz="3200" dirty="0"/>
              <a:t>Registered manager membership – renewal resource</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09862" y="1826252"/>
            <a:ext cx="8934138" cy="5198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1"/>
                </a:solidFill>
              </a:rPr>
              <a:t>As part of our registered manager membership, all members that renew their membership receive an exclusive resource</a:t>
            </a:r>
            <a:br>
              <a:rPr lang="en-GB" sz="2400" b="1" dirty="0">
                <a:solidFill>
                  <a:srgbClr val="005EB8"/>
                </a:solidFill>
              </a:rPr>
            </a:br>
            <a:r>
              <a:rPr lang="en-GB" sz="800" b="1" dirty="0">
                <a:solidFill>
                  <a:srgbClr val="005EB8"/>
                </a:solidFill>
              </a:rPr>
              <a:t> </a:t>
            </a:r>
            <a:endParaRPr lang="en-GB" sz="2000" b="1" dirty="0">
              <a:solidFill>
                <a:srgbClr val="005EB8"/>
              </a:solidFill>
            </a:endParaRPr>
          </a:p>
          <a:p>
            <a:pPr marL="0" lvl="0" indent="0" defTabSz="457200">
              <a:lnSpc>
                <a:spcPct val="100000"/>
              </a:lnSpc>
              <a:spcBef>
                <a:spcPts val="0"/>
              </a:spcBef>
              <a:buClr>
                <a:srgbClr val="E87722"/>
              </a:buClr>
              <a:buNone/>
            </a:pPr>
            <a:r>
              <a:rPr lang="en-GB" sz="2000" b="1" i="0" dirty="0">
                <a:effectLst/>
                <a:latin typeface="Arial" panose="020B0604020202020204" pitchFamily="34" charset="0"/>
                <a:cs typeface="Arial" panose="020B0604020202020204" pitchFamily="34" charset="0"/>
              </a:rPr>
              <a:t>For those renewing from 1 April 2023, they will receive a hard copy of Compassionate Leadership by Professor Michael West CBE.</a:t>
            </a:r>
          </a:p>
          <a:p>
            <a:pPr marL="0" lvl="0" indent="0" defTabSz="457200">
              <a:lnSpc>
                <a:spcPct val="100000"/>
              </a:lnSpc>
              <a:spcBef>
                <a:spcPts val="0"/>
              </a:spcBef>
              <a:buClr>
                <a:srgbClr val="E87722"/>
              </a:buClr>
              <a:buNone/>
            </a:pPr>
            <a:endParaRPr lang="en-GB" sz="800" i="0" dirty="0">
              <a:effectLst/>
              <a:latin typeface="Arial" panose="020B0604020202020204" pitchFamily="34" charset="0"/>
              <a:cs typeface="Arial" panose="020B0604020202020204" pitchFamily="34" charset="0"/>
            </a:endParaRPr>
          </a:p>
          <a:p>
            <a:pPr marL="0" lvl="0" indent="0" defTabSz="457200">
              <a:lnSpc>
                <a:spcPct val="100000"/>
              </a:lnSpc>
              <a:spcBef>
                <a:spcPts val="0"/>
              </a:spcBef>
              <a:buClr>
                <a:srgbClr val="E87722"/>
              </a:buClr>
              <a:buNone/>
            </a:pPr>
            <a:r>
              <a:rPr lang="en-GB" sz="2000" i="0" dirty="0">
                <a:effectLst/>
                <a:latin typeface="Arial" panose="020B0604020202020204" pitchFamily="34" charset="0"/>
                <a:cs typeface="Arial" panose="020B0604020202020204" pitchFamily="34" charset="0"/>
              </a:rPr>
              <a:t>This book explores how attending to, understanding, empathising with and helping those you lead can support them to respond effectively to the challenges they face in their work. The four elements of compassionate leadership play a crucial part in all aspects of your role as manager, including staff wellbeing, retention, and creating safe, supported cultures within your services</a:t>
            </a:r>
            <a:endParaRPr lang="en-GB" sz="800" dirty="0">
              <a:solidFill>
                <a:srgbClr val="000000"/>
              </a:solidFill>
            </a:endParaRPr>
          </a:p>
          <a:p>
            <a:pPr marL="0" lvl="0" indent="0" defTabSz="457200">
              <a:lnSpc>
                <a:spcPct val="100000"/>
              </a:lnSpc>
              <a:spcBef>
                <a:spcPts val="0"/>
              </a:spcBef>
              <a:buClr>
                <a:srgbClr val="E87722"/>
              </a:buClr>
              <a:buNone/>
            </a:pPr>
            <a:r>
              <a:rPr lang="en-GB" sz="2000" b="1" dirty="0">
                <a:solidFill>
                  <a:srgbClr val="000000"/>
                </a:solidFill>
              </a:rPr>
              <a:t>Become a member for £35 a year. </a:t>
            </a:r>
          </a:p>
          <a:p>
            <a:pPr marL="0" lvl="0" indent="0" defTabSz="457200">
              <a:lnSpc>
                <a:spcPct val="100000"/>
              </a:lnSpc>
              <a:spcBef>
                <a:spcPts val="0"/>
              </a:spcBef>
              <a:buClr>
                <a:srgbClr val="E87722"/>
              </a:buClr>
              <a:buNone/>
            </a:pPr>
            <a:endParaRPr lang="en-GB" sz="800" dirty="0">
              <a:solidFill>
                <a:srgbClr val="000000"/>
              </a:solidFill>
            </a:endParaRPr>
          </a:p>
          <a:p>
            <a:pPr marL="0" lvl="0" indent="0" algn="ctr" defTabSz="457200">
              <a:lnSpc>
                <a:spcPct val="100000"/>
              </a:lnSpc>
              <a:spcBef>
                <a:spcPts val="0"/>
              </a:spcBef>
              <a:buClr>
                <a:srgbClr val="E87722"/>
              </a:buClr>
              <a:buNone/>
            </a:pPr>
            <a:r>
              <a:rPr lang="en-GB" sz="2000" b="1" dirty="0">
                <a:solidFill>
                  <a:schemeClr val="accent1"/>
                </a:solidFill>
                <a:hlinkClick r:id="rId3"/>
              </a:rPr>
              <a:t>www.skillsforcare.org.uk/membership</a:t>
            </a:r>
            <a:endParaRPr lang="en-GB" sz="2000" b="1" dirty="0">
              <a:solidFill>
                <a:schemeClr val="accent1"/>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pic>
        <p:nvPicPr>
          <p:cNvPr id="9" name="Picture 8">
            <a:extLst>
              <a:ext uri="{FF2B5EF4-FFF2-40B4-BE49-F238E27FC236}">
                <a16:creationId xmlns:a16="http://schemas.microsoft.com/office/drawing/2014/main" id="{BA6A4558-9BF5-41AA-AFC6-4A0EF7E67907}"/>
              </a:ext>
            </a:extLst>
          </p:cNvPr>
          <p:cNvPicPr>
            <a:picLocks noChangeAspect="1"/>
          </p:cNvPicPr>
          <p:nvPr/>
        </p:nvPicPr>
        <p:blipFill>
          <a:blip r:embed="rId4"/>
          <a:stretch>
            <a:fillRect/>
          </a:stretch>
        </p:blipFill>
        <p:spPr>
          <a:xfrm>
            <a:off x="295935" y="257591"/>
            <a:ext cx="1543686" cy="1063018"/>
          </a:xfrm>
          <a:prstGeom prst="rect">
            <a:avLst/>
          </a:prstGeom>
        </p:spPr>
      </p:pic>
    </p:spTree>
    <p:extLst>
      <p:ext uri="{BB962C8B-B14F-4D97-AF65-F5344CB8AC3E}">
        <p14:creationId xmlns:p14="http://schemas.microsoft.com/office/powerpoint/2010/main" val="25106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AC21-D75F-47F2-AA2E-B1D15CBFC8E3}"/>
              </a:ext>
            </a:extLst>
          </p:cNvPr>
          <p:cNvSpPr>
            <a:spLocks noGrp="1"/>
          </p:cNvSpPr>
          <p:nvPr>
            <p:ph type="title"/>
          </p:nvPr>
        </p:nvSpPr>
        <p:spPr>
          <a:xfrm>
            <a:off x="553827" y="2311150"/>
            <a:ext cx="8396563" cy="1374159"/>
          </a:xfrm>
        </p:spPr>
        <p:txBody>
          <a:bodyPr/>
          <a:lstStyle/>
          <a:p>
            <a:r>
              <a:rPr lang="en-GB" dirty="0"/>
              <a:t>Recruitment and retention</a:t>
            </a:r>
            <a:br>
              <a:rPr lang="en-GB" dirty="0"/>
            </a:br>
            <a:br>
              <a:rPr lang="en-GB" dirty="0"/>
            </a:br>
            <a:r>
              <a:rPr lang="en-GB" dirty="0"/>
              <a:t>Training and development</a:t>
            </a:r>
          </a:p>
        </p:txBody>
      </p:sp>
    </p:spTree>
    <p:extLst>
      <p:ext uri="{BB962C8B-B14F-4D97-AF65-F5344CB8AC3E}">
        <p14:creationId xmlns:p14="http://schemas.microsoft.com/office/powerpoint/2010/main" val="36100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1654500" y="207634"/>
            <a:ext cx="6419540" cy="126078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E87722"/>
                </a:solidFill>
                <a:effectLst/>
                <a:uLnTx/>
                <a:uFillTx/>
                <a:latin typeface="Arial" panose="020B0604020202020204"/>
                <a:ea typeface="+mj-ea"/>
                <a:cs typeface="+mj-cs"/>
              </a:rPr>
              <a:t>Learning from events eLearning</a:t>
            </a:r>
          </a:p>
        </p:txBody>
      </p:sp>
      <p:sp>
        <p:nvSpPr>
          <p:cNvPr id="9" name="Text Placeholder 3"/>
          <p:cNvSpPr txBox="1">
            <a:spLocks/>
          </p:cNvSpPr>
          <p:nvPr/>
        </p:nvSpPr>
        <p:spPr>
          <a:xfrm>
            <a:off x="291804" y="1545106"/>
            <a:ext cx="8737896" cy="1141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200" b="1" dirty="0">
                <a:solidFill>
                  <a:srgbClr val="0070C0"/>
                </a:solidFill>
                <a:latin typeface="Arial" panose="020B0604020202020204"/>
              </a:rPr>
              <a:t>Learning reviews allow teams to explore different perspectives and create a positive action plan that supports individuals and seeks to avoid repeat incidents.</a:t>
            </a:r>
          </a:p>
        </p:txBody>
      </p:sp>
      <p:sp>
        <p:nvSpPr>
          <p:cNvPr id="7" name="Rectangle 6">
            <a:extLst>
              <a:ext uri="{FF2B5EF4-FFF2-40B4-BE49-F238E27FC236}">
                <a16:creationId xmlns:a16="http://schemas.microsoft.com/office/drawing/2014/main" id="{5DC304D3-6B46-4C92-9EEA-BEACBE654659}"/>
              </a:ext>
            </a:extLst>
          </p:cNvPr>
          <p:cNvSpPr/>
          <p:nvPr/>
        </p:nvSpPr>
        <p:spPr>
          <a:xfrm>
            <a:off x="291804" y="2687033"/>
            <a:ext cx="8215646" cy="2523768"/>
          </a:xfrm>
          <a:prstGeom prst="rect">
            <a:avLst/>
          </a:prstGeom>
        </p:spPr>
        <p:txBody>
          <a:bodyPr wrap="square">
            <a:spAutoFit/>
          </a:bodyPr>
          <a:lstStyle/>
          <a:p>
            <a:pPr algn="l"/>
            <a:r>
              <a:rPr lang="en-GB" sz="2000" b="1" i="0" dirty="0">
                <a:solidFill>
                  <a:srgbClr val="212529"/>
                </a:solidFill>
                <a:effectLst/>
                <a:latin typeface="Arial" panose="020B0604020202020204" pitchFamily="34" charset="0"/>
                <a:cs typeface="Arial" panose="020B0604020202020204" pitchFamily="34" charset="0"/>
              </a:rPr>
              <a:t>Through the 35-minute digital learning module you’ll:</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solidFill>
                  <a:srgbClr val="212529"/>
                </a:solidFill>
                <a:effectLst/>
                <a:latin typeface="Arial" panose="020B0604020202020204" pitchFamily="34" charset="0"/>
                <a:cs typeface="Arial" panose="020B0604020202020204" pitchFamily="34" charset="0"/>
              </a:rPr>
              <a:t>discover what learning reviews are, why they’re needed and how they can help you</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solidFill>
                  <a:srgbClr val="212529"/>
                </a:solidFill>
                <a:effectLst/>
                <a:latin typeface="Arial" panose="020B0604020202020204" pitchFamily="34" charset="0"/>
                <a:cs typeface="Arial" panose="020B0604020202020204" pitchFamily="34" charset="0"/>
              </a:rPr>
              <a:t>learn how managers can move from completing reviews at an individual level to involving the wider team</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solidFill>
                  <a:srgbClr val="212529"/>
                </a:solidFill>
                <a:effectLst/>
                <a:latin typeface="Arial" panose="020B0604020202020204" pitchFamily="34" charset="0"/>
                <a:cs typeface="Arial" panose="020B0604020202020204" pitchFamily="34" charset="0"/>
              </a:rPr>
              <a:t>find practical tips for embedding learning reviews into your working environment.</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a:hlinkClick r:id="rId3"/>
            <a:extLst>
              <a:ext uri="{FF2B5EF4-FFF2-40B4-BE49-F238E27FC236}">
                <a16:creationId xmlns:a16="http://schemas.microsoft.com/office/drawing/2014/main" id="{BC4CA5B0-00BC-4723-927D-81AE8C18EDD8}"/>
              </a:ext>
            </a:extLst>
          </p:cNvPr>
          <p:cNvSpPr/>
          <p:nvPr/>
        </p:nvSpPr>
        <p:spPr>
          <a:xfrm>
            <a:off x="291804" y="4949785"/>
            <a:ext cx="8560392"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Employers can claim £50 per completed module from the Workforce Development Fund for every employee that completes the module.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D4D4D"/>
              </a:solidFill>
              <a:effectLst/>
              <a:uLnTx/>
              <a:uFillTx/>
              <a:latin typeface="Helvetica Neu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D4D4D"/>
                </a:solidFill>
                <a:effectLst/>
                <a:uLnTx/>
                <a:uFillTx/>
                <a:latin typeface="Helvetica Neue"/>
                <a:hlinkClick r:id="rId3"/>
              </a:rPr>
              <a:t>Find out more</a:t>
            </a:r>
            <a:endPar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1D9B8095-643A-4428-AD9B-8135FF668A42}"/>
              </a:ext>
            </a:extLst>
          </p:cNvPr>
          <p:cNvPicPr>
            <a:picLocks noChangeAspect="1"/>
          </p:cNvPicPr>
          <p:nvPr/>
        </p:nvPicPr>
        <p:blipFill>
          <a:blip r:embed="rId4"/>
          <a:stretch>
            <a:fillRect/>
          </a:stretch>
        </p:blipFill>
        <p:spPr>
          <a:xfrm>
            <a:off x="102000" y="0"/>
            <a:ext cx="1468414" cy="1468414"/>
          </a:xfrm>
          <a:prstGeom prst="rect">
            <a:avLst/>
          </a:prstGeom>
        </p:spPr>
      </p:pic>
    </p:spTree>
    <p:extLst>
      <p:ext uri="{BB962C8B-B14F-4D97-AF65-F5344CB8AC3E}">
        <p14:creationId xmlns:p14="http://schemas.microsoft.com/office/powerpoint/2010/main" val="106495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1654500" y="207634"/>
            <a:ext cx="6036257" cy="126078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E87722"/>
                </a:solidFill>
                <a:effectLst/>
                <a:uLnTx/>
                <a:uFillTx/>
                <a:latin typeface="Arial" panose="020B0604020202020204"/>
                <a:ea typeface="+mj-ea"/>
                <a:cs typeface="+mj-cs"/>
              </a:rPr>
              <a:t>Introductory modules for managers</a:t>
            </a:r>
          </a:p>
        </p:txBody>
      </p:sp>
      <p:sp>
        <p:nvSpPr>
          <p:cNvPr id="9" name="Text Placeholder 3"/>
          <p:cNvSpPr txBox="1">
            <a:spLocks/>
          </p:cNvSpPr>
          <p:nvPr/>
        </p:nvSpPr>
        <p:spPr>
          <a:xfrm>
            <a:off x="445738" y="1556881"/>
            <a:ext cx="7493960" cy="731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b="1" dirty="0">
                <a:solidFill>
                  <a:srgbClr val="0070C0"/>
                </a:solidFill>
                <a:latin typeface="Arial" panose="020B0604020202020204"/>
              </a:rPr>
              <a:t>11 eLearning modules t</a:t>
            </a:r>
            <a:r>
              <a:rPr kumimoji="0" lang="en-GB" sz="2400" b="1" i="0" u="none" strike="noStrike" kern="1200" cap="none" spc="0" normalizeH="0" baseline="0" noProof="0" dirty="0">
                <a:ln>
                  <a:noFill/>
                </a:ln>
                <a:solidFill>
                  <a:srgbClr val="0070C0"/>
                </a:solidFill>
                <a:effectLst/>
                <a:uLnTx/>
                <a:uFillTx/>
                <a:latin typeface="Arial" panose="020B0604020202020204"/>
                <a:ea typeface="+mn-ea"/>
                <a:cs typeface="+mn-cs"/>
              </a:rPr>
              <a:t>o develop skills in leadership, succession planning and developing future talent</a:t>
            </a:r>
          </a:p>
        </p:txBody>
      </p:sp>
      <p:sp>
        <p:nvSpPr>
          <p:cNvPr id="7" name="Rectangle 6">
            <a:extLst>
              <a:ext uri="{FF2B5EF4-FFF2-40B4-BE49-F238E27FC236}">
                <a16:creationId xmlns:a16="http://schemas.microsoft.com/office/drawing/2014/main" id="{5DC304D3-6B46-4C92-9EEA-BEACBE654659}"/>
              </a:ext>
            </a:extLst>
          </p:cNvPr>
          <p:cNvSpPr/>
          <p:nvPr/>
        </p:nvSpPr>
        <p:spPr>
          <a:xfrm>
            <a:off x="445738" y="2756917"/>
            <a:ext cx="4280039" cy="230832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effectLst/>
                <a:latin typeface="+mj-lt"/>
              </a:rPr>
              <a:t>Leading and managing in adult social care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effectLst/>
                <a:latin typeface="+mj-lt"/>
              </a:rPr>
              <a:t>Supporting and developing teams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effectLst/>
                <a:latin typeface="+mj-lt"/>
              </a:rPr>
              <a:t>Regulation and governance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effectLst/>
                <a:latin typeface="+mj-lt"/>
              </a:rPr>
              <a:t>Effective communication</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effectLst/>
                <a:latin typeface="+mj-lt"/>
              </a:rPr>
              <a:t>Working with partners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effectLst/>
                <a:latin typeface="+mj-lt"/>
              </a:rPr>
              <a:t>Leading a person-centred service</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47EE3ABB-E6CC-4942-8EBE-C5F1FF795BE4}"/>
              </a:ext>
            </a:extLst>
          </p:cNvPr>
          <p:cNvSpPr/>
          <p:nvPr/>
        </p:nvSpPr>
        <p:spPr>
          <a:xfrm>
            <a:off x="4864270" y="2698808"/>
            <a:ext cx="4143140" cy="203132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solidFill>
                  <a:srgbClr val="212529"/>
                </a:solidFill>
                <a:effectLst/>
                <a:latin typeface="+mj-lt"/>
              </a:rPr>
              <a:t>Safeguarding and mental capacity</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solidFill>
                  <a:srgbClr val="212529"/>
                </a:solidFill>
                <a:effectLst/>
                <a:latin typeface="+mj-lt"/>
              </a:rPr>
              <a:t>Making decisions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solidFill>
                  <a:srgbClr val="212529"/>
                </a:solidFill>
                <a:effectLst/>
                <a:latin typeface="+mj-lt"/>
              </a:rPr>
              <a:t>Managing resources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solidFill>
                  <a:srgbClr val="212529"/>
                </a:solidFill>
                <a:effectLst/>
                <a:latin typeface="+mj-lt"/>
              </a:rPr>
              <a:t>Learning and innovating</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b="0" i="0" dirty="0">
                <a:solidFill>
                  <a:srgbClr val="212529"/>
                </a:solidFill>
                <a:effectLst/>
                <a:latin typeface="+mj-lt"/>
              </a:rPr>
              <a:t>Personal development and wellbeing</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BC4CA5B0-00BC-4723-927D-81AE8C18EDD8}"/>
              </a:ext>
            </a:extLst>
          </p:cNvPr>
          <p:cNvSpPr/>
          <p:nvPr/>
        </p:nvSpPr>
        <p:spPr>
          <a:xfrm>
            <a:off x="482616" y="4950848"/>
            <a:ext cx="7457081"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Helvetica Neue"/>
                <a:ea typeface="+mn-ea"/>
                <a:cs typeface="+mn-cs"/>
              </a:rPr>
              <a:t>Employers can claim £50 per completed module from the Workforce Development Fund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D4D4D"/>
              </a:solidFill>
              <a:effectLst/>
              <a:uLnTx/>
              <a:uFillTx/>
              <a:latin typeface="Helvetica Neu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D4D4D"/>
                </a:solidFill>
                <a:effectLst/>
                <a:uLnTx/>
                <a:uFillTx/>
                <a:latin typeface="Helvetica Neue"/>
                <a:hlinkClick r:id="rId3"/>
              </a:rPr>
              <a:t>www.skillsforcare.org.uk</a:t>
            </a:r>
            <a:r>
              <a:rPr kumimoji="0" lang="en-GB" sz="2000" b="1" i="0" u="none" strike="noStrike" kern="1200" cap="none" spc="0" normalizeH="0" baseline="0" noProof="0" dirty="0">
                <a:ln>
                  <a:noFill/>
                </a:ln>
                <a:solidFill>
                  <a:srgbClr val="000000"/>
                </a:solidFill>
                <a:effectLst/>
                <a:uLnTx/>
                <a:uFillTx/>
                <a:latin typeface="Arial" panose="020B0604020202020204"/>
                <a:hlinkClick r:id="rId3"/>
              </a:rPr>
              <a:t>/</a:t>
            </a:r>
            <a:r>
              <a:rPr lang="en-GB" sz="2000" b="1" dirty="0">
                <a:solidFill>
                  <a:srgbClr val="000000"/>
                </a:solidFill>
                <a:latin typeface="Arial" panose="020B0604020202020204"/>
                <a:hlinkClick r:id="rId3"/>
              </a:rPr>
              <a:t>IntroductoryModulesForManagers</a:t>
            </a:r>
            <a:endPar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1D9B8095-643A-4428-AD9B-8135FF668A42}"/>
              </a:ext>
            </a:extLst>
          </p:cNvPr>
          <p:cNvPicPr>
            <a:picLocks noChangeAspect="1"/>
          </p:cNvPicPr>
          <p:nvPr/>
        </p:nvPicPr>
        <p:blipFill>
          <a:blip r:embed="rId4"/>
          <a:stretch>
            <a:fillRect/>
          </a:stretch>
        </p:blipFill>
        <p:spPr>
          <a:xfrm>
            <a:off x="102000" y="0"/>
            <a:ext cx="1468414" cy="1468414"/>
          </a:xfrm>
          <a:prstGeom prst="rect">
            <a:avLst/>
          </a:prstGeom>
        </p:spPr>
      </p:pic>
    </p:spTree>
    <p:extLst>
      <p:ext uri="{BB962C8B-B14F-4D97-AF65-F5344CB8AC3E}">
        <p14:creationId xmlns:p14="http://schemas.microsoft.com/office/powerpoint/2010/main" val="26241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83A8F-5F1C-4D9B-8C94-EAD8A1A668CE}"/>
              </a:ext>
            </a:extLst>
          </p:cNvPr>
          <p:cNvPicPr>
            <a:picLocks noChangeAspect="1"/>
          </p:cNvPicPr>
          <p:nvPr/>
        </p:nvPicPr>
        <p:blipFill>
          <a:blip r:embed="rId3"/>
          <a:stretch>
            <a:fillRect/>
          </a:stretch>
        </p:blipFill>
        <p:spPr>
          <a:xfrm>
            <a:off x="5979994" y="2817127"/>
            <a:ext cx="1487606" cy="1487606"/>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213761" y="1709131"/>
            <a:ext cx="8930239" cy="1107996"/>
          </a:xfrm>
          <a:prstGeom prst="rect">
            <a:avLst/>
          </a:prstGeom>
        </p:spPr>
        <p:txBody>
          <a:bodyPr wrap="square">
            <a:spAutoFit/>
          </a:bodyPr>
          <a:lstStyle/>
          <a:p>
            <a:r>
              <a:rPr lang="en-GB" sz="2200" b="1" spc="15" dirty="0">
                <a:solidFill>
                  <a:srgbClr val="005EB8"/>
                </a:solidFill>
                <a:effectLst/>
                <a:latin typeface="Arial" panose="020B0604020202020204" pitchFamily="34" charset="0"/>
                <a:ea typeface="Times New Roman" panose="02020603050405020304" pitchFamily="18" charset="0"/>
              </a:rPr>
              <a:t>We’ve launched a range of eLearning modules to help you understand the CQC inspection process, what is expected of your service and how you can best evidence these expectations</a:t>
            </a:r>
            <a:endParaRPr lang="en-GB" sz="2200" b="1" dirty="0">
              <a:solidFill>
                <a:srgbClr val="005EB8"/>
              </a:solidFill>
              <a:effectLst/>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213761" y="462652"/>
            <a:ext cx="7050314" cy="121235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Good and Outstanding care learning modules</a:t>
            </a:r>
          </a:p>
        </p:txBody>
      </p:sp>
      <p:sp>
        <p:nvSpPr>
          <p:cNvPr id="5" name="TextBox 4">
            <a:hlinkClick r:id="rId4"/>
            <a:extLst>
              <a:ext uri="{FF2B5EF4-FFF2-40B4-BE49-F238E27FC236}">
                <a16:creationId xmlns:a16="http://schemas.microsoft.com/office/drawing/2014/main" id="{E09F7321-2034-48EC-8754-B882BD773FAA}"/>
              </a:ext>
            </a:extLst>
          </p:cNvPr>
          <p:cNvSpPr txBox="1"/>
          <p:nvPr/>
        </p:nvSpPr>
        <p:spPr>
          <a:xfrm>
            <a:off x="213485" y="2854699"/>
            <a:ext cx="8625715" cy="3447098"/>
          </a:xfrm>
          <a:prstGeom prst="rect">
            <a:avLst/>
          </a:prstGeom>
          <a:noFill/>
        </p:spPr>
        <p:txBody>
          <a:bodyPr wrap="square" rtlCol="0">
            <a:spAutoFit/>
          </a:bodyPr>
          <a:lstStyle/>
          <a:p>
            <a:r>
              <a:rPr lang="en-GB" sz="2000" b="1" dirty="0">
                <a:effectLst/>
                <a:latin typeface="Arial" panose="020B0604020202020204" pitchFamily="34" charset="0"/>
                <a:ea typeface="Calibri" panose="020F0502020204030204" pitchFamily="34" charset="0"/>
                <a:cs typeface="Times New Roman" panose="02020603050405020304" pitchFamily="18" charset="0"/>
              </a:rPr>
              <a:t>The 1-hour modules include: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solidFill>
                  <a:prstClr val="black"/>
                </a:solidFill>
                <a:latin typeface="Arial" panose="020B0604020202020204" pitchFamily="34" charset="0"/>
                <a:ea typeface="Calibri" panose="020F0502020204030204" pitchFamily="34" charset="0"/>
              </a:rPr>
              <a:t>Being prepared for CQC inspection.</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Improving</a:t>
            </a:r>
            <a:r>
              <a:rPr lang="en-GB" sz="2000" dirty="0">
                <a:solidFill>
                  <a:prstClr val="black"/>
                </a:solidFill>
                <a:latin typeface="Arial" panose="020B0604020202020204" pitchFamily="34" charset="0"/>
                <a:ea typeface="Calibri" panose="020F0502020204030204" pitchFamily="34" charset="0"/>
              </a:rPr>
              <a:t> your CQC rating.</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Delivering Outstanding care.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lang="en-GB" sz="2000" dirty="0">
              <a:solidFill>
                <a:prstClr val="black"/>
              </a:solidFill>
              <a:latin typeface="Arial" panose="020B0604020202020204" pitchFamily="34" charset="0"/>
              <a:ea typeface="Calibri" panose="020F0502020204030204" pitchFamily="34" charset="0"/>
            </a:endParaRPr>
          </a:p>
          <a:p>
            <a:pPr>
              <a:buClr>
                <a:srgbClr val="E87722"/>
              </a:buClr>
              <a:defRPr/>
            </a:pPr>
            <a:r>
              <a:rPr lang="en-GB" sz="2000" spc="15"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Anyone involved in CQC inspection can use the modules and will be awarded a certificate to evidence their completion. </a:t>
            </a:r>
          </a:p>
          <a:p>
            <a:pPr>
              <a:buClr>
                <a:srgbClr val="E87722"/>
              </a:buClr>
              <a:defRPr/>
            </a:pPr>
            <a:endParaRPr lang="en-GB" sz="800" spc="15" dirty="0">
              <a:solidFill>
                <a:srgbClr val="212529"/>
              </a:solidFill>
              <a:latin typeface="Arial" panose="020B0604020202020204" pitchFamily="34" charset="0"/>
              <a:ea typeface="Calibri" panose="020F0502020204030204" pitchFamily="34" charset="0"/>
              <a:cs typeface="Arial" panose="020B0604020202020204" pitchFamily="34" charset="0"/>
            </a:endParaRPr>
          </a:p>
          <a:p>
            <a:pPr>
              <a:buClr>
                <a:srgbClr val="E87722"/>
              </a:buClr>
              <a:defRPr/>
            </a:pPr>
            <a:r>
              <a:rPr lang="en-GB" sz="2000" b="1" spc="15" dirty="0">
                <a:effectLst/>
                <a:latin typeface="Arial" panose="020B0604020202020204" pitchFamily="34" charset="0"/>
                <a:ea typeface="Calibri" panose="020F0502020204030204" pitchFamily="34" charset="0"/>
                <a:cs typeface="Arial" panose="020B0604020202020204" pitchFamily="34" charset="0"/>
              </a:rPr>
              <a:t>Modules cost £15 – e</a:t>
            </a:r>
            <a:r>
              <a:rPr kumimoji="0" lang="en-GB" sz="2000" b="1" i="0" u="none" strike="noStrike" kern="1200" cap="none" spc="0" normalizeH="0" baseline="0" noProof="0" dirty="0">
                <a:ln>
                  <a:noFill/>
                </a:ln>
                <a:effectLst/>
                <a:uLnTx/>
                <a:uFillTx/>
                <a:latin typeface="Helvetica Neue"/>
                <a:ea typeface="+mn-ea"/>
                <a:cs typeface="+mn-cs"/>
              </a:rPr>
              <a:t>mployers can claim £50 per participant from the Workforce Development Fund.</a:t>
            </a:r>
          </a:p>
          <a:p>
            <a:endParaRPr lang="en-GB" sz="800" dirty="0"/>
          </a:p>
          <a:p>
            <a:pPr algn="ctr"/>
            <a:r>
              <a:rPr lang="en-GB" sz="2200" b="1" u="sng" dirty="0">
                <a:solidFill>
                  <a:srgbClr val="0070C0"/>
                </a:solidFill>
                <a:hlinkClick r:id="rId4"/>
              </a:rPr>
              <a:t>Find out more</a:t>
            </a:r>
            <a:endParaRPr lang="en-GB" sz="2200" b="1" u="sng" dirty="0">
              <a:solidFill>
                <a:srgbClr val="0070C0"/>
              </a:solidFill>
            </a:endParaRPr>
          </a:p>
        </p:txBody>
      </p:sp>
    </p:spTree>
    <p:extLst>
      <p:ext uri="{BB962C8B-B14F-4D97-AF65-F5344CB8AC3E}">
        <p14:creationId xmlns:p14="http://schemas.microsoft.com/office/powerpoint/2010/main" val="194913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A7C052F-9355-41F9-A414-9ECDB82D3EE0}"/>
              </a:ext>
            </a:extLst>
          </p:cNvPr>
          <p:cNvSpPr/>
          <p:nvPr/>
        </p:nvSpPr>
        <p:spPr>
          <a:xfrm>
            <a:off x="243105" y="1814528"/>
            <a:ext cx="8657789" cy="4585871"/>
          </a:xfrm>
          <a:prstGeom prst="rect">
            <a:avLst/>
          </a:prstGeom>
        </p:spPr>
        <p:txBody>
          <a:bodyPr wrap="square">
            <a:spAutoFit/>
          </a:bodyPr>
          <a:lstStyle/>
          <a:p>
            <a:pPr>
              <a:buClr>
                <a:srgbClr val="E87722"/>
              </a:buClr>
              <a:defRPr/>
            </a:pPr>
            <a:r>
              <a:rPr lang="en-GB" sz="2000" b="1" dirty="0">
                <a:solidFill>
                  <a:srgbClr val="005EB8"/>
                </a:solidFill>
                <a:latin typeface="Arial" panose="020B0604020202020204" pitchFamily="34" charset="0"/>
                <a:ea typeface="Times New Roman" panose="02020603050405020304" pitchFamily="18" charset="0"/>
              </a:rPr>
              <a:t>Later in 2023, the Care Quality Commission (CQC) will be updating their inspection process to utilise the ‘single assessment framework’. </a:t>
            </a:r>
          </a:p>
          <a:p>
            <a:pPr>
              <a:buClr>
                <a:srgbClr val="E87722"/>
              </a:buClr>
              <a:defRPr/>
            </a:pPr>
            <a:endParaRPr lang="en-GB" sz="800" dirty="0">
              <a:solidFill>
                <a:srgbClr val="000000"/>
              </a:solidFill>
              <a:latin typeface="Arial" panose="020B0604020202020204" pitchFamily="34" charset="0"/>
              <a:ea typeface="Calibri" panose="020F0502020204030204" pitchFamily="34" charset="0"/>
            </a:endParaRPr>
          </a:p>
          <a:p>
            <a:pPr>
              <a:buClr>
                <a:srgbClr val="E87722"/>
              </a:buClr>
              <a:defRPr/>
            </a:pPr>
            <a:r>
              <a:rPr lang="en-GB" sz="2000" b="1" dirty="0">
                <a:solidFill>
                  <a:srgbClr val="000000"/>
                </a:solidFill>
                <a:effectLst/>
                <a:latin typeface="Arial" panose="020B0604020202020204" pitchFamily="34" charset="0"/>
                <a:ea typeface="Calibri" panose="020F0502020204030204" pitchFamily="34" charset="0"/>
              </a:rPr>
              <a:t>We’ve created an updated version of our inspection toolkit to support you in understanding these changes and preparing for your next inspection. </a:t>
            </a:r>
          </a:p>
          <a:p>
            <a:pPr>
              <a:buClr>
                <a:srgbClr val="E87722"/>
              </a:buClr>
              <a:defRPr/>
            </a:pPr>
            <a:endParaRPr lang="en-GB" sz="800" dirty="0">
              <a:solidFill>
                <a:srgbClr val="000000"/>
              </a:solidFill>
              <a:latin typeface="Arial" panose="020B0604020202020204" pitchFamily="34" charset="0"/>
              <a:ea typeface="Calibri" panose="020F0502020204030204" pitchFamily="34" charset="0"/>
            </a:endParaRPr>
          </a:p>
          <a:p>
            <a:pPr>
              <a:buClr>
                <a:srgbClr val="E87722"/>
              </a:buClr>
              <a:defRPr/>
            </a:pPr>
            <a:r>
              <a:rPr lang="en-GB" sz="2000" dirty="0">
                <a:solidFill>
                  <a:srgbClr val="000000"/>
                </a:solidFill>
                <a:effectLst/>
                <a:latin typeface="Arial" panose="020B0604020202020204" pitchFamily="34" charset="0"/>
                <a:ea typeface="Calibri" panose="020F0502020204030204" pitchFamily="34" charset="0"/>
              </a:rPr>
              <a:t>The toolkit based around the current framework will continue to be available alongside this until the changes are brought in by the CQC.</a:t>
            </a:r>
          </a:p>
          <a:p>
            <a:pPr>
              <a:buClr>
                <a:srgbClr val="E87722"/>
              </a:buClr>
              <a:defRPr/>
            </a:pPr>
            <a:endParaRPr lang="en-GB" sz="800" dirty="0">
              <a:solidFill>
                <a:srgbClr val="000000"/>
              </a:solidFill>
              <a:effectLst/>
              <a:latin typeface="Arial" panose="020B0604020202020204" pitchFamily="34" charset="0"/>
              <a:ea typeface="Calibri" panose="020F0502020204030204" pitchFamily="34" charset="0"/>
            </a:endParaRPr>
          </a:p>
          <a:p>
            <a:pPr>
              <a:buClr>
                <a:srgbClr val="E87722"/>
              </a:buClr>
              <a:defRPr/>
            </a:pPr>
            <a:r>
              <a:rPr lang="en-GB" sz="2000" dirty="0">
                <a:solidFill>
                  <a:srgbClr val="000000"/>
                </a:solidFill>
                <a:effectLst/>
                <a:latin typeface="Arial" panose="020B0604020202020204" pitchFamily="34" charset="0"/>
                <a:ea typeface="Calibri" panose="020F0502020204030204" pitchFamily="34" charset="0"/>
              </a:rPr>
              <a:t>Understanding what Good and Outstanding care looks like can help you achieve success in your inspections </a:t>
            </a:r>
            <a:r>
              <a:rPr lang="en-GB" sz="2000" dirty="0">
                <a:solidFill>
                  <a:srgbClr val="000000"/>
                </a:solidFill>
                <a:latin typeface="Arial" panose="020B0604020202020204" pitchFamily="34" charset="0"/>
                <a:ea typeface="Calibri" panose="020F0502020204030204" pitchFamily="34" charset="0"/>
              </a:rPr>
              <a:t>and</a:t>
            </a:r>
            <a:r>
              <a:rPr lang="en-GB" sz="2000" dirty="0">
                <a:solidFill>
                  <a:srgbClr val="000000"/>
                </a:solidFill>
                <a:effectLst/>
                <a:latin typeface="Arial" panose="020B0604020202020204" pitchFamily="34" charset="0"/>
                <a:ea typeface="Calibri" panose="020F0502020204030204" pitchFamily="34" charset="0"/>
              </a:rPr>
              <a:t> ensure you are continuously providing high quality care.</a:t>
            </a:r>
          </a:p>
          <a:p>
            <a:pPr>
              <a:buClr>
                <a:srgbClr val="E87722"/>
              </a:buClr>
              <a:defRPr/>
            </a:pPr>
            <a:endParaRPr lang="en-GB" sz="800" b="1" dirty="0">
              <a:effectLst/>
              <a:latin typeface="Arial" panose="020B0604020202020204" pitchFamily="34" charset="0"/>
              <a:ea typeface="Calibri" panose="020F0502020204030204" pitchFamily="34" charset="0"/>
              <a:cs typeface="Times New Roman" panose="02020603050405020304" pitchFamily="18" charset="0"/>
            </a:endParaRPr>
          </a:p>
          <a:p>
            <a:pPr algn="ctr">
              <a:buClr>
                <a:srgbClr val="E87722"/>
              </a:buClr>
              <a:defRPr/>
            </a:pPr>
            <a:r>
              <a:rPr lang="en-GB" sz="2000"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hlinkClick r:id="rId4"/>
              </a:rPr>
              <a:t>www.skillsforcare.org.uk/Support-for-leaders-and-managers/Good-and-outstanding-care/Inspection-toolkit.aspx</a:t>
            </a:r>
            <a:endParaRPr lang="en-GB" sz="2000" b="1" dirty="0">
              <a:solidFill>
                <a:srgbClr val="005EB8"/>
              </a:solidFill>
              <a:latin typeface="Arial" panose="020B0604020202020204" pitchFamily="34" charset="0"/>
              <a:ea typeface="Times New Roman" panose="02020603050405020304" pitchFamily="18" charset="0"/>
              <a:cs typeface="Times New Roman" panose="02020603050405020304" pitchFamily="18" charset="0"/>
            </a:endParaRPr>
          </a:p>
          <a:p>
            <a:pPr algn="ctr">
              <a:buClr>
                <a:srgbClr val="E87722"/>
              </a:buClr>
              <a:defRPr/>
            </a:pPr>
            <a:endParaRPr lang="en-GB" sz="2000" dirty="0">
              <a:latin typeface="Arial" panose="020B0604020202020204" pitchFamily="34" charset="0"/>
              <a:cs typeface="Arial" panose="020B0604020202020204" pitchFamily="34"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917694" y="359444"/>
            <a:ext cx="5308609" cy="1088464"/>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Updated Good and Outstanding toolkit</a:t>
            </a:r>
          </a:p>
        </p:txBody>
      </p:sp>
      <p:pic>
        <p:nvPicPr>
          <p:cNvPr id="5" name="Picture 4">
            <a:extLst>
              <a:ext uri="{FF2B5EF4-FFF2-40B4-BE49-F238E27FC236}">
                <a16:creationId xmlns:a16="http://schemas.microsoft.com/office/drawing/2014/main" id="{60E8FAD9-F520-D193-3913-561AF81E8E84}"/>
              </a:ext>
            </a:extLst>
          </p:cNvPr>
          <p:cNvPicPr>
            <a:picLocks noChangeAspect="1"/>
          </p:cNvPicPr>
          <p:nvPr/>
        </p:nvPicPr>
        <p:blipFill>
          <a:blip r:embed="rId5"/>
          <a:stretch>
            <a:fillRect/>
          </a:stretch>
        </p:blipFill>
        <p:spPr>
          <a:xfrm>
            <a:off x="203194" y="0"/>
            <a:ext cx="1714500" cy="1714500"/>
          </a:xfrm>
          <a:prstGeom prst="rect">
            <a:avLst/>
          </a:prstGeom>
        </p:spPr>
      </p:pic>
    </p:spTree>
    <p:extLst>
      <p:ext uri="{BB962C8B-B14F-4D97-AF65-F5344CB8AC3E}">
        <p14:creationId xmlns:p14="http://schemas.microsoft.com/office/powerpoint/2010/main" val="392174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83A8F-5F1C-4D9B-8C94-EAD8A1A668CE}"/>
              </a:ext>
            </a:extLst>
          </p:cNvPr>
          <p:cNvPicPr>
            <a:picLocks noChangeAspect="1"/>
          </p:cNvPicPr>
          <p:nvPr/>
        </p:nvPicPr>
        <p:blipFill>
          <a:blip r:embed="rId3"/>
          <a:stretch>
            <a:fillRect/>
          </a:stretch>
        </p:blipFill>
        <p:spPr>
          <a:xfrm>
            <a:off x="0" y="58477"/>
            <a:ext cx="1487606" cy="1487606"/>
          </a:xfrm>
          <a:prstGeom prst="rect">
            <a:avLst/>
          </a:prstGeom>
        </p:spPr>
      </p:pic>
      <p:sp>
        <p:nvSpPr>
          <p:cNvPr id="2" name="Rectangle 1">
            <a:extLst>
              <a:ext uri="{FF2B5EF4-FFF2-40B4-BE49-F238E27FC236}">
                <a16:creationId xmlns:a16="http://schemas.microsoft.com/office/drawing/2014/main" id="{CA7C052F-9355-41F9-A414-9ECDB82D3EE0}"/>
              </a:ext>
            </a:extLst>
          </p:cNvPr>
          <p:cNvSpPr/>
          <p:nvPr/>
        </p:nvSpPr>
        <p:spPr>
          <a:xfrm>
            <a:off x="213484" y="1780417"/>
            <a:ext cx="8717029" cy="1107996"/>
          </a:xfrm>
          <a:prstGeom prst="rect">
            <a:avLst/>
          </a:prstGeom>
        </p:spPr>
        <p:txBody>
          <a:bodyPr wrap="square">
            <a:spAutoFit/>
          </a:bodyPr>
          <a:lstStyle/>
          <a:p>
            <a:r>
              <a:rPr lang="en-GB"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The Digital leadership programme is a national development between Skills for Care and The National Care Forum for both new and experienced managers of adult social care services. </a:t>
            </a:r>
            <a:endParaRPr lang="en-GB" sz="2200" b="1" dirty="0">
              <a:solidFill>
                <a:srgbClr val="0070C0"/>
              </a:solidFill>
              <a:effectLst/>
              <a:latin typeface="Calibri" panose="020F0502020204030204" pitchFamily="34" charset="0"/>
              <a:ea typeface="Times New Roman" panose="02020603050405020304" pitchFamily="18"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487606" y="295139"/>
            <a:ext cx="5615323" cy="113589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Digital leadership programme</a:t>
            </a:r>
          </a:p>
        </p:txBody>
      </p:sp>
      <p:sp>
        <p:nvSpPr>
          <p:cNvPr id="5" name="TextBox 4">
            <a:hlinkClick r:id="rId4"/>
            <a:extLst>
              <a:ext uri="{FF2B5EF4-FFF2-40B4-BE49-F238E27FC236}">
                <a16:creationId xmlns:a16="http://schemas.microsoft.com/office/drawing/2014/main" id="{E09F7321-2034-48EC-8754-B882BD773FAA}"/>
              </a:ext>
            </a:extLst>
          </p:cNvPr>
          <p:cNvSpPr txBox="1"/>
          <p:nvPr/>
        </p:nvSpPr>
        <p:spPr>
          <a:xfrm>
            <a:off x="213484" y="2888413"/>
            <a:ext cx="8717029" cy="3539430"/>
          </a:xfrm>
          <a:prstGeom prst="rect">
            <a:avLst/>
          </a:prstGeom>
          <a:noFill/>
        </p:spPr>
        <p:txBody>
          <a:bodyPr wrap="square" rtlCol="0">
            <a:spAutoFit/>
          </a:bodyPr>
          <a:lstStyle/>
          <a:p>
            <a:pPr marL="0" indent="0">
              <a:buNone/>
            </a:pPr>
            <a:r>
              <a:rPr lang="en-GB" sz="2000" dirty="0">
                <a:latin typeface="Arial" panose="020B0604020202020204" pitchFamily="34" charset="0"/>
                <a:ea typeface="Calibri" panose="020F0502020204030204" pitchFamily="34" charset="0"/>
                <a:cs typeface="Times New Roman" panose="02020603050405020304" pitchFamily="18" charset="0"/>
              </a:rPr>
              <a:t>The learning programme will support managers to gain the underpinning skills and knowledge of digital leadership that can be practically applied when implementing technology in a care service. </a:t>
            </a:r>
          </a:p>
          <a:p>
            <a:pPr marL="0" indent="0">
              <a:buNone/>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The four-day programme is delivered virtually over a six-week period and the objectives of the programme are: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 digital basics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solidFill>
                  <a:prstClr val="black"/>
                </a:solidFill>
                <a:latin typeface="Arial" panose="020B0604020202020204"/>
              </a:rPr>
              <a:t>Leadership and transformational change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Co-production</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dirty="0">
                <a:solidFill>
                  <a:prstClr val="black"/>
                </a:solidFill>
                <a:latin typeface="Arial" panose="020B0604020202020204"/>
              </a:rPr>
              <a:t>Using data to create change</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indent="0">
              <a:buNone/>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800" dirty="0"/>
          </a:p>
        </p:txBody>
      </p:sp>
      <p:sp>
        <p:nvSpPr>
          <p:cNvPr id="6" name="TextBox 5">
            <a:extLst>
              <a:ext uri="{FF2B5EF4-FFF2-40B4-BE49-F238E27FC236}">
                <a16:creationId xmlns:a16="http://schemas.microsoft.com/office/drawing/2014/main" id="{3913FD08-2548-E49E-86B6-4AEB1C3E1C7F}"/>
              </a:ext>
            </a:extLst>
          </p:cNvPr>
          <p:cNvSpPr txBox="1"/>
          <p:nvPr/>
        </p:nvSpPr>
        <p:spPr>
          <a:xfrm>
            <a:off x="3031844" y="5928517"/>
            <a:ext cx="2526845" cy="461665"/>
          </a:xfrm>
          <a:prstGeom prst="rect">
            <a:avLst/>
          </a:prstGeom>
          <a:noFill/>
        </p:spPr>
        <p:txBody>
          <a:bodyPr wrap="square">
            <a:spAutoFit/>
          </a:bodyPr>
          <a:lstStyle/>
          <a:p>
            <a:pPr marL="0" indent="0" algn="ctr">
              <a:buNone/>
            </a:pPr>
            <a:r>
              <a:rPr lang="en-GB" sz="2400" b="1" dirty="0">
                <a:effectLst/>
                <a:latin typeface="Arial" panose="020B0604020202020204" pitchFamily="34" charset="0"/>
                <a:ea typeface="Calibri" panose="020F0502020204030204" pitchFamily="34" charset="0"/>
                <a:hlinkClick r:id="rId4"/>
              </a:rPr>
              <a:t>Find out more</a:t>
            </a:r>
            <a:endParaRPr lang="en-GB" sz="2400" dirty="0"/>
          </a:p>
        </p:txBody>
      </p:sp>
    </p:spTree>
    <p:extLst>
      <p:ext uri="{BB962C8B-B14F-4D97-AF65-F5344CB8AC3E}">
        <p14:creationId xmlns:p14="http://schemas.microsoft.com/office/powerpoint/2010/main" val="390593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295934" y="472557"/>
            <a:ext cx="7139187" cy="1052501"/>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400" dirty="0"/>
              <a:t>International recruitment support</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84598" y="1537807"/>
            <a:ext cx="8786170" cy="4275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GB" sz="2000" b="1" dirty="0">
                <a:solidFill>
                  <a:srgbClr val="0070C0"/>
                </a:solidFill>
                <a:effectLst/>
                <a:latin typeface="Arial" panose="020B0604020202020204" pitchFamily="34" charset="0"/>
                <a:ea typeface="Times New Roman" panose="02020603050405020304" pitchFamily="18" charset="0"/>
              </a:rPr>
              <a:t>Recruiting internationally is a great way to find skilled and diverse workers, but employers often tell us they have trouble navigating the legalities of recruiting internationally</a:t>
            </a:r>
          </a:p>
          <a:p>
            <a:pPr marL="0" indent="0">
              <a:lnSpc>
                <a:spcPct val="115000"/>
              </a:lnSpc>
              <a:spcAft>
                <a:spcPts val="8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Our international recruitment webpage has a range of resources including: </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1800" dirty="0">
                <a:solidFill>
                  <a:srgbClr val="000000"/>
                </a:solidFill>
                <a:latin typeface="Arial" panose="020B0604020202020204" pitchFamily="34" charset="0"/>
                <a:cs typeface="Arial" panose="020B0604020202020204" pitchFamily="34" charset="0"/>
              </a:rPr>
              <a:t>Webinar recordings</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Guid</a:t>
            </a:r>
            <a:r>
              <a:rPr lang="en-GB" sz="1800" dirty="0">
                <a:solidFill>
                  <a:srgbClr val="000000"/>
                </a:solidFill>
                <a:latin typeface="Arial" panose="020B0604020202020204" pitchFamily="34" charset="0"/>
                <a:cs typeface="Arial" panose="020B0604020202020204" pitchFamily="34" charset="0"/>
              </a:rPr>
              <a:t>ance and checklist for gathering and assessing criminal record information including displaced people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Link</a:t>
            </a:r>
            <a:r>
              <a:rPr lang="en-GB" sz="1800" dirty="0">
                <a:solidFill>
                  <a:srgbClr val="000000"/>
                </a:solidFill>
                <a:latin typeface="Arial" panose="020B0604020202020204" pitchFamily="34" charset="0"/>
                <a:cs typeface="Arial" panose="020B0604020202020204" pitchFamily="34" charset="0"/>
              </a:rPr>
              <a:t>s to other useful sources of information including</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000000"/>
                </a:solidFill>
                <a:latin typeface="Arial" panose="020B0604020202020204" pitchFamily="34" charset="0"/>
                <a:cs typeface="Arial" panose="020B0604020202020204" pitchFamily="34" charset="0"/>
              </a:rPr>
              <a:t>Overseas recruitment bite-size guide</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000000"/>
                </a:solidFill>
                <a:latin typeface="Arial" panose="020B0604020202020204" pitchFamily="34" charset="0"/>
                <a:cs typeface="Arial" panose="020B0604020202020204" pitchFamily="34" charset="0"/>
              </a:rPr>
              <a:t>Code of practice for international recruitment</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212529"/>
                </a:solidFill>
                <a:latin typeface="+mj-lt"/>
              </a:rPr>
              <a:t>Ethical recruiters list</a:t>
            </a:r>
            <a:endParaRPr lang="en-GB" sz="1800" b="0" i="0" dirty="0">
              <a:solidFill>
                <a:srgbClr val="212529"/>
              </a:solidFill>
              <a:effectLst/>
              <a:latin typeface="+mj-lt"/>
            </a:endParaRPr>
          </a:p>
          <a:p>
            <a:pPr marL="742950" lvl="1" indent="-285750" defTabSz="457200">
              <a:lnSpc>
                <a:spcPct val="100000"/>
              </a:lnSpc>
              <a:spcBef>
                <a:spcPts val="0"/>
              </a:spcBef>
              <a:buClr>
                <a:srgbClr val="E87722"/>
              </a:buClr>
              <a:buFont typeface="Wingdings" panose="05000000000000000000" pitchFamily="2" charset="2"/>
              <a:buChar char="§"/>
              <a:defRPr/>
            </a:pPr>
            <a:r>
              <a:rPr lang="en-GB" sz="1800" dirty="0">
                <a:solidFill>
                  <a:srgbClr val="212529"/>
                </a:solidFill>
                <a:latin typeface="+mj-lt"/>
              </a:rPr>
              <a:t>Government guidance</a:t>
            </a:r>
          </a:p>
          <a:p>
            <a:pPr marL="742950" lvl="1" indent="-285750" defTabSz="457200">
              <a:lnSpc>
                <a:spcPct val="100000"/>
              </a:lnSpc>
              <a:spcBef>
                <a:spcPts val="0"/>
              </a:spcBef>
              <a:buClr>
                <a:srgbClr val="E87722"/>
              </a:buClr>
              <a:buFont typeface="Wingdings" panose="05000000000000000000" pitchFamily="2" charset="2"/>
              <a:buChar char="§"/>
              <a:defRPr/>
            </a:pPr>
            <a:r>
              <a:rPr lang="en-GB" sz="1800" b="0" i="0" dirty="0">
                <a:solidFill>
                  <a:srgbClr val="212529"/>
                </a:solidFill>
                <a:effectLst/>
                <a:latin typeface="+mj-lt"/>
              </a:rPr>
              <a:t>Pastoral care guide for international recruitment</a:t>
            </a:r>
            <a:endParaRPr lang="en-GB" sz="1000" b="0" i="0" dirty="0">
              <a:solidFill>
                <a:srgbClr val="212529"/>
              </a:solidFill>
              <a:effectLst/>
              <a:latin typeface="+mj-lt"/>
            </a:endParaRPr>
          </a:p>
          <a:p>
            <a:pPr marL="742950" lvl="1" indent="-285750" defTabSz="457200">
              <a:lnSpc>
                <a:spcPct val="100000"/>
              </a:lnSpc>
              <a:spcBef>
                <a:spcPts val="0"/>
              </a:spcBef>
              <a:buClr>
                <a:srgbClr val="E87722"/>
              </a:buClr>
              <a:buFont typeface="Wingdings" panose="05000000000000000000" pitchFamily="2" charset="2"/>
              <a:buChar char="§"/>
              <a:defRPr/>
            </a:pPr>
            <a:endParaRPr lang="en-GB" sz="1100" b="0" i="0" dirty="0">
              <a:solidFill>
                <a:srgbClr val="212529"/>
              </a:solidFill>
              <a:effectLst/>
              <a:latin typeface="+mj-lt"/>
            </a:endParaRPr>
          </a:p>
          <a:p>
            <a:pPr marL="742950" lvl="1" indent="-285750" defTabSz="457200">
              <a:lnSpc>
                <a:spcPct val="100000"/>
              </a:lnSpc>
              <a:spcBef>
                <a:spcPts val="0"/>
              </a:spcBef>
              <a:buClr>
                <a:srgbClr val="E87722"/>
              </a:buClr>
              <a:buFont typeface="Wingdings" panose="05000000000000000000" pitchFamily="2" charset="2"/>
              <a:buChar char="§"/>
              <a:defRPr/>
            </a:pPr>
            <a:endParaRPr lang="en-GB" sz="1400" dirty="0">
              <a:solidFill>
                <a:srgbClr val="000000"/>
              </a:solidFill>
              <a:latin typeface="Arial" panose="020B0604020202020204" pitchFamily="34" charset="0"/>
              <a:cs typeface="Arial" panose="020B0604020202020204" pitchFamily="34" charset="0"/>
            </a:endParaRPr>
          </a:p>
          <a:p>
            <a:pPr marL="742950" lvl="1" indent="-285750" defTabSz="457200">
              <a:lnSpc>
                <a:spcPct val="100000"/>
              </a:lnSpc>
              <a:spcBef>
                <a:spcPts val="0"/>
              </a:spcBef>
              <a:buClr>
                <a:srgbClr val="E87722"/>
              </a:buClr>
              <a:buFont typeface="Wingdings" panose="05000000000000000000" pitchFamily="2" charset="2"/>
              <a:buChar char="§"/>
              <a:defRPr/>
            </a:pPr>
            <a:endParaRPr lang="en-GB" sz="1400" dirty="0">
              <a:solidFill>
                <a:srgbClr val="000000"/>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lnSpc>
                <a:spcPct val="115000"/>
              </a:lnSpc>
              <a:spcAft>
                <a:spcPts val="800"/>
              </a:spcAft>
              <a:buNone/>
            </a:pPr>
            <a:endParaRPr lang="en-GB" sz="2000" dirty="0">
              <a:latin typeface="Arial" panose="020B0604020202020204" pitchFamily="34" charset="0"/>
              <a:ea typeface="Calibri" panose="020F0502020204030204" pitchFamily="34" charset="0"/>
            </a:endParaRPr>
          </a:p>
          <a:p>
            <a:pPr marL="0" indent="0">
              <a:lnSpc>
                <a:spcPct val="107000"/>
              </a:lnSpc>
              <a:spcAft>
                <a:spcPts val="800"/>
              </a:spcAft>
              <a:buNone/>
            </a:pPr>
            <a:endParaRPr lang="en-GB" sz="2200" b="1" dirty="0">
              <a:solidFill>
                <a:schemeClr val="accent1"/>
              </a:solidFill>
              <a:latin typeface="Arial" panose="020B0604020202020204" pitchFamily="34" charset="0"/>
              <a:cs typeface="Times New Roman" panose="02020603050405020304" pitchFamily="18" charset="0"/>
            </a:endParaRPr>
          </a:p>
          <a:p>
            <a:pPr marL="0" indent="0">
              <a:lnSpc>
                <a:spcPct val="107000"/>
              </a:lnSpc>
              <a:spcAft>
                <a:spcPts val="800"/>
              </a:spcAft>
              <a:buNone/>
            </a:pPr>
            <a:endParaRPr lang="en-GB" sz="2200" b="1" dirty="0">
              <a:solidFill>
                <a:schemeClr val="accent1"/>
              </a:solidFill>
              <a:latin typeface="Arial" panose="020B0604020202020204" pitchFamily="34" charset="0"/>
              <a:cs typeface="Times New Roman" panose="02020603050405020304" pitchFamily="18" charset="0"/>
            </a:endParaRPr>
          </a:p>
          <a:p>
            <a:pPr marL="0" indent="0">
              <a:lnSpc>
                <a:spcPct val="107000"/>
              </a:lnSpc>
              <a:spcAft>
                <a:spcPts val="800"/>
              </a:spcAft>
              <a:buNone/>
            </a:pPr>
            <a:endParaRPr lang="en-GB" sz="2000" dirty="0">
              <a:solidFill>
                <a:srgbClr val="000000"/>
              </a:solidFill>
            </a:endParaRPr>
          </a:p>
        </p:txBody>
      </p:sp>
      <p:pic>
        <p:nvPicPr>
          <p:cNvPr id="12" name="Picture 11">
            <a:extLst>
              <a:ext uri="{FF2B5EF4-FFF2-40B4-BE49-F238E27FC236}">
                <a16:creationId xmlns:a16="http://schemas.microsoft.com/office/drawing/2014/main" id="{3864FDC3-E78A-1A33-097B-3E6666E16AC8}"/>
              </a:ext>
            </a:extLst>
          </p:cNvPr>
          <p:cNvPicPr>
            <a:picLocks noChangeAspect="1"/>
          </p:cNvPicPr>
          <p:nvPr/>
        </p:nvPicPr>
        <p:blipFill>
          <a:blip r:embed="rId3"/>
          <a:stretch>
            <a:fillRect/>
          </a:stretch>
        </p:blipFill>
        <p:spPr>
          <a:xfrm>
            <a:off x="7060366" y="4363706"/>
            <a:ext cx="2021737" cy="2021737"/>
          </a:xfrm>
          <a:prstGeom prst="rect">
            <a:avLst/>
          </a:prstGeom>
        </p:spPr>
      </p:pic>
      <p:sp>
        <p:nvSpPr>
          <p:cNvPr id="2" name="Rectangle 1">
            <a:extLst>
              <a:ext uri="{FF2B5EF4-FFF2-40B4-BE49-F238E27FC236}">
                <a16:creationId xmlns:a16="http://schemas.microsoft.com/office/drawing/2014/main" id="{7E9F60C4-6F15-2561-AC25-5B32B2D2EAED}"/>
              </a:ext>
            </a:extLst>
          </p:cNvPr>
          <p:cNvSpPr/>
          <p:nvPr/>
        </p:nvSpPr>
        <p:spPr>
          <a:xfrm>
            <a:off x="614153" y="5873115"/>
            <a:ext cx="7457081" cy="98488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solidFill>
                  <a:srgbClr val="4D4D4D"/>
                </a:solidFill>
                <a:latin typeface="Helvetica Neue"/>
                <a:hlinkClick r:id="rId4"/>
              </a:rPr>
              <a:t>www.skillsforcare.org.uk</a:t>
            </a:r>
            <a:r>
              <a:rPr lang="en-GB" sz="2000" b="1" dirty="0">
                <a:solidFill>
                  <a:srgbClr val="000000"/>
                </a:solidFill>
                <a:latin typeface="Arial" panose="020B0604020202020204"/>
                <a:hlinkClick r:id="rId4"/>
              </a:rPr>
              <a:t>/Internationalrecruitment</a:t>
            </a:r>
            <a:endParaRPr lang="en-GB" sz="2000" b="1" dirty="0">
              <a:solidFill>
                <a:srgbClr val="000000"/>
              </a:solidFill>
              <a:latin typeface="Arial" panose="020B0604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662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6322-EDA8-4AA8-D2D3-0FAB36DE70E4}"/>
              </a:ext>
            </a:extLst>
          </p:cNvPr>
          <p:cNvSpPr>
            <a:spLocks noGrp="1"/>
          </p:cNvSpPr>
          <p:nvPr>
            <p:ph type="title"/>
          </p:nvPr>
        </p:nvSpPr>
        <p:spPr/>
        <p:txBody>
          <a:bodyPr/>
          <a:lstStyle/>
          <a:p>
            <a:r>
              <a:rPr lang="en-US" dirty="0"/>
              <a:t>New Locality Manager</a:t>
            </a:r>
            <a:endParaRPr lang="en-GB" dirty="0"/>
          </a:p>
        </p:txBody>
      </p:sp>
      <p:sp>
        <p:nvSpPr>
          <p:cNvPr id="3" name="Text Placeholder 2">
            <a:extLst>
              <a:ext uri="{FF2B5EF4-FFF2-40B4-BE49-F238E27FC236}">
                <a16:creationId xmlns:a16="http://schemas.microsoft.com/office/drawing/2014/main" id="{CCAEEFF5-0C95-D921-1D1E-A84025414923}"/>
              </a:ext>
            </a:extLst>
          </p:cNvPr>
          <p:cNvSpPr>
            <a:spLocks noGrp="1"/>
          </p:cNvSpPr>
          <p:nvPr>
            <p:ph type="body" sz="quarter" idx="11"/>
          </p:nvPr>
        </p:nvSpPr>
        <p:spPr/>
        <p:txBody>
          <a:bodyPr/>
          <a:lstStyle/>
          <a:p>
            <a:pPr marL="0" indent="0">
              <a:buNone/>
            </a:pPr>
            <a:r>
              <a:rPr lang="en-US" dirty="0"/>
              <a:t>Specialist area – </a:t>
            </a:r>
          </a:p>
          <a:p>
            <a:pPr marL="0" indent="0">
              <a:buNone/>
            </a:pPr>
            <a:r>
              <a:rPr lang="en-US" dirty="0"/>
              <a:t>Learning Disabilities </a:t>
            </a:r>
          </a:p>
          <a:p>
            <a:pPr marL="0" indent="0">
              <a:buNone/>
            </a:pPr>
            <a:r>
              <a:rPr lang="en-US" dirty="0"/>
              <a:t>Recruitment and Retention</a:t>
            </a:r>
          </a:p>
          <a:p>
            <a:pPr marL="0" indent="0">
              <a:buNone/>
            </a:pPr>
            <a:r>
              <a:rPr lang="en-US" dirty="0"/>
              <a:t>Background </a:t>
            </a:r>
          </a:p>
          <a:p>
            <a:r>
              <a:rPr lang="en-US" dirty="0"/>
              <a:t>Registered Manager</a:t>
            </a:r>
          </a:p>
          <a:p>
            <a:r>
              <a:rPr lang="en-US" dirty="0"/>
              <a:t>Regional Manager</a:t>
            </a:r>
          </a:p>
          <a:p>
            <a:r>
              <a:rPr lang="en-US" dirty="0"/>
              <a:t>Trainer</a:t>
            </a:r>
          </a:p>
          <a:p>
            <a:r>
              <a:rPr lang="en-US" dirty="0"/>
              <a:t>Recruitment and Retention project manager.</a:t>
            </a:r>
          </a:p>
        </p:txBody>
      </p:sp>
      <p:sp>
        <p:nvSpPr>
          <p:cNvPr id="4" name="Text Placeholder 3">
            <a:extLst>
              <a:ext uri="{FF2B5EF4-FFF2-40B4-BE49-F238E27FC236}">
                <a16:creationId xmlns:a16="http://schemas.microsoft.com/office/drawing/2014/main" id="{BE27DD12-EC8F-8724-3382-5A3FF898C25C}"/>
              </a:ext>
            </a:extLst>
          </p:cNvPr>
          <p:cNvSpPr>
            <a:spLocks noGrp="1"/>
          </p:cNvSpPr>
          <p:nvPr>
            <p:ph type="body" sz="quarter" idx="12"/>
          </p:nvPr>
        </p:nvSpPr>
        <p:spPr/>
        <p:txBody>
          <a:bodyPr/>
          <a:lstStyle/>
          <a:p>
            <a:r>
              <a:rPr lang="en-US" dirty="0"/>
              <a:t>Ali Porteous  </a:t>
            </a:r>
            <a:endParaRPr lang="en-GB" dirty="0"/>
          </a:p>
        </p:txBody>
      </p:sp>
      <p:pic>
        <p:nvPicPr>
          <p:cNvPr id="6" name="Picture 5" descr="A close-up of a person smiling&#10;&#10;Description automatically generated">
            <a:extLst>
              <a:ext uri="{FF2B5EF4-FFF2-40B4-BE49-F238E27FC236}">
                <a16:creationId xmlns:a16="http://schemas.microsoft.com/office/drawing/2014/main" id="{7DE2E93C-0704-AB70-0100-F7878F9CBE60}"/>
              </a:ext>
            </a:extLst>
          </p:cNvPr>
          <p:cNvPicPr>
            <a:picLocks noChangeAspect="1"/>
          </p:cNvPicPr>
          <p:nvPr/>
        </p:nvPicPr>
        <p:blipFill>
          <a:blip r:embed="rId2"/>
          <a:stretch>
            <a:fillRect/>
          </a:stretch>
        </p:blipFill>
        <p:spPr>
          <a:xfrm>
            <a:off x="5566410" y="1716945"/>
            <a:ext cx="1394460" cy="1859280"/>
          </a:xfrm>
          <a:prstGeom prst="rect">
            <a:avLst/>
          </a:prstGeom>
        </p:spPr>
      </p:pic>
    </p:spTree>
    <p:extLst>
      <p:ext uri="{BB962C8B-B14F-4D97-AF65-F5344CB8AC3E}">
        <p14:creationId xmlns:p14="http://schemas.microsoft.com/office/powerpoint/2010/main" val="377262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AC21-D75F-47F2-AA2E-B1D15CBFC8E3}"/>
              </a:ext>
            </a:extLst>
          </p:cNvPr>
          <p:cNvSpPr>
            <a:spLocks noGrp="1"/>
          </p:cNvSpPr>
          <p:nvPr>
            <p:ph type="title"/>
          </p:nvPr>
        </p:nvSpPr>
        <p:spPr>
          <a:xfrm>
            <a:off x="144572" y="2452604"/>
            <a:ext cx="8999428" cy="666297"/>
          </a:xfrm>
        </p:spPr>
        <p:txBody>
          <a:bodyPr/>
          <a:lstStyle/>
          <a:p>
            <a:r>
              <a:rPr lang="en-GB" sz="4000" dirty="0"/>
              <a:t>Workforce intelligence / ASC-W</a:t>
            </a:r>
            <a:r>
              <a:rPr lang="en-GB" dirty="0"/>
              <a:t>DS</a:t>
            </a:r>
          </a:p>
        </p:txBody>
      </p:sp>
    </p:spTree>
    <p:extLst>
      <p:ext uri="{BB962C8B-B14F-4D97-AF65-F5344CB8AC3E}">
        <p14:creationId xmlns:p14="http://schemas.microsoft.com/office/powerpoint/2010/main" val="278302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678482" y="440872"/>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Changes to the ASC-WDS homepage</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2747" y="1773244"/>
            <a:ext cx="8558506" cy="8801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We’ve made changes to the ASC-WDS homepage to prompt users to update their most important data more often.</a:t>
            </a:r>
            <a:endParaRPr lang="en-GB" sz="2200" b="1" dirty="0">
              <a:solidFill>
                <a:srgbClr val="0070C0"/>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295934" y="2682133"/>
            <a:ext cx="8555319" cy="4016997"/>
          </a:xfrm>
          <a:prstGeom prst="rect">
            <a:avLst/>
          </a:prstGeom>
          <a:noFill/>
        </p:spPr>
        <p:txBody>
          <a:bodyPr wrap="square" rtlCol="0">
            <a:spAutoFit/>
          </a:bodyPr>
          <a:lstStyle/>
          <a:p>
            <a:pPr>
              <a:lnSpc>
                <a:spcPct val="115000"/>
              </a:lnSpc>
              <a:spcAft>
                <a:spcPts val="800"/>
              </a:spcAft>
            </a:pPr>
            <a:r>
              <a:rPr lang="en-GB" dirty="0">
                <a:effectLst/>
                <a:latin typeface="Arial" panose="020B0604020202020204" pitchFamily="34" charset="0"/>
                <a:ea typeface="Calibri" panose="020F0502020204030204" pitchFamily="34" charset="0"/>
                <a:cs typeface="Times New Roman" panose="02020603050405020304" pitchFamily="18" charset="0"/>
              </a:rPr>
              <a:t>The changes include:</a:t>
            </a:r>
          </a:p>
          <a:p>
            <a:pPr marL="285750" indent="-285750">
              <a:buClr>
                <a:srgbClr val="E87722"/>
              </a:buClr>
              <a:buFont typeface="Wingdings" panose="05000000000000000000" pitchFamily="2" charset="2"/>
              <a:buChar char="§"/>
              <a:defRPr/>
            </a:pPr>
            <a:r>
              <a:rPr lang="en-GB" dirty="0">
                <a:effectLst/>
                <a:latin typeface="Arial" panose="020B0604020202020204" pitchFamily="34" charset="0"/>
                <a:ea typeface="Calibri" panose="020F0502020204030204" pitchFamily="34" charset="0"/>
                <a:cs typeface="Arial" panose="020B0604020202020204" pitchFamily="34" charset="0"/>
              </a:rPr>
              <a:t>a new summary panel which gives users quick notifications about their records</a:t>
            </a:r>
          </a:p>
          <a:p>
            <a:pPr marL="285750" indent="-285750">
              <a:buClr>
                <a:srgbClr val="E87722"/>
              </a:buClr>
              <a:buFont typeface="Wingdings" panose="05000000000000000000" pitchFamily="2" charset="2"/>
              <a:buChar char="§"/>
              <a:defRPr/>
            </a:pPr>
            <a:r>
              <a:rPr lang="en-GB" dirty="0">
                <a:effectLst/>
                <a:latin typeface="Arial" panose="020B0604020202020204" pitchFamily="34" charset="0"/>
                <a:ea typeface="Calibri" panose="020F0502020204030204" pitchFamily="34" charset="0"/>
                <a:cs typeface="Arial" panose="020B0604020202020204" pitchFamily="34" charset="0"/>
              </a:rPr>
              <a:t>red and amber flags to help the user understand the importance of each action </a:t>
            </a:r>
          </a:p>
          <a:p>
            <a:pPr marL="285750" indent="-285750">
              <a:buClr>
                <a:srgbClr val="E87722"/>
              </a:buClr>
              <a:buFont typeface="Wingdings" panose="05000000000000000000" pitchFamily="2" charset="2"/>
              <a:buChar char="§"/>
              <a:defRPr/>
            </a:pPr>
            <a:r>
              <a:rPr lang="en-GB" dirty="0">
                <a:effectLst/>
                <a:latin typeface="Arial" panose="020B0604020202020204" pitchFamily="34" charset="0"/>
                <a:ea typeface="Calibri" panose="020F0502020204030204" pitchFamily="34" charset="0"/>
                <a:cs typeface="Arial" panose="020B0604020202020204" pitchFamily="34" charset="0"/>
              </a:rPr>
              <a:t>new graphic imagery to raise awareness of benchmarks and the Benefits Bundle, to encourage users to click through and access these valuable features.</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Clr>
                <a:srgbClr val="E87722"/>
              </a:buClr>
              <a:buFont typeface="Wingdings" panose="05000000000000000000" pitchFamily="2" charset="2"/>
              <a:buChar char="§"/>
              <a:defRPr/>
            </a:pP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a:buClr>
                <a:srgbClr val="E87722"/>
              </a:buClr>
              <a:defRPr/>
            </a:pPr>
            <a:r>
              <a:rPr lang="en-GB" dirty="0">
                <a:effectLst/>
                <a:latin typeface="Arial" panose="020B0604020202020204" pitchFamily="34" charset="0"/>
                <a:ea typeface="Calibri" panose="020F0502020204030204" pitchFamily="34" charset="0"/>
                <a:cs typeface="Arial" panose="020B0604020202020204" pitchFamily="34" charset="0"/>
              </a:rPr>
              <a:t>By using ASC-WDS, you’re enabling us to produce more accurate insights about the adult social care workforce, resulting in more informed decision making about the future of the sector. </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15000"/>
              </a:lnSpc>
              <a:spcAft>
                <a:spcPts val="800"/>
              </a:spcAft>
            </a:pPr>
            <a:r>
              <a:rPr lang="en-GB" sz="2000" b="1" u="sng"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Create or login into your account</a:t>
            </a:r>
          </a:p>
          <a:p>
            <a:endParaRPr lang="en-GB" dirty="0"/>
          </a:p>
        </p:txBody>
      </p:sp>
    </p:spTree>
    <p:extLst>
      <p:ext uri="{BB962C8B-B14F-4D97-AF65-F5344CB8AC3E}">
        <p14:creationId xmlns:p14="http://schemas.microsoft.com/office/powerpoint/2010/main" val="3719023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678482" y="440872"/>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Oliver McGowan mandatory training records</a:t>
            </a:r>
          </a:p>
        </p:txBody>
      </p:sp>
      <p:sp>
        <p:nvSpPr>
          <p:cNvPr id="7" name="Text Placeholder 3">
            <a:extLst>
              <a:ext uri="{FF2B5EF4-FFF2-40B4-BE49-F238E27FC236}">
                <a16:creationId xmlns:a16="http://schemas.microsoft.com/office/drawing/2014/main" id="{EB9C368D-B103-061C-6C2A-4D0F59B49EA1}"/>
              </a:ext>
            </a:extLst>
          </p:cNvPr>
          <p:cNvSpPr txBox="1">
            <a:spLocks/>
          </p:cNvSpPr>
          <p:nvPr/>
        </p:nvSpPr>
        <p:spPr>
          <a:xfrm>
            <a:off x="292747" y="1799168"/>
            <a:ext cx="8558506" cy="806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accent1"/>
                </a:solidFill>
                <a:effectLst/>
                <a:latin typeface="Arial" panose="020B0604020202020204" pitchFamily="34" charset="0"/>
                <a:ea typeface="Calibri" panose="020F0502020204030204" pitchFamily="34" charset="0"/>
              </a:rPr>
              <a:t>Use ASC-WDS to keep track of your Oliver McGowan Mandatory Training records.</a:t>
            </a:r>
            <a:endParaRPr lang="en-GB" sz="2400" b="1" dirty="0">
              <a:solidFill>
                <a:schemeClr val="accent1"/>
              </a:solidFill>
              <a:latin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292747" y="2586717"/>
            <a:ext cx="8555319" cy="3407087"/>
          </a:xfrm>
          <a:prstGeom prst="rect">
            <a:avLst/>
          </a:prstGeom>
          <a:noFill/>
        </p:spPr>
        <p:txBody>
          <a:bodyPr wrap="square" rtlCol="0">
            <a:spAutoFit/>
          </a:bodyPr>
          <a:lstStyle/>
          <a:p>
            <a:pPr>
              <a:lnSpc>
                <a:spcPct val="115000"/>
              </a:lnSpc>
              <a:spcAft>
                <a:spcPts val="800"/>
              </a:spcAft>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can now record Oliver McGowan Mandatory Training on Learning Disability and Autism </a:t>
            </a:r>
            <a:r>
              <a:rPr lang="en-GB" sz="2000" dirty="0">
                <a:effectLst/>
                <a:latin typeface="Arial" panose="020B0604020202020204" pitchFamily="34" charset="0"/>
                <a:ea typeface="Calibri" panose="020F0502020204030204" pitchFamily="34" charset="0"/>
                <a:cs typeface="Times New Roman" panose="02020603050405020304" pitchFamily="18" charset="0"/>
              </a:rPr>
              <a:t>in the Adult Social Care Workforce Data Set (ASC-WDS ). </a:t>
            </a:r>
          </a:p>
          <a:p>
            <a:pPr>
              <a:lnSpc>
                <a:spcPct val="115000"/>
              </a:lnSpc>
              <a:spcAft>
                <a:spcPts val="800"/>
              </a:spcAft>
            </a:pPr>
            <a:r>
              <a:rPr lang="en-GB" sz="2000" dirty="0">
                <a:effectLst/>
                <a:latin typeface="Arial" panose="020B0604020202020204" pitchFamily="34" charset="0"/>
                <a:ea typeface="Calibri" panose="020F0502020204030204" pitchFamily="34" charset="0"/>
                <a:cs typeface="Times New Roman" panose="02020603050405020304" pitchFamily="18" charset="0"/>
              </a:rPr>
              <a:t>This is a simple way to record and track which staff have completed the training. Having this information stored in one place can save you time and help you to evidence completion of the training during inspections. </a:t>
            </a:r>
          </a:p>
          <a:p>
            <a:pPr>
              <a:buClr>
                <a:srgbClr val="E87722"/>
              </a:buClr>
              <a:defRPr/>
            </a:pP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2000" b="1" u="sng"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Create or login into your account</a:t>
            </a:r>
          </a:p>
          <a:p>
            <a:endParaRPr lang="en-GB" dirty="0"/>
          </a:p>
        </p:txBody>
      </p:sp>
      <p:pic>
        <p:nvPicPr>
          <p:cNvPr id="2" name="Picture 1">
            <a:extLst>
              <a:ext uri="{FF2B5EF4-FFF2-40B4-BE49-F238E27FC236}">
                <a16:creationId xmlns:a16="http://schemas.microsoft.com/office/drawing/2014/main" id="{D5F22BB2-708F-DBB2-83C5-97E36B71E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7471" y="4800599"/>
            <a:ext cx="1616529" cy="1616529"/>
          </a:xfrm>
          <a:prstGeom prst="rect">
            <a:avLst/>
          </a:prstGeom>
        </p:spPr>
      </p:pic>
    </p:spTree>
    <p:extLst>
      <p:ext uri="{BB962C8B-B14F-4D97-AF65-F5344CB8AC3E}">
        <p14:creationId xmlns:p14="http://schemas.microsoft.com/office/powerpoint/2010/main" val="258071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extLst>
              <a:ext uri="{FF2B5EF4-FFF2-40B4-BE49-F238E27FC236}">
                <a16:creationId xmlns:a16="http://schemas.microsoft.com/office/drawing/2014/main" id="{336FB8A6-FD65-4013-8589-38CE738913FA}"/>
              </a:ext>
            </a:extLst>
          </p:cNvPr>
          <p:cNvSpPr txBox="1"/>
          <p:nvPr/>
        </p:nvSpPr>
        <p:spPr>
          <a:xfrm>
            <a:off x="1843765" y="5796708"/>
            <a:ext cx="5621390" cy="430887"/>
          </a:xfrm>
          <a:prstGeom prst="rect">
            <a:avLst/>
          </a:prstGeom>
          <a:noFill/>
        </p:spPr>
        <p:txBody>
          <a:bodyPr wrap="square" rtlCol="0">
            <a:spAutoFit/>
          </a:bodyPr>
          <a:lstStyle/>
          <a:p>
            <a:pPr algn="ctr"/>
            <a:r>
              <a:rPr lang="en-GB" sz="2200" b="1" u="sng" dirty="0">
                <a:solidFill>
                  <a:schemeClr val="accent1"/>
                </a:solidFill>
                <a:latin typeface="Arial" panose="020B0604020202020204" pitchFamily="34" charset="0"/>
                <a:cs typeface="Arial" panose="020B0604020202020204" pitchFamily="34" charset="0"/>
                <a:hlinkClick r:id="rId3"/>
              </a:rPr>
              <a:t>Register for the webinar</a:t>
            </a:r>
            <a:endParaRPr lang="en-GB" sz="2200" b="1" dirty="0">
              <a:solidFill>
                <a:schemeClr val="accent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5"/>
          <a:stretch>
            <a:fillRect/>
          </a:stretch>
        </p:blipFill>
        <p:spPr>
          <a:xfrm>
            <a:off x="43377" y="-12565"/>
            <a:ext cx="1734592" cy="1734592"/>
          </a:xfrm>
          <a:prstGeom prst="rect">
            <a:avLst/>
          </a:prstGeom>
        </p:spPr>
      </p:pic>
      <p:sp>
        <p:nvSpPr>
          <p:cNvPr id="12" name="TextBox 11">
            <a:hlinkClick r:id="rId3"/>
            <a:extLst>
              <a:ext uri="{FF2B5EF4-FFF2-40B4-BE49-F238E27FC236}">
                <a16:creationId xmlns:a16="http://schemas.microsoft.com/office/drawing/2014/main" id="{9CAABE5A-6302-4F86-B719-EDB06B6FE595}"/>
              </a:ext>
            </a:extLst>
          </p:cNvPr>
          <p:cNvSpPr txBox="1"/>
          <p:nvPr/>
        </p:nvSpPr>
        <p:spPr>
          <a:xfrm>
            <a:off x="230866" y="3160220"/>
            <a:ext cx="8589189" cy="3293209"/>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rPr>
              <a:t>This session is designed to give social care providers who do not yet have an ASC-WDS account a demonstration of how the service works. It will be a practical demonstration of the service and will show you first-hand the key features which are already being used by over 20,000 care providers.</a:t>
            </a:r>
          </a:p>
          <a:p>
            <a:endParaRPr lang="en-GB" sz="800" dirty="0">
              <a:latin typeface="Arial" panose="020B0604020202020204" pitchFamily="34" charset="0"/>
              <a:ea typeface="Calibri" panose="020F0502020204030204" pitchFamily="34" charset="0"/>
            </a:endParaRPr>
          </a:p>
          <a:p>
            <a:r>
              <a:rPr lang="en-GB" sz="2000" dirty="0">
                <a:latin typeface="Arial" panose="020B0604020202020204" pitchFamily="34" charset="0"/>
                <a:ea typeface="Calibri" panose="020F0502020204030204" pitchFamily="34" charset="0"/>
              </a:rPr>
              <a:t>Benefits of an ASC-WDS account include:</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effectLst/>
              </a:rPr>
              <a:t>Eligibility to claim from the Workforce Development Fund.</a:t>
            </a:r>
            <a:endParaRPr lang="en-GB" sz="2000" dirty="0"/>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effectLst/>
              </a:rPr>
              <a:t>Record key information about your staff.</a:t>
            </a:r>
          </a:p>
          <a:p>
            <a:pPr marL="285750" marR="0" lvl="0" indent="-285750" algn="l" defTabSz="457200" rtl="0" eaLnBrk="1" fontAlgn="auto" latinLnBrk="0" hangingPunct="1">
              <a:lnSpc>
                <a:spcPct val="100000"/>
              </a:lnSpc>
              <a:spcBef>
                <a:spcPts val="0"/>
              </a:spcBef>
              <a:spcAft>
                <a:spcPts val="0"/>
              </a:spcAft>
              <a:buClr>
                <a:srgbClr val="E87722"/>
              </a:buClr>
              <a:buSzTx/>
              <a:buFont typeface="Wingdings" panose="05000000000000000000" pitchFamily="2" charset="2"/>
              <a:buChar char="§"/>
              <a:tabLst/>
              <a:defRPr/>
            </a:pPr>
            <a:r>
              <a:rPr lang="en-GB" sz="2000" b="0" i="0" dirty="0">
                <a:effectLst/>
              </a:rPr>
              <a:t>Access exclusive discounts and offers with the ASC-WDS Benefits Bundle.</a:t>
            </a:r>
            <a:endParaRPr kumimoji="0" lang="en-GB" sz="2000" b="0" i="0" u="none" strike="noStrike" kern="1200" cap="none" spc="0" normalizeH="0" baseline="0" noProof="0" dirty="0">
              <a:ln>
                <a:noFill/>
              </a:ln>
              <a:effectLst/>
              <a:uLnTx/>
              <a:uFillTx/>
              <a:ea typeface="+mn-ea"/>
              <a:cs typeface="+mn-cs"/>
            </a:endParaRPr>
          </a:p>
          <a:p>
            <a:endParaRPr lang="en-GB" sz="2000" dirty="0">
              <a:effectLst/>
              <a:ea typeface="Calibri" panose="020F0502020204030204" pitchFamily="34" charset="0"/>
            </a:endParaRPr>
          </a:p>
        </p:txBody>
      </p:sp>
      <p:sp>
        <p:nvSpPr>
          <p:cNvPr id="10" name="Title 2">
            <a:extLst>
              <a:ext uri="{FF2B5EF4-FFF2-40B4-BE49-F238E27FC236}">
                <a16:creationId xmlns:a16="http://schemas.microsoft.com/office/drawing/2014/main" id="{0AF284D0-58C0-4967-A071-EE23F84F5E50}"/>
              </a:ext>
            </a:extLst>
          </p:cNvPr>
          <p:cNvSpPr txBox="1">
            <a:spLocks/>
          </p:cNvSpPr>
          <p:nvPr/>
        </p:nvSpPr>
        <p:spPr>
          <a:xfrm>
            <a:off x="2005683" y="411640"/>
            <a:ext cx="5360348"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4000" dirty="0"/>
              <a:t>Upcoming webinar…</a:t>
            </a:r>
          </a:p>
        </p:txBody>
      </p:sp>
      <p:sp>
        <p:nvSpPr>
          <p:cNvPr id="2" name="Text Placeholder 3">
            <a:extLst>
              <a:ext uri="{FF2B5EF4-FFF2-40B4-BE49-F238E27FC236}">
                <a16:creationId xmlns:a16="http://schemas.microsoft.com/office/drawing/2014/main" id="{A808DB7D-770D-8B72-737F-4619F3DD05DF}"/>
              </a:ext>
            </a:extLst>
          </p:cNvPr>
          <p:cNvSpPr txBox="1">
            <a:spLocks/>
          </p:cNvSpPr>
          <p:nvPr/>
        </p:nvSpPr>
        <p:spPr>
          <a:xfrm>
            <a:off x="208922" y="1581965"/>
            <a:ext cx="8953868" cy="8509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Take a virtual tour of the Adult Social Care Workforce Data Set</a:t>
            </a:r>
          </a:p>
          <a:p>
            <a:pPr marL="0" indent="0">
              <a:buNone/>
            </a:pPr>
            <a:r>
              <a:rPr lang="en-GB" sz="2200" b="1" dirty="0">
                <a:solidFill>
                  <a:srgbClr val="0070C0"/>
                </a:solidFill>
                <a:effectLst/>
                <a:latin typeface="Arial" panose="020B0604020202020204" pitchFamily="34" charset="0"/>
                <a:ea typeface="Times New Roman" panose="02020603050405020304" pitchFamily="18" charset="0"/>
              </a:rPr>
              <a:t>Tuesday 10 October I 14:00 – 14:45</a:t>
            </a:r>
            <a:endParaRPr lang="en-GB" sz="2200" dirty="0"/>
          </a:p>
        </p:txBody>
      </p:sp>
      <p:sp>
        <p:nvSpPr>
          <p:cNvPr id="3" name="TextBox 2">
            <a:hlinkClick r:id="rId6"/>
            <a:extLst>
              <a:ext uri="{FF2B5EF4-FFF2-40B4-BE49-F238E27FC236}">
                <a16:creationId xmlns:a16="http://schemas.microsoft.com/office/drawing/2014/main" id="{37CED300-9415-C995-E97C-4ABAC8F96A08}"/>
              </a:ext>
            </a:extLst>
          </p:cNvPr>
          <p:cNvSpPr txBox="1"/>
          <p:nvPr/>
        </p:nvSpPr>
        <p:spPr>
          <a:xfrm>
            <a:off x="230866" y="2418361"/>
            <a:ext cx="8847188" cy="707886"/>
          </a:xfrm>
          <a:prstGeom prst="rect">
            <a:avLst/>
          </a:prstGeom>
          <a:noFill/>
        </p:spPr>
        <p:txBody>
          <a:bodyPr wrap="square">
            <a:spAutoFit/>
          </a:bodyPr>
          <a:lstStyle/>
          <a:p>
            <a:r>
              <a:rPr lang="en-GB" sz="2000" b="1" i="0" dirty="0">
                <a:solidFill>
                  <a:srgbClr val="232333"/>
                </a:solidFill>
                <a:effectLst/>
              </a:rPr>
              <a:t>Join us as we draw back the curtain and take a tour of the ASC-WDS service.</a:t>
            </a:r>
            <a:endParaRPr lang="en-GB" sz="2000" b="1" u="none" strike="noStrike"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563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D6D2-F18B-4B7D-BD9B-FD929BCC3B75}"/>
              </a:ext>
            </a:extLst>
          </p:cNvPr>
          <p:cNvSpPr>
            <a:spLocks noGrp="1"/>
          </p:cNvSpPr>
          <p:nvPr>
            <p:ph type="title"/>
          </p:nvPr>
        </p:nvSpPr>
        <p:spPr>
          <a:xfrm>
            <a:off x="295935" y="486653"/>
            <a:ext cx="7042215" cy="729876"/>
          </a:xfrm>
        </p:spPr>
        <p:txBody>
          <a:bodyPr/>
          <a:lstStyle/>
          <a:p>
            <a:r>
              <a:rPr lang="en-GB" sz="3600" dirty="0">
                <a:latin typeface="Arial" panose="020B0604020202020204" pitchFamily="34" charset="0"/>
                <a:cs typeface="Arial" panose="020B0604020202020204" pitchFamily="34" charset="0"/>
              </a:rPr>
              <a:t>ASC-WDS Benefits Bundle</a:t>
            </a:r>
          </a:p>
        </p:txBody>
      </p:sp>
      <p:sp>
        <p:nvSpPr>
          <p:cNvPr id="3" name="Rectangle 2">
            <a:extLst>
              <a:ext uri="{FF2B5EF4-FFF2-40B4-BE49-F238E27FC236}">
                <a16:creationId xmlns:a16="http://schemas.microsoft.com/office/drawing/2014/main" id="{E53B9323-2150-4A56-B4F4-BF303AEFBF94}"/>
              </a:ext>
            </a:extLst>
          </p:cNvPr>
          <p:cNvSpPr/>
          <p:nvPr/>
        </p:nvSpPr>
        <p:spPr>
          <a:xfrm>
            <a:off x="295935" y="1779315"/>
            <a:ext cx="8688154" cy="1292662"/>
          </a:xfrm>
          <a:prstGeom prst="rect">
            <a:avLst/>
          </a:prstGeom>
        </p:spPr>
        <p:txBody>
          <a:bodyPr wrap="square">
            <a:spAutoFit/>
          </a:bodyPr>
          <a:lstStyle/>
          <a:p>
            <a:pPr marL="285750" lvl="0" indent="-285750">
              <a:buClr>
                <a:srgbClr val="E87722"/>
              </a:buClr>
              <a:buFont typeface="Wingdings" panose="05000000000000000000" pitchFamily="2" charset="2"/>
              <a:buChar char="§"/>
            </a:pPr>
            <a:endParaRPr lang="en-GB" sz="2000" dirty="0"/>
          </a:p>
          <a:p>
            <a:endParaRPr lang="en-GB" sz="2000" dirty="0"/>
          </a:p>
          <a:p>
            <a:pPr marL="342900" lvl="0" indent="-342900">
              <a:buFont typeface="Wingdings" panose="05000000000000000000" pitchFamily="2" charset="2"/>
              <a:buChar char="§"/>
            </a:pPr>
            <a:endParaRPr lang="en-GB" sz="2000" dirty="0"/>
          </a:p>
          <a:p>
            <a:endParaRPr lang="en-GB" dirty="0">
              <a:latin typeface="+mj-lt"/>
            </a:endParaRPr>
          </a:p>
        </p:txBody>
      </p:sp>
      <p:sp>
        <p:nvSpPr>
          <p:cNvPr id="5" name="Text Placeholder 3">
            <a:extLst>
              <a:ext uri="{FF2B5EF4-FFF2-40B4-BE49-F238E27FC236}">
                <a16:creationId xmlns:a16="http://schemas.microsoft.com/office/drawing/2014/main" id="{50C4C528-9723-4C39-AC7E-44AD62C09F23}"/>
              </a:ext>
            </a:extLst>
          </p:cNvPr>
          <p:cNvSpPr txBox="1">
            <a:spLocks/>
          </p:cNvSpPr>
          <p:nvPr/>
        </p:nvSpPr>
        <p:spPr>
          <a:xfrm>
            <a:off x="237198" y="1631858"/>
            <a:ext cx="8786170" cy="4985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Did you know about the Adult Social Care Workforce Data Set (ASC-WDS) Benefits Bundle</a:t>
            </a:r>
            <a:r>
              <a:rPr lang="en-GB" sz="2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endParaRPr lang="en-GB" sz="2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The Benefits Bundle gives all users of ASC-WDS access to exclusive discounts and special offers across a range of products and services from Skills for Care and the training providers we endorse. </a:t>
            </a:r>
          </a:p>
          <a:p>
            <a:pPr marL="0" indent="0">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Offers include:</a:t>
            </a:r>
          </a:p>
          <a:p>
            <a:pPr marL="285750" indent="-285750" defTabSz="457200">
              <a:lnSpc>
                <a:spcPct val="100000"/>
              </a:lnSpc>
              <a:spcBef>
                <a:spcPts val="0"/>
              </a:spcBef>
              <a:buClr>
                <a:srgbClr val="E87722"/>
              </a:buClr>
              <a:buFont typeface="Wingdings" panose="05000000000000000000" pitchFamily="2"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20% off leadership courses from Grey Matter Learning</a:t>
            </a:r>
          </a:p>
          <a:p>
            <a:pPr marL="285750" indent="-285750" defTabSz="457200">
              <a:lnSpc>
                <a:spcPct val="100000"/>
              </a:lnSpc>
              <a:spcBef>
                <a:spcPts val="0"/>
              </a:spcBef>
              <a:buClr>
                <a:srgbClr val="E87722"/>
              </a:buClr>
              <a:buFont typeface="Wingdings" panose="05000000000000000000" pitchFamily="2"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25% discount on eLearning from Neil Lee Training</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285750" indent="-285750" defTabSz="457200">
              <a:lnSpc>
                <a:spcPct val="100000"/>
              </a:lnSpc>
              <a:spcBef>
                <a:spcPts val="0"/>
              </a:spcBef>
              <a:buClr>
                <a:srgbClr val="E87722"/>
              </a:buClr>
              <a:buFont typeface="Wingdings" panose="05000000000000000000" pitchFamily="2"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£100 off leadership courses from Training in Care</a:t>
            </a:r>
          </a:p>
          <a:p>
            <a:pPr marL="285750" indent="-285750" defTabSz="457200">
              <a:lnSpc>
                <a:spcPct val="100000"/>
              </a:lnSpc>
              <a:spcBef>
                <a:spcPts val="0"/>
              </a:spcBef>
              <a:buClr>
                <a:srgbClr val="E87722"/>
              </a:buClr>
              <a:buFont typeface="Wingdings" panose="05000000000000000000" pitchFamily="2" charset="2"/>
              <a:buChar char="§"/>
            </a:pPr>
            <a:r>
              <a:rPr lang="en-GB" sz="2000" dirty="0">
                <a:latin typeface="Arial" panose="020B0604020202020204" pitchFamily="34" charset="0"/>
                <a:ea typeface="Times New Roman" panose="02020603050405020304" pitchFamily="18" charset="0"/>
                <a:cs typeface="Times New Roman" panose="02020603050405020304" pitchFamily="18" charset="0"/>
              </a:rPr>
              <a:t>10% off Skills for Care bookshop and </a:t>
            </a:r>
          </a:p>
          <a:p>
            <a:pPr marL="0" indent="0" defTabSz="457200">
              <a:lnSpc>
                <a:spcPct val="100000"/>
              </a:lnSpc>
              <a:spcBef>
                <a:spcPts val="0"/>
              </a:spcBef>
              <a:buClr>
                <a:srgbClr val="E87722"/>
              </a:buClr>
              <a:buNone/>
            </a:pPr>
            <a:r>
              <a:rPr lang="en-GB" sz="2000" dirty="0">
                <a:latin typeface="Arial" panose="020B0604020202020204" pitchFamily="34" charset="0"/>
                <a:ea typeface="Times New Roman" panose="02020603050405020304" pitchFamily="18" charset="0"/>
                <a:cs typeface="Times New Roman" panose="02020603050405020304" pitchFamily="18" charset="0"/>
              </a:rPr>
              <a:t>     eLearning modules</a:t>
            </a:r>
          </a:p>
          <a:p>
            <a:pPr marL="285750" indent="-285750" defTabSz="457200">
              <a:lnSpc>
                <a:spcPct val="100000"/>
              </a:lnSpc>
              <a:spcBef>
                <a:spcPts val="0"/>
              </a:spcBef>
              <a:buClr>
                <a:srgbClr val="E87722"/>
              </a:buClr>
              <a:buFont typeface="Wingdings" panose="05000000000000000000" pitchFamily="2" charset="2"/>
              <a:buChar char="§"/>
            </a:pPr>
            <a:r>
              <a:rPr lang="en-GB" sz="2000" dirty="0">
                <a:effectLst/>
                <a:latin typeface="Arial" panose="020B0604020202020204" pitchFamily="34" charset="0"/>
                <a:ea typeface="Times New Roman" panose="02020603050405020304" pitchFamily="18" charset="0"/>
              </a:rPr>
              <a:t>…plus </a:t>
            </a:r>
            <a:r>
              <a:rPr lang="en-GB" sz="2000" dirty="0">
                <a:latin typeface="Arial" panose="020B0604020202020204" pitchFamily="34" charset="0"/>
                <a:ea typeface="Times New Roman" panose="02020603050405020304" pitchFamily="18" charset="0"/>
              </a:rPr>
              <a:t>much more!</a:t>
            </a:r>
          </a:p>
          <a:p>
            <a:pPr marL="0" indent="0" defTabSz="457200">
              <a:lnSpc>
                <a:spcPct val="100000"/>
              </a:lnSpc>
              <a:spcBef>
                <a:spcPts val="0"/>
              </a:spcBef>
              <a:buClr>
                <a:srgbClr val="E87722"/>
              </a:buClr>
              <a:buNone/>
            </a:pPr>
            <a:endParaRPr lang="en-GB" sz="800" dirty="0">
              <a:solidFill>
                <a:srgbClr val="505050"/>
              </a:solidFill>
              <a:effectLst/>
              <a:latin typeface="Arial" panose="020B0604020202020204" pitchFamily="34" charset="0"/>
              <a:ea typeface="Calibri" panose="020F0502020204030204" pitchFamily="34" charset="0"/>
            </a:endParaRPr>
          </a:p>
          <a:p>
            <a:pPr marL="0" indent="0" defTabSz="457200">
              <a:lnSpc>
                <a:spcPct val="100000"/>
              </a:lnSpc>
              <a:spcBef>
                <a:spcPts val="0"/>
              </a:spcBef>
              <a:buClr>
                <a:srgbClr val="E87722"/>
              </a:buClr>
              <a:buNone/>
            </a:pPr>
            <a:r>
              <a:rPr lang="en-GB" sz="2200" b="1" u="sng" dirty="0">
                <a:solidFill>
                  <a:schemeClr val="accent1"/>
                </a:solidFill>
                <a:latin typeface="Arial" panose="020B0604020202020204" pitchFamily="34" charset="0"/>
                <a:ea typeface="Calibri" panose="020F0502020204030204" pitchFamily="34" charset="0"/>
                <a:hlinkClick r:id="rId3"/>
              </a:rPr>
              <a:t>www.skillsforcare.org.uk/ASCWDS</a:t>
            </a:r>
            <a:endParaRPr lang="en-GB" sz="2200" b="1" u="sng" dirty="0">
              <a:solidFill>
                <a:schemeClr val="accent1"/>
              </a:solidFill>
              <a:effectLst/>
              <a:latin typeface="Arial" panose="020B0604020202020204" pitchFamily="34" charset="0"/>
              <a:ea typeface="Calibri" panose="020F0502020204030204" pitchFamily="34" charset="0"/>
            </a:endParaRPr>
          </a:p>
          <a:p>
            <a:pPr marL="0" lvl="0" indent="0" defTabSz="457200">
              <a:lnSpc>
                <a:spcPct val="100000"/>
              </a:lnSpc>
              <a:spcBef>
                <a:spcPts val="0"/>
              </a:spcBef>
              <a:buClr>
                <a:srgbClr val="E87722"/>
              </a:buClr>
              <a:buNone/>
            </a:pPr>
            <a:endParaRPr lang="en-GB" sz="2000" dirty="0">
              <a:solidFill>
                <a:srgbClr val="505050"/>
              </a:solidFill>
              <a:latin typeface="Arial" panose="020B0604020202020204" pitchFamily="34" charset="0"/>
            </a:endParaRPr>
          </a:p>
          <a:p>
            <a:pPr marL="0" lvl="0" indent="0" defTabSz="457200">
              <a:lnSpc>
                <a:spcPct val="100000"/>
              </a:lnSpc>
              <a:spcBef>
                <a:spcPts val="0"/>
              </a:spcBef>
              <a:buClr>
                <a:srgbClr val="E87722"/>
              </a:buClr>
              <a:buNone/>
            </a:pPr>
            <a:endParaRPr lang="en-GB" sz="2000" dirty="0">
              <a:solidFill>
                <a:srgbClr val="000000"/>
              </a:solidFill>
            </a:endParaRPr>
          </a:p>
          <a:p>
            <a:pPr marL="0" lvl="0" indent="0" defTabSz="457200">
              <a:lnSpc>
                <a:spcPct val="100000"/>
              </a:lnSpc>
              <a:spcBef>
                <a:spcPts val="0"/>
              </a:spcBef>
              <a:buClr>
                <a:srgbClr val="E87722"/>
              </a:buClr>
              <a:buNone/>
            </a:pPr>
            <a:endParaRPr lang="en-GB" sz="2000" dirty="0">
              <a:solidFill>
                <a:srgbClr val="000000"/>
              </a:solidFill>
            </a:endParaRPr>
          </a:p>
          <a:p>
            <a:pPr marL="0" indent="0">
              <a:buNone/>
            </a:pPr>
            <a:endParaRPr lang="en-GB" sz="2000" b="1" dirty="0">
              <a:solidFill>
                <a:srgbClr val="005EB8"/>
              </a:solidFill>
            </a:endParaRPr>
          </a:p>
        </p:txBody>
      </p:sp>
      <p:pic>
        <p:nvPicPr>
          <p:cNvPr id="7" name="Picture 6">
            <a:extLst>
              <a:ext uri="{FF2B5EF4-FFF2-40B4-BE49-F238E27FC236}">
                <a16:creationId xmlns:a16="http://schemas.microsoft.com/office/drawing/2014/main" id="{1E666E14-85E7-6B33-7858-109F006423CC}"/>
              </a:ext>
            </a:extLst>
          </p:cNvPr>
          <p:cNvPicPr>
            <a:picLocks noChangeAspect="1"/>
          </p:cNvPicPr>
          <p:nvPr/>
        </p:nvPicPr>
        <p:blipFill>
          <a:blip r:embed="rId4"/>
          <a:stretch>
            <a:fillRect/>
          </a:stretch>
        </p:blipFill>
        <p:spPr>
          <a:xfrm>
            <a:off x="6081959" y="4632559"/>
            <a:ext cx="2824843" cy="1589746"/>
          </a:xfrm>
          <a:prstGeom prst="rect">
            <a:avLst/>
          </a:prstGeom>
        </p:spPr>
      </p:pic>
    </p:spTree>
    <p:extLst>
      <p:ext uri="{BB962C8B-B14F-4D97-AF65-F5344CB8AC3E}">
        <p14:creationId xmlns:p14="http://schemas.microsoft.com/office/powerpoint/2010/main" val="396806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AC21-D75F-47F2-AA2E-B1D15CBFC8E3}"/>
              </a:ext>
            </a:extLst>
          </p:cNvPr>
          <p:cNvSpPr>
            <a:spLocks noGrp="1"/>
          </p:cNvSpPr>
          <p:nvPr>
            <p:ph type="title"/>
          </p:nvPr>
        </p:nvSpPr>
        <p:spPr>
          <a:xfrm>
            <a:off x="1384746" y="3095851"/>
            <a:ext cx="6983399" cy="666297"/>
          </a:xfrm>
        </p:spPr>
        <p:txBody>
          <a:bodyPr/>
          <a:lstStyle/>
          <a:p>
            <a:r>
              <a:rPr lang="en-GB" dirty="0"/>
              <a:t>Latest information</a:t>
            </a:r>
          </a:p>
        </p:txBody>
      </p:sp>
    </p:spTree>
    <p:extLst>
      <p:ext uri="{BB962C8B-B14F-4D97-AF65-F5344CB8AC3E}">
        <p14:creationId xmlns:p14="http://schemas.microsoft.com/office/powerpoint/2010/main" val="405967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AF1F75-9A0D-470C-9A48-035705A1A471}"/>
              </a:ext>
            </a:extLst>
          </p:cNvPr>
          <p:cNvSpPr txBox="1">
            <a:spLocks/>
          </p:cNvSpPr>
          <p:nvPr/>
        </p:nvSpPr>
        <p:spPr>
          <a:xfrm>
            <a:off x="1812306" y="606478"/>
            <a:ext cx="5519387" cy="698653"/>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#PositiveWorkplaceCulture</a:t>
            </a:r>
          </a:p>
        </p:txBody>
      </p:sp>
      <p:sp>
        <p:nvSpPr>
          <p:cNvPr id="5" name="Text Placeholder 3">
            <a:hlinkClick r:id="rId3"/>
            <a:extLst>
              <a:ext uri="{FF2B5EF4-FFF2-40B4-BE49-F238E27FC236}">
                <a16:creationId xmlns:a16="http://schemas.microsoft.com/office/drawing/2014/main" id="{1F09C963-A1F6-489B-9017-14E06423B929}"/>
              </a:ext>
            </a:extLst>
          </p:cNvPr>
          <p:cNvSpPr txBox="1">
            <a:spLocks/>
          </p:cNvSpPr>
          <p:nvPr/>
        </p:nvSpPr>
        <p:spPr>
          <a:xfrm>
            <a:off x="295935" y="3066639"/>
            <a:ext cx="8490235" cy="2426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positive workplace culture supports staff to feel happy and confident at work and enables employers to find and keep great staff who will deliver the best care and support to others.</a:t>
            </a:r>
          </a:p>
          <a:p>
            <a:pPr marL="0" indent="0">
              <a:buNone/>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Throughout the campaign we’ll be providing information and resources to increase understanding of what a positive culture is and why it’s important, and providing practical tips and examples that employers and managers can use to support a positive workplace culture.</a:t>
            </a:r>
          </a:p>
          <a:p>
            <a:pPr marL="0" indent="0">
              <a:buNone/>
            </a:pP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Find out more on our campaign page</a:t>
            </a:r>
            <a:endParaRPr lang="en-GB" sz="2000" b="1" dirty="0">
              <a:solidFill>
                <a:srgbClr val="505050"/>
              </a:solidFill>
              <a:effectLst/>
              <a:latin typeface="Arial" panose="020B0604020202020204" pitchFamily="34" charset="0"/>
              <a:ea typeface="Calibri" panose="020F0502020204030204" pitchFamily="34" charset="0"/>
              <a:hlinkClick r:id="rId4"/>
            </a:endParaRPr>
          </a:p>
          <a:p>
            <a:pPr marL="0" indent="0">
              <a:buNone/>
            </a:pP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000" dirty="0">
              <a:solidFill>
                <a:srgbClr val="000000"/>
              </a:solidFill>
            </a:endParaRPr>
          </a:p>
        </p:txBody>
      </p:sp>
      <p:pic>
        <p:nvPicPr>
          <p:cNvPr id="9" name="Picture 8">
            <a:extLst>
              <a:ext uri="{FF2B5EF4-FFF2-40B4-BE49-F238E27FC236}">
                <a16:creationId xmlns:a16="http://schemas.microsoft.com/office/drawing/2014/main" id="{F9912123-E291-4145-A692-0EC2313B21A4}"/>
              </a:ext>
            </a:extLst>
          </p:cNvPr>
          <p:cNvPicPr>
            <a:picLocks noChangeAspect="1"/>
          </p:cNvPicPr>
          <p:nvPr/>
        </p:nvPicPr>
        <p:blipFill>
          <a:blip r:embed="rId5"/>
          <a:stretch>
            <a:fillRect/>
          </a:stretch>
        </p:blipFill>
        <p:spPr>
          <a:xfrm>
            <a:off x="295935" y="215445"/>
            <a:ext cx="1463167" cy="1469263"/>
          </a:xfrm>
          <a:prstGeom prst="rect">
            <a:avLst/>
          </a:prstGeom>
        </p:spPr>
      </p:pic>
      <p:sp>
        <p:nvSpPr>
          <p:cNvPr id="10" name="Text Placeholder 3">
            <a:extLst>
              <a:ext uri="{FF2B5EF4-FFF2-40B4-BE49-F238E27FC236}">
                <a16:creationId xmlns:a16="http://schemas.microsoft.com/office/drawing/2014/main" id="{CF403862-B2E8-4DF7-9CC3-056C16BB85FF}"/>
              </a:ext>
            </a:extLst>
          </p:cNvPr>
          <p:cNvSpPr txBox="1">
            <a:spLocks/>
          </p:cNvSpPr>
          <p:nvPr/>
        </p:nvSpPr>
        <p:spPr>
          <a:xfrm>
            <a:off x="295935" y="1781061"/>
            <a:ext cx="8786170" cy="12789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200" b="1" dirty="0">
                <a:solidFill>
                  <a:schemeClr val="accent1"/>
                </a:solidFill>
                <a:latin typeface="Arial" panose="020B0604020202020204" pitchFamily="34" charset="0"/>
              </a:rPr>
              <a:t>This June and July we’re shining our spotlight on developing a positive workplace culture, exploring what a workplace culture is and how you can create one.</a:t>
            </a:r>
            <a:endParaRPr lang="en-GB" sz="2200" b="1" dirty="0">
              <a:solidFill>
                <a:schemeClr val="accent1"/>
              </a:solidFill>
            </a:endParaRPr>
          </a:p>
        </p:txBody>
      </p:sp>
    </p:spTree>
    <p:extLst>
      <p:ext uri="{BB962C8B-B14F-4D97-AF65-F5344CB8AC3E}">
        <p14:creationId xmlns:p14="http://schemas.microsoft.com/office/powerpoint/2010/main" val="9629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01E6BF-414F-CD40-152C-178CD3670FB8}"/>
              </a:ext>
            </a:extLst>
          </p:cNvPr>
          <p:cNvSpPr txBox="1">
            <a:spLocks/>
          </p:cNvSpPr>
          <p:nvPr/>
        </p:nvSpPr>
        <p:spPr>
          <a:xfrm>
            <a:off x="1773244" y="440873"/>
            <a:ext cx="5526052" cy="1115949"/>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200" dirty="0"/>
              <a:t>Oliver McGowan draft code of practice</a:t>
            </a:r>
          </a:p>
        </p:txBody>
      </p:sp>
      <p:pic>
        <p:nvPicPr>
          <p:cNvPr id="3" name="Picture 2">
            <a:extLst>
              <a:ext uri="{FF2B5EF4-FFF2-40B4-BE49-F238E27FC236}">
                <a16:creationId xmlns:a16="http://schemas.microsoft.com/office/drawing/2014/main" id="{AD30759E-4128-EF8A-9746-465F2B39D467}"/>
              </a:ext>
            </a:extLst>
          </p:cNvPr>
          <p:cNvPicPr>
            <a:picLocks noChangeAspect="1"/>
          </p:cNvPicPr>
          <p:nvPr/>
        </p:nvPicPr>
        <p:blipFill>
          <a:blip r:embed="rId3"/>
          <a:stretch>
            <a:fillRect/>
          </a:stretch>
        </p:blipFill>
        <p:spPr>
          <a:xfrm>
            <a:off x="-1" y="-1"/>
            <a:ext cx="1773245" cy="1773245"/>
          </a:xfrm>
          <a:prstGeom prst="rect">
            <a:avLst/>
          </a:prstGeom>
        </p:spPr>
      </p:pic>
      <p:sp>
        <p:nvSpPr>
          <p:cNvPr id="4" name="TextBox 3">
            <a:hlinkClick r:id="rId4"/>
            <a:extLst>
              <a:ext uri="{FF2B5EF4-FFF2-40B4-BE49-F238E27FC236}">
                <a16:creationId xmlns:a16="http://schemas.microsoft.com/office/drawing/2014/main" id="{7733386E-5EEA-8C98-1320-6CC27A9FE9A9}"/>
              </a:ext>
            </a:extLst>
          </p:cNvPr>
          <p:cNvSpPr txBox="1"/>
          <p:nvPr/>
        </p:nvSpPr>
        <p:spPr>
          <a:xfrm>
            <a:off x="359069" y="1773244"/>
            <a:ext cx="8555319" cy="4663521"/>
          </a:xfrm>
          <a:prstGeom prst="rect">
            <a:avLst/>
          </a:prstGeom>
          <a:noFill/>
        </p:spPr>
        <p:txBody>
          <a:bodyPr wrap="square" rtlCol="0">
            <a:spAutoFit/>
          </a:bodyPr>
          <a:lstStyle/>
          <a:p>
            <a:pPr>
              <a:lnSpc>
                <a:spcPct val="115000"/>
              </a:lnSpc>
            </a:pPr>
            <a:r>
              <a:rPr lang="en-GB" sz="2000" spc="15" dirty="0">
                <a:solidFill>
                  <a:srgbClr val="212529"/>
                </a:solidFill>
                <a:effectLst/>
                <a:ea typeface="Calibri" panose="020F0502020204030204" pitchFamily="34" charset="0"/>
              </a:rPr>
              <a:t>The draft Oliver McGowan Mandatory Training on Learning Disability and Autism code of practice outlines how health and care providers who are registered with the Care Quality Commission (CQC) can meet the legislative requirement introduced by the Health and Care Act 2022 to ensure staff receive training on learning disability and autism, appropriate to their role. </a:t>
            </a:r>
          </a:p>
          <a:p>
            <a:pPr>
              <a:lnSpc>
                <a:spcPct val="115000"/>
              </a:lnSpc>
            </a:pPr>
            <a:endParaRPr lang="en-GB" sz="2000" dirty="0">
              <a:effectLst/>
              <a:ea typeface="Calibri" panose="020F0502020204030204" pitchFamily="34" charset="0"/>
            </a:endParaRPr>
          </a:p>
          <a:p>
            <a:pPr>
              <a:lnSpc>
                <a:spcPct val="115000"/>
              </a:lnSpc>
            </a:pPr>
            <a:r>
              <a:rPr lang="en-GB" sz="2000" spc="15" dirty="0">
                <a:solidFill>
                  <a:srgbClr val="212529"/>
                </a:solidFill>
                <a:effectLst/>
                <a:ea typeface="Calibri" panose="020F0502020204030204" pitchFamily="34" charset="0"/>
              </a:rPr>
              <a:t>The public consultation on the draft code of practice will run for 12 weeks and closes on Tuesday 19 September 2023. Following this, the government will consider all consultation responses to inform any final changes to the draft code of practice.</a:t>
            </a:r>
          </a:p>
          <a:p>
            <a:pPr>
              <a:lnSpc>
                <a:spcPct val="115000"/>
              </a:lnSpc>
            </a:pPr>
            <a:endParaRPr lang="en-GB" sz="2000" spc="15" dirty="0">
              <a:solidFill>
                <a:srgbClr val="212529"/>
              </a:solidFill>
              <a:effectLst/>
              <a:ea typeface="Calibri" panose="020F0502020204030204" pitchFamily="34" charset="0"/>
            </a:endParaRPr>
          </a:p>
          <a:p>
            <a:pPr>
              <a:lnSpc>
                <a:spcPct val="115000"/>
              </a:lnSpc>
            </a:pPr>
            <a:r>
              <a:rPr lang="en-GB" sz="2000" b="1" spc="15" dirty="0">
                <a:solidFill>
                  <a:srgbClr val="212529"/>
                </a:solidFill>
                <a:ea typeface="Calibri" panose="020F0502020204030204" pitchFamily="34" charset="0"/>
                <a:hlinkClick r:id="rId4"/>
              </a:rPr>
              <a:t>Find out more and respond to the public consultation</a:t>
            </a:r>
            <a:endParaRPr lang="en-GB" sz="2000" b="1" dirty="0">
              <a:effectLst/>
              <a:ea typeface="Calibri" panose="020F0502020204030204" pitchFamily="34" charset="0"/>
            </a:endParaRPr>
          </a:p>
        </p:txBody>
      </p:sp>
    </p:spTree>
    <p:extLst>
      <p:ext uri="{BB962C8B-B14F-4D97-AF65-F5344CB8AC3E}">
        <p14:creationId xmlns:p14="http://schemas.microsoft.com/office/powerpoint/2010/main" val="351256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AC21-D75F-47F2-AA2E-B1D15CBFC8E3}"/>
              </a:ext>
            </a:extLst>
          </p:cNvPr>
          <p:cNvSpPr>
            <a:spLocks noGrp="1"/>
          </p:cNvSpPr>
          <p:nvPr>
            <p:ph type="title"/>
          </p:nvPr>
        </p:nvSpPr>
        <p:spPr>
          <a:xfrm>
            <a:off x="1120632" y="2959757"/>
            <a:ext cx="6902736" cy="666297"/>
          </a:xfrm>
        </p:spPr>
        <p:txBody>
          <a:bodyPr/>
          <a:lstStyle/>
          <a:p>
            <a:r>
              <a:rPr lang="en-GB" dirty="0"/>
              <a:t>Information for registered managers</a:t>
            </a:r>
          </a:p>
        </p:txBody>
      </p:sp>
    </p:spTree>
    <p:extLst>
      <p:ext uri="{BB962C8B-B14F-4D97-AF65-F5344CB8AC3E}">
        <p14:creationId xmlns:p14="http://schemas.microsoft.com/office/powerpoint/2010/main" val="222677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56041-FB4D-4D6A-B37D-D52E7DC58981}"/>
              </a:ext>
            </a:extLst>
          </p:cNvPr>
          <p:cNvPicPr>
            <a:picLocks noChangeAspect="1"/>
          </p:cNvPicPr>
          <p:nvPr/>
        </p:nvPicPr>
        <p:blipFill>
          <a:blip r:embed="rId3"/>
          <a:stretch>
            <a:fillRect/>
          </a:stretch>
        </p:blipFill>
        <p:spPr>
          <a:xfrm>
            <a:off x="7237733" y="2364057"/>
            <a:ext cx="1647852" cy="1647852"/>
          </a:xfrm>
          <a:prstGeom prst="rect">
            <a:avLst/>
          </a:prstGeom>
        </p:spPr>
      </p:pic>
      <p:sp>
        <p:nvSpPr>
          <p:cNvPr id="6" name="Title 2">
            <a:extLst>
              <a:ext uri="{FF2B5EF4-FFF2-40B4-BE49-F238E27FC236}">
                <a16:creationId xmlns:a16="http://schemas.microsoft.com/office/drawing/2014/main" id="{151171E7-3DAC-408B-97B5-DD7B740B2E25}"/>
              </a:ext>
            </a:extLst>
          </p:cNvPr>
          <p:cNvSpPr txBox="1">
            <a:spLocks/>
          </p:cNvSpPr>
          <p:nvPr/>
        </p:nvSpPr>
        <p:spPr>
          <a:xfrm>
            <a:off x="2076770" y="366051"/>
            <a:ext cx="5629723" cy="113264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4000" dirty="0"/>
              <a:t>Webinars to support </a:t>
            </a:r>
            <a:br>
              <a:rPr lang="en-GB" sz="4000" dirty="0"/>
            </a:br>
            <a:r>
              <a:rPr lang="en-GB" sz="4000" dirty="0"/>
              <a:t>your service </a:t>
            </a:r>
          </a:p>
          <a:p>
            <a:endParaRPr lang="en-GB" sz="4000" dirty="0"/>
          </a:p>
        </p:txBody>
      </p:sp>
      <p:sp>
        <p:nvSpPr>
          <p:cNvPr id="7" name="Text Placeholder 3">
            <a:extLst>
              <a:ext uri="{FF2B5EF4-FFF2-40B4-BE49-F238E27FC236}">
                <a16:creationId xmlns:a16="http://schemas.microsoft.com/office/drawing/2014/main" id="{DC838B93-34BB-450A-BFBC-7BD54A2506E7}"/>
              </a:ext>
            </a:extLst>
          </p:cNvPr>
          <p:cNvSpPr txBox="1">
            <a:spLocks/>
          </p:cNvSpPr>
          <p:nvPr/>
        </p:nvSpPr>
        <p:spPr>
          <a:xfrm>
            <a:off x="190132" y="1847894"/>
            <a:ext cx="8799667" cy="7940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5EB8"/>
                </a:solidFill>
              </a:rPr>
              <a:t>Our series of webinars cover a wide range of topics – they are delivered to a live audience and recorded for further viewing.</a:t>
            </a:r>
            <a:br>
              <a:rPr lang="en-GB" sz="2400" b="1" dirty="0">
                <a:solidFill>
                  <a:srgbClr val="005EB8"/>
                </a:solidFill>
              </a:rPr>
            </a:br>
            <a:br>
              <a:rPr lang="en-GB" sz="2400" dirty="0"/>
            </a:br>
            <a:endParaRPr lang="en-GB" sz="2000" b="1" dirty="0">
              <a:solidFill>
                <a:srgbClr val="005EB8"/>
              </a:solidFill>
            </a:endParaRPr>
          </a:p>
        </p:txBody>
      </p:sp>
      <p:sp>
        <p:nvSpPr>
          <p:cNvPr id="3" name="TextBox 2">
            <a:hlinkClick r:id="rId4"/>
            <a:extLst>
              <a:ext uri="{FF2B5EF4-FFF2-40B4-BE49-F238E27FC236}">
                <a16:creationId xmlns:a16="http://schemas.microsoft.com/office/drawing/2014/main" id="{BD4F86B7-8DD0-491D-A23F-C6B873B552CF}"/>
              </a:ext>
            </a:extLst>
          </p:cNvPr>
          <p:cNvSpPr txBox="1"/>
          <p:nvPr/>
        </p:nvSpPr>
        <p:spPr>
          <a:xfrm>
            <a:off x="146488" y="4057422"/>
            <a:ext cx="8560078" cy="430887"/>
          </a:xfrm>
          <a:prstGeom prst="rect">
            <a:avLst/>
          </a:prstGeom>
          <a:noFill/>
        </p:spPr>
        <p:txBody>
          <a:bodyPr wrap="square" rtlCol="0">
            <a:spAutoFit/>
          </a:bodyPr>
          <a:lstStyle/>
          <a:p>
            <a:pPr algn="ctr"/>
            <a:r>
              <a:rPr lang="en-GB" sz="2200" b="1" u="sng" dirty="0">
                <a:solidFill>
                  <a:srgbClr val="005EB8"/>
                </a:solidFill>
                <a:hlinkClick r:id="rId5"/>
              </a:rPr>
              <a:t>www.skillsforcare.org.uk/RMwebinars</a:t>
            </a:r>
            <a:endParaRPr lang="en-GB" sz="2200" b="1" u="sng" dirty="0">
              <a:solidFill>
                <a:srgbClr val="005EB8"/>
              </a:solidFill>
            </a:endParaRPr>
          </a:p>
        </p:txBody>
      </p:sp>
      <p:pic>
        <p:nvPicPr>
          <p:cNvPr id="5" name="Picture 4" descr="A close up of a sign&#10;&#10;Description automatically generated">
            <a:extLst>
              <a:ext uri="{FF2B5EF4-FFF2-40B4-BE49-F238E27FC236}">
                <a16:creationId xmlns:a16="http://schemas.microsoft.com/office/drawing/2014/main" id="{ACF2C265-D38B-42B5-B63F-EB62DA479EF0}"/>
              </a:ext>
            </a:extLst>
          </p:cNvPr>
          <p:cNvPicPr>
            <a:picLocks noChangeAspect="1"/>
          </p:cNvPicPr>
          <p:nvPr/>
        </p:nvPicPr>
        <p:blipFill>
          <a:blip r:embed="rId6"/>
          <a:stretch>
            <a:fillRect/>
          </a:stretch>
        </p:blipFill>
        <p:spPr>
          <a:xfrm>
            <a:off x="344054" y="286705"/>
            <a:ext cx="1428624" cy="1280489"/>
          </a:xfrm>
          <a:prstGeom prst="rect">
            <a:avLst/>
          </a:prstGeom>
        </p:spPr>
      </p:pic>
      <p:pic>
        <p:nvPicPr>
          <p:cNvPr id="10" name="Picture 9">
            <a:extLst>
              <a:ext uri="{FF2B5EF4-FFF2-40B4-BE49-F238E27FC236}">
                <a16:creationId xmlns:a16="http://schemas.microsoft.com/office/drawing/2014/main" id="{46F23C99-A37F-4F35-934A-47A299E9A4DA}"/>
              </a:ext>
            </a:extLst>
          </p:cNvPr>
          <p:cNvPicPr>
            <a:picLocks noChangeAspect="1"/>
          </p:cNvPicPr>
          <p:nvPr/>
        </p:nvPicPr>
        <p:blipFill>
          <a:blip r:embed="rId7"/>
          <a:stretch>
            <a:fillRect/>
          </a:stretch>
        </p:blipFill>
        <p:spPr>
          <a:xfrm>
            <a:off x="190132" y="-2967"/>
            <a:ext cx="1734592" cy="1734592"/>
          </a:xfrm>
          <a:prstGeom prst="rect">
            <a:avLst/>
          </a:prstGeom>
        </p:spPr>
      </p:pic>
      <p:sp>
        <p:nvSpPr>
          <p:cNvPr id="11" name="Rectangle 10">
            <a:extLst>
              <a:ext uri="{FF2B5EF4-FFF2-40B4-BE49-F238E27FC236}">
                <a16:creationId xmlns:a16="http://schemas.microsoft.com/office/drawing/2014/main" id="{4C543AEE-A463-459C-8263-4989C5ECB65A}"/>
              </a:ext>
            </a:extLst>
          </p:cNvPr>
          <p:cNvSpPr/>
          <p:nvPr/>
        </p:nvSpPr>
        <p:spPr>
          <a:xfrm>
            <a:off x="258415" y="2654313"/>
            <a:ext cx="4276938" cy="1661993"/>
          </a:xfrm>
          <a:prstGeom prst="rect">
            <a:avLst/>
          </a:prstGeom>
        </p:spPr>
        <p:txBody>
          <a:bodyPr wrap="square">
            <a:spAutoFit/>
          </a:bodyPr>
          <a:lstStyle/>
          <a:p>
            <a:pPr marL="285750" indent="-285750">
              <a:buClr>
                <a:srgbClr val="E87722"/>
              </a:buClr>
              <a:buFont typeface="Wingdings" panose="05000000000000000000" pitchFamily="2" charset="2"/>
              <a:buChar char="§"/>
            </a:pPr>
            <a:r>
              <a:rPr lang="en-GB" sz="2000" dirty="0"/>
              <a:t>Care topics</a:t>
            </a:r>
          </a:p>
          <a:p>
            <a:pPr marL="285750" indent="-285750">
              <a:buClr>
                <a:srgbClr val="E87722"/>
              </a:buClr>
              <a:buFont typeface="Wingdings" panose="05000000000000000000" pitchFamily="2" charset="2"/>
              <a:buChar char="§"/>
            </a:pPr>
            <a:r>
              <a:rPr lang="en-GB" sz="2000" dirty="0"/>
              <a:t>Digital, data and technology</a:t>
            </a:r>
          </a:p>
          <a:p>
            <a:pPr marL="285750" indent="-285750">
              <a:buClr>
                <a:srgbClr val="E87722"/>
              </a:buClr>
              <a:buFont typeface="Wingdings" panose="05000000000000000000" pitchFamily="2" charset="2"/>
              <a:buChar char="§"/>
            </a:pPr>
            <a:r>
              <a:rPr lang="en-GB" sz="2000" dirty="0"/>
              <a:t>Recruitment and retention</a:t>
            </a:r>
          </a:p>
          <a:p>
            <a:pPr marL="285750" indent="-285750">
              <a:buClr>
                <a:srgbClr val="E87722"/>
              </a:buClr>
              <a:buFont typeface="Wingdings" panose="05000000000000000000" pitchFamily="2" charset="2"/>
              <a:buChar char="§"/>
            </a:pPr>
            <a:r>
              <a:rPr lang="en-GB" sz="2000" dirty="0"/>
              <a:t>Managing a service</a:t>
            </a:r>
          </a:p>
          <a:p>
            <a:pPr marL="285750" indent="-285750">
              <a:buClr>
                <a:srgbClr val="E87722"/>
              </a:buClr>
              <a:buFont typeface="Wingdings" panose="05000000000000000000" pitchFamily="2" charset="2"/>
              <a:buChar char="§"/>
            </a:pPr>
            <a:endParaRPr lang="en-GB" sz="2200" dirty="0"/>
          </a:p>
        </p:txBody>
      </p:sp>
      <p:sp>
        <p:nvSpPr>
          <p:cNvPr id="13" name="Rectangle 12">
            <a:extLst>
              <a:ext uri="{FF2B5EF4-FFF2-40B4-BE49-F238E27FC236}">
                <a16:creationId xmlns:a16="http://schemas.microsoft.com/office/drawing/2014/main" id="{73D28111-AC65-4080-9705-377D4B0DBB24}"/>
              </a:ext>
            </a:extLst>
          </p:cNvPr>
          <p:cNvSpPr/>
          <p:nvPr/>
        </p:nvSpPr>
        <p:spPr>
          <a:xfrm>
            <a:off x="4426527" y="2674093"/>
            <a:ext cx="3023584" cy="1292662"/>
          </a:xfrm>
          <a:prstGeom prst="rect">
            <a:avLst/>
          </a:prstGeom>
        </p:spPr>
        <p:txBody>
          <a:bodyPr wrap="square">
            <a:spAutoFit/>
          </a:bodyPr>
          <a:lstStyle/>
          <a:p>
            <a:pPr marL="285750" indent="-285750">
              <a:buClr>
                <a:srgbClr val="E87722"/>
              </a:buClr>
              <a:buFont typeface="Wingdings" panose="05000000000000000000" pitchFamily="2" charset="2"/>
              <a:buChar char="§"/>
            </a:pPr>
            <a:r>
              <a:rPr lang="en-GB" sz="2000" dirty="0"/>
              <a:t>Managing people</a:t>
            </a:r>
          </a:p>
          <a:p>
            <a:pPr marL="285750" indent="-285750">
              <a:buClr>
                <a:srgbClr val="E87722"/>
              </a:buClr>
              <a:buFont typeface="Wingdings" panose="05000000000000000000" pitchFamily="2" charset="2"/>
              <a:buChar char="§"/>
            </a:pPr>
            <a:r>
              <a:rPr lang="en-GB" sz="2000" dirty="0"/>
              <a:t>HR</a:t>
            </a:r>
          </a:p>
          <a:p>
            <a:pPr marL="285750" indent="-285750">
              <a:buClr>
                <a:srgbClr val="E87722"/>
              </a:buClr>
              <a:buFont typeface="Wingdings" panose="05000000000000000000" pitchFamily="2" charset="2"/>
              <a:buChar char="§"/>
            </a:pPr>
            <a:r>
              <a:rPr lang="en-GB" sz="2000" dirty="0"/>
              <a:t>Wellbeing</a:t>
            </a:r>
          </a:p>
          <a:p>
            <a:pPr marL="285750" indent="-285750">
              <a:buClr>
                <a:srgbClr val="E87722"/>
              </a:buClr>
              <a:buFont typeface="Wingdings" panose="05000000000000000000" pitchFamily="2" charset="2"/>
              <a:buChar char="§"/>
            </a:pPr>
            <a:endParaRPr lang="en-GB" dirty="0"/>
          </a:p>
        </p:txBody>
      </p:sp>
      <p:sp>
        <p:nvSpPr>
          <p:cNvPr id="14" name="TextBox 13">
            <a:extLst>
              <a:ext uri="{FF2B5EF4-FFF2-40B4-BE49-F238E27FC236}">
                <a16:creationId xmlns:a16="http://schemas.microsoft.com/office/drawing/2014/main" id="{C6E2AA58-F34D-4B4E-B552-107015E91AB3}"/>
              </a:ext>
            </a:extLst>
          </p:cNvPr>
          <p:cNvSpPr txBox="1"/>
          <p:nvPr/>
        </p:nvSpPr>
        <p:spPr>
          <a:xfrm>
            <a:off x="1171135" y="4734850"/>
            <a:ext cx="7066875" cy="1384995"/>
          </a:xfrm>
          <a:prstGeom prst="rect">
            <a:avLst/>
          </a:prstGeom>
          <a:solidFill>
            <a:srgbClr val="E87722"/>
          </a:solidFill>
          <a:ln w="19050">
            <a:solidFill>
              <a:srgbClr val="E87722"/>
            </a:solidFill>
          </a:ln>
        </p:spPr>
        <p:txBody>
          <a:bodyPr wrap="square" rtlCol="0">
            <a:spAutoFit/>
          </a:bodyPr>
          <a:lstStyle/>
          <a:p>
            <a:r>
              <a:rPr lang="en-GB" sz="2400" b="1" dirty="0">
                <a:solidFill>
                  <a:schemeClr val="bg1"/>
                </a:solidFill>
              </a:rPr>
              <a:t>New recorded webinars</a:t>
            </a:r>
            <a:endParaRPr lang="en-GB" sz="2000" b="1" dirty="0">
              <a:solidFill>
                <a:schemeClr val="bg1"/>
              </a:solidFill>
            </a:endParaRPr>
          </a:p>
          <a:p>
            <a:pPr marL="342900" indent="-342900">
              <a:buFont typeface="Wingdings" panose="05000000000000000000" pitchFamily="2" charset="2"/>
              <a:buChar char="§"/>
            </a:pPr>
            <a:r>
              <a:rPr lang="en-GB"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Safer employment – Effective references</a:t>
            </a:r>
          </a:p>
          <a:p>
            <a:pPr marL="342900" indent="-342900">
              <a:buFont typeface="Wingdings" panose="05000000000000000000" pitchFamily="2" charset="2"/>
              <a:buChar char="§"/>
            </a:pPr>
            <a:r>
              <a:rPr lang="en-GB" sz="2000" dirty="0">
                <a:solidFill>
                  <a:schemeClr val="bg1"/>
                </a:solidFill>
              </a:rPr>
              <a:t>Providing evidence to the CQC and New CQC inspection</a:t>
            </a:r>
          </a:p>
          <a:p>
            <a:pPr marL="342900" indent="-342900">
              <a:buFont typeface="Wingdings" panose="05000000000000000000" pitchFamily="2" charset="2"/>
              <a:buChar char="§"/>
            </a:pPr>
            <a:r>
              <a:rPr lang="en-GB" sz="2000" dirty="0">
                <a:solidFill>
                  <a:schemeClr val="bg1"/>
                </a:solidFill>
              </a:rPr>
              <a:t>Maximise retention and Maximise recruitment</a:t>
            </a:r>
          </a:p>
        </p:txBody>
      </p:sp>
    </p:spTree>
    <p:extLst>
      <p:ext uri="{BB962C8B-B14F-4D97-AF65-F5344CB8AC3E}">
        <p14:creationId xmlns:p14="http://schemas.microsoft.com/office/powerpoint/2010/main" val="1901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BF1316B-BB97-4197-BE6B-93EAA28092C6}"/>
              </a:ext>
            </a:extLst>
          </p:cNvPr>
          <p:cNvSpPr txBox="1">
            <a:spLocks/>
          </p:cNvSpPr>
          <p:nvPr/>
        </p:nvSpPr>
        <p:spPr>
          <a:xfrm>
            <a:off x="304432" y="1700792"/>
            <a:ext cx="8953868" cy="400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Involving people in care planning </a:t>
            </a:r>
          </a:p>
          <a:p>
            <a:pPr marL="0" indent="0">
              <a:buNone/>
            </a:pPr>
            <a:r>
              <a:rPr lang="en-GB" sz="2200" b="1" dirty="0">
                <a:solidFill>
                  <a:srgbClr val="0070C0"/>
                </a:solidFill>
                <a:effectLst/>
                <a:latin typeface="Arial" panose="020B0604020202020204" pitchFamily="34" charset="0"/>
                <a:ea typeface="Times New Roman" panose="02020603050405020304" pitchFamily="18" charset="0"/>
              </a:rPr>
              <a:t>Thursday 21 September I 10:00 – 11:00</a:t>
            </a:r>
          </a:p>
          <a:p>
            <a:pPr marL="0" indent="0">
              <a:buNone/>
            </a:pPr>
            <a:endParaRPr lang="en-GB" sz="2200" dirty="0"/>
          </a:p>
        </p:txBody>
      </p:sp>
      <p:pic>
        <p:nvPicPr>
          <p:cNvPr id="15" name="Picture 14">
            <a:extLst>
              <a:ext uri="{FF2B5EF4-FFF2-40B4-BE49-F238E27FC236}">
                <a16:creationId xmlns:a16="http://schemas.microsoft.com/office/drawing/2014/main" id="{7977622C-D28F-4D3D-8558-6CFD3A167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73" y="0"/>
            <a:ext cx="1734592" cy="1734592"/>
          </a:xfrm>
          <a:prstGeom prst="rect">
            <a:avLst/>
          </a:prstGeom>
        </p:spPr>
      </p:pic>
      <p:pic>
        <p:nvPicPr>
          <p:cNvPr id="6" name="Picture 5">
            <a:extLst>
              <a:ext uri="{FF2B5EF4-FFF2-40B4-BE49-F238E27FC236}">
                <a16:creationId xmlns:a16="http://schemas.microsoft.com/office/drawing/2014/main" id="{BDF1AEED-4774-42E8-95D2-CC02FF056D1F}"/>
              </a:ext>
            </a:extLst>
          </p:cNvPr>
          <p:cNvPicPr>
            <a:picLocks noChangeAspect="1"/>
          </p:cNvPicPr>
          <p:nvPr/>
        </p:nvPicPr>
        <p:blipFill>
          <a:blip r:embed="rId4"/>
          <a:stretch>
            <a:fillRect/>
          </a:stretch>
        </p:blipFill>
        <p:spPr>
          <a:xfrm>
            <a:off x="190132" y="-2967"/>
            <a:ext cx="1734592" cy="1734592"/>
          </a:xfrm>
          <a:prstGeom prst="rect">
            <a:avLst/>
          </a:prstGeom>
        </p:spPr>
      </p:pic>
      <p:sp>
        <p:nvSpPr>
          <p:cNvPr id="10" name="Title 2">
            <a:extLst>
              <a:ext uri="{FF2B5EF4-FFF2-40B4-BE49-F238E27FC236}">
                <a16:creationId xmlns:a16="http://schemas.microsoft.com/office/drawing/2014/main" id="{0AF284D0-58C0-4967-A071-EE23F84F5E50}"/>
              </a:ext>
            </a:extLst>
          </p:cNvPr>
          <p:cNvSpPr txBox="1">
            <a:spLocks/>
          </p:cNvSpPr>
          <p:nvPr/>
        </p:nvSpPr>
        <p:spPr>
          <a:xfrm>
            <a:off x="1933552" y="605225"/>
            <a:ext cx="5360348" cy="925870"/>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600" dirty="0"/>
              <a:t>Upcoming webinar…</a:t>
            </a:r>
          </a:p>
        </p:txBody>
      </p:sp>
      <p:sp>
        <p:nvSpPr>
          <p:cNvPr id="13" name="TextBox 12">
            <a:hlinkClick r:id="rId5"/>
            <a:extLst>
              <a:ext uri="{FF2B5EF4-FFF2-40B4-BE49-F238E27FC236}">
                <a16:creationId xmlns:a16="http://schemas.microsoft.com/office/drawing/2014/main" id="{D4CDFBA9-EA62-5AC4-C54A-F2163D6406D0}"/>
              </a:ext>
            </a:extLst>
          </p:cNvPr>
          <p:cNvSpPr txBox="1"/>
          <p:nvPr/>
        </p:nvSpPr>
        <p:spPr>
          <a:xfrm>
            <a:off x="296812" y="2610385"/>
            <a:ext cx="8847188" cy="716286"/>
          </a:xfrm>
          <a:prstGeom prst="rect">
            <a:avLst/>
          </a:prstGeom>
          <a:noFill/>
        </p:spPr>
        <p:txBody>
          <a:bodyPr wrap="square">
            <a:spAutoFit/>
          </a:bodyPr>
          <a:lstStyle/>
          <a:p>
            <a:pPr>
              <a:lnSpc>
                <a:spcPct val="105000"/>
              </a:lnSpc>
              <a:spcAft>
                <a:spcPts val="800"/>
              </a:spcAft>
            </a:pPr>
            <a:r>
              <a:rPr lang="en-US" sz="2000" b="1" dirty="0">
                <a:effectLst/>
                <a:latin typeface="Arial" panose="020B0604020202020204" pitchFamily="34" charset="0"/>
                <a:ea typeface="Calibri" panose="020F0502020204030204" pitchFamily="34" charset="0"/>
              </a:rPr>
              <a:t>Do you want to learn more about practical and person-centred ways to involve the people you support and meet expectations?</a:t>
            </a:r>
            <a:endParaRPr lang="en-GB" sz="2000" b="1" dirty="0">
              <a:effectLst/>
              <a:latin typeface="Arial" panose="020B060402020202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95E3517D-16BF-3448-7C93-03A274DFACAA}"/>
              </a:ext>
            </a:extLst>
          </p:cNvPr>
          <p:cNvSpPr txBox="1"/>
          <p:nvPr/>
        </p:nvSpPr>
        <p:spPr>
          <a:xfrm>
            <a:off x="296812" y="3309810"/>
            <a:ext cx="8847188" cy="3318537"/>
          </a:xfrm>
          <a:prstGeom prst="rect">
            <a:avLst/>
          </a:prstGeom>
          <a:noFill/>
        </p:spPr>
        <p:txBody>
          <a:bodyPr wrap="square">
            <a:spAutoFit/>
          </a:bodyPr>
          <a:lstStyle/>
          <a:p>
            <a:pPr>
              <a:lnSpc>
                <a:spcPct val="105000"/>
              </a:lnSpc>
              <a:spcAft>
                <a:spcPts val="800"/>
              </a:spcAft>
            </a:pPr>
            <a:r>
              <a:rPr lang="en-US" sz="1800" dirty="0">
                <a:effectLst/>
                <a:latin typeface="Arial" panose="020B0604020202020204" pitchFamily="34" charset="0"/>
                <a:ea typeface="Calibri" panose="020F0502020204030204" pitchFamily="34" charset="0"/>
              </a:rPr>
              <a:t>This webinar will provide insight into how other adult social services involve people in different parts of the care planning process, ensuring that people’s needs continue to be met through regular reviews and support. We will also explore how Outstanding rated services directly involve individuals to ensure a service delivers outcomes focused person-centred care.</a:t>
            </a:r>
          </a:p>
          <a:p>
            <a:pPr>
              <a:lnSpc>
                <a:spcPct val="105000"/>
              </a:lnSpc>
              <a:spcAft>
                <a:spcPts val="800"/>
              </a:spcAft>
            </a:pPr>
            <a:r>
              <a:rPr lang="en-US" sz="1800" dirty="0">
                <a:effectLst/>
                <a:latin typeface="Arial" panose="020B0604020202020204" pitchFamily="34" charset="0"/>
                <a:ea typeface="Calibri" panose="020F0502020204030204" pitchFamily="34" charset="0"/>
              </a:rPr>
              <a:t>This webinar is delivered in partnership with The Outstanding Society and is aimed at frontline managers, senior care workers, and others supporting the service to involve people in planning their daily care.</a:t>
            </a:r>
            <a:endParaRPr lang="en-GB" sz="1800" dirty="0">
              <a:effectLst/>
              <a:latin typeface="Arial" panose="020B0604020202020204" pitchFamily="34" charset="0"/>
              <a:ea typeface="Calibri" panose="020F0502020204030204" pitchFamily="34" charset="0"/>
            </a:endParaRPr>
          </a:p>
          <a:p>
            <a:pPr>
              <a:lnSpc>
                <a:spcPct val="105000"/>
              </a:lnSpc>
              <a:spcAft>
                <a:spcPts val="800"/>
              </a:spcAft>
            </a:pPr>
            <a:endParaRPr lang="en-GB" sz="1800" dirty="0">
              <a:effectLst/>
              <a:latin typeface="Arial" panose="020B0604020202020204" pitchFamily="34" charset="0"/>
              <a:ea typeface="Calibri" panose="020F0502020204030204" pitchFamily="34" charset="0"/>
            </a:endParaRPr>
          </a:p>
          <a:p>
            <a:pPr>
              <a:lnSpc>
                <a:spcPct val="105000"/>
              </a:lnSpc>
              <a:spcAft>
                <a:spcPts val="800"/>
              </a:spcAft>
            </a:pPr>
            <a:endParaRPr lang="en-GB" sz="2000" dirty="0">
              <a:effectLst/>
              <a:latin typeface="Arial" panose="020B0604020202020204" pitchFamily="34" charset="0"/>
              <a:ea typeface="Calibri" panose="020F0502020204030204" pitchFamily="34" charset="0"/>
            </a:endParaRPr>
          </a:p>
        </p:txBody>
      </p:sp>
      <p:sp>
        <p:nvSpPr>
          <p:cNvPr id="8" name="TextBox 7">
            <a:hlinkClick r:id="rId6"/>
            <a:extLst>
              <a:ext uri="{FF2B5EF4-FFF2-40B4-BE49-F238E27FC236}">
                <a16:creationId xmlns:a16="http://schemas.microsoft.com/office/drawing/2014/main" id="{13A4A3BE-2DD3-A5AB-1820-9D0C2D9DD6CC}"/>
              </a:ext>
            </a:extLst>
          </p:cNvPr>
          <p:cNvSpPr txBox="1"/>
          <p:nvPr/>
        </p:nvSpPr>
        <p:spPr>
          <a:xfrm>
            <a:off x="2662577" y="5765359"/>
            <a:ext cx="3818845" cy="400110"/>
          </a:xfrm>
          <a:prstGeom prst="rect">
            <a:avLst/>
          </a:prstGeom>
          <a:noFill/>
        </p:spPr>
        <p:txBody>
          <a:bodyPr wrap="square" rtlCol="0">
            <a:spAutoFit/>
          </a:bodyPr>
          <a:lstStyle/>
          <a:p>
            <a:r>
              <a:rPr lang="en-GB" sz="2000" b="1" dirty="0">
                <a:hlinkClick r:id="rId6"/>
              </a:rPr>
              <a:t>Register for the webinar now</a:t>
            </a:r>
            <a:endParaRPr lang="en-GB" sz="2000" b="1" dirty="0"/>
          </a:p>
        </p:txBody>
      </p:sp>
    </p:spTree>
    <p:extLst>
      <p:ext uri="{BB962C8B-B14F-4D97-AF65-F5344CB8AC3E}">
        <p14:creationId xmlns:p14="http://schemas.microsoft.com/office/powerpoint/2010/main" val="177235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171E7-3DAC-408B-97B5-DD7B740B2E25}"/>
              </a:ext>
            </a:extLst>
          </p:cNvPr>
          <p:cNvSpPr txBox="1">
            <a:spLocks/>
          </p:cNvSpPr>
          <p:nvPr/>
        </p:nvSpPr>
        <p:spPr>
          <a:xfrm>
            <a:off x="2109589" y="340163"/>
            <a:ext cx="5515854" cy="1082122"/>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2800" dirty="0"/>
              <a:t>Episode 9 | With good culture you can achieve anything</a:t>
            </a:r>
          </a:p>
        </p:txBody>
      </p:sp>
      <p:pic>
        <p:nvPicPr>
          <p:cNvPr id="2" name="Picture 1">
            <a:extLst>
              <a:ext uri="{FF2B5EF4-FFF2-40B4-BE49-F238E27FC236}">
                <a16:creationId xmlns:a16="http://schemas.microsoft.com/office/drawing/2014/main" id="{4767295A-B1D8-4146-BD0F-8465C4F23811}"/>
              </a:ext>
            </a:extLst>
          </p:cNvPr>
          <p:cNvPicPr>
            <a:picLocks noChangeAspect="1"/>
          </p:cNvPicPr>
          <p:nvPr/>
        </p:nvPicPr>
        <p:blipFill>
          <a:blip r:embed="rId3"/>
          <a:stretch>
            <a:fillRect/>
          </a:stretch>
        </p:blipFill>
        <p:spPr>
          <a:xfrm>
            <a:off x="0" y="0"/>
            <a:ext cx="1939810" cy="1422285"/>
          </a:xfrm>
          <a:prstGeom prst="rect">
            <a:avLst/>
          </a:prstGeom>
        </p:spPr>
      </p:pic>
      <p:sp>
        <p:nvSpPr>
          <p:cNvPr id="4" name="TextBox 3">
            <a:hlinkClick r:id="rId4"/>
            <a:extLst>
              <a:ext uri="{FF2B5EF4-FFF2-40B4-BE49-F238E27FC236}">
                <a16:creationId xmlns:a16="http://schemas.microsoft.com/office/drawing/2014/main" id="{5708B8BD-D254-45A9-A535-0C211F06D8E8}"/>
              </a:ext>
            </a:extLst>
          </p:cNvPr>
          <p:cNvSpPr txBox="1"/>
          <p:nvPr/>
        </p:nvSpPr>
        <p:spPr>
          <a:xfrm>
            <a:off x="811395" y="5570792"/>
            <a:ext cx="7521207" cy="430887"/>
          </a:xfrm>
          <a:prstGeom prst="rect">
            <a:avLst/>
          </a:prstGeom>
          <a:noFill/>
        </p:spPr>
        <p:txBody>
          <a:bodyPr wrap="square" rtlCol="0">
            <a:spAutoFit/>
          </a:bodyPr>
          <a:lstStyle/>
          <a:p>
            <a:r>
              <a:rPr lang="en-GB" sz="2200" b="1" dirty="0"/>
              <a:t>Listen now: </a:t>
            </a:r>
            <a:r>
              <a:rPr lang="en-GB" sz="2200" b="1" u="sng" dirty="0">
                <a:solidFill>
                  <a:srgbClr val="005EB8"/>
                </a:solidFill>
                <a:hlinkClick r:id="rId4"/>
              </a:rPr>
              <a:t>www.skillsforcare.org.uk/CareExchange</a:t>
            </a:r>
            <a:endParaRPr lang="en-GB" sz="2200" dirty="0"/>
          </a:p>
        </p:txBody>
      </p:sp>
      <p:sp>
        <p:nvSpPr>
          <p:cNvPr id="8" name="Rectangle 7">
            <a:extLst>
              <a:ext uri="{FF2B5EF4-FFF2-40B4-BE49-F238E27FC236}">
                <a16:creationId xmlns:a16="http://schemas.microsoft.com/office/drawing/2014/main" id="{F05914CC-C24E-9208-1836-1E0CA63C9012}"/>
              </a:ext>
            </a:extLst>
          </p:cNvPr>
          <p:cNvSpPr/>
          <p:nvPr/>
        </p:nvSpPr>
        <p:spPr>
          <a:xfrm>
            <a:off x="271023" y="1521285"/>
            <a:ext cx="8601953" cy="4616648"/>
          </a:xfrm>
          <a:prstGeom prst="rect">
            <a:avLst/>
          </a:prstGeom>
        </p:spPr>
        <p:txBody>
          <a:bodyPr wrap="square">
            <a:spAutoFit/>
          </a:bodyPr>
          <a:lstStyle/>
          <a:p>
            <a:pPr>
              <a:buClr>
                <a:srgbClr val="E87722"/>
              </a:buClr>
              <a:defRPr/>
            </a:pPr>
            <a:r>
              <a:rPr lang="en-GB" sz="2200" b="1" dirty="0">
                <a:solidFill>
                  <a:srgbClr val="005EB8"/>
                </a:solidFill>
                <a:effectLst/>
                <a:latin typeface="Arial" panose="020B0604020202020204" pitchFamily="34" charset="0"/>
                <a:ea typeface="Times New Roman" panose="02020603050405020304" pitchFamily="18" charset="0"/>
              </a:rPr>
              <a:t>In the final episode of the current series of the care exchange, we are joined by Zoe Fry OBE from The Outstanding Society who is also the host of the ‘Care Insights’ podcast.</a:t>
            </a:r>
          </a:p>
          <a:p>
            <a:pPr>
              <a:buClr>
                <a:srgbClr val="E87722"/>
              </a:buClr>
              <a:defRPr/>
            </a:pPr>
            <a:endParaRPr lang="en-GB" sz="2000" b="1" dirty="0">
              <a:solidFill>
                <a:srgbClr val="000000"/>
              </a:solidFill>
              <a:latin typeface="Arial" panose="020B0604020202020204" pitchFamily="34" charset="0"/>
              <a:ea typeface="Calibri" panose="020F0502020204030204" pitchFamily="34" charset="0"/>
            </a:endParaRPr>
          </a:p>
          <a:p>
            <a:pPr>
              <a:buClr>
                <a:srgbClr val="E87722"/>
              </a:buClr>
              <a:defRPr/>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Together we look back at guests that have featured on both podcasts, and we reflect on the importance of:</a:t>
            </a:r>
            <a:endParaRPr lang="en-GB" sz="2000" dirty="0">
              <a:latin typeface="Arial" panose="020B0604020202020204" pitchFamily="34" charset="0"/>
              <a:ea typeface="Calibri" panose="020F0502020204030204" pitchFamily="34" charset="0"/>
            </a:endParaRPr>
          </a:p>
          <a:p>
            <a:pPr marL="285750" indent="-285750">
              <a:buClr>
                <a:srgbClr val="E87722"/>
              </a:buClr>
              <a:buFont typeface="Wingdings" panose="05000000000000000000" pitchFamily="2" charset="2"/>
              <a:buChar char="§"/>
              <a:defRPr/>
            </a:pPr>
            <a:r>
              <a:rPr lang="en-GB" sz="2000" dirty="0">
                <a:solidFill>
                  <a:srgbClr val="000000"/>
                </a:solidFill>
                <a:effectLst/>
                <a:ea typeface="Times New Roman" panose="02020603050405020304" pitchFamily="18" charset="0"/>
              </a:rPr>
              <a:t>Positive leadership and leading by example</a:t>
            </a:r>
          </a:p>
          <a:p>
            <a:pPr marL="285750" indent="-285750">
              <a:buClr>
                <a:srgbClr val="E87722"/>
              </a:buClr>
              <a:buFont typeface="Wingdings" panose="05000000000000000000" pitchFamily="2" charset="2"/>
              <a:buChar char="§"/>
              <a:defRPr/>
            </a:pPr>
            <a:r>
              <a:rPr lang="en-GB" sz="2000" dirty="0">
                <a:solidFill>
                  <a:srgbClr val="000000"/>
                </a:solidFill>
                <a:effectLst/>
                <a:ea typeface="Times New Roman" panose="02020603050405020304" pitchFamily="18" charset="0"/>
              </a:rPr>
              <a:t>Creating a culture that is based on kindness which we heard about when we spoke to Rosemary Pavoni S3 | E5 about knowing your staff</a:t>
            </a:r>
          </a:p>
          <a:p>
            <a:pPr marL="285750" indent="-285750">
              <a:buClr>
                <a:srgbClr val="E87722"/>
              </a:buClr>
              <a:buFont typeface="Wingdings" panose="05000000000000000000" pitchFamily="2" charset="2"/>
              <a:buChar char="§"/>
              <a:defRPr/>
            </a:pPr>
            <a:r>
              <a:rPr lang="en-GB" sz="2000" dirty="0">
                <a:solidFill>
                  <a:srgbClr val="000000"/>
                </a:solidFill>
                <a:ea typeface="Times New Roman" panose="02020603050405020304" pitchFamily="18" charset="0"/>
              </a:rPr>
              <a:t>The benefits of looking at different ways of working by looking outwards to see what is happening in society and other organisations (Ben Miller S3 | E3)</a:t>
            </a:r>
            <a:endParaRPr lang="en-GB" sz="2000" b="1" dirty="0">
              <a:effectLst/>
              <a:latin typeface="Arial" panose="020B0604020202020204" pitchFamily="34" charset="0"/>
              <a:ea typeface="Calibri" panose="020F0502020204030204" pitchFamily="34" charset="0"/>
            </a:endParaRPr>
          </a:p>
          <a:p>
            <a:pPr>
              <a:buClr>
                <a:srgbClr val="E87722"/>
              </a:buClr>
              <a:defRPr/>
            </a:pPr>
            <a:endParaRPr lang="en-GB" sz="2000" b="0" i="0" dirty="0">
              <a:solidFill>
                <a:srgbClr val="000000"/>
              </a:solidFill>
              <a:latin typeface="Arial" panose="020B0604020202020204" pitchFamily="34" charset="0"/>
            </a:endParaRPr>
          </a:p>
          <a:p>
            <a:pPr>
              <a:buClr>
                <a:srgbClr val="E87722"/>
              </a:buClr>
              <a:defRPr/>
            </a:pPr>
            <a:endParaRPr lang="en-GB" sz="800" b="0" i="0" dirty="0">
              <a:solidFill>
                <a:srgbClr val="000000"/>
              </a:solidFill>
              <a:effectLst/>
              <a:latin typeface="Arial" panose="020B0604020202020204" pitchFamily="34" charset="0"/>
            </a:endParaRPr>
          </a:p>
          <a:p>
            <a:pPr fontAlgn="base"/>
            <a:r>
              <a:rPr lang="en-GB" sz="2000" b="1" dirty="0">
                <a:solidFill>
                  <a:srgbClr val="000000"/>
                </a:solidFill>
                <a:effectLst/>
                <a:latin typeface="Arial" panose="020B0604020202020204" pitchFamily="34" charset="0"/>
                <a:ea typeface="Times New Roman" panose="02020603050405020304" pitchFamily="18" charset="0"/>
              </a:rPr>
              <a:t> </a:t>
            </a:r>
            <a:endParaRPr lang="en-GB"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0529805"/>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0F3A64634E764BB025270C09CD2A3B" ma:contentTypeVersion="16" ma:contentTypeDescription="Create a new document." ma:contentTypeScope="" ma:versionID="47480a41e2bd7a495a8e6da0a08c263a">
  <xsd:schema xmlns:xsd="http://www.w3.org/2001/XMLSchema" xmlns:xs="http://www.w3.org/2001/XMLSchema" xmlns:p="http://schemas.microsoft.com/office/2006/metadata/properties" xmlns:ns2="37149553-2e0a-4176-a042-55e0d05d019a" xmlns:ns3="8ecc2c5c-55ab-4d36-8543-35d9843a42b0" targetNamespace="http://schemas.microsoft.com/office/2006/metadata/properties" ma:root="true" ma:fieldsID="38628bf070ce70c08476ecd84868af5d" ns2:_="" ns3:_="">
    <xsd:import namespace="37149553-2e0a-4176-a042-55e0d05d019a"/>
    <xsd:import namespace="8ecc2c5c-55ab-4d36-8543-35d9843a42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49553-2e0a-4176-a042-55e0d05d0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cc2c5c-55ab-4d36-8543-35d9843a42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e58237-0609-4ddf-a3ab-b9cdbe705a3e}" ma:internalName="TaxCatchAll" ma:showField="CatchAllData" ma:web="8ecc2c5c-55ab-4d36-8543-35d9843a4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149553-2e0a-4176-a042-55e0d05d019a">
      <Terms xmlns="http://schemas.microsoft.com/office/infopath/2007/PartnerControls"/>
    </lcf76f155ced4ddcb4097134ff3c332f>
    <TaxCatchAll xmlns="8ecc2c5c-55ab-4d36-8543-35d9843a42b0" xsi:nil="true"/>
  </documentManagement>
</p:properties>
</file>

<file path=customXml/itemProps1.xml><?xml version="1.0" encoding="utf-8"?>
<ds:datastoreItem xmlns:ds="http://schemas.openxmlformats.org/officeDocument/2006/customXml" ds:itemID="{F25CD5E4-39D7-4530-AFE9-DD44435E7D3C}">
  <ds:schemaRefs>
    <ds:schemaRef ds:uri="http://schemas.microsoft.com/sharepoint/v3/contenttype/forms"/>
  </ds:schemaRefs>
</ds:datastoreItem>
</file>

<file path=customXml/itemProps2.xml><?xml version="1.0" encoding="utf-8"?>
<ds:datastoreItem xmlns:ds="http://schemas.openxmlformats.org/officeDocument/2006/customXml" ds:itemID="{15D72001-F9AA-47E1-8469-07B7B22F9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49553-2e0a-4176-a042-55e0d05d019a"/>
    <ds:schemaRef ds:uri="8ecc2c5c-55ab-4d36-8543-35d9843a4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BA9F76-DE66-47E6-9FB0-F166AD357142}">
  <ds:schemaRefs>
    <ds:schemaRef ds:uri="8ecc2c5c-55ab-4d36-8543-35d9843a42b0"/>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schemas.openxmlformats.org/package/2006/metadata/core-properties"/>
    <ds:schemaRef ds:uri="37149553-2e0a-4176-a042-55e0d05d019a"/>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26099</TotalTime>
  <Words>4039</Words>
  <Application>Microsoft Office PowerPoint</Application>
  <PresentationFormat>On-screen Show (4:3)</PresentationFormat>
  <Paragraphs>374</Paragraphs>
  <Slides>24</Slides>
  <Notes>18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24</vt:i4>
      </vt:variant>
    </vt:vector>
  </HeadingPairs>
  <TitlesOfParts>
    <vt:vector size="38" baseType="lpstr">
      <vt:lpstr>Arial</vt:lpstr>
      <vt:lpstr>Calibri</vt:lpstr>
      <vt:lpstr>Courier New</vt:lpstr>
      <vt:lpstr>font-regular</vt:lpstr>
      <vt:lpstr>font-semibold</vt:lpstr>
      <vt:lpstr>Helvetica Neue</vt:lpstr>
      <vt:lpstr>Lato</vt:lpstr>
      <vt:lpstr>Segoe UI</vt:lpstr>
      <vt:lpstr>Symbol</vt:lpstr>
      <vt:lpstr>Times New Roman</vt:lpstr>
      <vt:lpstr>Wingdings</vt:lpstr>
      <vt:lpstr>Bespoke title slides</vt:lpstr>
      <vt:lpstr>Bespoke content slides</vt:lpstr>
      <vt:lpstr>End slides</vt:lpstr>
      <vt:lpstr>Welcome to your registered manager network meeting</vt:lpstr>
      <vt:lpstr>New Locality Manager</vt:lpstr>
      <vt:lpstr>Latest information</vt:lpstr>
      <vt:lpstr>PowerPoint Presentation</vt:lpstr>
      <vt:lpstr>PowerPoint Presentation</vt:lpstr>
      <vt:lpstr>Information for registered managers</vt:lpstr>
      <vt:lpstr>PowerPoint Presentation</vt:lpstr>
      <vt:lpstr>PowerPoint Presentation</vt:lpstr>
      <vt:lpstr>PowerPoint Presentation</vt:lpstr>
      <vt:lpstr>Our latest blogs and articles </vt:lpstr>
      <vt:lpstr>Deputy manager networks</vt:lpstr>
      <vt:lpstr>Registered manager membership – renewal resource</vt:lpstr>
      <vt:lpstr>Recruitment and retention  Training and development</vt:lpstr>
      <vt:lpstr>PowerPoint Presentation</vt:lpstr>
      <vt:lpstr>PowerPoint Presentation</vt:lpstr>
      <vt:lpstr>PowerPoint Presentation</vt:lpstr>
      <vt:lpstr>PowerPoint Presentation</vt:lpstr>
      <vt:lpstr>PowerPoint Presentation</vt:lpstr>
      <vt:lpstr>PowerPoint Presentation</vt:lpstr>
      <vt:lpstr>Workforce intelligence / ASC-WDS</vt:lpstr>
      <vt:lpstr>PowerPoint Presentation</vt:lpstr>
      <vt:lpstr>PowerPoint Presentation</vt:lpstr>
      <vt:lpstr>PowerPoint Presentation</vt:lpstr>
      <vt:lpstr>ASC-WDS Benefits Bundle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974</cp:revision>
  <dcterms:created xsi:type="dcterms:W3CDTF">2019-11-26T09:38:15Z</dcterms:created>
  <dcterms:modified xsi:type="dcterms:W3CDTF">2023-07-26T14:06:19Z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0x0101007C0F3A64634E764BB025270C09CD2A3B</vt:lpwstr>
  </property>
  <property fmtid="{D5CDD505-2E9C-101B-9397-08002B2CF9AE}" pid="3" name="MSIP_Label_f194113b-ecba-4458-8e2e-fa038bf17a69_Enabled">
    <vt:lpwstr>true</vt:lpwstr>
  </property>
  <property fmtid="{D5CDD505-2E9C-101B-9397-08002B2CF9AE}" pid="4" name="MSIP_Label_f194113b-ecba-4458-8e2e-fa038bf17a69_SetDate">
    <vt:lpwstr>2022-07-06T12:57:10Z</vt:lpwstr>
  </property>
  <property fmtid="{D5CDD505-2E9C-101B-9397-08002B2CF9AE}" pid="5" name="MSIP_Label_f194113b-ecba-4458-8e2e-fa038bf17a69_Method">
    <vt:lpwstr>Standard</vt:lpwstr>
  </property>
  <property fmtid="{D5CDD505-2E9C-101B-9397-08002B2CF9AE}" pid="6" name="MSIP_Label_f194113b-ecba-4458-8e2e-fa038bf17a69_Name">
    <vt:lpwstr>Internal</vt:lpwstr>
  </property>
  <property fmtid="{D5CDD505-2E9C-101B-9397-08002B2CF9AE}" pid="7" name="MSIP_Label_f194113b-ecba-4458-8e2e-fa038bf17a69_SiteId">
    <vt:lpwstr>5c317017-415d-43e6-ada1-7668f9ad3f9f</vt:lpwstr>
  </property>
  <property fmtid="{D5CDD505-2E9C-101B-9397-08002B2CF9AE}" pid="8" name="MSIP_Label_f194113b-ecba-4458-8e2e-fa038bf17a69_ActionId">
    <vt:lpwstr>884c6421-63b1-46f9-8fc3-686d778215f6</vt:lpwstr>
  </property>
  <property fmtid="{D5CDD505-2E9C-101B-9397-08002B2CF9AE}" pid="9" name="MSIP_Label_f194113b-ecba-4458-8e2e-fa038bf17a69_ContentBits">
    <vt:lpwstr>2</vt:lpwstr>
  </property>
  <property fmtid="{D5CDD505-2E9C-101B-9397-08002B2CF9AE}" pid="10" name="ClassificationContentMarkingFooterLocations">
    <vt:lpwstr>Bespoke title slides:3\Bespoke content slides:3\End slides:3</vt:lpwstr>
  </property>
  <property fmtid="{D5CDD505-2E9C-101B-9397-08002B2CF9AE}" pid="11" name="ClassificationContentMarkingFooterText">
    <vt:lpwstr>Internal </vt:lpwstr>
  </property>
  <property fmtid="{D5CDD505-2E9C-101B-9397-08002B2CF9AE}" pid="12" name="MediaServiceImageTags">
    <vt:lpwstr/>
  </property>
</Properties>
</file>