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theme/theme11.xml" ContentType="application/vnd.openxmlformats-officedocument.theme+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8.xml" ContentType="application/vnd.openxmlformats-officedocument.theme+xml"/>
  <Override PartName="/ppt/slideLayouts/slideLayout89.xml" ContentType="application/vnd.openxmlformats-officedocument.presentationml.slideLayout+xml"/>
  <Override PartName="/ppt/theme/theme1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82" r:id="rId5"/>
    <p:sldMasterId id="2147483684" r:id="rId6"/>
    <p:sldMasterId id="2147483731" r:id="rId7"/>
    <p:sldMasterId id="2147483735" r:id="rId8"/>
    <p:sldMasterId id="2147483744" r:id="rId9"/>
    <p:sldMasterId id="2147483748" r:id="rId10"/>
    <p:sldMasterId id="2147483751" r:id="rId11"/>
    <p:sldMasterId id="2147483762" r:id="rId12"/>
    <p:sldMasterId id="2147483766" r:id="rId13"/>
    <p:sldMasterId id="2147483774" r:id="rId14"/>
    <p:sldMasterId id="2147483777" r:id="rId15"/>
    <p:sldMasterId id="2147483780" r:id="rId16"/>
    <p:sldMasterId id="2147483784" r:id="rId17"/>
    <p:sldMasterId id="2147483794" r:id="rId18"/>
    <p:sldMasterId id="2147483805" r:id="rId19"/>
    <p:sldMasterId id="2147483808" r:id="rId20"/>
    <p:sldMasterId id="2147483817" r:id="rId21"/>
    <p:sldMasterId id="2147483832" r:id="rId22"/>
    <p:sldMasterId id="2147483835" r:id="rId23"/>
    <p:sldMasterId id="2147483838" r:id="rId24"/>
  </p:sldMasterIdLst>
  <p:notesMasterIdLst>
    <p:notesMasterId r:id="rId34"/>
  </p:notesMasterIdLst>
  <p:handoutMasterIdLst>
    <p:handoutMasterId r:id="rId35"/>
  </p:handoutMasterIdLst>
  <p:sldIdLst>
    <p:sldId id="470" r:id="rId25"/>
    <p:sldId id="1345" r:id="rId26"/>
    <p:sldId id="478" r:id="rId27"/>
    <p:sldId id="482" r:id="rId28"/>
    <p:sldId id="483" r:id="rId29"/>
    <p:sldId id="1385" r:id="rId30"/>
    <p:sldId id="479" r:id="rId31"/>
    <p:sldId id="480" r:id="rId32"/>
    <p:sldId id="307"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05EB8"/>
    <a:srgbClr val="E87722"/>
    <a:srgbClr val="FFB81C"/>
    <a:srgbClr val="A20067"/>
    <a:srgbClr val="008C95"/>
    <a:srgbClr val="CACACA"/>
    <a:srgbClr val="BA0C2F"/>
    <a:srgbClr val="00A651"/>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8F341-F1F9-4D5C-AC11-21BDCF551800}" v="6" dt="2023-06-12T12:44:42.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69771" autoAdjust="0"/>
  </p:normalViewPr>
  <p:slideViewPr>
    <p:cSldViewPr snapToGrid="0" snapToObjects="1">
      <p:cViewPr varScale="1">
        <p:scale>
          <a:sx n="80" d="100"/>
          <a:sy n="80" d="100"/>
        </p:scale>
        <p:origin x="276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14/06/2023</a:t>
            </a:fld>
            <a:endParaRPr lang="en-GB" dirty="0"/>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dirty="0"/>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14/06/2023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dirty="0"/>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24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u="non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2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1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9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25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82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909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136C29C-A943-497B-8BA6-EDAA9719ED70}"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1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18.xml"/><Relationship Id="rId4" Type="http://schemas.openxmlformats.org/officeDocument/2006/relationships/image" Target="../media/image47.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19673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85822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40539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13D1A1-3793-4EDA-AB4E-082A2834426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DCFD551D-D656-4ABC-BF93-1B89F475BE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367900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CB36D2-74EE-477E-A39A-68EF4F667813}"/>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0A180D6E-22D9-4CE4-8871-415EB62BA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5670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CFD521C-F8C1-4C93-889C-1AEAFFA1B48C}"/>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C7499CFD-4C70-4439-BE7E-CF79DBFFE4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02398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B23E4F-B025-45D0-B95A-4DA9BFCCBD08}"/>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22B29865-DC30-47AB-9BAD-3F66382472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77759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0B3752-AEA7-4D58-A981-B904DFA3A4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AF148E0A-68B5-41D4-949B-6F162D7518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1072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114543-31D8-46A8-9C33-33CE18D4A9B5}"/>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3BDE48D-9D15-4A0F-9E08-87384B813F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35843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8CB8298-51BD-4B88-95BE-B53940BEDC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44728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6">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F3B0ED-0FF8-48FC-B7DD-4D4477343227}"/>
              </a:ext>
            </a:extLst>
          </p:cNvPr>
          <p:cNvCxnSpPr/>
          <p:nvPr userDrawn="1"/>
        </p:nvCxnSpPr>
        <p:spPr>
          <a:xfrm>
            <a:off x="319088" y="6621463"/>
            <a:ext cx="8505825"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4">
            <a:extLst>
              <a:ext uri="{FF2B5EF4-FFF2-40B4-BE49-F238E27FC236}">
                <a16:creationId xmlns:a16="http://schemas.microsoft.com/office/drawing/2014/main" id="{49641A3C-36EE-4D19-8A5D-E717FFC2F8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19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194210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95137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84867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149841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9609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016752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04495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870096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5606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449294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069622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57946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225937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147990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525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36362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54014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56157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59419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57153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5762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348192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46704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52961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09856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28177556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455715880"/>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83875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40742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530248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3364253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496598761"/>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68304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6557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856907344"/>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2CE2177-2335-D344-AC68-1E84A8463B3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0AC26F6-B251-6C43-8652-E7DF249E7420}"/>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7E9841E-C518-9249-ABAC-394235E0869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7A84CAD6-8778-0E46-877A-6B50F8502AC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629528016"/>
      </p:ext>
    </p:extLst>
  </p:cSld>
  <p:clrMapOvr>
    <a:masterClrMapping/>
  </p:clrMapOvr>
  <p:extLst>
    <p:ext uri="{DCECCB84-F9BA-43D5-87BE-67443E8EF086}">
      <p15:sldGuideLst xmlns:p15="http://schemas.microsoft.com/office/powerpoint/2012/main">
        <p15:guide id="1" orient="horz" pos="2160">
          <p15:clr>
            <a:srgbClr val="FBAE40"/>
          </p15:clr>
        </p15:guide>
        <p15:guide id="2" pos="6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4FB00B97-2215-654B-8A55-1831B3B1079B}"/>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B7676493-672E-2048-87ED-0FE6BE0E3F67}"/>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A30DE60-2F01-A447-A3E4-CF516DC8653C}"/>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2EC062B8-9B6B-FE43-9947-DF97FE3ACA24}"/>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2281978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D9FDDF49-038D-1D48-B428-97C1BFA93397}"/>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895ED71C-49CA-9840-AA2F-CB953A6C86FF}"/>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80E335F4-984E-0744-AD81-BE13080B711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CB219B2D-A62A-9543-8C9D-67E610C23C4E}"/>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14483147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EC5E2E61-5AD8-694F-95AE-FC5F7254CE1C}"/>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E158A95B-1CDD-3142-AA58-7FF3FCEAD60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5941B102-17C7-F142-B379-930EF479A58B}"/>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B4EB780C-98DF-2641-A5CE-AC17C56CFD95}"/>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42917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0FED4DFF-3E8A-7842-93F4-C9B30A89CC7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6E26B08B-E3EF-AF44-8078-7AE4A8B9EABC}"/>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4DAE1277-9892-6447-AE8A-45BEBFDA0BBD}"/>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33F6144D-DE6C-2140-82CA-7AF03B4B9E0A}"/>
              </a:ext>
            </a:extLst>
          </p:cNvPr>
          <p:cNvPicPr>
            <a:picLocks noChangeAspect="1"/>
          </p:cNvPicPr>
          <p:nvPr userDrawn="1"/>
        </p:nvPicPr>
        <p:blipFill>
          <a:blip r:embed="rId2"/>
          <a:srcRect/>
          <a:stretch/>
        </p:blipFill>
        <p:spPr>
          <a:xfrm>
            <a:off x="8091824" y="1609971"/>
            <a:ext cx="921243" cy="4614824"/>
          </a:xfrm>
          <a:prstGeom prst="rect">
            <a:avLst/>
          </a:prstGeom>
        </p:spPr>
      </p:pic>
    </p:spTree>
    <p:extLst>
      <p:ext uri="{BB962C8B-B14F-4D97-AF65-F5344CB8AC3E}">
        <p14:creationId xmlns:p14="http://schemas.microsoft.com/office/powerpoint/2010/main" val="657437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 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7"/>
            <a:ext cx="7366964"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7366964" cy="3989830"/>
          </a:xfrm>
          <a:prstGeom prst="rect">
            <a:avLst/>
          </a:prstGeom>
        </p:spPr>
        <p:txBody>
          <a:bodyPr/>
          <a:lstStyle>
            <a:lvl1pPr marL="0" indent="0">
              <a:buClr>
                <a:srgbClr val="005EB8"/>
              </a:buClr>
              <a:buFont typeface="Wingdings" pitchFamily="2" charset="2"/>
              <a:buNone/>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7366964" cy="731837"/>
          </a:xfrm>
          <a:prstGeom prst="rect">
            <a:avLst/>
          </a:prstGeom>
        </p:spPr>
        <p:txBody>
          <a:bodyPr/>
          <a:lstStyle>
            <a:lvl1pPr marL="0" indent="0">
              <a:buClr>
                <a:srgbClr val="005EB8"/>
              </a:buClr>
              <a:buFont typeface="Wingdings" pitchFamily="2" charset="2"/>
              <a:buNone/>
              <a:defRPr>
                <a:solidFill>
                  <a:srgbClr val="E87722"/>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8" name="Picture 7">
            <a:extLst>
              <a:ext uri="{FF2B5EF4-FFF2-40B4-BE49-F238E27FC236}">
                <a16:creationId xmlns:a16="http://schemas.microsoft.com/office/drawing/2014/main" id="{2EE5D8C6-B61F-164D-B68C-0C8677280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91824" y="1609969"/>
            <a:ext cx="921243" cy="4614828"/>
          </a:xfrm>
          <a:prstGeom prst="rect">
            <a:avLst/>
          </a:prstGeom>
        </p:spPr>
      </p:pic>
    </p:spTree>
    <p:extLst>
      <p:ext uri="{BB962C8B-B14F-4D97-AF65-F5344CB8AC3E}">
        <p14:creationId xmlns:p14="http://schemas.microsoft.com/office/powerpoint/2010/main" val="881672556"/>
      </p:ext>
    </p:extLst>
  </p:cSld>
  <p:clrMapOvr>
    <a:masterClrMapping/>
  </p:clrMapOvr>
  <p:extLst>
    <p:ext uri="{DCECCB84-F9BA-43D5-87BE-67443E8EF086}">
      <p15:sldGuideLst xmlns:p15="http://schemas.microsoft.com/office/powerpoint/2012/main">
        <p15:guide id="1" orient="horz" pos="2160">
          <p15:clr>
            <a:srgbClr val="FBAE40"/>
          </p15:clr>
        </p15:guide>
        <p15:guide id="2" pos="678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1" y="1609969"/>
            <a:ext cx="1228325" cy="4614828"/>
          </a:xfrm>
          <a:prstGeom prst="rect">
            <a:avLst/>
          </a:prstGeom>
        </p:spPr>
      </p:pic>
    </p:spTree>
    <p:extLst>
      <p:ext uri="{BB962C8B-B14F-4D97-AF65-F5344CB8AC3E}">
        <p14:creationId xmlns:p14="http://schemas.microsoft.com/office/powerpoint/2010/main" val="2200431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30" y="441327"/>
            <a:ext cx="6982305" cy="646811"/>
          </a:xfrm>
          <a:prstGeom prst="rect">
            <a:avLst/>
          </a:prstGeom>
          <a:noFill/>
          <a:ln w="12700">
            <a:noFill/>
          </a:ln>
        </p:spPr>
        <p:txBody>
          <a:bodyPr/>
          <a:lstStyle>
            <a:lvl1pPr>
              <a:defRPr sz="27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1" y="2145794"/>
            <a:ext cx="6982304" cy="3989830"/>
          </a:xfrm>
          <a:prstGeom prst="rect">
            <a:avLst/>
          </a:prstGeom>
        </p:spPr>
        <p:txBody>
          <a:bodyPr/>
          <a:lstStyle>
            <a:lvl1pPr marL="171450" indent="-171450">
              <a:buClr>
                <a:srgbClr val="005EB8"/>
              </a:buClr>
              <a:buFont typeface="Wingdings" pitchFamily="2" charset="2"/>
              <a:buChar char="§"/>
              <a:defRPr sz="1800"/>
            </a:lvl1pPr>
            <a:lvl2pPr marL="514350" indent="-171450">
              <a:buClr>
                <a:srgbClr val="005EB8"/>
              </a:buClr>
              <a:buFont typeface="Wingdings" pitchFamily="2" charset="2"/>
              <a:buChar char="§"/>
              <a:defRPr sz="1500"/>
            </a:lvl2pPr>
            <a:lvl3pPr marL="857250" indent="-171450">
              <a:buClr>
                <a:srgbClr val="005EB8"/>
              </a:buClr>
              <a:buFont typeface="Wingdings" pitchFamily="2" charset="2"/>
              <a:buChar char="§"/>
              <a:defRPr sz="1350"/>
            </a:lvl3pPr>
            <a:lvl4pPr marL="1200150" indent="-171450">
              <a:buClr>
                <a:srgbClr val="005EB8"/>
              </a:buClr>
              <a:buFont typeface="Wingdings" pitchFamily="2" charset="2"/>
              <a:buChar char="§"/>
              <a:defRPr sz="1200"/>
            </a:lvl4pPr>
            <a:lvl5pPr marL="1543050" indent="-171450">
              <a:buClr>
                <a:srgbClr val="005EB8"/>
              </a:buClr>
              <a:buFont typeface="Wingdings" pitchFamily="2" charset="2"/>
              <a:buChar char="§"/>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9" y="1351028"/>
            <a:ext cx="6982305" cy="731837"/>
          </a:xfrm>
          <a:prstGeom prst="rect">
            <a:avLst/>
          </a:prstGeom>
        </p:spPr>
        <p:txBody>
          <a:bodyPr/>
          <a:lstStyle>
            <a:lvl1pPr marL="171450" indent="-171450">
              <a:buClr>
                <a:srgbClr val="005EB8"/>
              </a:buClr>
              <a:buFont typeface="Wingdings" pitchFamily="2" charset="2"/>
              <a:buChar char="§"/>
              <a:defRPr>
                <a:solidFill>
                  <a:srgbClr val="005EB8"/>
                </a:solidFill>
              </a:defRPr>
            </a:lvl1pPr>
            <a:lvl2pPr marL="514350" indent="-171450">
              <a:buClr>
                <a:srgbClr val="005EB8"/>
              </a:buClr>
              <a:buFont typeface="Wingdings" pitchFamily="2" charset="2"/>
              <a:buChar char="§"/>
              <a:defRPr/>
            </a:lvl2pPr>
            <a:lvl3pPr marL="857250" indent="-171450">
              <a:buClr>
                <a:srgbClr val="005EB8"/>
              </a:buClr>
              <a:buFont typeface="Wingdings" pitchFamily="2" charset="2"/>
              <a:buChar char="§"/>
              <a:defRPr/>
            </a:lvl3pPr>
            <a:lvl4pPr marL="1200150" indent="-171450">
              <a:buClr>
                <a:srgbClr val="005EB8"/>
              </a:buClr>
              <a:buFont typeface="Wingdings" pitchFamily="2" charset="2"/>
              <a:buChar char="§"/>
              <a:defRPr/>
            </a:lvl4pPr>
            <a:lvl5pPr marL="1543050" indent="-17145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1" y="1609969"/>
            <a:ext cx="1228324" cy="4614828"/>
          </a:xfrm>
          <a:prstGeom prst="rect">
            <a:avLst/>
          </a:prstGeom>
        </p:spPr>
      </p:pic>
    </p:spTree>
    <p:extLst>
      <p:ext uri="{BB962C8B-B14F-4D97-AF65-F5344CB8AC3E}">
        <p14:creationId xmlns:p14="http://schemas.microsoft.com/office/powerpoint/2010/main" val="1501843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3" y="1525057"/>
            <a:ext cx="5546995" cy="705863"/>
          </a:xfrm>
          <a:prstGeom prst="rect">
            <a:avLst/>
          </a:prstGeom>
        </p:spPr>
        <p:txBody>
          <a:bodyPr/>
          <a:lstStyle>
            <a:lvl1pPr algn="l">
              <a:defRPr sz="27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5" y="3531134"/>
            <a:ext cx="8584359" cy="3045939"/>
          </a:xfrm>
          <a:prstGeom prst="rect">
            <a:avLst/>
          </a:prstGeom>
        </p:spPr>
        <p:txBody>
          <a:bodyPr/>
          <a:lstStyle>
            <a:lvl1pPr marL="0" indent="0">
              <a:buFontTx/>
              <a:buNone/>
              <a:defRPr sz="1500">
                <a:latin typeface="Arial" pitchFamily="34" charset="0"/>
                <a:cs typeface="Arial" pitchFamily="34" charset="0"/>
              </a:defRPr>
            </a:lvl1pPr>
            <a:lvl2pPr marL="557213" indent="-214313">
              <a:buFont typeface="Wingdings" pitchFamily="2" charset="2"/>
              <a:buChar char="§"/>
              <a:defRPr sz="1500">
                <a:latin typeface="Arial" pitchFamily="34" charset="0"/>
                <a:cs typeface="Arial" pitchFamily="34" charset="0"/>
              </a:defRPr>
            </a:lvl2pPr>
            <a:lvl3pPr marL="857250" indent="-171450">
              <a:buFont typeface="Wingdings" pitchFamily="2" charset="2"/>
              <a:buChar char="§"/>
              <a:defRPr sz="1500">
                <a:solidFill>
                  <a:schemeClr val="tx1">
                    <a:lumMod val="65000"/>
                    <a:lumOff val="35000"/>
                  </a:schemeClr>
                </a:solidFill>
                <a:latin typeface="Arial" pitchFamily="34" charset="0"/>
                <a:cs typeface="Arial" pitchFamily="34" charset="0"/>
              </a:defRPr>
            </a:lvl3pPr>
            <a:lvl4pPr marL="1200150" indent="-171450">
              <a:buFont typeface="Wingdings" pitchFamily="2" charset="2"/>
              <a:buChar char="§"/>
              <a:defRPr>
                <a:latin typeface="Arial" pitchFamily="34" charset="0"/>
                <a:cs typeface="Arial" pitchFamily="34" charset="0"/>
              </a:defRPr>
            </a:lvl4pPr>
            <a:lvl5pPr marL="1543050" indent="-17145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8" y="2759728"/>
            <a:ext cx="8593273" cy="517793"/>
          </a:xfrm>
          <a:prstGeom prst="rect">
            <a:avLst/>
          </a:prstGeom>
        </p:spPr>
        <p:txBody>
          <a:bodyPr/>
          <a:lstStyle>
            <a:lvl1pPr marL="0" indent="0">
              <a:buFontTx/>
              <a:buNone/>
              <a:defRPr sz="21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90"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5533294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spTree>
    <p:extLst>
      <p:ext uri="{BB962C8B-B14F-4D97-AF65-F5344CB8AC3E}">
        <p14:creationId xmlns:p14="http://schemas.microsoft.com/office/powerpoint/2010/main" val="3503672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3894925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3563374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3893895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16645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581099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779068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79247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98471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08E0-3200-4CD6-B61A-6887A2A710AF}" type="datetimeFigureOut">
              <a:rPr lang="en-GB" smtClean="0"/>
              <a:t>14/06/2023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89E263-A1DA-402D-8D0A-9845D8AEE218}" type="slidenum">
              <a:rPr lang="en-GB" smtClean="0"/>
              <a:t>‹#›</a:t>
            </a:fld>
            <a:endParaRPr lang="en-GB" dirty="0"/>
          </a:p>
        </p:txBody>
      </p:sp>
    </p:spTree>
    <p:extLst>
      <p:ext uri="{BB962C8B-B14F-4D97-AF65-F5344CB8AC3E}">
        <p14:creationId xmlns:p14="http://schemas.microsoft.com/office/powerpoint/2010/main" val="443662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5928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885440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7500563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171934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36861" y="406842"/>
            <a:ext cx="5546995" cy="1174213"/>
          </a:xfrm>
          <a:prstGeom prst="rect">
            <a:avLst/>
          </a:prstGeom>
        </p:spPr>
        <p:txBody>
          <a:bodyPr/>
          <a:lstStyle>
            <a:lvl1pPr algn="l">
              <a:defRPr sz="3600">
                <a:solidFill>
                  <a:srgbClr val="0079C2"/>
                </a:solidFill>
                <a:latin typeface="Arial" pitchFamily="34" charset="0"/>
                <a:cs typeface="Arial" pitchFamily="34" charset="0"/>
              </a:defRPr>
            </a:lvl1pPr>
          </a:lstStyle>
          <a:p>
            <a:r>
              <a:rPr lang="en-US"/>
              <a:t>Click to edit Master title style</a:t>
            </a:r>
            <a:endParaRPr lang="en-GB" dirty="0"/>
          </a:p>
        </p:txBody>
      </p:sp>
      <p:sp>
        <p:nvSpPr>
          <p:cNvPr id="5" name="Text Placeholder 5"/>
          <p:cNvSpPr>
            <a:spLocks noGrp="1"/>
          </p:cNvSpPr>
          <p:nvPr>
            <p:ph type="body" sz="quarter" idx="10"/>
          </p:nvPr>
        </p:nvSpPr>
        <p:spPr>
          <a:xfrm>
            <a:off x="252891" y="1708150"/>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456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P300">
    <p:spTree>
      <p:nvGrpSpPr>
        <p:cNvPr id="1" name=""/>
        <p:cNvGrpSpPr/>
        <p:nvPr/>
      </p:nvGrpSpPr>
      <p:grpSpPr>
        <a:xfrm>
          <a:off x="0" y="0"/>
          <a:ext cx="0" cy="0"/>
          <a:chOff x="0" y="0"/>
          <a:chExt cx="0" cy="0"/>
        </a:xfrm>
      </p:grpSpPr>
      <p:sp>
        <p:nvSpPr>
          <p:cNvPr id="5" name="Rectangle 4"/>
          <p:cNvSpPr/>
          <p:nvPr userDrawn="1"/>
        </p:nvSpPr>
        <p:spPr>
          <a:xfrm>
            <a:off x="123825" y="169863"/>
            <a:ext cx="9020175" cy="593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0"/>
            <a:ext cx="9144000" cy="685800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8350" y="5780088"/>
            <a:ext cx="15843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211857" y="1454228"/>
            <a:ext cx="6588087" cy="2539023"/>
          </a:xfrm>
          <a:prstGeom prst="rect">
            <a:avLst/>
          </a:prstGeom>
        </p:spPr>
        <p:txBody>
          <a:bodyPr anchor="ct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Picture Placeholder 9"/>
          <p:cNvSpPr>
            <a:spLocks noGrp="1"/>
          </p:cNvSpPr>
          <p:nvPr>
            <p:ph type="pic" sz="quarter" idx="10"/>
          </p:nvPr>
        </p:nvSpPr>
        <p:spPr>
          <a:xfrm>
            <a:off x="585675" y="2152030"/>
            <a:ext cx="457373" cy="457373"/>
          </a:xfrm>
          <a:prstGeom prst="rect">
            <a:avLst/>
          </a:prstGeom>
          <a:blipFill>
            <a:blip r:embed="rId3"/>
            <a:stretch>
              <a:fillRect/>
            </a:stretch>
          </a:blipFill>
        </p:spPr>
        <p:txBody>
          <a:bodyPr/>
          <a:lstStyle>
            <a:lvl1pPr marL="0" indent="0">
              <a:buNone/>
              <a:defRPr sz="800">
                <a:latin typeface="Arial" pitchFamily="34" charset="0"/>
                <a:cs typeface="Arial" pitchFamily="34" charset="0"/>
              </a:defRPr>
            </a:lvl1pPr>
          </a:lstStyle>
          <a:p>
            <a:pPr lvl="0"/>
            <a:r>
              <a:rPr lang="en-US" noProof="0"/>
              <a:t>Click icon to add picture</a:t>
            </a:r>
            <a:endParaRPr lang="en-GB" noProof="0" dirty="0"/>
          </a:p>
        </p:txBody>
      </p:sp>
      <p:sp>
        <p:nvSpPr>
          <p:cNvPr id="12" name="Picture Placeholder 11"/>
          <p:cNvSpPr>
            <a:spLocks noGrp="1"/>
          </p:cNvSpPr>
          <p:nvPr>
            <p:ph type="pic" sz="quarter" idx="11"/>
          </p:nvPr>
        </p:nvSpPr>
        <p:spPr>
          <a:xfrm>
            <a:off x="8152482" y="2803620"/>
            <a:ext cx="457373" cy="457373"/>
          </a:xfrm>
          <a:prstGeom prst="rect">
            <a:avLst/>
          </a:prstGeom>
          <a:blipFill>
            <a:blip r:embed="rId4"/>
            <a:stretch>
              <a:fillRect/>
            </a:stretch>
          </a:blipFill>
        </p:spPr>
        <p:txBody>
          <a:bodyPr/>
          <a:lstStyle>
            <a:lvl1pPr marL="0" indent="0">
              <a:buNone/>
              <a:defRPr lang="en-GB" sz="800" dirty="0">
                <a:latin typeface="Arial" pitchFamily="34" charset="0"/>
                <a:cs typeface="Arial" pitchFamily="34" charset="0"/>
              </a:defRPr>
            </a:lvl1pPr>
          </a:lstStyle>
          <a:p>
            <a:pPr lvl="0"/>
            <a:r>
              <a:rPr lang="en-US" noProof="0"/>
              <a:t>Click icon to add picture</a:t>
            </a:r>
            <a:endParaRPr lang="en-GB" noProof="0" dirty="0"/>
          </a:p>
        </p:txBody>
      </p:sp>
    </p:spTree>
    <p:extLst>
      <p:ext uri="{BB962C8B-B14F-4D97-AF65-F5344CB8AC3E}">
        <p14:creationId xmlns:p14="http://schemas.microsoft.com/office/powerpoint/2010/main" val="2674708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3993521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1"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734711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1"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2"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5161634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608762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10"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7259109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S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48338" y="288925"/>
            <a:ext cx="3175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9375" y="339725"/>
            <a:ext cx="5808663" cy="1004888"/>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Rectangle 8"/>
          <p:cNvSpPr/>
          <p:nvPr userDrawn="1"/>
        </p:nvSpPr>
        <p:spPr>
          <a:xfrm>
            <a:off x="5748338" y="288925"/>
            <a:ext cx="3395662"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50088" y="157163"/>
            <a:ext cx="196215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92793" y="561080"/>
            <a:ext cx="5546995" cy="705863"/>
          </a:xfrm>
          <a:prstGeom prst="rect">
            <a:avLst/>
          </a:prstGeom>
        </p:spPr>
        <p:txBody>
          <a:bodyPr/>
          <a:lstStyle>
            <a:lvl1pPr algn="l">
              <a:defRPr sz="3600">
                <a:solidFill>
                  <a:schemeClr val="bg1"/>
                </a:solidFill>
                <a:latin typeface="Arial" pitchFamily="34" charset="0"/>
                <a:cs typeface="Arial" pitchFamily="34" charset="0"/>
              </a:defRPr>
            </a:lvl1pPr>
          </a:lstStyle>
          <a:p>
            <a:r>
              <a:rPr lang="en-US"/>
              <a:t>Click to edit Master title style</a:t>
            </a:r>
            <a:endParaRPr lang="en-GB" dirty="0"/>
          </a:p>
        </p:txBody>
      </p:sp>
      <p:sp>
        <p:nvSpPr>
          <p:cNvPr id="8" name="Text Placeholder 7"/>
          <p:cNvSpPr>
            <a:spLocks noGrp="1"/>
          </p:cNvSpPr>
          <p:nvPr>
            <p:ph type="body" sz="quarter" idx="10"/>
          </p:nvPr>
        </p:nvSpPr>
        <p:spPr>
          <a:xfrm>
            <a:off x="229135" y="2567155"/>
            <a:ext cx="8584359" cy="3415004"/>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231238" y="1795750"/>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1593396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2020888"/>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7162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985838"/>
            <a:ext cx="6096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524000" y="3987800"/>
            <a:ext cx="6210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GB" sz="6000">
                <a:solidFill>
                  <a:prstClr val="black"/>
                </a:solidFill>
                <a:cs typeface="Arial" charset="0"/>
              </a:rPr>
              <a:t>Thank you</a:t>
            </a:r>
          </a:p>
        </p:txBody>
      </p:sp>
    </p:spTree>
    <p:extLst>
      <p:ext uri="{BB962C8B-B14F-4D97-AF65-F5344CB8AC3E}">
        <p14:creationId xmlns:p14="http://schemas.microsoft.com/office/powerpoint/2010/main" val="18070746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67072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9160070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42094556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pic>
        <p:nvPicPr>
          <p:cNvPr id="11" name="Picture 10" descr="A picture containing necklace, drawing&#10;&#10;Description automatically generated">
            <a:extLst>
              <a:ext uri="{FF2B5EF4-FFF2-40B4-BE49-F238E27FC236}">
                <a16:creationId xmlns:a16="http://schemas.microsoft.com/office/drawing/2014/main" id="{C7F98455-8795-434A-B68C-C5E56166DE4B}"/>
              </a:ext>
            </a:extLst>
          </p:cNvPr>
          <p:cNvPicPr>
            <a:picLocks noChangeAspect="1"/>
          </p:cNvPicPr>
          <p:nvPr userDrawn="1"/>
        </p:nvPicPr>
        <p:blipFill rotWithShape="1">
          <a:blip r:embed="rId2"/>
          <a:srcRect r="8865"/>
          <a:stretch/>
        </p:blipFill>
        <p:spPr>
          <a:xfrm>
            <a:off x="4750293" y="0"/>
            <a:ext cx="4393707" cy="6858000"/>
          </a:xfrm>
          <a:prstGeom prst="rect">
            <a:avLst/>
          </a:prstGeom>
        </p:spPr>
      </p:pic>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4711167" cy="1465823"/>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7636899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3888" y="3292838"/>
            <a:ext cx="9136224" cy="2984500"/>
          </a:xfrm>
          <a:prstGeom prst="rect">
            <a:avLst/>
          </a:prstGeom>
        </p:spPr>
      </p:pic>
    </p:spTree>
    <p:extLst>
      <p:ext uri="{BB962C8B-B14F-4D97-AF65-F5344CB8AC3E}">
        <p14:creationId xmlns:p14="http://schemas.microsoft.com/office/powerpoint/2010/main" val="2417201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a:t>Click to edit Master title style </a:t>
            </a:r>
            <a:endParaRPr lang="en-US"/>
          </a:p>
        </p:txBody>
      </p:sp>
    </p:spTree>
    <p:extLst>
      <p:ext uri="{BB962C8B-B14F-4D97-AF65-F5344CB8AC3E}">
        <p14:creationId xmlns:p14="http://schemas.microsoft.com/office/powerpoint/2010/main" val="31180475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8.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2.xml"/><Relationship Id="rId1"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4.jpeg"/><Relationship Id="rId5" Type="http://schemas.openxmlformats.org/officeDocument/2006/relationships/slideLayout" Target="../slideLayouts/slideLayout50.xml"/><Relationship Id="rId10" Type="http://schemas.openxmlformats.org/officeDocument/2006/relationships/theme" Target="../theme/theme14.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4.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1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4.jpeg"/><Relationship Id="rId4" Type="http://schemas.openxmlformats.org/officeDocument/2006/relationships/slideLayout" Target="../slideLayouts/slideLayout7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40.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39.png"/><Relationship Id="rId2" Type="http://schemas.openxmlformats.org/officeDocument/2006/relationships/slideLayout" Target="../slideLayouts/slideLayout76.xml"/><Relationship Id="rId16" Type="http://schemas.openxmlformats.org/officeDocument/2006/relationships/image" Target="../media/image38.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18.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image" Target="../media/image1.jpeg"/><Relationship Id="rId4"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8.jpg"/><Relationship Id="rId4" Type="http://schemas.openxmlformats.org/officeDocument/2006/relationships/slideLayout" Target="../slideLayouts/slideLayout1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8.jpg"/><Relationship Id="rId4" Type="http://schemas.openxmlformats.org/officeDocument/2006/relationships/slideLayout" Target="../slideLayouts/slideLayout2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5809F9BF-7DD7-325A-9AA1-0956551CD81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700"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9255C3E0-6168-4A02-F5C6-EEC896184785}"/>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28849081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AC9E9B4C-E10E-AA8D-9D4B-544659C22931}"/>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473098525"/>
      </p:ext>
    </p:extLst>
  </p:cSld>
  <p:clrMap bg1="lt1" tx1="dk1" bg2="lt2" tx2="dk2" accent1="accent1" accent2="accent2" accent3="accent3" accent4="accent4" accent5="accent5" accent6="accent6" hlink="hlink" folHlink="folHlink"/>
  <p:sldLayoutIdLst>
    <p:sldLayoutId id="214748377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764C52A2-E159-C553-E177-8219F220850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69304206"/>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F7C163FE-F604-E92F-ED34-604D29154CDE}"/>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700436326"/>
      </p:ext>
    </p:extLst>
  </p:cSld>
  <p:clrMap bg1="lt1" tx1="dk1" bg2="lt2" tx2="dk2" accent1="accent1" accent2="accent2" accent3="accent3" accent4="accent4" accent5="accent5" accent6="accent6" hlink="hlink" folHlink="folHlink"/>
  <p:sldLayoutIdLst>
    <p:sldLayoutId id="2147483781" r:id="rId1"/>
    <p:sldLayoutId id="21474837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2D905D76-CC9B-DBF4-340D-BDA81E8228B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6960618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B627277-0FF0-F243-83A3-17A95ABB577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086725" y="0"/>
            <a:ext cx="1057275" cy="1409700"/>
          </a:xfrm>
          <a:prstGeom prst="rect">
            <a:avLst/>
          </a:prstGeom>
        </p:spPr>
      </p:pic>
      <p:sp>
        <p:nvSpPr>
          <p:cNvPr id="4" name="TextBox 3">
            <a:extLst>
              <a:ext uri="{FF2B5EF4-FFF2-40B4-BE49-F238E27FC236}">
                <a16:creationId xmlns:a16="http://schemas.microsoft.com/office/drawing/2014/main" id="{9CA49271-814D-E871-774E-F67C1F47DBF3}"/>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27181861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0317582A-4762-17EC-79A5-1D5C9243461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65090752"/>
      </p:ext>
    </p:extLst>
  </p:cSld>
  <p:clrMap bg1="lt1" tx1="dk1" bg2="lt2" tx2="dk2" accent1="accent1" accent2="accent2" accent3="accent3" accent4="accent4" accent5="accent5" accent6="accent6" hlink="hlink" folHlink="folHlink"/>
  <p:sldLayoutIdLst>
    <p:sldLayoutId id="2147483806" r:id="rId1"/>
    <p:sldLayoutId id="214748380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677B042D-CDDA-5C56-8876-27E9B0D4454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0707298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259513"/>
            <a:ext cx="9144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3375" y="352425"/>
            <a:ext cx="173831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921500" y="6323013"/>
            <a:ext cx="7461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0431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FB2793F2-0AC5-5BE0-CF8A-F22BFE3C561C}"/>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80479608"/>
      </p:ext>
    </p:extLst>
  </p:cSld>
  <p:clrMap bg1="lt1" tx1="dk1" bg2="lt2" tx2="dk2" accent1="accent1" accent2="accent2" accent3="accent3" accent4="accent4" accent5="accent5" accent6="accent6" hlink="hlink" folHlink="folHlink"/>
  <p:sldLayoutIdLst>
    <p:sldLayoutId id="214748383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7D44A443-56E9-A052-B4B5-5B3A8C3CB67F}"/>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59649630"/>
      </p:ext>
    </p:extLst>
  </p:cSld>
  <p:clrMap bg1="lt1" tx1="dk1" bg2="lt2" tx2="dk2" accent1="accent1" accent2="accent2" accent3="accent3" accent4="accent4" accent5="accent5" accent6="accent6" hlink="hlink" folHlink="folHlink"/>
  <p:sldLayoutIdLst>
    <p:sldLayoutId id="2147483836" r:id="rId1"/>
    <p:sldLayoutId id="214748383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AE3C0E4-AAD5-66BB-DC08-8127E495514A}"/>
              </a:ext>
            </a:extLst>
          </p:cNvPr>
          <p:cNvSpPr txBox="1"/>
          <p:nvPr>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70973022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1DFD4F-8FAA-6425-B6B4-221D7B6C693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D9DD574C-38C6-7F69-A319-FE1DDB7CB72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383823162"/>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35A151B-E2CC-4F05-BB0E-57D8F544E8F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45413" y="0"/>
            <a:ext cx="13985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78946B-6AFF-708F-37D5-A08E5906C78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42592387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6833C2C0-D2F3-A15A-A557-2E447B94D37B}"/>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607775214"/>
      </p:ext>
    </p:extLst>
  </p:cSld>
  <p:clrMap bg1="lt1" tx1="dk1" bg2="lt2" tx2="dk2" accent1="accent1" accent2="accent2" accent3="accent3" accent4="accent4" accent5="accent5" accent6="accent6" hlink="hlink" folHlink="folHlink"/>
  <p:sldLayoutIdLst>
    <p:sldLayoutId id="2147483745"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
        <p:nvSpPr>
          <p:cNvPr id="3" name="TextBox 2">
            <a:extLst>
              <a:ext uri="{FF2B5EF4-FFF2-40B4-BE49-F238E27FC236}">
                <a16:creationId xmlns:a16="http://schemas.microsoft.com/office/drawing/2014/main" id="{DBBF4982-49D8-F623-578F-F5930F304EA6}"/>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409912528"/>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
        <p:nvSpPr>
          <p:cNvPr id="3" name="TextBox 2">
            <a:extLst>
              <a:ext uri="{FF2B5EF4-FFF2-40B4-BE49-F238E27FC236}">
                <a16:creationId xmlns:a16="http://schemas.microsoft.com/office/drawing/2014/main" id="{4C288852-6A8F-5DF5-55BD-4FC7D325FBDD}"/>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57613836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
        <p:nvSpPr>
          <p:cNvPr id="3" name="TextBox 2">
            <a:extLst>
              <a:ext uri="{FF2B5EF4-FFF2-40B4-BE49-F238E27FC236}">
                <a16:creationId xmlns:a16="http://schemas.microsoft.com/office/drawing/2014/main" id="{265A690E-D1DF-5F83-E4AF-C178B9DC111C}"/>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3129556980"/>
      </p:ext>
    </p:extLst>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Preparing-for-CQC-inspection.aspx" TargetMode="External"/><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mprove-your-CQC-rating.aspx"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Outstanding-care.aspx"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on-toolkit.aspx" TargetMode="External"/><Relationship Id="rId2" Type="http://schemas.openxmlformats.org/officeDocument/2006/relationships/notesSlide" Target="../notesSlides/notesSlide6.xml"/><Relationship Id="rId1" Type="http://schemas.openxmlformats.org/officeDocument/2006/relationships/slideLayout" Target="../slideLayouts/slideLayout94.xml"/><Relationship Id="rId5" Type="http://schemas.openxmlformats.org/officeDocument/2006/relationships/image" Target="../media/image55.emf"/><Relationship Id="rId4" Type="http://schemas.openxmlformats.org/officeDocument/2006/relationships/hyperlink" Target="http://www.skillsforcare.org.uk/Support-for-leaders-and-managers/Good-and-outstanding-care/Inspection-toolkit.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c-wds.skillsforcare.org.uk/login" TargetMode="External"/><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hyperlink" Target="http://www.skillsforcare.org.uk/w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killsforcare.org.uk/events" TargetMode="External"/><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hyperlink" Target="mailto:ali.porteous@skillsforcare.org.uk" TargetMode="External"/><Relationship Id="rId2" Type="http://schemas.openxmlformats.org/officeDocument/2006/relationships/notesSlide" Target="../notesSlides/notesSlide9.xml"/><Relationship Id="rId1" Type="http://schemas.openxmlformats.org/officeDocument/2006/relationships/slideLayout" Target="../slideLayouts/slideLayout82.xml"/><Relationship Id="rId4" Type="http://schemas.openxmlformats.org/officeDocument/2006/relationships/hyperlink" Target="https://id.skillsforcare.org.uk/Account/Regi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6D3D-5CCE-49F0-9F55-EB08672F0B18}"/>
              </a:ext>
            </a:extLst>
          </p:cNvPr>
          <p:cNvSpPr>
            <a:spLocks noGrp="1"/>
          </p:cNvSpPr>
          <p:nvPr>
            <p:ph type="title"/>
          </p:nvPr>
        </p:nvSpPr>
        <p:spPr>
          <a:xfrm>
            <a:off x="228833" y="613225"/>
            <a:ext cx="4711167" cy="1465823"/>
          </a:xfrm>
        </p:spPr>
        <p:txBody>
          <a:bodyPr/>
          <a:lstStyle/>
          <a:p>
            <a:r>
              <a:rPr lang="en-GB" sz="4000" dirty="0"/>
              <a:t>Skills for Care update – CQC resources &amp; support </a:t>
            </a:r>
            <a:br>
              <a:rPr lang="en-GB" sz="4000" dirty="0"/>
            </a:br>
            <a:br>
              <a:rPr lang="en-GB" sz="4000" dirty="0"/>
            </a:br>
            <a:br>
              <a:rPr lang="en-GB" sz="3600" dirty="0"/>
            </a:br>
            <a:br>
              <a:rPr lang="en-GB" dirty="0"/>
            </a:br>
            <a:br>
              <a:rPr lang="en-GB" dirty="0"/>
            </a:br>
            <a:endParaRPr lang="en-GB" dirty="0"/>
          </a:p>
        </p:txBody>
      </p:sp>
      <p:pic>
        <p:nvPicPr>
          <p:cNvPr id="7" name="Picture 6" descr="A picture containing clock, room&#10;&#10;Description automatically generated">
            <a:extLst>
              <a:ext uri="{FF2B5EF4-FFF2-40B4-BE49-F238E27FC236}">
                <a16:creationId xmlns:a16="http://schemas.microsoft.com/office/drawing/2014/main" id="{EEB92B37-609B-964D-9605-4BFE1EB8EADD}"/>
              </a:ext>
            </a:extLst>
          </p:cNvPr>
          <p:cNvPicPr>
            <a:picLocks noChangeAspect="1"/>
          </p:cNvPicPr>
          <p:nvPr/>
        </p:nvPicPr>
        <p:blipFill>
          <a:blip r:embed="rId3"/>
          <a:stretch>
            <a:fillRect/>
          </a:stretch>
        </p:blipFill>
        <p:spPr>
          <a:xfrm>
            <a:off x="6371493" y="2934543"/>
            <a:ext cx="1834661" cy="1877469"/>
          </a:xfrm>
          <a:prstGeom prst="rect">
            <a:avLst/>
          </a:prstGeom>
        </p:spPr>
      </p:pic>
    </p:spTree>
    <p:extLst>
      <p:ext uri="{BB962C8B-B14F-4D97-AF65-F5344CB8AC3E}">
        <p14:creationId xmlns:p14="http://schemas.microsoft.com/office/powerpoint/2010/main" val="17115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6340-7BCD-3307-5178-61B5D923D3CB}"/>
              </a:ext>
            </a:extLst>
          </p:cNvPr>
          <p:cNvSpPr>
            <a:spLocks noGrp="1"/>
          </p:cNvSpPr>
          <p:nvPr>
            <p:ph type="title"/>
          </p:nvPr>
        </p:nvSpPr>
        <p:spPr>
          <a:xfrm>
            <a:off x="1077150" y="2563925"/>
            <a:ext cx="7557563" cy="1730149"/>
          </a:xfrm>
        </p:spPr>
        <p:txBody>
          <a:bodyPr/>
          <a:lstStyle/>
          <a:p>
            <a:r>
              <a:rPr lang="en-GB" sz="3600" dirty="0">
                <a:latin typeface="Arial" panose="020B0604020202020204" pitchFamily="34" charset="0"/>
                <a:ea typeface="Calibri" panose="020F0502020204030204" pitchFamily="34" charset="0"/>
                <a:cs typeface="Times New Roman" panose="02020603050405020304" pitchFamily="18" charset="0"/>
              </a:rPr>
              <a:t>Introduction to new Skills for Care Locality Manager for SW London</a:t>
            </a:r>
            <a:br>
              <a:rPr lang="en-GB" sz="3600" dirty="0">
                <a:latin typeface="Arial" panose="020B0604020202020204" pitchFamily="34" charset="0"/>
                <a:ea typeface="Calibri" panose="020F0502020204030204" pitchFamily="34" charset="0"/>
                <a:cs typeface="Times New Roman" panose="02020603050405020304" pitchFamily="18" charset="0"/>
              </a:rPr>
            </a:br>
            <a:endParaRPr lang="en-GB" sz="3600" dirty="0"/>
          </a:p>
        </p:txBody>
      </p:sp>
    </p:spTree>
    <p:extLst>
      <p:ext uri="{BB962C8B-B14F-4D97-AF65-F5344CB8AC3E}">
        <p14:creationId xmlns:p14="http://schemas.microsoft.com/office/powerpoint/2010/main" val="108795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a:xfrm>
            <a:off x="367729" y="337153"/>
            <a:ext cx="6982305" cy="646811"/>
          </a:xfrm>
        </p:spPr>
        <p:txBody>
          <a:bodyPr/>
          <a:lstStyle/>
          <a:p>
            <a:r>
              <a:rPr lang="en-GB" dirty="0"/>
              <a:t>Skills for Care resources – Preparing for CQC inspection </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9" y="1678561"/>
            <a:ext cx="6982304" cy="3460598"/>
          </a:xfrm>
        </p:spPr>
        <p:txBody>
          <a:bodyPr/>
          <a:lstStyle/>
          <a:p>
            <a:pPr marL="0" indent="0">
              <a:buNone/>
            </a:pPr>
            <a:r>
              <a:rPr lang="en-GB" sz="2200" i="1" dirty="0"/>
              <a:t>Understanding what the CQC expects from regulated providers can help you be prepared for inspection and demonstrate that you are delivering Good and Outstanding care</a:t>
            </a:r>
          </a:p>
          <a:p>
            <a:pPr>
              <a:buFontTx/>
              <a:buChar char="-"/>
            </a:pPr>
            <a:r>
              <a:rPr lang="en-GB" b="1" dirty="0">
                <a:solidFill>
                  <a:srgbClr val="003057"/>
                </a:solidFill>
              </a:rPr>
              <a:t>Preparing for your CQC inspection checklist </a:t>
            </a:r>
            <a:r>
              <a:rPr lang="en-GB" dirty="0"/>
              <a:t>– this is based on recommendations from frontline managers and helps you reflect on what you will need to evidence  </a:t>
            </a:r>
          </a:p>
          <a:p>
            <a:pPr>
              <a:buFontTx/>
              <a:buChar char="-"/>
            </a:pPr>
            <a:r>
              <a:rPr lang="en-GB" b="1" dirty="0">
                <a:solidFill>
                  <a:srgbClr val="003057"/>
                </a:solidFill>
              </a:rPr>
              <a:t>Preparing for CQC inspection action plan -  </a:t>
            </a:r>
            <a:r>
              <a:rPr lang="en-GB" dirty="0"/>
              <a:t>This template can be used to document your activity and goals in preparing for inspection</a:t>
            </a:r>
          </a:p>
          <a:p>
            <a:pPr>
              <a:buFontTx/>
              <a:buChar char="-"/>
            </a:pPr>
            <a:endParaRPr lang="en-GB" dirty="0"/>
          </a:p>
          <a:p>
            <a:pPr marL="0" indent="0">
              <a:buNone/>
            </a:pPr>
            <a:endParaRPr lang="en-GB" i="1" dirty="0"/>
          </a:p>
        </p:txBody>
      </p:sp>
      <p:sp>
        <p:nvSpPr>
          <p:cNvPr id="2" name="TextBox 1">
            <a:extLst>
              <a:ext uri="{FF2B5EF4-FFF2-40B4-BE49-F238E27FC236}">
                <a16:creationId xmlns:a16="http://schemas.microsoft.com/office/drawing/2014/main" id="{7DA88A62-8106-8DC0-6149-F8A1BB22441B}"/>
              </a:ext>
            </a:extLst>
          </p:cNvPr>
          <p:cNvSpPr txBox="1"/>
          <p:nvPr/>
        </p:nvSpPr>
        <p:spPr>
          <a:xfrm>
            <a:off x="2511706" y="5729469"/>
            <a:ext cx="51275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Download</a:t>
            </a:r>
            <a:r>
              <a:rPr kumimoji="0" lang="en-GB" sz="2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hlinkClick r:id="rId3"/>
              </a:rPr>
              <a:t>HERE</a:t>
            </a:r>
            <a:endPar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976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a:xfrm>
            <a:off x="367729" y="337153"/>
            <a:ext cx="6982305" cy="646811"/>
          </a:xfrm>
        </p:spPr>
        <p:txBody>
          <a:bodyPr/>
          <a:lstStyle/>
          <a:p>
            <a:r>
              <a:rPr lang="en-GB" dirty="0"/>
              <a:t>Improving your CQC rating</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8" y="1343011"/>
            <a:ext cx="6982304" cy="4004608"/>
          </a:xfrm>
        </p:spPr>
        <p:txBody>
          <a:bodyPr/>
          <a:lstStyle/>
          <a:p>
            <a:pPr marL="0" indent="0">
              <a:buNone/>
            </a:pPr>
            <a:r>
              <a:rPr lang="en-GB" sz="2200" b="1" dirty="0">
                <a:solidFill>
                  <a:srgbClr val="003057"/>
                </a:solidFill>
              </a:rPr>
              <a:t>Improving your CQC rating checklist </a:t>
            </a:r>
            <a:r>
              <a:rPr lang="en-GB" sz="2200" dirty="0"/>
              <a:t>– This checklist enables you to reflect about how you can improve and establish the building blocks for continuous improvement</a:t>
            </a:r>
          </a:p>
          <a:p>
            <a:pPr marL="0" indent="0">
              <a:buNone/>
            </a:pPr>
            <a:r>
              <a:rPr lang="en-GB" sz="2200" b="1" dirty="0">
                <a:solidFill>
                  <a:srgbClr val="003057"/>
                </a:solidFill>
              </a:rPr>
              <a:t>Improving your CQC rating action plan - </a:t>
            </a:r>
            <a:r>
              <a:rPr lang="en-GB" sz="2200" dirty="0"/>
              <a:t>This template can be used to document your goals, ambitions and plans of how improvements are going to be measured and managed within clear timeframes</a:t>
            </a:r>
          </a:p>
          <a:p>
            <a:pPr marL="0" indent="0">
              <a:buNone/>
            </a:pPr>
            <a:r>
              <a:rPr lang="en-GB" sz="2200" b="1" dirty="0">
                <a:solidFill>
                  <a:srgbClr val="002060"/>
                </a:solidFill>
              </a:rPr>
              <a:t>Guide to Improvement </a:t>
            </a:r>
            <a:r>
              <a:rPr lang="en-GB" sz="2200" dirty="0">
                <a:solidFill>
                  <a:srgbClr val="002060"/>
                </a:solidFill>
              </a:rPr>
              <a:t>- </a:t>
            </a:r>
            <a:r>
              <a:rPr lang="en-GB" sz="2200" dirty="0"/>
              <a:t>a comprehensive resource developed in consultation with a range of different regulated care providers with one thing in common; they have all fallen below the CQC standards and successfully improved</a:t>
            </a:r>
          </a:p>
          <a:p>
            <a:pPr marL="0" indent="0">
              <a:buNone/>
            </a:pPr>
            <a:endParaRPr lang="en-GB" i="1" dirty="0"/>
          </a:p>
        </p:txBody>
      </p:sp>
      <p:sp>
        <p:nvSpPr>
          <p:cNvPr id="2" name="TextBox 1">
            <a:extLst>
              <a:ext uri="{FF2B5EF4-FFF2-40B4-BE49-F238E27FC236}">
                <a16:creationId xmlns:a16="http://schemas.microsoft.com/office/drawing/2014/main" id="{7DA88A62-8106-8DC0-6149-F8A1BB22441B}"/>
              </a:ext>
            </a:extLst>
          </p:cNvPr>
          <p:cNvSpPr txBox="1"/>
          <p:nvPr/>
        </p:nvSpPr>
        <p:spPr>
          <a:xfrm>
            <a:off x="2511706" y="5729469"/>
            <a:ext cx="51275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Download</a:t>
            </a:r>
            <a:r>
              <a:rPr kumimoji="0" lang="en-GB" sz="2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hlinkClick r:id="rId3"/>
              </a:rPr>
              <a:t>HERE</a:t>
            </a:r>
            <a:endPar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528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a:xfrm>
            <a:off x="367729" y="337153"/>
            <a:ext cx="6982305" cy="646811"/>
          </a:xfrm>
        </p:spPr>
        <p:txBody>
          <a:bodyPr/>
          <a:lstStyle/>
          <a:p>
            <a:r>
              <a:rPr lang="en-GB" dirty="0"/>
              <a:t>Outstanding care</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8" y="1343011"/>
            <a:ext cx="6982304" cy="4004608"/>
          </a:xfrm>
        </p:spPr>
        <p:txBody>
          <a:bodyPr/>
          <a:lstStyle/>
          <a:p>
            <a:pPr marL="0" indent="0">
              <a:buNone/>
            </a:pPr>
            <a:r>
              <a:rPr lang="en-GB" sz="2200" b="1" dirty="0">
                <a:solidFill>
                  <a:srgbClr val="003057"/>
                </a:solidFill>
              </a:rPr>
              <a:t>Striving for outstanding checklist </a:t>
            </a:r>
            <a:r>
              <a:rPr lang="en-GB" sz="2200" dirty="0"/>
              <a:t>– This checklist can be used to reflect on whether your service is ready to evidence you are delivering outstanding levels of care.  It can help you to reflect on what additionally may be needed to achieve this rating from the CQC.</a:t>
            </a:r>
          </a:p>
          <a:p>
            <a:pPr marL="0" indent="0">
              <a:buNone/>
            </a:pPr>
            <a:r>
              <a:rPr lang="en-GB" sz="2200" b="1" dirty="0">
                <a:solidFill>
                  <a:srgbClr val="003057"/>
                </a:solidFill>
              </a:rPr>
              <a:t>Striving for outstanding action plan - </a:t>
            </a:r>
            <a:r>
              <a:rPr lang="en-GB" sz="2200" dirty="0"/>
              <a:t>Document your goals, ambitions and plans of how improvements are going to be measured and managed within clear timeframes, as well as recording progress.</a:t>
            </a:r>
          </a:p>
          <a:p>
            <a:pPr marL="0" indent="0">
              <a:buNone/>
            </a:pPr>
            <a:r>
              <a:rPr lang="en-GB" sz="2200" b="1" dirty="0">
                <a:solidFill>
                  <a:srgbClr val="002060"/>
                </a:solidFill>
              </a:rPr>
              <a:t>Case study videos – </a:t>
            </a:r>
            <a:r>
              <a:rPr lang="en-GB" sz="2200" dirty="0"/>
              <a:t>find out what outstanding-rated providers do to achieve and maintain their rating</a:t>
            </a:r>
          </a:p>
          <a:p>
            <a:pPr marL="0" indent="0">
              <a:buNone/>
            </a:pPr>
            <a:endParaRPr lang="en-GB" i="1" dirty="0"/>
          </a:p>
        </p:txBody>
      </p:sp>
      <p:sp>
        <p:nvSpPr>
          <p:cNvPr id="2" name="TextBox 1">
            <a:extLst>
              <a:ext uri="{FF2B5EF4-FFF2-40B4-BE49-F238E27FC236}">
                <a16:creationId xmlns:a16="http://schemas.microsoft.com/office/drawing/2014/main" id="{7DA88A62-8106-8DC0-6149-F8A1BB22441B}"/>
              </a:ext>
            </a:extLst>
          </p:cNvPr>
          <p:cNvSpPr txBox="1"/>
          <p:nvPr/>
        </p:nvSpPr>
        <p:spPr>
          <a:xfrm>
            <a:off x="2511706" y="5729469"/>
            <a:ext cx="51275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rPr>
              <a:t>Download</a:t>
            </a:r>
            <a:r>
              <a:rPr kumimoji="0" lang="en-GB" sz="26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hlinkClick r:id="rId3"/>
              </a:rPr>
              <a:t>HERE</a:t>
            </a:r>
            <a:endParaRPr kumimoji="0" lang="en-GB" sz="2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521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CA7C052F-9355-41F9-A414-9ECDB82D3EE0}"/>
              </a:ext>
            </a:extLst>
          </p:cNvPr>
          <p:cNvSpPr/>
          <p:nvPr/>
        </p:nvSpPr>
        <p:spPr>
          <a:xfrm>
            <a:off x="243105" y="1814528"/>
            <a:ext cx="8657789" cy="45858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Times New Roman" panose="02020603050405020304" pitchFamily="18" charset="0"/>
                <a:cs typeface="+mn-cs"/>
              </a:rPr>
              <a:t>Later in 2023, the Care Quality Commission (CQC) will be updating their inspection process to utilise the ‘single assessment framework’. </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We’ve created an updated version of our inspection toolkit to support you in understanding these changes and preparing for your next inspection. </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The toolkit based around the current framework will continue to be available alongside this until the changes are brought in by the CQC.</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Understanding what Good and Outstanding care looks like can help you achieve success in your inspections and ensure you are continuously providing high quality care.</a:t>
            </a:r>
          </a:p>
          <a:p>
            <a:pPr marL="0" marR="0" lvl="0" indent="0" algn="l" defTabSz="457200" rtl="0" eaLnBrk="1" fontAlgn="auto" latinLnBrk="0" hangingPunct="1">
              <a:lnSpc>
                <a:spcPct val="100000"/>
              </a:lnSpc>
              <a:spcBef>
                <a:spcPts val="0"/>
              </a:spcBef>
              <a:spcAft>
                <a:spcPts val="0"/>
              </a:spcAft>
              <a:buClr>
                <a:srgbClr val="E87722"/>
              </a:buClr>
              <a:buSzTx/>
              <a:buFontTx/>
              <a:buNone/>
              <a:tabLst/>
              <a:defRPr/>
            </a:pPr>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Times New Roman" panose="02020603050405020304" pitchFamily="18" charset="0"/>
                <a:cs typeface="Times New Roman" panose="02020603050405020304" pitchFamily="18" charset="0"/>
                <a:hlinkClick r:id="rId4"/>
              </a:rPr>
              <a:t>www.skillsforcare.org.uk/Support-for-leaders-and-managers/Good-and-outstanding-care/Inspection-toolkit.aspx</a:t>
            </a:r>
            <a:endPar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
                <a:srgbClr val="E87722"/>
              </a:buClr>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itle 2">
            <a:extLst>
              <a:ext uri="{FF2B5EF4-FFF2-40B4-BE49-F238E27FC236}">
                <a16:creationId xmlns:a16="http://schemas.microsoft.com/office/drawing/2014/main" id="{F035FCB4-AB5E-4472-B85F-A210B5F04E33}"/>
              </a:ext>
            </a:extLst>
          </p:cNvPr>
          <p:cNvSpPr txBox="1">
            <a:spLocks/>
          </p:cNvSpPr>
          <p:nvPr/>
        </p:nvSpPr>
        <p:spPr>
          <a:xfrm>
            <a:off x="1917694" y="359444"/>
            <a:ext cx="5308609" cy="108846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E87722"/>
                </a:solidFill>
                <a:effectLst/>
                <a:uLnTx/>
                <a:uFillTx/>
                <a:latin typeface="Arial" panose="020B0604020202020204"/>
                <a:ea typeface="+mj-ea"/>
                <a:cs typeface="+mj-cs"/>
              </a:rPr>
              <a:t>Updated Good and Outstanding toolkit</a:t>
            </a:r>
          </a:p>
        </p:txBody>
      </p:sp>
      <p:pic>
        <p:nvPicPr>
          <p:cNvPr id="5" name="Picture 4">
            <a:extLst>
              <a:ext uri="{FF2B5EF4-FFF2-40B4-BE49-F238E27FC236}">
                <a16:creationId xmlns:a16="http://schemas.microsoft.com/office/drawing/2014/main" id="{60E8FAD9-F520-D193-3913-561AF81E8E84}"/>
              </a:ext>
            </a:extLst>
          </p:cNvPr>
          <p:cNvPicPr>
            <a:picLocks noChangeAspect="1"/>
          </p:cNvPicPr>
          <p:nvPr/>
        </p:nvPicPr>
        <p:blipFill>
          <a:blip r:embed="rId5"/>
          <a:stretch>
            <a:fillRect/>
          </a:stretch>
        </p:blipFill>
        <p:spPr>
          <a:xfrm>
            <a:off x="203194" y="0"/>
            <a:ext cx="1714500" cy="1714500"/>
          </a:xfrm>
          <a:prstGeom prst="rect">
            <a:avLst/>
          </a:prstGeom>
        </p:spPr>
      </p:pic>
    </p:spTree>
    <p:extLst>
      <p:ext uri="{BB962C8B-B14F-4D97-AF65-F5344CB8AC3E}">
        <p14:creationId xmlns:p14="http://schemas.microsoft.com/office/powerpoint/2010/main" val="156874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p:txBody>
          <a:bodyPr/>
          <a:lstStyle/>
          <a:p>
            <a:r>
              <a:rPr lang="en-GB" dirty="0"/>
              <a:t>Virtual learning modules </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29" y="1736442"/>
            <a:ext cx="6982304" cy="3989830"/>
          </a:xfrm>
        </p:spPr>
        <p:txBody>
          <a:bodyPr/>
          <a:lstStyle/>
          <a:p>
            <a:pPr marL="342900" lvl="0" indent="-342900">
              <a:buFont typeface="+mj-lt"/>
              <a:buAutoNum type="arabicPeriod"/>
            </a:pPr>
            <a:r>
              <a:rPr lang="en-GB" sz="2600" dirty="0">
                <a:effectLst/>
                <a:latin typeface="+mj-lt"/>
                <a:ea typeface="Times New Roman" panose="02020603050405020304" pitchFamily="18" charset="0"/>
              </a:rPr>
              <a:t>Being prepared for CQC inspection </a:t>
            </a:r>
          </a:p>
          <a:p>
            <a:pPr marL="342900" lvl="0" indent="-342900">
              <a:buFont typeface="+mj-lt"/>
              <a:buAutoNum type="arabicPeriod"/>
            </a:pPr>
            <a:r>
              <a:rPr lang="en-GB" sz="2600" dirty="0">
                <a:effectLst/>
                <a:latin typeface="+mj-lt"/>
                <a:ea typeface="Times New Roman" panose="02020603050405020304" pitchFamily="18" charset="0"/>
              </a:rPr>
              <a:t>Improving your CQC rating </a:t>
            </a:r>
          </a:p>
          <a:p>
            <a:pPr marL="342900" lvl="0" indent="-342900">
              <a:buFont typeface="+mj-lt"/>
              <a:buAutoNum type="arabicPeriod"/>
            </a:pPr>
            <a:r>
              <a:rPr lang="en-GB" sz="2600" dirty="0">
                <a:effectLst/>
                <a:latin typeface="+mj-lt"/>
                <a:ea typeface="Times New Roman" panose="02020603050405020304" pitchFamily="18" charset="0"/>
              </a:rPr>
              <a:t>Striving for Outstanding</a:t>
            </a:r>
            <a:endParaRPr lang="en-GB" sz="2600" b="1" i="1" dirty="0">
              <a:effectLst/>
              <a:latin typeface="+mj-lt"/>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r>
              <a:rPr lang="en-GB" sz="2200" dirty="0">
                <a:latin typeface="Arial" panose="020B0604020202020204" pitchFamily="34" charset="0"/>
                <a:ea typeface="Calibri" panose="020F0502020204030204" pitchFamily="34" charset="0"/>
              </a:rPr>
              <a:t>Modules cost £10 each to access </a:t>
            </a:r>
            <a:r>
              <a:rPr lang="en-GB" sz="2200" dirty="0">
                <a:effectLst/>
                <a:latin typeface="Arial" panose="020B0604020202020204" pitchFamily="34" charset="0"/>
                <a:ea typeface="Calibri" panose="020F0502020204030204" pitchFamily="34" charset="0"/>
              </a:rPr>
              <a:t>(or £9 if your organisation uses the </a:t>
            </a:r>
            <a:r>
              <a:rPr lang="en-GB" sz="2200" b="1" dirty="0">
                <a:effectLst/>
                <a:latin typeface="Arial" panose="020B0604020202020204" pitchFamily="34" charset="0"/>
                <a:ea typeface="Calibri" panose="020F0502020204030204" pitchFamily="34" charset="0"/>
                <a:hlinkClick r:id="rId3"/>
              </a:rPr>
              <a:t>Adult Social Care Workforce Data Set</a:t>
            </a:r>
            <a:r>
              <a:rPr lang="en-GB" sz="2200" dirty="0">
                <a:effectLst/>
                <a:latin typeface="Arial" panose="020B0604020202020204" pitchFamily="34" charset="0"/>
                <a:ea typeface="Calibri" panose="020F0502020204030204" pitchFamily="34" charset="0"/>
              </a:rPr>
              <a:t>) </a:t>
            </a:r>
            <a:r>
              <a:rPr lang="en-GB" sz="2200" b="1" dirty="0">
                <a:effectLst/>
                <a:latin typeface="Arial" panose="020B0604020202020204" pitchFamily="34" charset="0"/>
                <a:ea typeface="Calibri" panose="020F0502020204030204" pitchFamily="34" charset="0"/>
              </a:rPr>
              <a:t>BUT you can claim back £50 for each module from the </a:t>
            </a:r>
            <a:r>
              <a:rPr lang="en-GB" sz="2200" b="1" dirty="0">
                <a:effectLst/>
                <a:latin typeface="Arial" panose="020B0604020202020204" pitchFamily="34" charset="0"/>
                <a:ea typeface="Calibri" panose="020F0502020204030204" pitchFamily="34" charset="0"/>
                <a:hlinkClick r:id="rId4"/>
              </a:rPr>
              <a:t>Workforce Development Fund</a:t>
            </a:r>
            <a:r>
              <a:rPr lang="en-GB" sz="2200" dirty="0">
                <a:effectLst/>
                <a:latin typeface="Arial" panose="020B0604020202020204" pitchFamily="34" charset="0"/>
                <a:ea typeface="Calibri" panose="020F0502020204030204" pitchFamily="34" charset="0"/>
              </a:rPr>
              <a:t>. This funding contributes towards the cost of the digital learning, the employees’ time required to complete the module, and the time taken to apply and embed the learning within their organisation.</a:t>
            </a:r>
          </a:p>
          <a:p>
            <a:pPr marL="0" indent="0">
              <a:buNone/>
            </a:pPr>
            <a:endParaRPr lang="en-GB" sz="2000" dirty="0">
              <a:latin typeface="Arial" panose="020B0604020202020204" pitchFamily="34" charset="0"/>
              <a:ea typeface="Calibri" panose="020F0502020204030204" pitchFamily="34" charset="0"/>
            </a:endParaRPr>
          </a:p>
          <a:p>
            <a:pPr marL="0" indent="0">
              <a:buNone/>
            </a:pPr>
            <a:endParaRPr lang="en-GB"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4844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7F70A-F0A1-43C9-9119-D531E14BF8D5}"/>
              </a:ext>
            </a:extLst>
          </p:cNvPr>
          <p:cNvSpPr>
            <a:spLocks noGrp="1"/>
          </p:cNvSpPr>
          <p:nvPr>
            <p:ph type="title"/>
          </p:nvPr>
        </p:nvSpPr>
        <p:spPr/>
        <p:txBody>
          <a:bodyPr/>
          <a:lstStyle/>
          <a:p>
            <a:r>
              <a:rPr lang="en-GB" dirty="0"/>
              <a:t>Online seminars</a:t>
            </a:r>
          </a:p>
        </p:txBody>
      </p:sp>
      <p:sp>
        <p:nvSpPr>
          <p:cNvPr id="4" name="Text Placeholder 3">
            <a:extLst>
              <a:ext uri="{FF2B5EF4-FFF2-40B4-BE49-F238E27FC236}">
                <a16:creationId xmlns:a16="http://schemas.microsoft.com/office/drawing/2014/main" id="{630D016F-43F0-4D92-9B6E-E0456F2C9E3B}"/>
              </a:ext>
            </a:extLst>
          </p:cNvPr>
          <p:cNvSpPr>
            <a:spLocks noGrp="1"/>
          </p:cNvSpPr>
          <p:nvPr>
            <p:ph type="body" sz="quarter" idx="11"/>
          </p:nvPr>
        </p:nvSpPr>
        <p:spPr>
          <a:xfrm>
            <a:off x="367730" y="1736442"/>
            <a:ext cx="6982304" cy="3989830"/>
          </a:xfrm>
        </p:spPr>
        <p:txBody>
          <a:bodyPr/>
          <a:lstStyle/>
          <a:p>
            <a:pPr marL="342900" lvl="0" indent="-342900">
              <a:buFont typeface="+mj-lt"/>
              <a:buAutoNum type="arabicPeriod"/>
            </a:pPr>
            <a:r>
              <a:rPr lang="en-GB" sz="2600" dirty="0">
                <a:effectLst/>
                <a:latin typeface="+mj-lt"/>
                <a:ea typeface="Times New Roman" panose="02020603050405020304" pitchFamily="18" charset="0"/>
              </a:rPr>
              <a:t>Being prepared for CQC inspection </a:t>
            </a:r>
          </a:p>
          <a:p>
            <a:pPr marL="342900" lvl="0" indent="-342900">
              <a:buFont typeface="+mj-lt"/>
              <a:buAutoNum type="arabicPeriod"/>
            </a:pPr>
            <a:r>
              <a:rPr lang="en-GB" sz="2600" dirty="0">
                <a:effectLst/>
                <a:latin typeface="+mj-lt"/>
                <a:ea typeface="Times New Roman" panose="02020603050405020304" pitchFamily="18" charset="0"/>
              </a:rPr>
              <a:t>Improving your CQC rating </a:t>
            </a:r>
          </a:p>
          <a:p>
            <a:pPr marL="342900" lvl="0" indent="-342900">
              <a:buFont typeface="+mj-lt"/>
              <a:buAutoNum type="arabicPeriod"/>
            </a:pPr>
            <a:r>
              <a:rPr lang="en-GB" sz="2600" dirty="0">
                <a:effectLst/>
                <a:latin typeface="+mj-lt"/>
                <a:ea typeface="Times New Roman" panose="02020603050405020304" pitchFamily="18" charset="0"/>
              </a:rPr>
              <a:t>Striving for Outstanding – </a:t>
            </a:r>
            <a:r>
              <a:rPr lang="en-GB" sz="2600" b="1" i="1" dirty="0">
                <a:effectLst/>
                <a:latin typeface="+mj-lt"/>
                <a:ea typeface="Times New Roman" panose="02020603050405020304" pitchFamily="18" charset="0"/>
              </a:rPr>
              <a:t>coming soon</a:t>
            </a:r>
            <a:endParaRPr lang="en-GB" sz="2600" b="1" i="1" dirty="0">
              <a:effectLst/>
              <a:latin typeface="+mj-lt"/>
              <a:ea typeface="Calibri" panose="020F0502020204030204" pitchFamily="34" charset="0"/>
            </a:endParaRPr>
          </a:p>
          <a:p>
            <a:pPr marL="0" indent="0">
              <a:buNone/>
            </a:pPr>
            <a:endParaRPr lang="en-GB" sz="1800" dirty="0">
              <a:effectLst/>
              <a:latin typeface="Arial" panose="020B0604020202020204" pitchFamily="34" charset="0"/>
              <a:ea typeface="Calibri" panose="020F0502020204030204" pitchFamily="34" charset="0"/>
            </a:endParaRPr>
          </a:p>
          <a:p>
            <a:pPr marL="0" indent="0">
              <a:buNone/>
            </a:pPr>
            <a:r>
              <a:rPr lang="en-GB" sz="2200" dirty="0">
                <a:latin typeface="Arial" panose="020B0604020202020204" pitchFamily="34" charset="0"/>
                <a:ea typeface="Calibri" panose="020F0502020204030204" pitchFamily="34" charset="0"/>
              </a:rPr>
              <a:t>These provide information, activities and an opportunity to network with other providers facing similar issues</a:t>
            </a:r>
          </a:p>
          <a:p>
            <a:pPr marL="0" indent="0">
              <a:buNone/>
            </a:pPr>
            <a:endParaRPr lang="en-GB" sz="2200" dirty="0">
              <a:effectLst/>
              <a:latin typeface="Arial" panose="020B0604020202020204" pitchFamily="34" charset="0"/>
              <a:ea typeface="Calibri" panose="020F0502020204030204" pitchFamily="34" charset="0"/>
            </a:endParaRPr>
          </a:p>
          <a:p>
            <a:pPr marL="0" indent="0">
              <a:buNone/>
            </a:pPr>
            <a:r>
              <a:rPr lang="en-GB" sz="2200" dirty="0">
                <a:latin typeface="Arial" panose="020B0604020202020204" pitchFamily="34" charset="0"/>
                <a:ea typeface="Calibri" panose="020F0502020204030204" pitchFamily="34" charset="0"/>
              </a:rPr>
              <a:t>Keep an eye on our events page for upcoming seminars: </a:t>
            </a:r>
            <a:r>
              <a:rPr lang="en-GB" sz="2200" dirty="0">
                <a:latin typeface="Arial" panose="020B0604020202020204" pitchFamily="34" charset="0"/>
                <a:ea typeface="Calibri" panose="020F0502020204030204" pitchFamily="34" charset="0"/>
                <a:hlinkClick r:id="rId3"/>
              </a:rPr>
              <a:t>www.skillsforcare.org.uk/events</a:t>
            </a:r>
            <a:endParaRPr lang="en-GB" sz="2200" dirty="0">
              <a:latin typeface="Arial" panose="020B0604020202020204" pitchFamily="34" charset="0"/>
              <a:ea typeface="Calibri" panose="020F0502020204030204" pitchFamily="34" charset="0"/>
            </a:endParaRPr>
          </a:p>
          <a:p>
            <a:pPr marL="0" indent="0">
              <a:buNone/>
            </a:pPr>
            <a:endParaRPr lang="en-GB" sz="2000" dirty="0">
              <a:latin typeface="Arial" panose="020B0604020202020204" pitchFamily="34" charset="0"/>
              <a:ea typeface="Calibri" panose="020F0502020204030204" pitchFamily="34" charset="0"/>
            </a:endParaRPr>
          </a:p>
          <a:p>
            <a:pPr marL="0" indent="0">
              <a:buNone/>
            </a:pPr>
            <a:endParaRPr lang="en-GB"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4327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bwMode="auto">
          <a:xfrm>
            <a:off x="192088" y="560388"/>
            <a:ext cx="5548312"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Contact details</a:t>
            </a:r>
          </a:p>
        </p:txBody>
      </p:sp>
      <p:sp>
        <p:nvSpPr>
          <p:cNvPr id="143363" name="Text Placeholder 2"/>
          <p:cNvSpPr>
            <a:spLocks noGrp="1"/>
          </p:cNvSpPr>
          <p:nvPr>
            <p:ph type="body" sz="quarter" idx="10"/>
          </p:nvPr>
        </p:nvSpPr>
        <p:spPr bwMode="auto">
          <a:xfrm>
            <a:off x="192088" y="1622425"/>
            <a:ext cx="8585200"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dirty="0"/>
              <a:t>Ali Porteous</a:t>
            </a:r>
          </a:p>
          <a:p>
            <a:r>
              <a:rPr lang="en-GB" altLang="en-US" sz="3600" dirty="0"/>
              <a:t>Skills for Care Locality Manager – SW London</a:t>
            </a:r>
          </a:p>
          <a:p>
            <a:r>
              <a:rPr lang="en-GB" altLang="en-US" sz="3600" dirty="0"/>
              <a:t>07970 937362</a:t>
            </a:r>
          </a:p>
          <a:p>
            <a:r>
              <a:rPr lang="en-GB" altLang="en-US" sz="3600" dirty="0">
                <a:hlinkClick r:id="rId3"/>
              </a:rPr>
              <a:t>ali.porteous@skillsforcare.org.uk</a:t>
            </a:r>
            <a:r>
              <a:rPr lang="en-GB" altLang="en-US" sz="3600" dirty="0"/>
              <a:t> </a:t>
            </a:r>
          </a:p>
          <a:p>
            <a:r>
              <a:rPr lang="en-GB" altLang="en-US" sz="3600" dirty="0">
                <a:hlinkClick r:id="rId4"/>
              </a:rPr>
              <a:t>https://id.skillsforcare.org.uk/Account/Register</a:t>
            </a:r>
            <a:r>
              <a:rPr lang="en-GB" altLang="en-US" sz="3600" dirty="0"/>
              <a:t> </a:t>
            </a:r>
            <a:endParaRPr lang="en-GB" altLang="en-US" dirty="0"/>
          </a:p>
        </p:txBody>
      </p:sp>
    </p:spTree>
    <p:extLst>
      <p:ext uri="{BB962C8B-B14F-4D97-AF65-F5344CB8AC3E}">
        <p14:creationId xmlns:p14="http://schemas.microsoft.com/office/powerpoint/2010/main" val="2569092043"/>
      </p:ext>
    </p:extLst>
  </p:cSld>
  <p:clrMapOvr>
    <a:masterClrMapping/>
  </p:clrMapOvr>
</p:sld>
</file>

<file path=ppt/theme/theme1.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6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7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6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9" ma:contentTypeDescription="Create a new document." ma:contentTypeScope="" ma:versionID="cd7bbd8c71becdfa0ef8b3c3920932dd">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a8ece7b9be82e22f9752c9c33c9fa938"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05262ef-1549-4053-8312-0d29ee3e5d79">
      <Terms xmlns="http://schemas.microsoft.com/office/infopath/2007/PartnerControls"/>
    </lcf76f155ced4ddcb4097134ff3c332f>
    <TaxCatchAll xmlns="c2c53579-2ed6-4858-9273-79d923c5fd65" xsi:nil="true"/>
  </documentManagement>
</p:properties>
</file>

<file path=customXml/itemProps1.xml><?xml version="1.0" encoding="utf-8"?>
<ds:datastoreItem xmlns:ds="http://schemas.openxmlformats.org/officeDocument/2006/customXml" ds:itemID="{10DF00D0-E72C-4FB9-9725-FE7314137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5F592-13D3-41F1-820A-53F19DEE4E24}">
  <ds:schemaRefs>
    <ds:schemaRef ds:uri="http://schemas.microsoft.com/sharepoint/v3/contenttype/forms"/>
  </ds:schemaRefs>
</ds:datastoreItem>
</file>

<file path=customXml/itemProps3.xml><?xml version="1.0" encoding="utf-8"?>
<ds:datastoreItem xmlns:ds="http://schemas.openxmlformats.org/officeDocument/2006/customXml" ds:itemID="{AA6E1F95-A172-4AB9-8A1E-0BBE62CBDB59}">
  <ds:schemaRefs>
    <ds:schemaRef ds:uri="http://schemas.openxmlformats.org/package/2006/metadata/core-properties"/>
    <ds:schemaRef ds:uri="http://schemas.microsoft.com/sharepoint/v3"/>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c2c53579-2ed6-4858-9273-79d923c5fd65"/>
    <ds:schemaRef ds:uri="405262ef-1549-4053-8312-0d29ee3e5d79"/>
  </ds:schemaRefs>
</ds:datastoreItem>
</file>

<file path=docProps/app.xml><?xml version="1.0" encoding="utf-8"?>
<Properties xmlns="http://schemas.openxmlformats.org/officeDocument/2006/extended-properties" xmlns:vt="http://schemas.openxmlformats.org/officeDocument/2006/docPropsVTypes">
  <Template>Office Theme</Template>
  <TotalTime>3776</TotalTime>
  <Words>615</Words>
  <Application>Microsoft Office PowerPoint</Application>
  <PresentationFormat>On-screen Show (4:3)</PresentationFormat>
  <Paragraphs>56</Paragraphs>
  <Slides>9</Slides>
  <Notes>9</Notes>
  <HiddenSlides>0</HiddenSlides>
  <MMClips>0</MMClips>
  <ScaleCrop>false</ScaleCrop>
  <HeadingPairs>
    <vt:vector size="6" baseType="variant">
      <vt:variant>
        <vt:lpstr>Fonts Used</vt:lpstr>
      </vt:variant>
      <vt:variant>
        <vt:i4>3</vt:i4>
      </vt:variant>
      <vt:variant>
        <vt:lpstr>Theme</vt:lpstr>
      </vt:variant>
      <vt:variant>
        <vt:i4>21</vt:i4>
      </vt:variant>
      <vt:variant>
        <vt:lpstr>Slide Titles</vt:lpstr>
      </vt:variant>
      <vt:variant>
        <vt:i4>9</vt:i4>
      </vt:variant>
    </vt:vector>
  </HeadingPairs>
  <TitlesOfParts>
    <vt:vector size="33" baseType="lpstr">
      <vt:lpstr>Arial</vt:lpstr>
      <vt:lpstr>Calibri</vt:lpstr>
      <vt:lpstr>Wingdings</vt:lpstr>
      <vt:lpstr>Bespoke title slides</vt:lpstr>
      <vt:lpstr>Bespoke content slides</vt:lpstr>
      <vt:lpstr>End slides</vt:lpstr>
      <vt:lpstr>1_Bespoke content slides</vt:lpstr>
      <vt:lpstr>2_Colour slides</vt:lpstr>
      <vt:lpstr>1_Bespoke title slides</vt:lpstr>
      <vt:lpstr>2_Bespoke content slides</vt:lpstr>
      <vt:lpstr>Title Slides</vt:lpstr>
      <vt:lpstr>2_Bespoke title slides</vt:lpstr>
      <vt:lpstr>Content slides</vt:lpstr>
      <vt:lpstr>3_Bespoke content slides</vt:lpstr>
      <vt:lpstr>4_Bespoke content slides</vt:lpstr>
      <vt:lpstr>3_Bespoke title slides</vt:lpstr>
      <vt:lpstr>5_Bespoke content slides</vt:lpstr>
      <vt:lpstr>6_Bespoke content slides</vt:lpstr>
      <vt:lpstr>4_Bespoke title slides</vt:lpstr>
      <vt:lpstr>7_Bespoke content slides</vt:lpstr>
      <vt:lpstr>3_Slides Template</vt:lpstr>
      <vt:lpstr>8_Bespoke content slides</vt:lpstr>
      <vt:lpstr>5_Bespoke title slides</vt:lpstr>
      <vt:lpstr>6_Bespoke title slides</vt:lpstr>
      <vt:lpstr>Skills for Care update – CQC resources &amp; support      </vt:lpstr>
      <vt:lpstr>Introduction to new Skills for Care Locality Manager for SW London </vt:lpstr>
      <vt:lpstr>Skills for Care resources – Preparing for CQC inspection </vt:lpstr>
      <vt:lpstr>Improving your CQC rating</vt:lpstr>
      <vt:lpstr>Outstanding care</vt:lpstr>
      <vt:lpstr>PowerPoint Presentation</vt:lpstr>
      <vt:lpstr>Virtual learning modules </vt:lpstr>
      <vt:lpstr>Online seminars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433</cp:revision>
  <cp:lastPrinted>2022-09-20T15:34:35Z</cp:lastPrinted>
  <dcterms:created xsi:type="dcterms:W3CDTF">2019-11-26T09:38:15Z</dcterms:created>
  <dcterms:modified xsi:type="dcterms:W3CDTF">2023-06-14T08:30:50Z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Order">
    <vt:r8>163600</vt:r8>
  </property>
  <property fmtid="{D5CDD505-2E9C-101B-9397-08002B2CF9AE}" pid="4" name="MSIP_Label_f194113b-ecba-4458-8e2e-fa038bf17a69_Enabled">
    <vt:lpwstr>true</vt:lpwstr>
  </property>
  <property fmtid="{D5CDD505-2E9C-101B-9397-08002B2CF9AE}" pid="5" name="MSIP_Label_f194113b-ecba-4458-8e2e-fa038bf17a69_SetDate">
    <vt:lpwstr>2022-09-20T12:27:22Z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ba62f883-f10e-42d9-a78a-81ee0248f8db</vt:lpwstr>
  </property>
  <property fmtid="{D5CDD505-2E9C-101B-9397-08002B2CF9AE}" pid="10" name="MSIP_Label_f194113b-ecba-4458-8e2e-fa038bf17a69_ContentBits">
    <vt:lpwstr>2</vt:lpwstr>
  </property>
  <property fmtid="{D5CDD505-2E9C-101B-9397-08002B2CF9AE}" pid="11" name="ClassificationContentMarkingFooterLocations">
    <vt:lpwstr>Bespoke title slides:3\Bespoke content slides:3\End slides:3\1_Bespoke content slides:3\2_Colour slides:3\1_Bespoke title slides:3\2_Bespoke content slides:3\Title Slides:3\2_Bespoke title slides:3\Content slides:3\3_Bespoke content slides:3\4_Bespoke content slides:3\3_Bespoke title slides:3\5_Bespoke content slides:4\6_Bespoke content slides:4\4_Bespoke title slides:3\7_Bespoke content slides:3</vt:lpwstr>
  </property>
  <property fmtid="{D5CDD505-2E9C-101B-9397-08002B2CF9AE}" pid="12" name="ClassificationContentMarkingFooterText">
    <vt:lpwstr>Internal </vt:lpwstr>
  </property>
  <property fmtid="{D5CDD505-2E9C-101B-9397-08002B2CF9AE}" pid="13" name="MediaServiceImageTags">
    <vt:lpwstr/>
  </property>
</Properties>
</file>