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3"/>
  </p:sldMasterIdLst>
  <p:notesMasterIdLst>
    <p:notesMasterId r:id="rId31"/>
  </p:notesMasterIdLst>
  <p:sldIdLst>
    <p:sldId id="278" r:id="rId4"/>
    <p:sldId id="1934" r:id="rId5"/>
    <p:sldId id="2002" r:id="rId6"/>
    <p:sldId id="1938" r:id="rId7"/>
    <p:sldId id="285" r:id="rId8"/>
    <p:sldId id="1895" r:id="rId9"/>
    <p:sldId id="1896" r:id="rId10"/>
    <p:sldId id="1897" r:id="rId11"/>
    <p:sldId id="291" r:id="rId12"/>
    <p:sldId id="1899" r:id="rId13"/>
    <p:sldId id="1900" r:id="rId14"/>
    <p:sldId id="1901" r:id="rId15"/>
    <p:sldId id="1902" r:id="rId16"/>
    <p:sldId id="1982" r:id="rId17"/>
    <p:sldId id="1983" r:id="rId18"/>
    <p:sldId id="1984" r:id="rId19"/>
    <p:sldId id="1985" r:id="rId20"/>
    <p:sldId id="1986" r:id="rId21"/>
    <p:sldId id="1987" r:id="rId22"/>
    <p:sldId id="1988" r:id="rId23"/>
    <p:sldId id="1989" r:id="rId24"/>
    <p:sldId id="271" r:id="rId25"/>
    <p:sldId id="2001" r:id="rId26"/>
    <p:sldId id="2000" r:id="rId27"/>
    <p:sldId id="1999" r:id="rId28"/>
    <p:sldId id="1993" r:id="rId29"/>
    <p:sldId id="1990" r:id="rId30"/>
  </p:sldIdLst>
  <p:sldSz cx="12192000" cy="6858000"/>
  <p:notesSz cx="6858000" cy="9144000"/>
  <p:embeddedFontLst>
    <p:embeddedFont>
      <p:font typeface="Avenir Next LT Pro" panose="020B0504020202020204" pitchFamily="34" charset="0"/>
      <p:regular r:id="rId32"/>
      <p:bold r:id="rId33"/>
      <p:italic r:id="rId34"/>
      <p:boldItalic r:id="rId35"/>
    </p:embeddedFont>
    <p:embeddedFont>
      <p:font typeface="Avenir Next LT Pro Demi" panose="020B0704020202020204" pitchFamily="34" charset="0"/>
      <p:bold r:id="rId36"/>
      <p:boldItalic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CD3"/>
    <a:srgbClr val="FF8D1E"/>
    <a:srgbClr val="F3CCDD"/>
    <a:srgbClr val="E68500"/>
    <a:srgbClr val="2B2A29"/>
    <a:srgbClr val="373635"/>
    <a:srgbClr val="EFEFEF"/>
    <a:srgbClr val="E6E3E3"/>
    <a:srgbClr val="DA1E73"/>
    <a:srgbClr val="ACBB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FE662-BF8F-40BE-978D-3A82F473281A}" v="21" dt="2023-06-13T15:56:28.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1" autoAdjust="0"/>
    <p:restoredTop sz="87779" autoAdjust="0"/>
  </p:normalViewPr>
  <p:slideViewPr>
    <p:cSldViewPr showGuides="1">
      <p:cViewPr varScale="1">
        <p:scale>
          <a:sx n="100" d="100"/>
          <a:sy n="100" d="100"/>
        </p:scale>
        <p:origin x="1302" y="9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5C2E16-56F8-4C70-A549-98DDC7F5F1E2}" type="doc">
      <dgm:prSet loTypeId="urn:microsoft.com/office/officeart/2005/8/layout/venn3" loCatId="relationship" qsTypeId="urn:microsoft.com/office/officeart/2005/8/quickstyle/simple1" qsCatId="simple" csTypeId="urn:microsoft.com/office/officeart/2005/8/colors/accent3_2" csCatId="accent3" phldr="1"/>
      <dgm:spPr/>
    </dgm:pt>
    <dgm:pt modelId="{62D7B5BE-83C5-4A18-B1D8-C9F819EFA276}">
      <dgm:prSet phldrT="[Text]" custT="1"/>
      <dgm:spPr>
        <a:solidFill>
          <a:srgbClr val="FFEBC2">
            <a:alpha val="50000"/>
          </a:srgbClr>
        </a:solidFill>
      </dgm:spPr>
      <dgm:t>
        <a:bodyPr/>
        <a:lstStyle/>
        <a:p>
          <a:r>
            <a:rPr lang="en-GB" sz="2400" dirty="0">
              <a:solidFill>
                <a:schemeClr val="tx1">
                  <a:lumMod val="85000"/>
                  <a:lumOff val="15000"/>
                </a:schemeClr>
              </a:solidFill>
              <a:latin typeface="+mn-lt"/>
              <a:cs typeface="Arial" panose="020B0604020202020204" pitchFamily="34" charset="0"/>
            </a:rPr>
            <a:t>Service users</a:t>
          </a:r>
        </a:p>
        <a:p>
          <a:r>
            <a:rPr lang="en-GB" sz="1400" dirty="0">
              <a:solidFill>
                <a:schemeClr val="tx1">
                  <a:lumMod val="85000"/>
                  <a:lumOff val="15000"/>
                </a:schemeClr>
              </a:solidFill>
              <a:latin typeface="+mn-lt"/>
              <a:cs typeface="Arial" panose="020B0604020202020204" pitchFamily="34" charset="0"/>
            </a:rPr>
            <a:t>Risk assessments</a:t>
          </a:r>
        </a:p>
        <a:p>
          <a:r>
            <a:rPr lang="en-GB" sz="1400" dirty="0">
              <a:solidFill>
                <a:schemeClr val="tx1">
                  <a:lumMod val="85000"/>
                  <a:lumOff val="15000"/>
                </a:schemeClr>
              </a:solidFill>
              <a:latin typeface="+mn-lt"/>
              <a:cs typeface="Arial" panose="020B0604020202020204" pitchFamily="34" charset="0"/>
            </a:rPr>
            <a:t>Care plans</a:t>
          </a:r>
        </a:p>
      </dgm:t>
    </dgm:pt>
    <dgm:pt modelId="{15A44CC3-B0FF-4A1F-BE75-1DA2DCA3574D}" type="parTrans" cxnId="{0756D06D-F2E5-4D92-ABF8-A5A33B0DFB9A}">
      <dgm:prSet/>
      <dgm:spPr/>
      <dgm:t>
        <a:bodyPr/>
        <a:lstStyle/>
        <a:p>
          <a:endParaRPr lang="en-GB"/>
        </a:p>
      </dgm:t>
    </dgm:pt>
    <dgm:pt modelId="{943C3135-FAA7-47E5-991C-3E05E45B3369}" type="sibTrans" cxnId="{0756D06D-F2E5-4D92-ABF8-A5A33B0DFB9A}">
      <dgm:prSet/>
      <dgm:spPr/>
      <dgm:t>
        <a:bodyPr/>
        <a:lstStyle/>
        <a:p>
          <a:endParaRPr lang="en-GB"/>
        </a:p>
      </dgm:t>
    </dgm:pt>
    <dgm:pt modelId="{B678035D-0924-4889-8642-ADF4CA004830}">
      <dgm:prSet phldrT="[Text]" custT="1"/>
      <dgm:spPr>
        <a:solidFill>
          <a:srgbClr val="FFEBC2">
            <a:alpha val="50000"/>
          </a:srgbClr>
        </a:solidFill>
      </dgm:spPr>
      <dgm:t>
        <a:bodyPr/>
        <a:lstStyle/>
        <a:p>
          <a:r>
            <a:rPr lang="en-GB" sz="2400" dirty="0">
              <a:solidFill>
                <a:schemeClr val="tx1">
                  <a:lumMod val="85000"/>
                  <a:lumOff val="15000"/>
                </a:schemeClr>
              </a:solidFill>
              <a:latin typeface="+mn-lt"/>
              <a:cs typeface="Arial" panose="020B0604020202020204" pitchFamily="34" charset="0"/>
            </a:rPr>
            <a:t>Staff</a:t>
          </a:r>
        </a:p>
        <a:p>
          <a:r>
            <a:rPr lang="en-GB" sz="1400" dirty="0">
              <a:solidFill>
                <a:schemeClr val="tx1">
                  <a:lumMod val="85000"/>
                  <a:lumOff val="15000"/>
                </a:schemeClr>
              </a:solidFill>
              <a:latin typeface="+mn-lt"/>
              <a:cs typeface="Arial" panose="020B0604020202020204" pitchFamily="34" charset="0"/>
            </a:rPr>
            <a:t>Medication</a:t>
          </a:r>
        </a:p>
        <a:p>
          <a:r>
            <a:rPr lang="en-GB" sz="1400" dirty="0">
              <a:solidFill>
                <a:schemeClr val="tx1">
                  <a:lumMod val="85000"/>
                  <a:lumOff val="15000"/>
                </a:schemeClr>
              </a:solidFill>
              <a:latin typeface="+mn-lt"/>
              <a:cs typeface="Arial" panose="020B0604020202020204" pitchFamily="34" charset="0"/>
            </a:rPr>
            <a:t>Recruitment</a:t>
          </a:r>
        </a:p>
        <a:p>
          <a:r>
            <a:rPr lang="en-GB" sz="1400" dirty="0">
              <a:solidFill>
                <a:schemeClr val="tx1">
                  <a:lumMod val="85000"/>
                  <a:lumOff val="15000"/>
                </a:schemeClr>
              </a:solidFill>
              <a:latin typeface="+mn-lt"/>
              <a:cs typeface="Arial" panose="020B0604020202020204" pitchFamily="34" charset="0"/>
            </a:rPr>
            <a:t>Staff training</a:t>
          </a:r>
        </a:p>
      </dgm:t>
    </dgm:pt>
    <dgm:pt modelId="{83BB259F-7D2E-4E16-9A97-4AEF6F5FF43F}" type="parTrans" cxnId="{82B55594-7FCC-4691-AFF4-C059F7FAE5D4}">
      <dgm:prSet/>
      <dgm:spPr/>
      <dgm:t>
        <a:bodyPr/>
        <a:lstStyle/>
        <a:p>
          <a:endParaRPr lang="en-GB"/>
        </a:p>
      </dgm:t>
    </dgm:pt>
    <dgm:pt modelId="{AF3841FF-66D5-4115-A1C1-7AC9A8C26E0D}" type="sibTrans" cxnId="{82B55594-7FCC-4691-AFF4-C059F7FAE5D4}">
      <dgm:prSet/>
      <dgm:spPr/>
      <dgm:t>
        <a:bodyPr/>
        <a:lstStyle/>
        <a:p>
          <a:endParaRPr lang="en-GB"/>
        </a:p>
      </dgm:t>
    </dgm:pt>
    <dgm:pt modelId="{2564119B-B374-4894-961C-5F883A2F93C2}" type="pres">
      <dgm:prSet presAssocID="{805C2E16-56F8-4C70-A549-98DDC7F5F1E2}" presName="Name0" presStyleCnt="0">
        <dgm:presLayoutVars>
          <dgm:dir/>
          <dgm:resizeHandles val="exact"/>
        </dgm:presLayoutVars>
      </dgm:prSet>
      <dgm:spPr/>
    </dgm:pt>
    <dgm:pt modelId="{46F57569-45D5-42F2-92CF-BCFFDD6A1E8D}" type="pres">
      <dgm:prSet presAssocID="{62D7B5BE-83C5-4A18-B1D8-C9F819EFA276}" presName="Name5" presStyleLbl="vennNode1" presStyleIdx="0" presStyleCnt="2">
        <dgm:presLayoutVars>
          <dgm:bulletEnabled val="1"/>
        </dgm:presLayoutVars>
      </dgm:prSet>
      <dgm:spPr/>
    </dgm:pt>
    <dgm:pt modelId="{771A541D-FE85-4C8A-96DC-05E9E9C25521}" type="pres">
      <dgm:prSet presAssocID="{943C3135-FAA7-47E5-991C-3E05E45B3369}" presName="space" presStyleCnt="0"/>
      <dgm:spPr/>
    </dgm:pt>
    <dgm:pt modelId="{90D6C321-3E5C-420B-8F39-963B9AC6EE32}" type="pres">
      <dgm:prSet presAssocID="{B678035D-0924-4889-8642-ADF4CA004830}" presName="Name5" presStyleLbl="vennNode1" presStyleIdx="1" presStyleCnt="2" custLinFactNeighborX="36718">
        <dgm:presLayoutVars>
          <dgm:bulletEnabled val="1"/>
        </dgm:presLayoutVars>
      </dgm:prSet>
      <dgm:spPr/>
    </dgm:pt>
  </dgm:ptLst>
  <dgm:cxnLst>
    <dgm:cxn modelId="{42935D12-59E3-4E82-90AB-7F83EE2C64E0}" type="presOf" srcId="{62D7B5BE-83C5-4A18-B1D8-C9F819EFA276}" destId="{46F57569-45D5-42F2-92CF-BCFFDD6A1E8D}" srcOrd="0" destOrd="0" presId="urn:microsoft.com/office/officeart/2005/8/layout/venn3"/>
    <dgm:cxn modelId="{0756D06D-F2E5-4D92-ABF8-A5A33B0DFB9A}" srcId="{805C2E16-56F8-4C70-A549-98DDC7F5F1E2}" destId="{62D7B5BE-83C5-4A18-B1D8-C9F819EFA276}" srcOrd="0" destOrd="0" parTransId="{15A44CC3-B0FF-4A1F-BE75-1DA2DCA3574D}" sibTransId="{943C3135-FAA7-47E5-991C-3E05E45B3369}"/>
    <dgm:cxn modelId="{A2F6CA93-CD28-4487-9B9C-4DDF3C93690B}" type="presOf" srcId="{B678035D-0924-4889-8642-ADF4CA004830}" destId="{90D6C321-3E5C-420B-8F39-963B9AC6EE32}" srcOrd="0" destOrd="0" presId="urn:microsoft.com/office/officeart/2005/8/layout/venn3"/>
    <dgm:cxn modelId="{82B55594-7FCC-4691-AFF4-C059F7FAE5D4}" srcId="{805C2E16-56F8-4C70-A549-98DDC7F5F1E2}" destId="{B678035D-0924-4889-8642-ADF4CA004830}" srcOrd="1" destOrd="0" parTransId="{83BB259F-7D2E-4E16-9A97-4AEF6F5FF43F}" sibTransId="{AF3841FF-66D5-4115-A1C1-7AC9A8C26E0D}"/>
    <dgm:cxn modelId="{B481D6C9-0E5C-4F40-B9B8-713813F6A499}" type="presOf" srcId="{805C2E16-56F8-4C70-A549-98DDC7F5F1E2}" destId="{2564119B-B374-4894-961C-5F883A2F93C2}" srcOrd="0" destOrd="0" presId="urn:microsoft.com/office/officeart/2005/8/layout/venn3"/>
    <dgm:cxn modelId="{836FED7B-34B2-4AF0-A8CB-1654BD9010B3}" type="presParOf" srcId="{2564119B-B374-4894-961C-5F883A2F93C2}" destId="{46F57569-45D5-42F2-92CF-BCFFDD6A1E8D}" srcOrd="0" destOrd="0" presId="urn:microsoft.com/office/officeart/2005/8/layout/venn3"/>
    <dgm:cxn modelId="{C641AA09-C212-47AB-A57B-0F8DC2B8009F}" type="presParOf" srcId="{2564119B-B374-4894-961C-5F883A2F93C2}" destId="{771A541D-FE85-4C8A-96DC-05E9E9C25521}" srcOrd="1" destOrd="0" presId="urn:microsoft.com/office/officeart/2005/8/layout/venn3"/>
    <dgm:cxn modelId="{A9F97562-5F79-48AC-BD87-A3B66DB058A8}" type="presParOf" srcId="{2564119B-B374-4894-961C-5F883A2F93C2}" destId="{90D6C321-3E5C-420B-8F39-963B9AC6EE32}"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57569-45D5-42F2-92CF-BCFFDD6A1E8D}">
      <dsp:nvSpPr>
        <dsp:cNvPr id="0" name=""/>
        <dsp:cNvSpPr/>
      </dsp:nvSpPr>
      <dsp:spPr>
        <a:xfrm>
          <a:off x="1025315" y="598"/>
          <a:ext cx="2094974" cy="2094974"/>
        </a:xfrm>
        <a:prstGeom prst="ellipse">
          <a:avLst/>
        </a:prstGeom>
        <a:solidFill>
          <a:srgbClr val="FFEBC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5293" tIns="30480" rIns="115293"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lumMod val="85000"/>
                  <a:lumOff val="15000"/>
                </a:schemeClr>
              </a:solidFill>
              <a:latin typeface="+mn-lt"/>
              <a:cs typeface="Arial" panose="020B0604020202020204" pitchFamily="34" charset="0"/>
            </a:rPr>
            <a:t>Service users</a:t>
          </a:r>
        </a:p>
        <a:p>
          <a:pPr marL="0" lvl="0" indent="0" algn="ctr" defTabSz="1066800">
            <a:lnSpc>
              <a:spcPct val="90000"/>
            </a:lnSpc>
            <a:spcBef>
              <a:spcPct val="0"/>
            </a:spcBef>
            <a:spcAft>
              <a:spcPct val="35000"/>
            </a:spcAft>
            <a:buNone/>
          </a:pPr>
          <a:r>
            <a:rPr lang="en-GB" sz="1400" kern="1200" dirty="0">
              <a:solidFill>
                <a:schemeClr val="tx1">
                  <a:lumMod val="85000"/>
                  <a:lumOff val="15000"/>
                </a:schemeClr>
              </a:solidFill>
              <a:latin typeface="+mn-lt"/>
              <a:cs typeface="Arial" panose="020B0604020202020204" pitchFamily="34" charset="0"/>
            </a:rPr>
            <a:t>Risk assessments</a:t>
          </a:r>
        </a:p>
        <a:p>
          <a:pPr marL="0" lvl="0" indent="0" algn="ctr" defTabSz="1066800">
            <a:lnSpc>
              <a:spcPct val="90000"/>
            </a:lnSpc>
            <a:spcBef>
              <a:spcPct val="0"/>
            </a:spcBef>
            <a:spcAft>
              <a:spcPct val="35000"/>
            </a:spcAft>
            <a:buNone/>
          </a:pPr>
          <a:r>
            <a:rPr lang="en-GB" sz="1400" kern="1200" dirty="0">
              <a:solidFill>
                <a:schemeClr val="tx1">
                  <a:lumMod val="85000"/>
                  <a:lumOff val="15000"/>
                </a:schemeClr>
              </a:solidFill>
              <a:latin typeface="+mn-lt"/>
              <a:cs typeface="Arial" panose="020B0604020202020204" pitchFamily="34" charset="0"/>
            </a:rPr>
            <a:t>Care plans</a:t>
          </a:r>
        </a:p>
      </dsp:txBody>
      <dsp:txXfrm>
        <a:off x="1332117" y="307400"/>
        <a:ext cx="1481370" cy="1481370"/>
      </dsp:txXfrm>
    </dsp:sp>
    <dsp:sp modelId="{90D6C321-3E5C-420B-8F39-963B9AC6EE32}">
      <dsp:nvSpPr>
        <dsp:cNvPr id="0" name=""/>
        <dsp:cNvSpPr/>
      </dsp:nvSpPr>
      <dsp:spPr>
        <a:xfrm>
          <a:off x="2855141" y="598"/>
          <a:ext cx="2094974" cy="2094974"/>
        </a:xfrm>
        <a:prstGeom prst="ellipse">
          <a:avLst/>
        </a:prstGeom>
        <a:solidFill>
          <a:srgbClr val="FFEBC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5293" tIns="30480" rIns="115293"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lumMod val="85000"/>
                  <a:lumOff val="15000"/>
                </a:schemeClr>
              </a:solidFill>
              <a:latin typeface="+mn-lt"/>
              <a:cs typeface="Arial" panose="020B0604020202020204" pitchFamily="34" charset="0"/>
            </a:rPr>
            <a:t>Staff</a:t>
          </a:r>
        </a:p>
        <a:p>
          <a:pPr marL="0" lvl="0" indent="0" algn="ctr" defTabSz="1066800">
            <a:lnSpc>
              <a:spcPct val="90000"/>
            </a:lnSpc>
            <a:spcBef>
              <a:spcPct val="0"/>
            </a:spcBef>
            <a:spcAft>
              <a:spcPct val="35000"/>
            </a:spcAft>
            <a:buNone/>
          </a:pPr>
          <a:r>
            <a:rPr lang="en-GB" sz="1400" kern="1200" dirty="0">
              <a:solidFill>
                <a:schemeClr val="tx1">
                  <a:lumMod val="85000"/>
                  <a:lumOff val="15000"/>
                </a:schemeClr>
              </a:solidFill>
              <a:latin typeface="+mn-lt"/>
              <a:cs typeface="Arial" panose="020B0604020202020204" pitchFamily="34" charset="0"/>
            </a:rPr>
            <a:t>Medication</a:t>
          </a:r>
        </a:p>
        <a:p>
          <a:pPr marL="0" lvl="0" indent="0" algn="ctr" defTabSz="1066800">
            <a:lnSpc>
              <a:spcPct val="90000"/>
            </a:lnSpc>
            <a:spcBef>
              <a:spcPct val="0"/>
            </a:spcBef>
            <a:spcAft>
              <a:spcPct val="35000"/>
            </a:spcAft>
            <a:buNone/>
          </a:pPr>
          <a:r>
            <a:rPr lang="en-GB" sz="1400" kern="1200" dirty="0">
              <a:solidFill>
                <a:schemeClr val="tx1">
                  <a:lumMod val="85000"/>
                  <a:lumOff val="15000"/>
                </a:schemeClr>
              </a:solidFill>
              <a:latin typeface="+mn-lt"/>
              <a:cs typeface="Arial" panose="020B0604020202020204" pitchFamily="34" charset="0"/>
            </a:rPr>
            <a:t>Recruitment</a:t>
          </a:r>
        </a:p>
        <a:p>
          <a:pPr marL="0" lvl="0" indent="0" algn="ctr" defTabSz="1066800">
            <a:lnSpc>
              <a:spcPct val="90000"/>
            </a:lnSpc>
            <a:spcBef>
              <a:spcPct val="0"/>
            </a:spcBef>
            <a:spcAft>
              <a:spcPct val="35000"/>
            </a:spcAft>
            <a:buNone/>
          </a:pPr>
          <a:r>
            <a:rPr lang="en-GB" sz="1400" kern="1200" dirty="0">
              <a:solidFill>
                <a:schemeClr val="tx1">
                  <a:lumMod val="85000"/>
                  <a:lumOff val="15000"/>
                </a:schemeClr>
              </a:solidFill>
              <a:latin typeface="+mn-lt"/>
              <a:cs typeface="Arial" panose="020B0604020202020204" pitchFamily="34" charset="0"/>
            </a:rPr>
            <a:t>Staff training</a:t>
          </a:r>
        </a:p>
      </dsp:txBody>
      <dsp:txXfrm>
        <a:off x="3161943" y="307400"/>
        <a:ext cx="1481370" cy="148137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B819A-2BB6-2549-8B9D-90CB7A6B3141}"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AF7D-B2CE-6C42-A4CA-9D83CE827112}" type="slidenum">
              <a:rPr lang="en-US" smtClean="0"/>
              <a:t>‹#›</a:t>
            </a:fld>
            <a:endParaRPr lang="en-US"/>
          </a:p>
        </p:txBody>
      </p:sp>
    </p:spTree>
    <p:extLst>
      <p:ext uri="{BB962C8B-B14F-4D97-AF65-F5344CB8AC3E}">
        <p14:creationId xmlns:p14="http://schemas.microsoft.com/office/powerpoint/2010/main" val="323224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qc.org.uk/guidance-providers/adult-social-care/medicines-administration-records-adult-social-car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qc.org.uk/guidance-providers/residential-adult-social-care/infection-prevention-control-care-hom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a:t>
            </a:fld>
            <a:endParaRPr lang="en-US"/>
          </a:p>
        </p:txBody>
      </p:sp>
    </p:spTree>
    <p:extLst>
      <p:ext uri="{BB962C8B-B14F-4D97-AF65-F5344CB8AC3E}">
        <p14:creationId xmlns:p14="http://schemas.microsoft.com/office/powerpoint/2010/main" val="196176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15</a:t>
            </a:fld>
            <a:endParaRPr lang="en-US"/>
          </a:p>
        </p:txBody>
      </p:sp>
    </p:spTree>
    <p:extLst>
      <p:ext uri="{BB962C8B-B14F-4D97-AF65-F5344CB8AC3E}">
        <p14:creationId xmlns:p14="http://schemas.microsoft.com/office/powerpoint/2010/main" val="261266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16</a:t>
            </a:fld>
            <a:endParaRPr lang="en-US"/>
          </a:p>
        </p:txBody>
      </p:sp>
    </p:spTree>
    <p:extLst>
      <p:ext uri="{BB962C8B-B14F-4D97-AF65-F5344CB8AC3E}">
        <p14:creationId xmlns:p14="http://schemas.microsoft.com/office/powerpoint/2010/main" val="182284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17</a:t>
            </a:fld>
            <a:endParaRPr lang="en-US"/>
          </a:p>
        </p:txBody>
      </p:sp>
    </p:spTree>
    <p:extLst>
      <p:ext uri="{BB962C8B-B14F-4D97-AF65-F5344CB8AC3E}">
        <p14:creationId xmlns:p14="http://schemas.microsoft.com/office/powerpoint/2010/main" val="3724651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18</a:t>
            </a:fld>
            <a:endParaRPr lang="en-US"/>
          </a:p>
        </p:txBody>
      </p:sp>
    </p:spTree>
    <p:extLst>
      <p:ext uri="{BB962C8B-B14F-4D97-AF65-F5344CB8AC3E}">
        <p14:creationId xmlns:p14="http://schemas.microsoft.com/office/powerpoint/2010/main" val="56364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19</a:t>
            </a:fld>
            <a:endParaRPr lang="en-US"/>
          </a:p>
        </p:txBody>
      </p:sp>
    </p:spTree>
    <p:extLst>
      <p:ext uri="{BB962C8B-B14F-4D97-AF65-F5344CB8AC3E}">
        <p14:creationId xmlns:p14="http://schemas.microsoft.com/office/powerpoint/2010/main" val="243429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20</a:t>
            </a:fld>
            <a:endParaRPr lang="en-US"/>
          </a:p>
        </p:txBody>
      </p:sp>
    </p:spTree>
    <p:extLst>
      <p:ext uri="{BB962C8B-B14F-4D97-AF65-F5344CB8AC3E}">
        <p14:creationId xmlns:p14="http://schemas.microsoft.com/office/powerpoint/2010/main" val="3590825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CC66"/>
              </a:buClr>
            </a:pPr>
            <a:r>
              <a:rPr lang="en-GB" sz="1200" dirty="0">
                <a:solidFill>
                  <a:schemeClr val="tx1">
                    <a:lumMod val="85000"/>
                    <a:lumOff val="1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https://www.cqc.org.uk/guidance-providers/adult-social-care/medicines-administration-records-adult-social-care</a:t>
            </a:r>
            <a:endParaRPr lang="en-GB" sz="12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buClr>
                <a:srgbClr val="FFCC66"/>
              </a:buClr>
              <a:buFont typeface="Arial" panose="020B0604020202020204" pitchFamily="34" charset="0"/>
              <a:buChar char="•"/>
            </a:pPr>
            <a:endParaRPr lang="en-GB" sz="1200" dirty="0">
              <a:solidFill>
                <a:schemeClr val="tx1">
                  <a:lumMod val="85000"/>
                  <a:lumOff val="15000"/>
                </a:schemeClr>
              </a:solidFill>
              <a:latin typeface="Arial" panose="020B0604020202020204" pitchFamily="34" charset="0"/>
              <a:cs typeface="Arial" panose="020B0604020202020204" pitchFamily="34" charset="0"/>
            </a:endParaRPr>
          </a:p>
          <a:p>
            <a:pPr>
              <a:buClr>
                <a:srgbClr val="FFCC66"/>
              </a:buClr>
            </a:pPr>
            <a:r>
              <a:rPr lang="en-GB" sz="1200" dirty="0">
                <a:solidFill>
                  <a:schemeClr val="tx1">
                    <a:lumMod val="85000"/>
                    <a:lumOff val="1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https://www.cqc.org.uk/guidance-providers/residential-adult-social-care/infection-prevention-control-care-homes</a:t>
            </a:r>
            <a:r>
              <a:rPr lang="en-GB" sz="1200" dirty="0">
                <a:solidFill>
                  <a:schemeClr val="tx1">
                    <a:lumMod val="85000"/>
                    <a:lumOff val="15000"/>
                  </a:schemeClr>
                </a:solidFill>
                <a:latin typeface="Arial" panose="020B060402020202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21</a:t>
            </a:fld>
            <a:endParaRPr lang="en-US"/>
          </a:p>
        </p:txBody>
      </p:sp>
    </p:spTree>
    <p:extLst>
      <p:ext uri="{BB962C8B-B14F-4D97-AF65-F5344CB8AC3E}">
        <p14:creationId xmlns:p14="http://schemas.microsoft.com/office/powerpoint/2010/main" val="65231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6</a:t>
            </a:fld>
            <a:endParaRPr lang="en-US"/>
          </a:p>
        </p:txBody>
      </p:sp>
    </p:spTree>
    <p:extLst>
      <p:ext uri="{BB962C8B-B14F-4D97-AF65-F5344CB8AC3E}">
        <p14:creationId xmlns:p14="http://schemas.microsoft.com/office/powerpoint/2010/main" val="195692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7</a:t>
            </a:fld>
            <a:endParaRPr lang="en-US"/>
          </a:p>
        </p:txBody>
      </p:sp>
    </p:spTree>
    <p:extLst>
      <p:ext uri="{BB962C8B-B14F-4D97-AF65-F5344CB8AC3E}">
        <p14:creationId xmlns:p14="http://schemas.microsoft.com/office/powerpoint/2010/main" val="3067602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8</a:t>
            </a:fld>
            <a:endParaRPr lang="en-US"/>
          </a:p>
        </p:txBody>
      </p:sp>
    </p:spTree>
    <p:extLst>
      <p:ext uri="{BB962C8B-B14F-4D97-AF65-F5344CB8AC3E}">
        <p14:creationId xmlns:p14="http://schemas.microsoft.com/office/powerpoint/2010/main" val="151631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 The service had not consistently obtained staff full employment history, since leaving education. For example, one person's application listed their employments using years, without the date or month they commenced and finished jobs. This meant it was not possible to accurately check for employment gaps. We recommend the service obtains a full employment history, together with a satisfactory written explanation of any gaps in employment, as part of a robust recruitment process, to make sure suitable staff are recruited to support people to stay safe.</a:t>
            </a:r>
          </a:p>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9</a:t>
            </a:fld>
            <a:endParaRPr lang="en-US"/>
          </a:p>
        </p:txBody>
      </p:sp>
    </p:spTree>
    <p:extLst>
      <p:ext uri="{BB962C8B-B14F-4D97-AF65-F5344CB8AC3E}">
        <p14:creationId xmlns:p14="http://schemas.microsoft.com/office/powerpoint/2010/main" val="54585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10</a:t>
            </a:fld>
            <a:endParaRPr lang="en-US"/>
          </a:p>
        </p:txBody>
      </p:sp>
    </p:spTree>
    <p:extLst>
      <p:ext uri="{BB962C8B-B14F-4D97-AF65-F5344CB8AC3E}">
        <p14:creationId xmlns:p14="http://schemas.microsoft.com/office/powerpoint/2010/main" val="2146626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11</a:t>
            </a:fld>
            <a:endParaRPr lang="en-US"/>
          </a:p>
        </p:txBody>
      </p:sp>
    </p:spTree>
    <p:extLst>
      <p:ext uri="{BB962C8B-B14F-4D97-AF65-F5344CB8AC3E}">
        <p14:creationId xmlns:p14="http://schemas.microsoft.com/office/powerpoint/2010/main" val="156957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12</a:t>
            </a:fld>
            <a:endParaRPr lang="en-US"/>
          </a:p>
        </p:txBody>
      </p:sp>
    </p:spTree>
    <p:extLst>
      <p:ext uri="{BB962C8B-B14F-4D97-AF65-F5344CB8AC3E}">
        <p14:creationId xmlns:p14="http://schemas.microsoft.com/office/powerpoint/2010/main" val="118049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13</a:t>
            </a:fld>
            <a:endParaRPr lang="en-US"/>
          </a:p>
        </p:txBody>
      </p:sp>
    </p:spTree>
    <p:extLst>
      <p:ext uri="{BB962C8B-B14F-4D97-AF65-F5344CB8AC3E}">
        <p14:creationId xmlns:p14="http://schemas.microsoft.com/office/powerpoint/2010/main" val="1572846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A person sitting at a desk&#10;&#10;Description automatically generated with medium confidence">
            <a:extLst>
              <a:ext uri="{FF2B5EF4-FFF2-40B4-BE49-F238E27FC236}">
                <a16:creationId xmlns:a16="http://schemas.microsoft.com/office/drawing/2014/main" id="{7B95F79E-DFF8-EA23-FEE8-D50B3B9829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9" y="-11164"/>
            <a:ext cx="12221214" cy="6869164"/>
          </a:xfrm>
          <a:prstGeom prst="rect">
            <a:avLst/>
          </a:prstGeom>
        </p:spPr>
      </p:pic>
      <p:sp>
        <p:nvSpPr>
          <p:cNvPr id="10" name="Text Placeholder 9">
            <a:extLst>
              <a:ext uri="{FF2B5EF4-FFF2-40B4-BE49-F238E27FC236}">
                <a16:creationId xmlns:a16="http://schemas.microsoft.com/office/drawing/2014/main" id="{164CBEF4-6572-E11C-E46C-6E763756C111}"/>
              </a:ext>
            </a:extLst>
          </p:cNvPr>
          <p:cNvSpPr>
            <a:spLocks noGrp="1"/>
          </p:cNvSpPr>
          <p:nvPr>
            <p:ph type="body" sz="quarter" idx="10" hasCustomPrompt="1"/>
          </p:nvPr>
        </p:nvSpPr>
        <p:spPr>
          <a:xfrm>
            <a:off x="781050" y="2173148"/>
            <a:ext cx="4830763" cy="1584325"/>
          </a:xfrm>
        </p:spPr>
        <p:txBody>
          <a:bodyPr>
            <a:normAutofit/>
          </a:bodyPr>
          <a:lstStyle>
            <a:lvl1pPr marL="0" indent="0">
              <a:buNone/>
              <a:defRPr sz="4900" b="1" i="0">
                <a:solidFill>
                  <a:schemeClr val="bg1"/>
                </a:solidFill>
                <a:latin typeface="Avenir Next LT Pro" panose="020F0502020204030204" pitchFamily="34" charset="0"/>
              </a:defRPr>
            </a:lvl1pPr>
          </a:lstStyle>
          <a:p>
            <a:pPr lvl="0"/>
            <a:r>
              <a:rPr lang="en-GB" dirty="0"/>
              <a:t>Enter heading text here</a:t>
            </a:r>
            <a:endParaRPr lang="en-US" dirty="0"/>
          </a:p>
        </p:txBody>
      </p:sp>
      <p:sp>
        <p:nvSpPr>
          <p:cNvPr id="11" name="Text Placeholder 9">
            <a:extLst>
              <a:ext uri="{FF2B5EF4-FFF2-40B4-BE49-F238E27FC236}">
                <a16:creationId xmlns:a16="http://schemas.microsoft.com/office/drawing/2014/main" id="{44B48046-3E71-F330-8708-CC6F463EF6F2}"/>
              </a:ext>
            </a:extLst>
          </p:cNvPr>
          <p:cNvSpPr>
            <a:spLocks noGrp="1"/>
          </p:cNvSpPr>
          <p:nvPr>
            <p:ph type="body" sz="quarter" idx="11" hasCustomPrompt="1"/>
          </p:nvPr>
        </p:nvSpPr>
        <p:spPr>
          <a:xfrm>
            <a:off x="781051" y="3794130"/>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1088436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lumn Bullet Point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773654"/>
            <a:ext cx="4647852"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p>
        </p:txBody>
      </p:sp>
      <p:sp>
        <p:nvSpPr>
          <p:cNvPr id="21" name="Text Placeholder 9">
            <a:extLst>
              <a:ext uri="{FF2B5EF4-FFF2-40B4-BE49-F238E27FC236}">
                <a16:creationId xmlns:a16="http://schemas.microsoft.com/office/drawing/2014/main" id="{A2B561A9-E533-179F-B191-92F635AA0E14}"/>
              </a:ext>
            </a:extLst>
          </p:cNvPr>
          <p:cNvSpPr>
            <a:spLocks noGrp="1"/>
          </p:cNvSpPr>
          <p:nvPr>
            <p:ph type="body" sz="quarter" idx="15" hasCustomPrompt="1"/>
          </p:nvPr>
        </p:nvSpPr>
        <p:spPr>
          <a:xfrm>
            <a:off x="6542968" y="1773654"/>
            <a:ext cx="4647851" cy="4373325"/>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2B2A29"/>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2" name="Vertical Text Placeholder 13">
            <a:extLst>
              <a:ext uri="{FF2B5EF4-FFF2-40B4-BE49-F238E27FC236}">
                <a16:creationId xmlns:a16="http://schemas.microsoft.com/office/drawing/2014/main" id="{0DFE2606-54D0-93E6-05FB-70C68A384356}"/>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103D8A5E-DAFE-2B57-5C59-EF41D7058C10}"/>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131182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 Collumn Bullet Point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
        <p:nvSpPr>
          <p:cNvPr id="21" name="Text Placeholder 9">
            <a:extLst>
              <a:ext uri="{FF2B5EF4-FFF2-40B4-BE49-F238E27FC236}">
                <a16:creationId xmlns:a16="http://schemas.microsoft.com/office/drawing/2014/main" id="{A2B561A9-E533-179F-B191-92F635AA0E14}"/>
              </a:ext>
            </a:extLst>
          </p:cNvPr>
          <p:cNvSpPr>
            <a:spLocks noGrp="1"/>
          </p:cNvSpPr>
          <p:nvPr>
            <p:ph type="body" sz="quarter" idx="15" hasCustomPrompt="1"/>
          </p:nvPr>
        </p:nvSpPr>
        <p:spPr>
          <a:xfrm>
            <a:off x="6542968" y="1773654"/>
            <a:ext cx="4647851" cy="4373325"/>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2B2A29"/>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2" name="Vertical Text Placeholder 13">
            <a:extLst>
              <a:ext uri="{FF2B5EF4-FFF2-40B4-BE49-F238E27FC236}">
                <a16:creationId xmlns:a16="http://schemas.microsoft.com/office/drawing/2014/main" id="{0DFE2606-54D0-93E6-05FB-70C68A384356}"/>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103D8A5E-DAFE-2B57-5C59-EF41D7058C10}"/>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4" name="Text Placeholder 9">
            <a:extLst>
              <a:ext uri="{FF2B5EF4-FFF2-40B4-BE49-F238E27FC236}">
                <a16:creationId xmlns:a16="http://schemas.microsoft.com/office/drawing/2014/main" id="{1C1DEC80-C86A-D022-8A1F-C8F31D96D2DB}"/>
              </a:ext>
            </a:extLst>
          </p:cNvPr>
          <p:cNvSpPr>
            <a:spLocks noGrp="1"/>
          </p:cNvSpPr>
          <p:nvPr>
            <p:ph type="body" sz="quarter" idx="16" hasCustomPrompt="1"/>
          </p:nvPr>
        </p:nvSpPr>
        <p:spPr>
          <a:xfrm>
            <a:off x="1134389" y="1773654"/>
            <a:ext cx="4647851" cy="4373325"/>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2B2A29"/>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Tree>
    <p:extLst>
      <p:ext uri="{BB962C8B-B14F-4D97-AF65-F5344CB8AC3E}">
        <p14:creationId xmlns:p14="http://schemas.microsoft.com/office/powerpoint/2010/main" val="1762026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lumn Info Container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3" name="Picture 2">
            <a:extLst>
              <a:ext uri="{FF2B5EF4-FFF2-40B4-BE49-F238E27FC236}">
                <a16:creationId xmlns:a16="http://schemas.microsoft.com/office/drawing/2014/main" id="{4886319D-1C56-3DB5-2C40-08A429F9DA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5868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2"/>
            <a:ext cx="4030127" cy="1316017"/>
          </a:xfrm>
        </p:spPr>
        <p:txBody>
          <a:bodyPr>
            <a:normAutofit/>
          </a:bodyPr>
          <a:lstStyle>
            <a:lvl1pPr marL="0" indent="0">
              <a:buNone/>
              <a:defRPr sz="3200" b="1" i="0">
                <a:solidFill>
                  <a:srgbClr val="373635"/>
                </a:solidFill>
                <a:latin typeface="Avenir Next LT Pro" panose="020B0504020202020204" pitchFamily="34" charset="77"/>
              </a:defRPr>
            </a:lvl1pPr>
          </a:lstStyle>
          <a:p>
            <a:pPr lvl="0"/>
            <a:r>
              <a:rPr lang="en-GB" dirty="0"/>
              <a:t>Three column and two information containers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2492896"/>
            <a:ext cx="4030127" cy="3654083"/>
          </a:xfrm>
        </p:spPr>
        <p:txBody>
          <a:bodyPr>
            <a:noAutofit/>
          </a:bodyPr>
          <a:lstStyle>
            <a:lvl1pPr marL="0" indent="0">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p:txBody>
      </p:sp>
      <p:sp>
        <p:nvSpPr>
          <p:cNvPr id="4" name="Rounded Rectangle 3">
            <a:extLst>
              <a:ext uri="{FF2B5EF4-FFF2-40B4-BE49-F238E27FC236}">
                <a16:creationId xmlns:a16="http://schemas.microsoft.com/office/drawing/2014/main" id="{6CB3119D-C377-6D93-7232-8A3D833626DD}"/>
              </a:ext>
            </a:extLst>
          </p:cNvPr>
          <p:cNvSpPr/>
          <p:nvPr userDrawn="1"/>
        </p:nvSpPr>
        <p:spPr>
          <a:xfrm>
            <a:off x="5650144" y="672821"/>
            <a:ext cx="2966136" cy="5479200"/>
          </a:xfrm>
          <a:prstGeom prst="roundRect">
            <a:avLst/>
          </a:prstGeom>
          <a:solidFill>
            <a:schemeClr val="bg1"/>
          </a:solidFill>
          <a:ln w="28575">
            <a:solidFill>
              <a:srgbClr val="DA1E7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6" name="Text Placeholder 9">
            <a:extLst>
              <a:ext uri="{FF2B5EF4-FFF2-40B4-BE49-F238E27FC236}">
                <a16:creationId xmlns:a16="http://schemas.microsoft.com/office/drawing/2014/main" id="{7822D499-368F-031E-8784-E9BC23C2E4E1}"/>
              </a:ext>
            </a:extLst>
          </p:cNvPr>
          <p:cNvSpPr>
            <a:spLocks noGrp="1"/>
          </p:cNvSpPr>
          <p:nvPr>
            <p:ph type="body" sz="quarter" idx="14" hasCustomPrompt="1"/>
          </p:nvPr>
        </p:nvSpPr>
        <p:spPr>
          <a:xfrm>
            <a:off x="5939473" y="1226094"/>
            <a:ext cx="2541411" cy="720079"/>
          </a:xfrm>
        </p:spPr>
        <p:txBody>
          <a:bodyPr>
            <a:normAutofit/>
          </a:bodyPr>
          <a:lstStyle>
            <a:lvl1pPr marL="0" indent="0">
              <a:buNone/>
              <a:defRPr sz="2400" b="1" i="0">
                <a:solidFill>
                  <a:srgbClr val="373635"/>
                </a:solidFill>
                <a:latin typeface="Avenir Next LT Pro" panose="020B0504020202020204" pitchFamily="34" charset="77"/>
              </a:defRPr>
            </a:lvl1pPr>
          </a:lstStyle>
          <a:p>
            <a:pPr lvl="0"/>
            <a:r>
              <a:rPr lang="en-GB" dirty="0"/>
              <a:t>Information container</a:t>
            </a:r>
            <a:endParaRPr lang="en-US" dirty="0"/>
          </a:p>
        </p:txBody>
      </p:sp>
      <p:sp>
        <p:nvSpPr>
          <p:cNvPr id="7" name="Text Placeholder 9">
            <a:extLst>
              <a:ext uri="{FF2B5EF4-FFF2-40B4-BE49-F238E27FC236}">
                <a16:creationId xmlns:a16="http://schemas.microsoft.com/office/drawing/2014/main" id="{EE809C74-8D30-046A-2007-C21E093EE1F1}"/>
              </a:ext>
            </a:extLst>
          </p:cNvPr>
          <p:cNvSpPr>
            <a:spLocks noGrp="1"/>
          </p:cNvSpPr>
          <p:nvPr>
            <p:ph type="body" sz="quarter" idx="15" hasCustomPrompt="1"/>
          </p:nvPr>
        </p:nvSpPr>
        <p:spPr>
          <a:xfrm>
            <a:off x="5939473" y="2132856"/>
            <a:ext cx="2453879" cy="3654083"/>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373635"/>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m</a:t>
            </a:r>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p:txBody>
      </p:sp>
      <p:sp>
        <p:nvSpPr>
          <p:cNvPr id="9" name="Rounded Rectangle 8">
            <a:extLst>
              <a:ext uri="{FF2B5EF4-FFF2-40B4-BE49-F238E27FC236}">
                <a16:creationId xmlns:a16="http://schemas.microsoft.com/office/drawing/2014/main" id="{5962EC46-630E-228C-BD96-3A5FE847E026}"/>
              </a:ext>
            </a:extLst>
          </p:cNvPr>
          <p:cNvSpPr/>
          <p:nvPr userDrawn="1"/>
        </p:nvSpPr>
        <p:spPr>
          <a:xfrm>
            <a:off x="8969416" y="672821"/>
            <a:ext cx="2966136" cy="5479200"/>
          </a:xfrm>
          <a:prstGeom prst="roundRect">
            <a:avLst/>
          </a:prstGeom>
          <a:solidFill>
            <a:schemeClr val="bg1"/>
          </a:solidFill>
          <a:ln w="28575">
            <a:solidFill>
              <a:srgbClr val="FF8D1E"/>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Text Placeholder 9">
            <a:extLst>
              <a:ext uri="{FF2B5EF4-FFF2-40B4-BE49-F238E27FC236}">
                <a16:creationId xmlns:a16="http://schemas.microsoft.com/office/drawing/2014/main" id="{9BCE4313-20BA-AE4B-05D4-57A6D7C447A0}"/>
              </a:ext>
            </a:extLst>
          </p:cNvPr>
          <p:cNvSpPr>
            <a:spLocks noGrp="1"/>
          </p:cNvSpPr>
          <p:nvPr>
            <p:ph type="body" sz="quarter" idx="16" hasCustomPrompt="1"/>
          </p:nvPr>
        </p:nvSpPr>
        <p:spPr>
          <a:xfrm>
            <a:off x="9258745" y="1226094"/>
            <a:ext cx="2541411" cy="720079"/>
          </a:xfrm>
        </p:spPr>
        <p:txBody>
          <a:bodyPr>
            <a:normAutofit/>
          </a:bodyPr>
          <a:lstStyle>
            <a:lvl1pPr marL="0" indent="0">
              <a:buNone/>
              <a:defRPr sz="2400" b="1" i="0">
                <a:solidFill>
                  <a:srgbClr val="373635"/>
                </a:solidFill>
                <a:latin typeface="Avenir Next LT Pro" panose="020B0504020202020204" pitchFamily="34" charset="77"/>
              </a:defRPr>
            </a:lvl1pPr>
          </a:lstStyle>
          <a:p>
            <a:pPr lvl="0"/>
            <a:r>
              <a:rPr lang="en-GB" dirty="0"/>
              <a:t>Information container</a:t>
            </a:r>
            <a:endParaRPr lang="en-US" dirty="0"/>
          </a:p>
        </p:txBody>
      </p:sp>
      <p:sp>
        <p:nvSpPr>
          <p:cNvPr id="12" name="Text Placeholder 9">
            <a:extLst>
              <a:ext uri="{FF2B5EF4-FFF2-40B4-BE49-F238E27FC236}">
                <a16:creationId xmlns:a16="http://schemas.microsoft.com/office/drawing/2014/main" id="{3B3EC00C-2F5D-674E-9157-5313CDC52BA2}"/>
              </a:ext>
            </a:extLst>
          </p:cNvPr>
          <p:cNvSpPr>
            <a:spLocks noGrp="1"/>
          </p:cNvSpPr>
          <p:nvPr>
            <p:ph type="body" sz="quarter" idx="17" hasCustomPrompt="1"/>
          </p:nvPr>
        </p:nvSpPr>
        <p:spPr>
          <a:xfrm>
            <a:off x="9246852" y="2158110"/>
            <a:ext cx="2453879" cy="3654083"/>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373635"/>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m</a:t>
            </a:r>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p:txBody>
      </p:sp>
      <p:sp>
        <p:nvSpPr>
          <p:cNvPr id="2" name="Vertical Text Placeholder 13">
            <a:extLst>
              <a:ext uri="{FF2B5EF4-FFF2-40B4-BE49-F238E27FC236}">
                <a16:creationId xmlns:a16="http://schemas.microsoft.com/office/drawing/2014/main" id="{C71B8E3A-ED6A-6932-385F-FA51D563EA87}"/>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5" name="Slide Number Placeholder 6">
            <a:extLst>
              <a:ext uri="{FF2B5EF4-FFF2-40B4-BE49-F238E27FC236}">
                <a16:creationId xmlns:a16="http://schemas.microsoft.com/office/drawing/2014/main" id="{9E8525C8-26C8-A1FD-BF1D-C75CDDAD9214}"/>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1912928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shots and Job Role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Example of how to crop headshots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8" y="1559650"/>
            <a:ext cx="9862775" cy="428008"/>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Picture Placeholder 2">
            <a:extLst>
              <a:ext uri="{FF2B5EF4-FFF2-40B4-BE49-F238E27FC236}">
                <a16:creationId xmlns:a16="http://schemas.microsoft.com/office/drawing/2014/main" id="{D2A673FE-D1F9-E278-62B3-C545A53ECD99}"/>
              </a:ext>
            </a:extLst>
          </p:cNvPr>
          <p:cNvSpPr>
            <a:spLocks noGrp="1"/>
          </p:cNvSpPr>
          <p:nvPr>
            <p:ph type="pic" sz="quarter" idx="14" hasCustomPrompt="1"/>
          </p:nvPr>
        </p:nvSpPr>
        <p:spPr>
          <a:xfrm>
            <a:off x="1793783" y="2492896"/>
            <a:ext cx="1663700" cy="1663700"/>
          </a:xfrm>
          <a:prstGeom prst="ellipse">
            <a:avLst/>
          </a:prstGeom>
        </p:spPr>
        <p:txBody>
          <a:bodyPr>
            <a:noAutofit/>
          </a:bodyPr>
          <a:lstStyle>
            <a:lvl1pPr marL="0" indent="0">
              <a:buNone/>
              <a:defRPr sz="1400"/>
            </a:lvl1pPr>
          </a:lstStyle>
          <a:p>
            <a:r>
              <a:rPr lang="en-US" dirty="0"/>
              <a:t>Click to add picture</a:t>
            </a:r>
          </a:p>
        </p:txBody>
      </p:sp>
      <p:sp>
        <p:nvSpPr>
          <p:cNvPr id="11" name="Text Placeholder 10">
            <a:extLst>
              <a:ext uri="{FF2B5EF4-FFF2-40B4-BE49-F238E27FC236}">
                <a16:creationId xmlns:a16="http://schemas.microsoft.com/office/drawing/2014/main" id="{46CF2BDF-126E-80B4-B57F-3AC4ACD17720}"/>
              </a:ext>
            </a:extLst>
          </p:cNvPr>
          <p:cNvSpPr>
            <a:spLocks noGrp="1"/>
          </p:cNvSpPr>
          <p:nvPr>
            <p:ph type="body" sz="quarter" idx="17" hasCustomPrompt="1"/>
          </p:nvPr>
        </p:nvSpPr>
        <p:spPr>
          <a:xfrm>
            <a:off x="1674237" y="4272072"/>
            <a:ext cx="1903858" cy="230187"/>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name here</a:t>
            </a:r>
            <a:endParaRPr lang="en-US" dirty="0"/>
          </a:p>
        </p:txBody>
      </p:sp>
      <p:sp>
        <p:nvSpPr>
          <p:cNvPr id="12" name="Text Placeholder 10">
            <a:extLst>
              <a:ext uri="{FF2B5EF4-FFF2-40B4-BE49-F238E27FC236}">
                <a16:creationId xmlns:a16="http://schemas.microsoft.com/office/drawing/2014/main" id="{D04A1E3D-60AC-9F1F-20E5-6D5823675877}"/>
              </a:ext>
            </a:extLst>
          </p:cNvPr>
          <p:cNvSpPr>
            <a:spLocks noGrp="1"/>
          </p:cNvSpPr>
          <p:nvPr>
            <p:ph type="body" sz="quarter" idx="18" hasCustomPrompt="1"/>
          </p:nvPr>
        </p:nvSpPr>
        <p:spPr>
          <a:xfrm>
            <a:off x="1602229" y="4610400"/>
            <a:ext cx="2047874" cy="230187"/>
          </a:xfrm>
        </p:spPr>
        <p:txBody>
          <a:bodyPr>
            <a:noAutofit/>
          </a:bodyPr>
          <a:lstStyle>
            <a:lvl1pPr marL="0" indent="0" algn="ctr">
              <a:buNone/>
              <a:defRPr sz="1600" b="1" i="0">
                <a:solidFill>
                  <a:srgbClr val="2B2A29"/>
                </a:solidFill>
                <a:latin typeface="Avenir Next LT Pro" panose="020B0504020202020204" pitchFamily="34" charset="77"/>
              </a:defRPr>
            </a:lvl1pPr>
          </a:lstStyle>
          <a:p>
            <a:pPr lvl="0"/>
            <a:r>
              <a:rPr lang="en-GB" dirty="0"/>
              <a:t>Enter job title here</a:t>
            </a:r>
            <a:endParaRPr lang="en-US" dirty="0"/>
          </a:p>
        </p:txBody>
      </p:sp>
      <p:sp>
        <p:nvSpPr>
          <p:cNvPr id="16" name="Text Placeholder 9">
            <a:extLst>
              <a:ext uri="{FF2B5EF4-FFF2-40B4-BE49-F238E27FC236}">
                <a16:creationId xmlns:a16="http://schemas.microsoft.com/office/drawing/2014/main" id="{FA6D8A7C-FFEB-9169-E332-490F55EAD381}"/>
              </a:ext>
            </a:extLst>
          </p:cNvPr>
          <p:cNvSpPr>
            <a:spLocks noGrp="1"/>
          </p:cNvSpPr>
          <p:nvPr>
            <p:ph type="body" sz="quarter" idx="19" hasCustomPrompt="1"/>
          </p:nvPr>
        </p:nvSpPr>
        <p:spPr>
          <a:xfrm>
            <a:off x="1170181" y="4973712"/>
            <a:ext cx="2888288" cy="1016630"/>
          </a:xfrm>
        </p:spPr>
        <p:txBody>
          <a:bodyPr>
            <a:noAutofit/>
          </a:bodyPr>
          <a:lstStyle>
            <a:lvl1pPr marL="0" indent="0" algn="ctr">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17" name="Text Placeholder 10">
            <a:extLst>
              <a:ext uri="{FF2B5EF4-FFF2-40B4-BE49-F238E27FC236}">
                <a16:creationId xmlns:a16="http://schemas.microsoft.com/office/drawing/2014/main" id="{276C087C-E432-3076-5307-EE2AF77DAEAD}"/>
              </a:ext>
            </a:extLst>
          </p:cNvPr>
          <p:cNvSpPr>
            <a:spLocks noGrp="1"/>
          </p:cNvSpPr>
          <p:nvPr>
            <p:ph type="body" sz="quarter" idx="20" hasCustomPrompt="1"/>
          </p:nvPr>
        </p:nvSpPr>
        <p:spPr>
          <a:xfrm>
            <a:off x="5489037" y="4272072"/>
            <a:ext cx="1903858" cy="230187"/>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name here</a:t>
            </a:r>
            <a:endParaRPr lang="en-US" dirty="0"/>
          </a:p>
        </p:txBody>
      </p:sp>
      <p:sp>
        <p:nvSpPr>
          <p:cNvPr id="22" name="Text Placeholder 10">
            <a:extLst>
              <a:ext uri="{FF2B5EF4-FFF2-40B4-BE49-F238E27FC236}">
                <a16:creationId xmlns:a16="http://schemas.microsoft.com/office/drawing/2014/main" id="{90284B70-CCE0-09E2-86DB-FC1FDB04655A}"/>
              </a:ext>
            </a:extLst>
          </p:cNvPr>
          <p:cNvSpPr>
            <a:spLocks noGrp="1"/>
          </p:cNvSpPr>
          <p:nvPr>
            <p:ph type="body" sz="quarter" idx="21" hasCustomPrompt="1"/>
          </p:nvPr>
        </p:nvSpPr>
        <p:spPr>
          <a:xfrm>
            <a:off x="5417029" y="4610400"/>
            <a:ext cx="2047874" cy="230187"/>
          </a:xfrm>
        </p:spPr>
        <p:txBody>
          <a:bodyPr>
            <a:noAutofit/>
          </a:bodyPr>
          <a:lstStyle>
            <a:lvl1pPr marL="0" indent="0" algn="ctr">
              <a:buNone/>
              <a:defRPr sz="1600" b="1" i="0">
                <a:solidFill>
                  <a:srgbClr val="2B2A29"/>
                </a:solidFill>
                <a:latin typeface="Avenir Next LT Pro" panose="020B0504020202020204" pitchFamily="34" charset="77"/>
              </a:defRPr>
            </a:lvl1pPr>
          </a:lstStyle>
          <a:p>
            <a:pPr lvl="0"/>
            <a:r>
              <a:rPr lang="en-GB" dirty="0"/>
              <a:t>Enter job title here</a:t>
            </a:r>
            <a:endParaRPr lang="en-US" dirty="0"/>
          </a:p>
        </p:txBody>
      </p:sp>
      <p:sp>
        <p:nvSpPr>
          <p:cNvPr id="23" name="Text Placeholder 9">
            <a:extLst>
              <a:ext uri="{FF2B5EF4-FFF2-40B4-BE49-F238E27FC236}">
                <a16:creationId xmlns:a16="http://schemas.microsoft.com/office/drawing/2014/main" id="{302493B5-CDD8-4498-7292-D4BABB0B6252}"/>
              </a:ext>
            </a:extLst>
          </p:cNvPr>
          <p:cNvSpPr>
            <a:spLocks noGrp="1"/>
          </p:cNvSpPr>
          <p:nvPr>
            <p:ph type="body" sz="quarter" idx="22" hasCustomPrompt="1"/>
          </p:nvPr>
        </p:nvSpPr>
        <p:spPr>
          <a:xfrm>
            <a:off x="4984981" y="4973712"/>
            <a:ext cx="2888288" cy="1016630"/>
          </a:xfrm>
        </p:spPr>
        <p:txBody>
          <a:bodyPr>
            <a:noAutofit/>
          </a:bodyPr>
          <a:lstStyle>
            <a:lvl1pPr marL="0" indent="0" algn="ctr">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4" name="Text Placeholder 10">
            <a:extLst>
              <a:ext uri="{FF2B5EF4-FFF2-40B4-BE49-F238E27FC236}">
                <a16:creationId xmlns:a16="http://schemas.microsoft.com/office/drawing/2014/main" id="{40CD65EA-279A-95AB-D5B9-CB4F4B35C74F}"/>
              </a:ext>
            </a:extLst>
          </p:cNvPr>
          <p:cNvSpPr>
            <a:spLocks noGrp="1"/>
          </p:cNvSpPr>
          <p:nvPr>
            <p:ph type="body" sz="quarter" idx="23" hasCustomPrompt="1"/>
          </p:nvPr>
        </p:nvSpPr>
        <p:spPr>
          <a:xfrm>
            <a:off x="9228656" y="4272072"/>
            <a:ext cx="1903858" cy="230187"/>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name here</a:t>
            </a:r>
            <a:endParaRPr lang="en-US" dirty="0"/>
          </a:p>
        </p:txBody>
      </p:sp>
      <p:sp>
        <p:nvSpPr>
          <p:cNvPr id="25" name="Text Placeholder 10">
            <a:extLst>
              <a:ext uri="{FF2B5EF4-FFF2-40B4-BE49-F238E27FC236}">
                <a16:creationId xmlns:a16="http://schemas.microsoft.com/office/drawing/2014/main" id="{B4ED70C9-E0A9-C0F7-005A-14048EE3554E}"/>
              </a:ext>
            </a:extLst>
          </p:cNvPr>
          <p:cNvSpPr>
            <a:spLocks noGrp="1"/>
          </p:cNvSpPr>
          <p:nvPr>
            <p:ph type="body" sz="quarter" idx="24" hasCustomPrompt="1"/>
          </p:nvPr>
        </p:nvSpPr>
        <p:spPr>
          <a:xfrm>
            <a:off x="9156648" y="4610400"/>
            <a:ext cx="2047874" cy="230187"/>
          </a:xfrm>
        </p:spPr>
        <p:txBody>
          <a:bodyPr>
            <a:noAutofit/>
          </a:bodyPr>
          <a:lstStyle>
            <a:lvl1pPr marL="0" indent="0" algn="ctr">
              <a:buNone/>
              <a:defRPr sz="1600" b="1" i="0">
                <a:solidFill>
                  <a:srgbClr val="2B2A29"/>
                </a:solidFill>
                <a:latin typeface="Avenir Next LT Pro" panose="020B0504020202020204" pitchFamily="34" charset="77"/>
              </a:defRPr>
            </a:lvl1pPr>
          </a:lstStyle>
          <a:p>
            <a:pPr lvl="0"/>
            <a:r>
              <a:rPr lang="en-GB" dirty="0"/>
              <a:t>Enter job title here</a:t>
            </a:r>
            <a:endParaRPr lang="en-US" dirty="0"/>
          </a:p>
        </p:txBody>
      </p:sp>
      <p:sp>
        <p:nvSpPr>
          <p:cNvPr id="26" name="Text Placeholder 9">
            <a:extLst>
              <a:ext uri="{FF2B5EF4-FFF2-40B4-BE49-F238E27FC236}">
                <a16:creationId xmlns:a16="http://schemas.microsoft.com/office/drawing/2014/main" id="{7B42B94A-A59C-0A81-9122-1E7459554040}"/>
              </a:ext>
            </a:extLst>
          </p:cNvPr>
          <p:cNvSpPr>
            <a:spLocks noGrp="1"/>
          </p:cNvSpPr>
          <p:nvPr>
            <p:ph type="body" sz="quarter" idx="25" hasCustomPrompt="1"/>
          </p:nvPr>
        </p:nvSpPr>
        <p:spPr>
          <a:xfrm>
            <a:off x="8724600" y="4973712"/>
            <a:ext cx="2888288" cy="1016630"/>
          </a:xfrm>
        </p:spPr>
        <p:txBody>
          <a:bodyPr>
            <a:noAutofit/>
          </a:bodyPr>
          <a:lstStyle>
            <a:lvl1pPr marL="0" indent="0" algn="ctr">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7" name="Picture Placeholder 2">
            <a:extLst>
              <a:ext uri="{FF2B5EF4-FFF2-40B4-BE49-F238E27FC236}">
                <a16:creationId xmlns:a16="http://schemas.microsoft.com/office/drawing/2014/main" id="{901A4DF5-4F91-E64A-683F-C962F9847BB5}"/>
              </a:ext>
            </a:extLst>
          </p:cNvPr>
          <p:cNvSpPr>
            <a:spLocks noGrp="1"/>
          </p:cNvSpPr>
          <p:nvPr>
            <p:ph type="pic" sz="quarter" idx="26" hasCustomPrompt="1"/>
          </p:nvPr>
        </p:nvSpPr>
        <p:spPr>
          <a:xfrm>
            <a:off x="5597687" y="2492896"/>
            <a:ext cx="1663700" cy="1663700"/>
          </a:xfrm>
          <a:prstGeom prst="ellipse">
            <a:avLst/>
          </a:prstGeom>
        </p:spPr>
        <p:txBody>
          <a:bodyPr>
            <a:noAutofit/>
          </a:bodyPr>
          <a:lstStyle>
            <a:lvl1pPr marL="0" indent="0">
              <a:buNone/>
              <a:defRPr sz="1400"/>
            </a:lvl1pPr>
          </a:lstStyle>
          <a:p>
            <a:r>
              <a:rPr lang="en-US" dirty="0"/>
              <a:t>Click to add picture</a:t>
            </a:r>
          </a:p>
        </p:txBody>
      </p:sp>
      <p:sp>
        <p:nvSpPr>
          <p:cNvPr id="28" name="Picture Placeholder 2">
            <a:extLst>
              <a:ext uri="{FF2B5EF4-FFF2-40B4-BE49-F238E27FC236}">
                <a16:creationId xmlns:a16="http://schemas.microsoft.com/office/drawing/2014/main" id="{FFC863BF-EA1A-3F5F-95E9-7BEFFF552C2F}"/>
              </a:ext>
            </a:extLst>
          </p:cNvPr>
          <p:cNvSpPr>
            <a:spLocks noGrp="1"/>
          </p:cNvSpPr>
          <p:nvPr>
            <p:ph type="pic" sz="quarter" idx="27" hasCustomPrompt="1"/>
          </p:nvPr>
        </p:nvSpPr>
        <p:spPr>
          <a:xfrm>
            <a:off x="9337583" y="2492896"/>
            <a:ext cx="1663700" cy="1663700"/>
          </a:xfrm>
          <a:prstGeom prst="ellipse">
            <a:avLst/>
          </a:prstGeom>
        </p:spPr>
        <p:txBody>
          <a:bodyPr>
            <a:noAutofit/>
          </a:bodyPr>
          <a:lstStyle>
            <a:lvl1pPr marL="0" indent="0">
              <a:buNone/>
              <a:defRPr sz="1400"/>
            </a:lvl1pPr>
          </a:lstStyle>
          <a:p>
            <a:r>
              <a:rPr lang="en-US" dirty="0"/>
              <a:t>Click to add picture</a:t>
            </a:r>
          </a:p>
        </p:txBody>
      </p:sp>
      <p:sp>
        <p:nvSpPr>
          <p:cNvPr id="2" name="Vertical Text Placeholder 13">
            <a:extLst>
              <a:ext uri="{FF2B5EF4-FFF2-40B4-BE49-F238E27FC236}">
                <a16:creationId xmlns:a16="http://schemas.microsoft.com/office/drawing/2014/main" id="{BBCCED66-610F-6700-1EE7-E8E8E23B2A11}"/>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27E1AF54-C3FA-6D97-A1E6-2A708FE40F18}"/>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984472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ner Image">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2"/>
            <a:ext cx="4742394" cy="1027985"/>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Two column example with corner image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2008003"/>
            <a:ext cx="4647852"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p>
        </p:txBody>
      </p:sp>
      <p:sp>
        <p:nvSpPr>
          <p:cNvPr id="4" name="Picture Placeholder 3">
            <a:extLst>
              <a:ext uri="{FF2B5EF4-FFF2-40B4-BE49-F238E27FC236}">
                <a16:creationId xmlns:a16="http://schemas.microsoft.com/office/drawing/2014/main" id="{749320FA-7AC8-FDC8-8478-1B430F2196BC}"/>
              </a:ext>
            </a:extLst>
          </p:cNvPr>
          <p:cNvSpPr>
            <a:spLocks noGrp="1"/>
          </p:cNvSpPr>
          <p:nvPr>
            <p:ph type="pic" sz="quarter" idx="14" hasCustomPrompt="1"/>
          </p:nvPr>
        </p:nvSpPr>
        <p:spPr>
          <a:xfrm>
            <a:off x="6558475" y="1"/>
            <a:ext cx="5633525" cy="6858000"/>
          </a:xfrm>
          <a:prstGeom prst="roundRect">
            <a:avLst>
              <a:gd name="adj" fmla="val 0"/>
            </a:avLst>
          </a:prstGeom>
        </p:spPr>
        <p:txBody>
          <a:bodyPr/>
          <a:lstStyle/>
          <a:p>
            <a:r>
              <a:rPr lang="en-US" dirty="0"/>
              <a:t>Click here to add picture</a:t>
            </a:r>
          </a:p>
        </p:txBody>
      </p:sp>
      <p:sp>
        <p:nvSpPr>
          <p:cNvPr id="2" name="Vertical Text Placeholder 13">
            <a:extLst>
              <a:ext uri="{FF2B5EF4-FFF2-40B4-BE49-F238E27FC236}">
                <a16:creationId xmlns:a16="http://schemas.microsoft.com/office/drawing/2014/main" id="{C180614E-21C0-4510-013D-3D63A32F7D87}"/>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616B0228-0229-AD73-B349-9AB808C589A8}"/>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1773556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wo Image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2"/>
            <a:ext cx="3074463" cy="1892081"/>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Three column with two images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2924944"/>
            <a:ext cx="3074463" cy="2808312"/>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endParaRPr lang="en-GB" dirty="0"/>
          </a:p>
        </p:txBody>
      </p:sp>
      <p:sp>
        <p:nvSpPr>
          <p:cNvPr id="3" name="Picture Placeholder 2">
            <a:extLst>
              <a:ext uri="{FF2B5EF4-FFF2-40B4-BE49-F238E27FC236}">
                <a16:creationId xmlns:a16="http://schemas.microsoft.com/office/drawing/2014/main" id="{35B71FDF-394F-894A-F451-B19EB2558E63}"/>
              </a:ext>
            </a:extLst>
          </p:cNvPr>
          <p:cNvSpPr>
            <a:spLocks noGrp="1"/>
          </p:cNvSpPr>
          <p:nvPr>
            <p:ph type="pic" sz="quarter" idx="14" hasCustomPrompt="1"/>
          </p:nvPr>
        </p:nvSpPr>
        <p:spPr>
          <a:xfrm>
            <a:off x="5035019" y="620688"/>
            <a:ext cx="2952750" cy="5656263"/>
          </a:xfrm>
          <a:prstGeom prst="roundRect">
            <a:avLst/>
          </a:prstGeom>
        </p:spPr>
        <p:txBody>
          <a:bodyPr/>
          <a:lstStyle>
            <a:lvl1pPr marL="0" indent="0">
              <a:buNone/>
              <a:defRPr/>
            </a:lvl1pPr>
          </a:lstStyle>
          <a:p>
            <a:r>
              <a:rPr lang="en-US" dirty="0"/>
              <a:t>Click here to add picture</a:t>
            </a:r>
          </a:p>
        </p:txBody>
      </p:sp>
      <p:sp>
        <p:nvSpPr>
          <p:cNvPr id="5" name="Picture Placeholder 2">
            <a:extLst>
              <a:ext uri="{FF2B5EF4-FFF2-40B4-BE49-F238E27FC236}">
                <a16:creationId xmlns:a16="http://schemas.microsoft.com/office/drawing/2014/main" id="{A34BAC14-325D-57F5-A277-5C51AFAC6CA3}"/>
              </a:ext>
            </a:extLst>
          </p:cNvPr>
          <p:cNvSpPr>
            <a:spLocks noGrp="1"/>
          </p:cNvSpPr>
          <p:nvPr>
            <p:ph type="pic" sz="quarter" idx="15" hasCustomPrompt="1"/>
          </p:nvPr>
        </p:nvSpPr>
        <p:spPr>
          <a:xfrm>
            <a:off x="8684523" y="620688"/>
            <a:ext cx="2952750" cy="5656263"/>
          </a:xfrm>
          <a:prstGeom prst="roundRect">
            <a:avLst/>
          </a:prstGeom>
        </p:spPr>
        <p:txBody>
          <a:bodyPr/>
          <a:lstStyle>
            <a:lvl1pPr marL="0" indent="0">
              <a:buFont typeface="Arial" panose="020B0604020202020204" pitchFamily="34" charset="0"/>
              <a:buNone/>
              <a:defRPr/>
            </a:lvl1pPr>
          </a:lstStyle>
          <a:p>
            <a:r>
              <a:rPr lang="en-US" dirty="0"/>
              <a:t>Click here to add picture</a:t>
            </a:r>
          </a:p>
        </p:txBody>
      </p:sp>
      <p:sp>
        <p:nvSpPr>
          <p:cNvPr id="2" name="Vertical Text Placeholder 13">
            <a:extLst>
              <a:ext uri="{FF2B5EF4-FFF2-40B4-BE49-F238E27FC236}">
                <a16:creationId xmlns:a16="http://schemas.microsoft.com/office/drawing/2014/main" id="{1F8C1D31-4CFC-B84F-80B7-DA97D1D6E9CC}"/>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0FD6D8D3-7C84-A811-F8DF-E141573F5F45}"/>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3318305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Icon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373635"/>
                </a:solidFill>
                <a:latin typeface="Avenir Next LT Pro" panose="020B0504020202020204" pitchFamily="34" charset="77"/>
              </a:defRPr>
            </a:lvl1pPr>
          </a:lstStyle>
          <a:p>
            <a:pPr lvl="0"/>
            <a:r>
              <a:rPr lang="en-GB" dirty="0"/>
              <a:t>Three columns with icons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8" y="1559650"/>
            <a:ext cx="9862775" cy="428008"/>
          </a:xfrm>
        </p:spPr>
        <p:txBody>
          <a:bodyPr>
            <a:noAutofit/>
          </a:bodyPr>
          <a:lstStyle>
            <a:lvl1pPr marL="0" indent="0">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11" name="Text Placeholder 10">
            <a:extLst>
              <a:ext uri="{FF2B5EF4-FFF2-40B4-BE49-F238E27FC236}">
                <a16:creationId xmlns:a16="http://schemas.microsoft.com/office/drawing/2014/main" id="{46CF2BDF-126E-80B4-B57F-3AC4ACD17720}"/>
              </a:ext>
            </a:extLst>
          </p:cNvPr>
          <p:cNvSpPr>
            <a:spLocks noGrp="1"/>
          </p:cNvSpPr>
          <p:nvPr>
            <p:ph type="body" sz="quarter" idx="17" hasCustomPrompt="1"/>
          </p:nvPr>
        </p:nvSpPr>
        <p:spPr>
          <a:xfrm>
            <a:off x="1354494" y="4272136"/>
            <a:ext cx="2543344" cy="230188"/>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heading here</a:t>
            </a:r>
            <a:endParaRPr lang="en-US" dirty="0"/>
          </a:p>
        </p:txBody>
      </p:sp>
      <p:sp>
        <p:nvSpPr>
          <p:cNvPr id="16" name="Text Placeholder 9">
            <a:extLst>
              <a:ext uri="{FF2B5EF4-FFF2-40B4-BE49-F238E27FC236}">
                <a16:creationId xmlns:a16="http://schemas.microsoft.com/office/drawing/2014/main" id="{FA6D8A7C-FFEB-9169-E332-490F55EAD381}"/>
              </a:ext>
            </a:extLst>
          </p:cNvPr>
          <p:cNvSpPr>
            <a:spLocks noGrp="1"/>
          </p:cNvSpPr>
          <p:nvPr>
            <p:ph type="body" sz="quarter" idx="19" hasCustomPrompt="1"/>
          </p:nvPr>
        </p:nvSpPr>
        <p:spPr>
          <a:xfrm>
            <a:off x="1170181" y="4716626"/>
            <a:ext cx="2888288" cy="1016630"/>
          </a:xfrm>
        </p:spPr>
        <p:txBody>
          <a:bodyPr>
            <a:noAutofit/>
          </a:bodyPr>
          <a:lstStyle>
            <a:lvl1pPr marL="0" indent="0" algn="ctr">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3" name="Text Placeholder 9">
            <a:extLst>
              <a:ext uri="{FF2B5EF4-FFF2-40B4-BE49-F238E27FC236}">
                <a16:creationId xmlns:a16="http://schemas.microsoft.com/office/drawing/2014/main" id="{302493B5-CDD8-4498-7292-D4BABB0B6252}"/>
              </a:ext>
            </a:extLst>
          </p:cNvPr>
          <p:cNvSpPr>
            <a:spLocks noGrp="1"/>
          </p:cNvSpPr>
          <p:nvPr>
            <p:ph type="body" sz="quarter" idx="22" hasCustomPrompt="1"/>
          </p:nvPr>
        </p:nvSpPr>
        <p:spPr>
          <a:xfrm>
            <a:off x="4984981" y="4716626"/>
            <a:ext cx="2888288" cy="1016630"/>
          </a:xfrm>
        </p:spPr>
        <p:txBody>
          <a:bodyPr>
            <a:noAutofit/>
          </a:bodyPr>
          <a:lstStyle>
            <a:lvl1pPr marL="0" indent="0" algn="ctr">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6" name="Text Placeholder 9">
            <a:extLst>
              <a:ext uri="{FF2B5EF4-FFF2-40B4-BE49-F238E27FC236}">
                <a16:creationId xmlns:a16="http://schemas.microsoft.com/office/drawing/2014/main" id="{7B42B94A-A59C-0A81-9122-1E7459554040}"/>
              </a:ext>
            </a:extLst>
          </p:cNvPr>
          <p:cNvSpPr>
            <a:spLocks noGrp="1"/>
          </p:cNvSpPr>
          <p:nvPr>
            <p:ph type="body" sz="quarter" idx="25" hasCustomPrompt="1"/>
          </p:nvPr>
        </p:nvSpPr>
        <p:spPr>
          <a:xfrm>
            <a:off x="8724600" y="4716626"/>
            <a:ext cx="2888288" cy="1016630"/>
          </a:xfrm>
        </p:spPr>
        <p:txBody>
          <a:bodyPr>
            <a:noAutofit/>
          </a:bodyPr>
          <a:lstStyle>
            <a:lvl1pPr marL="0" indent="0" algn="ctr">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 name="Text Placeholder 10">
            <a:extLst>
              <a:ext uri="{FF2B5EF4-FFF2-40B4-BE49-F238E27FC236}">
                <a16:creationId xmlns:a16="http://schemas.microsoft.com/office/drawing/2014/main" id="{8649746B-4026-39D4-E847-BCA0418CA94D}"/>
              </a:ext>
            </a:extLst>
          </p:cNvPr>
          <p:cNvSpPr>
            <a:spLocks noGrp="1"/>
          </p:cNvSpPr>
          <p:nvPr>
            <p:ph type="body" sz="quarter" idx="26" hasCustomPrompt="1"/>
          </p:nvPr>
        </p:nvSpPr>
        <p:spPr>
          <a:xfrm>
            <a:off x="5159896" y="4272136"/>
            <a:ext cx="2543344" cy="230188"/>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heading here</a:t>
            </a:r>
            <a:endParaRPr lang="en-US" dirty="0"/>
          </a:p>
        </p:txBody>
      </p:sp>
      <p:sp>
        <p:nvSpPr>
          <p:cNvPr id="5" name="Text Placeholder 10">
            <a:extLst>
              <a:ext uri="{FF2B5EF4-FFF2-40B4-BE49-F238E27FC236}">
                <a16:creationId xmlns:a16="http://schemas.microsoft.com/office/drawing/2014/main" id="{B6A2F885-EA62-BDB4-28FE-47E9D64B22B3}"/>
              </a:ext>
            </a:extLst>
          </p:cNvPr>
          <p:cNvSpPr>
            <a:spLocks noGrp="1"/>
          </p:cNvSpPr>
          <p:nvPr>
            <p:ph type="body" sz="quarter" idx="27" hasCustomPrompt="1"/>
          </p:nvPr>
        </p:nvSpPr>
        <p:spPr>
          <a:xfrm>
            <a:off x="8870048" y="4272136"/>
            <a:ext cx="2543344" cy="230188"/>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heading here</a:t>
            </a:r>
            <a:endParaRPr lang="en-US" dirty="0"/>
          </a:p>
        </p:txBody>
      </p:sp>
      <p:sp>
        <p:nvSpPr>
          <p:cNvPr id="3" name="Vertical Text Placeholder 13">
            <a:extLst>
              <a:ext uri="{FF2B5EF4-FFF2-40B4-BE49-F238E27FC236}">
                <a16:creationId xmlns:a16="http://schemas.microsoft.com/office/drawing/2014/main" id="{AACD3CFA-D7AB-86AC-DF0B-8DFBA751B75B}"/>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9E685BE2-47AC-7C52-BB6A-E7D49263AF9C}"/>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3527085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ghnut Chart">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Doughnut chart</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559649"/>
            <a:ext cx="4276108" cy="717223"/>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Text Placeholder 10">
            <a:extLst>
              <a:ext uri="{FF2B5EF4-FFF2-40B4-BE49-F238E27FC236}">
                <a16:creationId xmlns:a16="http://schemas.microsoft.com/office/drawing/2014/main" id="{448DB39A-70C3-3F84-197B-0168C88D6DEF}"/>
              </a:ext>
            </a:extLst>
          </p:cNvPr>
          <p:cNvSpPr>
            <a:spLocks noGrp="1"/>
          </p:cNvSpPr>
          <p:nvPr>
            <p:ph type="body" sz="quarter" idx="17" hasCustomPrompt="1"/>
          </p:nvPr>
        </p:nvSpPr>
        <p:spPr>
          <a:xfrm>
            <a:off x="1129768" y="2568735"/>
            <a:ext cx="778478" cy="333910"/>
          </a:xfrm>
        </p:spPr>
        <p:txBody>
          <a:bodyPr>
            <a:noAutofit/>
          </a:bodyPr>
          <a:lstStyle>
            <a:lvl1pPr marL="0" indent="0" algn="l">
              <a:buNone/>
              <a:defRPr sz="2000" b="1" i="0">
                <a:solidFill>
                  <a:srgbClr val="DA1E73"/>
                </a:solidFill>
                <a:latin typeface="Avenir Next LT Pro" panose="020B0504020202020204" pitchFamily="34" charset="77"/>
              </a:defRPr>
            </a:lvl1pPr>
          </a:lstStyle>
          <a:p>
            <a:pPr lvl="0"/>
            <a:r>
              <a:rPr lang="en-GB" dirty="0"/>
              <a:t>45%</a:t>
            </a:r>
            <a:endParaRPr lang="en-US" dirty="0"/>
          </a:p>
        </p:txBody>
      </p:sp>
      <p:sp>
        <p:nvSpPr>
          <p:cNvPr id="4" name="Text Placeholder 9">
            <a:extLst>
              <a:ext uri="{FF2B5EF4-FFF2-40B4-BE49-F238E27FC236}">
                <a16:creationId xmlns:a16="http://schemas.microsoft.com/office/drawing/2014/main" id="{A63B1320-335E-032C-4732-62E5047A9339}"/>
              </a:ext>
            </a:extLst>
          </p:cNvPr>
          <p:cNvSpPr>
            <a:spLocks noGrp="1"/>
          </p:cNvSpPr>
          <p:nvPr>
            <p:ph type="body" sz="quarter" idx="19" hasCustomPrompt="1"/>
          </p:nvPr>
        </p:nvSpPr>
        <p:spPr>
          <a:xfrm>
            <a:off x="1129768" y="2974976"/>
            <a:ext cx="4894224" cy="331392"/>
          </a:xfrm>
        </p:spPr>
        <p:txBody>
          <a:bodyPr>
            <a:noAutofit/>
          </a:bodyPr>
          <a:lstStyle>
            <a:lvl1pPr marL="0" indent="0" algn="l">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25" name="Text Placeholder 10">
            <a:extLst>
              <a:ext uri="{FF2B5EF4-FFF2-40B4-BE49-F238E27FC236}">
                <a16:creationId xmlns:a16="http://schemas.microsoft.com/office/drawing/2014/main" id="{A09455EA-149E-91FE-2212-D7B5C6E12976}"/>
              </a:ext>
            </a:extLst>
          </p:cNvPr>
          <p:cNvSpPr>
            <a:spLocks noGrp="1"/>
          </p:cNvSpPr>
          <p:nvPr>
            <p:ph type="body" sz="quarter" idx="20" hasCustomPrompt="1"/>
          </p:nvPr>
        </p:nvSpPr>
        <p:spPr>
          <a:xfrm>
            <a:off x="1129768" y="3556707"/>
            <a:ext cx="778478" cy="333910"/>
          </a:xfrm>
        </p:spPr>
        <p:txBody>
          <a:bodyPr>
            <a:noAutofit/>
          </a:bodyPr>
          <a:lstStyle>
            <a:lvl1pPr marL="0" indent="0" algn="l">
              <a:buNone/>
              <a:defRPr sz="2000" b="1" i="0">
                <a:solidFill>
                  <a:srgbClr val="E68500"/>
                </a:solidFill>
                <a:latin typeface="Avenir Next LT Pro" panose="020B0504020202020204" pitchFamily="34" charset="77"/>
              </a:defRPr>
            </a:lvl1pPr>
          </a:lstStyle>
          <a:p>
            <a:pPr lvl="0"/>
            <a:r>
              <a:rPr lang="en-GB" dirty="0"/>
              <a:t>25%</a:t>
            </a:r>
            <a:endParaRPr lang="en-US" dirty="0"/>
          </a:p>
        </p:txBody>
      </p:sp>
      <p:sp>
        <p:nvSpPr>
          <p:cNvPr id="27" name="Text Placeholder 9">
            <a:extLst>
              <a:ext uri="{FF2B5EF4-FFF2-40B4-BE49-F238E27FC236}">
                <a16:creationId xmlns:a16="http://schemas.microsoft.com/office/drawing/2014/main" id="{FD42AB22-3CEB-ADDA-D169-B14696E291CC}"/>
              </a:ext>
            </a:extLst>
          </p:cNvPr>
          <p:cNvSpPr>
            <a:spLocks noGrp="1"/>
          </p:cNvSpPr>
          <p:nvPr>
            <p:ph type="body" sz="quarter" idx="21" hasCustomPrompt="1"/>
          </p:nvPr>
        </p:nvSpPr>
        <p:spPr>
          <a:xfrm>
            <a:off x="1129768" y="3962948"/>
            <a:ext cx="4894224" cy="331392"/>
          </a:xfrm>
        </p:spPr>
        <p:txBody>
          <a:bodyPr>
            <a:noAutofit/>
          </a:bodyPr>
          <a:lstStyle>
            <a:lvl1pPr marL="0" indent="0" algn="l">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28" name="Text Placeholder 10">
            <a:extLst>
              <a:ext uri="{FF2B5EF4-FFF2-40B4-BE49-F238E27FC236}">
                <a16:creationId xmlns:a16="http://schemas.microsoft.com/office/drawing/2014/main" id="{30C63414-3F42-23E1-3A69-E64F7F1A5202}"/>
              </a:ext>
            </a:extLst>
          </p:cNvPr>
          <p:cNvSpPr>
            <a:spLocks noGrp="1"/>
          </p:cNvSpPr>
          <p:nvPr>
            <p:ph type="body" sz="quarter" idx="22" hasCustomPrompt="1"/>
          </p:nvPr>
        </p:nvSpPr>
        <p:spPr>
          <a:xfrm>
            <a:off x="1129768" y="4502638"/>
            <a:ext cx="778478" cy="333910"/>
          </a:xfrm>
        </p:spPr>
        <p:txBody>
          <a:bodyPr>
            <a:noAutofit/>
          </a:bodyPr>
          <a:lstStyle>
            <a:lvl1pPr marL="0" indent="0" algn="l">
              <a:buNone/>
              <a:defRPr sz="2000" b="1" i="0">
                <a:solidFill>
                  <a:srgbClr val="ACBB49"/>
                </a:solidFill>
                <a:latin typeface="Avenir Next LT Pro" panose="020B0504020202020204" pitchFamily="34" charset="77"/>
              </a:defRPr>
            </a:lvl1pPr>
          </a:lstStyle>
          <a:p>
            <a:pPr lvl="0"/>
            <a:r>
              <a:rPr lang="en-GB" dirty="0"/>
              <a:t>20%</a:t>
            </a:r>
            <a:endParaRPr lang="en-US" dirty="0"/>
          </a:p>
        </p:txBody>
      </p:sp>
      <p:sp>
        <p:nvSpPr>
          <p:cNvPr id="29" name="Text Placeholder 9">
            <a:extLst>
              <a:ext uri="{FF2B5EF4-FFF2-40B4-BE49-F238E27FC236}">
                <a16:creationId xmlns:a16="http://schemas.microsoft.com/office/drawing/2014/main" id="{F74AE3A6-BF84-3C34-D25B-C20070A8E78D}"/>
              </a:ext>
            </a:extLst>
          </p:cNvPr>
          <p:cNvSpPr>
            <a:spLocks noGrp="1"/>
          </p:cNvSpPr>
          <p:nvPr>
            <p:ph type="body" sz="quarter" idx="23" hasCustomPrompt="1"/>
          </p:nvPr>
        </p:nvSpPr>
        <p:spPr>
          <a:xfrm>
            <a:off x="1129768" y="4908879"/>
            <a:ext cx="4894224" cy="331392"/>
          </a:xfrm>
        </p:spPr>
        <p:txBody>
          <a:bodyPr>
            <a:noAutofit/>
          </a:bodyPr>
          <a:lstStyle>
            <a:lvl1pPr marL="0" indent="0" algn="l">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30" name="Text Placeholder 10">
            <a:extLst>
              <a:ext uri="{FF2B5EF4-FFF2-40B4-BE49-F238E27FC236}">
                <a16:creationId xmlns:a16="http://schemas.microsoft.com/office/drawing/2014/main" id="{88DE13BF-C2E3-8E2F-C90F-969ED07447AC}"/>
              </a:ext>
            </a:extLst>
          </p:cNvPr>
          <p:cNvSpPr>
            <a:spLocks noGrp="1"/>
          </p:cNvSpPr>
          <p:nvPr>
            <p:ph type="body" sz="quarter" idx="24" hasCustomPrompt="1"/>
          </p:nvPr>
        </p:nvSpPr>
        <p:spPr>
          <a:xfrm>
            <a:off x="1129768" y="5469590"/>
            <a:ext cx="778478" cy="333910"/>
          </a:xfrm>
        </p:spPr>
        <p:txBody>
          <a:bodyPr>
            <a:noAutofit/>
          </a:bodyPr>
          <a:lstStyle>
            <a:lvl1pPr marL="0" indent="0" algn="l">
              <a:buNone/>
              <a:defRPr sz="2000" b="1" i="0">
                <a:solidFill>
                  <a:srgbClr val="0092D6"/>
                </a:solidFill>
                <a:latin typeface="Avenir Next LT Pro" panose="020B0504020202020204" pitchFamily="34" charset="77"/>
              </a:defRPr>
            </a:lvl1pPr>
          </a:lstStyle>
          <a:p>
            <a:pPr lvl="0"/>
            <a:r>
              <a:rPr lang="en-GB" dirty="0"/>
              <a:t>10%</a:t>
            </a:r>
            <a:endParaRPr lang="en-US" dirty="0"/>
          </a:p>
        </p:txBody>
      </p:sp>
      <p:sp>
        <p:nvSpPr>
          <p:cNvPr id="31" name="Text Placeholder 9">
            <a:extLst>
              <a:ext uri="{FF2B5EF4-FFF2-40B4-BE49-F238E27FC236}">
                <a16:creationId xmlns:a16="http://schemas.microsoft.com/office/drawing/2014/main" id="{5F4AC62D-072B-73C7-5091-93CEDFE0F908}"/>
              </a:ext>
            </a:extLst>
          </p:cNvPr>
          <p:cNvSpPr>
            <a:spLocks noGrp="1"/>
          </p:cNvSpPr>
          <p:nvPr>
            <p:ph type="body" sz="quarter" idx="25" hasCustomPrompt="1"/>
          </p:nvPr>
        </p:nvSpPr>
        <p:spPr>
          <a:xfrm>
            <a:off x="1129768" y="5875831"/>
            <a:ext cx="4894224" cy="331392"/>
          </a:xfrm>
        </p:spPr>
        <p:txBody>
          <a:bodyPr>
            <a:noAutofit/>
          </a:bodyPr>
          <a:lstStyle>
            <a:lvl1pPr marL="0" indent="0" algn="l">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2" name="Vertical Text Placeholder 13">
            <a:extLst>
              <a:ext uri="{FF2B5EF4-FFF2-40B4-BE49-F238E27FC236}">
                <a16:creationId xmlns:a16="http://schemas.microsoft.com/office/drawing/2014/main" id="{6D52AAAE-60B3-0467-2362-E0D8F8977E42}"/>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5" name="Slide Number Placeholder 6">
            <a:extLst>
              <a:ext uri="{FF2B5EF4-FFF2-40B4-BE49-F238E27FC236}">
                <a16:creationId xmlns:a16="http://schemas.microsoft.com/office/drawing/2014/main" id="{112EB032-C4AB-6A47-8432-3B8900F2DEC7}"/>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4264210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373635"/>
                </a:solidFill>
                <a:latin typeface="Avenir Next LT Pro" panose="020B0504020202020204" pitchFamily="34" charset="77"/>
              </a:defRPr>
            </a:lvl1pPr>
          </a:lstStyle>
          <a:p>
            <a:pPr lvl="0"/>
            <a:r>
              <a:rPr lang="en-GB" dirty="0"/>
              <a:t>Bar chart</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559649"/>
            <a:ext cx="7342494" cy="717223"/>
          </a:xfrm>
        </p:spPr>
        <p:txBody>
          <a:bodyPr>
            <a:noAutofit/>
          </a:bodyPr>
          <a:lstStyle>
            <a:lvl1pPr marL="0" indent="0">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Vertical Text Placeholder 13">
            <a:extLst>
              <a:ext uri="{FF2B5EF4-FFF2-40B4-BE49-F238E27FC236}">
                <a16:creationId xmlns:a16="http://schemas.microsoft.com/office/drawing/2014/main" id="{E8D30DBF-CA74-8E3A-2BA2-A7C27B7C7BAB}"/>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DE4EAD91-3CF1-8F08-C917-D4EBF6A8B6C2}"/>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59730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Example stats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559649"/>
            <a:ext cx="7342494" cy="717223"/>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Vertical Text Placeholder 13">
            <a:extLst>
              <a:ext uri="{FF2B5EF4-FFF2-40B4-BE49-F238E27FC236}">
                <a16:creationId xmlns:a16="http://schemas.microsoft.com/office/drawing/2014/main" id="{E8D30DBF-CA74-8E3A-2BA2-A7C27B7C7BAB}"/>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DE4EAD91-3CF1-8F08-C917-D4EBF6A8B6C2}"/>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17" name="Text Placeholder 16">
            <a:extLst>
              <a:ext uri="{FF2B5EF4-FFF2-40B4-BE49-F238E27FC236}">
                <a16:creationId xmlns:a16="http://schemas.microsoft.com/office/drawing/2014/main" id="{73CD3CCD-4D5C-7581-172F-CE811F9C30DD}"/>
              </a:ext>
            </a:extLst>
          </p:cNvPr>
          <p:cNvSpPr>
            <a:spLocks noGrp="1"/>
          </p:cNvSpPr>
          <p:nvPr>
            <p:ph type="body" sz="quarter" idx="14" hasCustomPrompt="1"/>
          </p:nvPr>
        </p:nvSpPr>
        <p:spPr>
          <a:xfrm>
            <a:off x="1487488" y="2728885"/>
            <a:ext cx="2376488" cy="504825"/>
          </a:xfrm>
        </p:spPr>
        <p:txBody>
          <a:bodyPr>
            <a:noAutofit/>
          </a:bodyPr>
          <a:lstStyle>
            <a:lvl1pPr marL="0" indent="0">
              <a:buNone/>
              <a:defRPr sz="4800" b="1">
                <a:solidFill>
                  <a:srgbClr val="E68500"/>
                </a:solidFill>
              </a:defRPr>
            </a:lvl1pPr>
          </a:lstStyle>
          <a:p>
            <a:pPr lvl="0"/>
            <a:r>
              <a:rPr lang="en-GB" dirty="0"/>
              <a:t>60,000</a:t>
            </a:r>
            <a:endParaRPr lang="en-US" dirty="0"/>
          </a:p>
        </p:txBody>
      </p:sp>
      <p:sp>
        <p:nvSpPr>
          <p:cNvPr id="20" name="Text Placeholder 9">
            <a:extLst>
              <a:ext uri="{FF2B5EF4-FFF2-40B4-BE49-F238E27FC236}">
                <a16:creationId xmlns:a16="http://schemas.microsoft.com/office/drawing/2014/main" id="{8CF00C68-B177-A788-6703-B33D5ABD2873}"/>
              </a:ext>
            </a:extLst>
          </p:cNvPr>
          <p:cNvSpPr>
            <a:spLocks noGrp="1"/>
          </p:cNvSpPr>
          <p:nvPr>
            <p:ph type="body" sz="quarter" idx="15" hasCustomPrompt="1"/>
          </p:nvPr>
        </p:nvSpPr>
        <p:spPr>
          <a:xfrm>
            <a:off x="1471298" y="3425631"/>
            <a:ext cx="2384583" cy="397320"/>
          </a:xfrm>
        </p:spPr>
        <p:txBody>
          <a:bodyPr>
            <a:noAutofit/>
          </a:bodyPr>
          <a:lstStyle>
            <a:lvl1pPr marL="0" indent="0">
              <a:lnSpc>
                <a:spcPct val="100000"/>
              </a:lnSpc>
              <a:spcBef>
                <a:spcPts val="0"/>
              </a:spcBef>
              <a:spcAft>
                <a:spcPts val="600"/>
              </a:spcAft>
              <a:buNone/>
              <a:defRPr sz="1100" b="0" i="0">
                <a:solidFill>
                  <a:srgbClr val="E68500"/>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21" name="Text Placeholder 16">
            <a:extLst>
              <a:ext uri="{FF2B5EF4-FFF2-40B4-BE49-F238E27FC236}">
                <a16:creationId xmlns:a16="http://schemas.microsoft.com/office/drawing/2014/main" id="{5F012F69-C60E-DEE1-20A1-26745322A233}"/>
              </a:ext>
            </a:extLst>
          </p:cNvPr>
          <p:cNvSpPr>
            <a:spLocks noGrp="1"/>
          </p:cNvSpPr>
          <p:nvPr>
            <p:ph type="body" sz="quarter" idx="16" hasCustomPrompt="1"/>
          </p:nvPr>
        </p:nvSpPr>
        <p:spPr>
          <a:xfrm>
            <a:off x="1487488" y="4557685"/>
            <a:ext cx="2376488" cy="504825"/>
          </a:xfrm>
        </p:spPr>
        <p:txBody>
          <a:bodyPr>
            <a:noAutofit/>
          </a:bodyPr>
          <a:lstStyle>
            <a:lvl1pPr marL="0" indent="0">
              <a:buNone/>
              <a:defRPr sz="4800" b="1">
                <a:solidFill>
                  <a:schemeClr val="accent1"/>
                </a:solidFill>
              </a:defRPr>
            </a:lvl1pPr>
          </a:lstStyle>
          <a:p>
            <a:pPr lvl="0"/>
            <a:r>
              <a:rPr lang="en-GB" dirty="0"/>
              <a:t>60,000</a:t>
            </a:r>
            <a:endParaRPr lang="en-US" dirty="0"/>
          </a:p>
        </p:txBody>
      </p:sp>
      <p:sp>
        <p:nvSpPr>
          <p:cNvPr id="22" name="Text Placeholder 9">
            <a:extLst>
              <a:ext uri="{FF2B5EF4-FFF2-40B4-BE49-F238E27FC236}">
                <a16:creationId xmlns:a16="http://schemas.microsoft.com/office/drawing/2014/main" id="{13744AB1-9451-BAF8-A42A-630C910FF3BA}"/>
              </a:ext>
            </a:extLst>
          </p:cNvPr>
          <p:cNvSpPr>
            <a:spLocks noGrp="1"/>
          </p:cNvSpPr>
          <p:nvPr>
            <p:ph type="body" sz="quarter" idx="17" hasCustomPrompt="1"/>
          </p:nvPr>
        </p:nvSpPr>
        <p:spPr>
          <a:xfrm>
            <a:off x="1471298" y="5254431"/>
            <a:ext cx="2384583" cy="397320"/>
          </a:xfrm>
        </p:spPr>
        <p:txBody>
          <a:bodyPr>
            <a:noAutofit/>
          </a:bodyPr>
          <a:lstStyle>
            <a:lvl1pPr marL="0" indent="0">
              <a:lnSpc>
                <a:spcPct val="100000"/>
              </a:lnSpc>
              <a:spcBef>
                <a:spcPts val="0"/>
              </a:spcBef>
              <a:spcAft>
                <a:spcPts val="600"/>
              </a:spcAft>
              <a:buNone/>
              <a:defRPr sz="1100" b="0" i="0">
                <a:solidFill>
                  <a:schemeClr val="accent1"/>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23" name="Text Placeholder 16">
            <a:extLst>
              <a:ext uri="{FF2B5EF4-FFF2-40B4-BE49-F238E27FC236}">
                <a16:creationId xmlns:a16="http://schemas.microsoft.com/office/drawing/2014/main" id="{CF92A73F-1DF3-38EC-BE8C-045FE60F55D2}"/>
              </a:ext>
            </a:extLst>
          </p:cNvPr>
          <p:cNvSpPr>
            <a:spLocks noGrp="1"/>
          </p:cNvSpPr>
          <p:nvPr>
            <p:ph type="body" sz="quarter" idx="18" hasCustomPrompt="1"/>
          </p:nvPr>
        </p:nvSpPr>
        <p:spPr>
          <a:xfrm>
            <a:off x="5719990" y="2728885"/>
            <a:ext cx="2376488" cy="504825"/>
          </a:xfrm>
        </p:spPr>
        <p:txBody>
          <a:bodyPr>
            <a:noAutofit/>
          </a:bodyPr>
          <a:lstStyle>
            <a:lvl1pPr marL="0" indent="0">
              <a:buNone/>
              <a:defRPr sz="4800" b="1">
                <a:solidFill>
                  <a:srgbClr val="E68500"/>
                </a:solidFill>
              </a:defRPr>
            </a:lvl1pPr>
          </a:lstStyle>
          <a:p>
            <a:pPr lvl="0"/>
            <a:r>
              <a:rPr lang="en-GB" dirty="0"/>
              <a:t>60,000</a:t>
            </a:r>
            <a:endParaRPr lang="en-US" dirty="0"/>
          </a:p>
        </p:txBody>
      </p:sp>
      <p:sp>
        <p:nvSpPr>
          <p:cNvPr id="24" name="Text Placeholder 9">
            <a:extLst>
              <a:ext uri="{FF2B5EF4-FFF2-40B4-BE49-F238E27FC236}">
                <a16:creationId xmlns:a16="http://schemas.microsoft.com/office/drawing/2014/main" id="{11C09821-76C5-25D0-14E7-8173C1058EF4}"/>
              </a:ext>
            </a:extLst>
          </p:cNvPr>
          <p:cNvSpPr>
            <a:spLocks noGrp="1"/>
          </p:cNvSpPr>
          <p:nvPr>
            <p:ph type="body" sz="quarter" idx="19" hasCustomPrompt="1"/>
          </p:nvPr>
        </p:nvSpPr>
        <p:spPr>
          <a:xfrm>
            <a:off x="5703800" y="3425631"/>
            <a:ext cx="2384583" cy="397320"/>
          </a:xfrm>
        </p:spPr>
        <p:txBody>
          <a:bodyPr>
            <a:noAutofit/>
          </a:bodyPr>
          <a:lstStyle>
            <a:lvl1pPr marL="0" indent="0">
              <a:lnSpc>
                <a:spcPct val="100000"/>
              </a:lnSpc>
              <a:spcBef>
                <a:spcPts val="0"/>
              </a:spcBef>
              <a:spcAft>
                <a:spcPts val="600"/>
              </a:spcAft>
              <a:buNone/>
              <a:defRPr sz="1100" b="0" i="0">
                <a:solidFill>
                  <a:srgbClr val="E68500"/>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25" name="Text Placeholder 16">
            <a:extLst>
              <a:ext uri="{FF2B5EF4-FFF2-40B4-BE49-F238E27FC236}">
                <a16:creationId xmlns:a16="http://schemas.microsoft.com/office/drawing/2014/main" id="{BC0A7114-6052-029E-0D3A-4DED7C5F1C7E}"/>
              </a:ext>
            </a:extLst>
          </p:cNvPr>
          <p:cNvSpPr>
            <a:spLocks noGrp="1"/>
          </p:cNvSpPr>
          <p:nvPr>
            <p:ph type="body" sz="quarter" idx="20" hasCustomPrompt="1"/>
          </p:nvPr>
        </p:nvSpPr>
        <p:spPr>
          <a:xfrm>
            <a:off x="5737920" y="4557685"/>
            <a:ext cx="2376488" cy="504825"/>
          </a:xfrm>
        </p:spPr>
        <p:txBody>
          <a:bodyPr>
            <a:noAutofit/>
          </a:bodyPr>
          <a:lstStyle>
            <a:lvl1pPr marL="0" indent="0">
              <a:buNone/>
              <a:defRPr sz="4800" b="1">
                <a:solidFill>
                  <a:schemeClr val="accent1"/>
                </a:solidFill>
              </a:defRPr>
            </a:lvl1pPr>
          </a:lstStyle>
          <a:p>
            <a:pPr lvl="0"/>
            <a:r>
              <a:rPr lang="en-GB" dirty="0"/>
              <a:t>60,000</a:t>
            </a:r>
            <a:endParaRPr lang="en-US" dirty="0"/>
          </a:p>
        </p:txBody>
      </p:sp>
      <p:sp>
        <p:nvSpPr>
          <p:cNvPr id="26" name="Text Placeholder 9">
            <a:extLst>
              <a:ext uri="{FF2B5EF4-FFF2-40B4-BE49-F238E27FC236}">
                <a16:creationId xmlns:a16="http://schemas.microsoft.com/office/drawing/2014/main" id="{5A29249A-0864-176D-74C2-3BEC52BFEE50}"/>
              </a:ext>
            </a:extLst>
          </p:cNvPr>
          <p:cNvSpPr>
            <a:spLocks noGrp="1"/>
          </p:cNvSpPr>
          <p:nvPr>
            <p:ph type="body" sz="quarter" idx="21" hasCustomPrompt="1"/>
          </p:nvPr>
        </p:nvSpPr>
        <p:spPr>
          <a:xfrm>
            <a:off x="5721730" y="5254431"/>
            <a:ext cx="2384583" cy="397320"/>
          </a:xfrm>
        </p:spPr>
        <p:txBody>
          <a:bodyPr>
            <a:noAutofit/>
          </a:bodyPr>
          <a:lstStyle>
            <a:lvl1pPr marL="0" indent="0">
              <a:lnSpc>
                <a:spcPct val="100000"/>
              </a:lnSpc>
              <a:spcBef>
                <a:spcPts val="0"/>
              </a:spcBef>
              <a:spcAft>
                <a:spcPts val="600"/>
              </a:spcAft>
              <a:buNone/>
              <a:defRPr sz="1100" b="0" i="0">
                <a:solidFill>
                  <a:schemeClr val="accent1"/>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28" name="Text Placeholder 16">
            <a:extLst>
              <a:ext uri="{FF2B5EF4-FFF2-40B4-BE49-F238E27FC236}">
                <a16:creationId xmlns:a16="http://schemas.microsoft.com/office/drawing/2014/main" id="{0F3B56D9-75EA-CB54-31B9-304C0F06A61B}"/>
              </a:ext>
            </a:extLst>
          </p:cNvPr>
          <p:cNvSpPr>
            <a:spLocks noGrp="1"/>
          </p:cNvSpPr>
          <p:nvPr>
            <p:ph type="body" sz="quarter" idx="22" hasCustomPrompt="1"/>
          </p:nvPr>
        </p:nvSpPr>
        <p:spPr>
          <a:xfrm>
            <a:off x="9840416" y="3068576"/>
            <a:ext cx="1224136" cy="504825"/>
          </a:xfrm>
        </p:spPr>
        <p:txBody>
          <a:bodyPr>
            <a:noAutofit/>
          </a:bodyPr>
          <a:lstStyle>
            <a:lvl1pPr marL="0" indent="0">
              <a:buNone/>
              <a:defRPr sz="3600" b="1">
                <a:solidFill>
                  <a:srgbClr val="E68500"/>
                </a:solidFill>
              </a:defRPr>
            </a:lvl1pPr>
          </a:lstStyle>
          <a:p>
            <a:pPr lvl="0"/>
            <a:r>
              <a:rPr lang="en-GB" dirty="0"/>
              <a:t>90%</a:t>
            </a:r>
            <a:endParaRPr lang="en-US" dirty="0"/>
          </a:p>
        </p:txBody>
      </p:sp>
      <p:sp>
        <p:nvSpPr>
          <p:cNvPr id="31" name="Text Placeholder 16">
            <a:extLst>
              <a:ext uri="{FF2B5EF4-FFF2-40B4-BE49-F238E27FC236}">
                <a16:creationId xmlns:a16="http://schemas.microsoft.com/office/drawing/2014/main" id="{328669E6-140F-0DED-0A8C-300E2605CB40}"/>
              </a:ext>
            </a:extLst>
          </p:cNvPr>
          <p:cNvSpPr>
            <a:spLocks noGrp="1"/>
          </p:cNvSpPr>
          <p:nvPr>
            <p:ph type="body" sz="quarter" idx="23" hasCustomPrompt="1"/>
          </p:nvPr>
        </p:nvSpPr>
        <p:spPr>
          <a:xfrm>
            <a:off x="9840416" y="4915306"/>
            <a:ext cx="1224136" cy="504825"/>
          </a:xfrm>
        </p:spPr>
        <p:txBody>
          <a:bodyPr>
            <a:noAutofit/>
          </a:bodyPr>
          <a:lstStyle>
            <a:lvl1pPr marL="0" indent="0">
              <a:buNone/>
              <a:defRPr sz="3600" b="1">
                <a:solidFill>
                  <a:schemeClr val="accent1"/>
                </a:solidFill>
              </a:defRPr>
            </a:lvl1pPr>
          </a:lstStyle>
          <a:p>
            <a:pPr lvl="0"/>
            <a:r>
              <a:rPr lang="en-GB" dirty="0"/>
              <a:t>90%</a:t>
            </a:r>
            <a:endParaRPr lang="en-US" dirty="0"/>
          </a:p>
        </p:txBody>
      </p:sp>
    </p:spTree>
    <p:extLst>
      <p:ext uri="{BB962C8B-B14F-4D97-AF65-F5344CB8AC3E}">
        <p14:creationId xmlns:p14="http://schemas.microsoft.com/office/powerpoint/2010/main" val="3311154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A person wearing a hard hat&#10;&#10;Description automatically generated with low confidence">
            <a:extLst>
              <a:ext uri="{FF2B5EF4-FFF2-40B4-BE49-F238E27FC236}">
                <a16:creationId xmlns:a16="http://schemas.microsoft.com/office/drawing/2014/main" id="{18A49DF7-DAE9-BABE-1304-E0A5EC9838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1352" cy="6858000"/>
          </a:xfrm>
          <a:prstGeom prst="rect">
            <a:avLst/>
          </a:prstGeom>
        </p:spPr>
      </p:pic>
      <p:sp>
        <p:nvSpPr>
          <p:cNvPr id="11" name="Text Placeholder 9">
            <a:extLst>
              <a:ext uri="{FF2B5EF4-FFF2-40B4-BE49-F238E27FC236}">
                <a16:creationId xmlns:a16="http://schemas.microsoft.com/office/drawing/2014/main" id="{2F3BFBDF-A8BA-B150-85AA-02DB2A9D8ED5}"/>
              </a:ext>
            </a:extLst>
          </p:cNvPr>
          <p:cNvSpPr>
            <a:spLocks noGrp="1"/>
          </p:cNvSpPr>
          <p:nvPr>
            <p:ph type="body" sz="quarter" idx="10" hasCustomPrompt="1"/>
          </p:nvPr>
        </p:nvSpPr>
        <p:spPr>
          <a:xfrm>
            <a:off x="781050" y="2173148"/>
            <a:ext cx="4830763" cy="1584325"/>
          </a:xfrm>
        </p:spPr>
        <p:txBody>
          <a:bodyPr>
            <a:normAutofit/>
          </a:bodyPr>
          <a:lstStyle>
            <a:lvl1pPr marL="0" indent="0">
              <a:buNone/>
              <a:defRPr sz="4900" b="1" i="0">
                <a:solidFill>
                  <a:schemeClr val="bg1"/>
                </a:solidFill>
                <a:latin typeface="Avenir Next LT Pro" panose="020B0504020202020204" pitchFamily="34" charset="77"/>
              </a:defRPr>
            </a:lvl1pPr>
          </a:lstStyle>
          <a:p>
            <a:pPr lvl="0"/>
            <a:r>
              <a:rPr lang="en-GB" dirty="0"/>
              <a:t>Enter heading text here</a:t>
            </a:r>
            <a:endParaRPr lang="en-US" dirty="0"/>
          </a:p>
        </p:txBody>
      </p:sp>
      <p:sp>
        <p:nvSpPr>
          <p:cNvPr id="12" name="Text Placeholder 9">
            <a:extLst>
              <a:ext uri="{FF2B5EF4-FFF2-40B4-BE49-F238E27FC236}">
                <a16:creationId xmlns:a16="http://schemas.microsoft.com/office/drawing/2014/main" id="{4AD33D35-E589-98A5-A6BD-F1D7F78A7127}"/>
              </a:ext>
            </a:extLst>
          </p:cNvPr>
          <p:cNvSpPr>
            <a:spLocks noGrp="1"/>
          </p:cNvSpPr>
          <p:nvPr>
            <p:ph type="body" sz="quarter" idx="11" hasCustomPrompt="1"/>
          </p:nvPr>
        </p:nvSpPr>
        <p:spPr>
          <a:xfrm>
            <a:off x="781051" y="3794130"/>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3028091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373635"/>
                </a:solidFill>
                <a:latin typeface="Avenir Next LT Pro" panose="020B0504020202020204" pitchFamily="34" charset="77"/>
              </a:defRPr>
            </a:lvl1pPr>
          </a:lstStyle>
          <a:p>
            <a:pPr lvl="0"/>
            <a:r>
              <a:rPr lang="en-GB" dirty="0"/>
              <a:t>Table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8" y="1559649"/>
            <a:ext cx="10726871" cy="717223"/>
          </a:xfrm>
        </p:spPr>
        <p:txBody>
          <a:bodyPr>
            <a:noAutofit/>
          </a:bodyPr>
          <a:lstStyle>
            <a:lvl1pPr marL="0" indent="0">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a:t>
            </a:r>
          </a:p>
        </p:txBody>
      </p:sp>
      <p:sp>
        <p:nvSpPr>
          <p:cNvPr id="2" name="Vertical Text Placeholder 13">
            <a:extLst>
              <a:ext uri="{FF2B5EF4-FFF2-40B4-BE49-F238E27FC236}">
                <a16:creationId xmlns:a16="http://schemas.microsoft.com/office/drawing/2014/main" id="{B2556DBB-375D-2413-E06C-5EF910DB49A1}"/>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066CCE93-8EA9-21C8-FDC7-FFA86DCE7884}"/>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2000380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Gradi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4DFC3A0-DFB2-23ED-CB3D-4C12693642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2744"/>
          </a:xfrm>
          <a:prstGeom prst="rect">
            <a:avLst/>
          </a:prstGeom>
        </p:spPr>
      </p:pic>
      <p:sp>
        <p:nvSpPr>
          <p:cNvPr id="12" name="Text Placeholder 9">
            <a:extLst>
              <a:ext uri="{FF2B5EF4-FFF2-40B4-BE49-F238E27FC236}">
                <a16:creationId xmlns:a16="http://schemas.microsoft.com/office/drawing/2014/main" id="{1B11D53A-6CAE-29DA-4B32-C34191A9B959}"/>
              </a:ext>
            </a:extLst>
          </p:cNvPr>
          <p:cNvSpPr>
            <a:spLocks noGrp="1"/>
          </p:cNvSpPr>
          <p:nvPr>
            <p:ph type="body" sz="quarter" idx="13" hasCustomPrompt="1"/>
          </p:nvPr>
        </p:nvSpPr>
        <p:spPr>
          <a:xfrm>
            <a:off x="1055440" y="1988691"/>
            <a:ext cx="4830763" cy="1584325"/>
          </a:xfrm>
        </p:spPr>
        <p:txBody>
          <a:bodyPr>
            <a:normAutofit/>
          </a:bodyPr>
          <a:lstStyle>
            <a:lvl1pPr marL="0" indent="0">
              <a:buNone/>
              <a:defRPr sz="4900" b="1" i="0">
                <a:solidFill>
                  <a:schemeClr val="bg1"/>
                </a:solidFill>
                <a:latin typeface="Avenir Next LT Pro" panose="020B0504020202020204" pitchFamily="34" charset="77"/>
              </a:defRPr>
            </a:lvl1pPr>
          </a:lstStyle>
          <a:p>
            <a:pPr lvl="0"/>
            <a:r>
              <a:rPr lang="en-GB" dirty="0"/>
              <a:t>Section header goes here</a:t>
            </a:r>
            <a:endParaRPr lang="en-US" dirty="0"/>
          </a:p>
        </p:txBody>
      </p:sp>
      <p:sp>
        <p:nvSpPr>
          <p:cNvPr id="13" name="Text Placeholder 9">
            <a:extLst>
              <a:ext uri="{FF2B5EF4-FFF2-40B4-BE49-F238E27FC236}">
                <a16:creationId xmlns:a16="http://schemas.microsoft.com/office/drawing/2014/main" id="{BA98DBCE-ADFD-DA60-5C6C-56A5A25755BA}"/>
              </a:ext>
            </a:extLst>
          </p:cNvPr>
          <p:cNvSpPr>
            <a:spLocks noGrp="1"/>
          </p:cNvSpPr>
          <p:nvPr>
            <p:ph type="body" sz="quarter" idx="11" hasCustomPrompt="1"/>
          </p:nvPr>
        </p:nvSpPr>
        <p:spPr>
          <a:xfrm>
            <a:off x="1055441" y="3609673"/>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
        <p:nvSpPr>
          <p:cNvPr id="2" name="Vertical Text Placeholder 13">
            <a:extLst>
              <a:ext uri="{FF2B5EF4-FFF2-40B4-BE49-F238E27FC236}">
                <a16:creationId xmlns:a16="http://schemas.microsoft.com/office/drawing/2014/main" id="{2A849F85-FF2B-EC3D-2D2E-C3F93B1F4855}"/>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D5602903-9735-569E-294F-0B5F932F98DB}"/>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3197166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72981-CD15-4267-CCC8-AB298562FE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13" y="0"/>
            <a:ext cx="12187325" cy="6858000"/>
          </a:xfrm>
          <a:prstGeom prst="rect">
            <a:avLst/>
          </a:prstGeom>
        </p:spPr>
      </p:pic>
      <p:sp>
        <p:nvSpPr>
          <p:cNvPr id="6" name="Text Placeholder 9">
            <a:extLst>
              <a:ext uri="{FF2B5EF4-FFF2-40B4-BE49-F238E27FC236}">
                <a16:creationId xmlns:a16="http://schemas.microsoft.com/office/drawing/2014/main" id="{CFBED48D-5DB8-9F5E-8338-2C1A928D4E3F}"/>
              </a:ext>
            </a:extLst>
          </p:cNvPr>
          <p:cNvSpPr>
            <a:spLocks noGrp="1"/>
          </p:cNvSpPr>
          <p:nvPr>
            <p:ph type="body" sz="quarter" idx="13" hasCustomPrompt="1"/>
          </p:nvPr>
        </p:nvSpPr>
        <p:spPr>
          <a:xfrm>
            <a:off x="1055440" y="1988691"/>
            <a:ext cx="4830763" cy="1584325"/>
          </a:xfrm>
        </p:spPr>
        <p:txBody>
          <a:bodyPr>
            <a:normAutofit/>
          </a:bodyPr>
          <a:lstStyle>
            <a:lvl1pPr marL="0" indent="0">
              <a:buNone/>
              <a:defRPr sz="4900" b="1" i="0">
                <a:solidFill>
                  <a:schemeClr val="bg1"/>
                </a:solidFill>
                <a:latin typeface="Avenir Next LT Pro" panose="020B0504020202020204" pitchFamily="34" charset="77"/>
              </a:defRPr>
            </a:lvl1pPr>
          </a:lstStyle>
          <a:p>
            <a:pPr lvl="0"/>
            <a:r>
              <a:rPr lang="en-GB" dirty="0"/>
              <a:t>Section header goes here</a:t>
            </a:r>
            <a:endParaRPr lang="en-US" dirty="0"/>
          </a:p>
        </p:txBody>
      </p:sp>
      <p:sp>
        <p:nvSpPr>
          <p:cNvPr id="7" name="Text Placeholder 9">
            <a:extLst>
              <a:ext uri="{FF2B5EF4-FFF2-40B4-BE49-F238E27FC236}">
                <a16:creationId xmlns:a16="http://schemas.microsoft.com/office/drawing/2014/main" id="{A7B7DECE-0AE9-8F18-334F-4404411C83E2}"/>
              </a:ext>
            </a:extLst>
          </p:cNvPr>
          <p:cNvSpPr>
            <a:spLocks noGrp="1"/>
          </p:cNvSpPr>
          <p:nvPr>
            <p:ph type="body" sz="quarter" idx="11" hasCustomPrompt="1"/>
          </p:nvPr>
        </p:nvSpPr>
        <p:spPr>
          <a:xfrm>
            <a:off x="1055441" y="3609673"/>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2239256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B718AE-CBE9-C5E1-40CC-AF9050E4392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13" y="0"/>
            <a:ext cx="12187325" cy="6858000"/>
          </a:xfrm>
          <a:prstGeom prst="rect">
            <a:avLst/>
          </a:prstGeom>
        </p:spPr>
      </p:pic>
      <p:sp>
        <p:nvSpPr>
          <p:cNvPr id="11" name="Text Placeholder 9">
            <a:extLst>
              <a:ext uri="{FF2B5EF4-FFF2-40B4-BE49-F238E27FC236}">
                <a16:creationId xmlns:a16="http://schemas.microsoft.com/office/drawing/2014/main" id="{710011D1-79EE-E0F9-D6DE-D2C7CC0533FF}"/>
              </a:ext>
            </a:extLst>
          </p:cNvPr>
          <p:cNvSpPr>
            <a:spLocks noGrp="1"/>
          </p:cNvSpPr>
          <p:nvPr>
            <p:ph type="body" sz="quarter" idx="10" hasCustomPrompt="1"/>
          </p:nvPr>
        </p:nvSpPr>
        <p:spPr>
          <a:xfrm>
            <a:off x="781050" y="2173148"/>
            <a:ext cx="4830763" cy="1584325"/>
          </a:xfrm>
        </p:spPr>
        <p:txBody>
          <a:bodyPr>
            <a:normAutofit/>
          </a:bodyPr>
          <a:lstStyle>
            <a:lvl1pPr marL="0" indent="0">
              <a:buNone/>
              <a:defRPr sz="4900" b="1" i="0">
                <a:solidFill>
                  <a:schemeClr val="bg1"/>
                </a:solidFill>
                <a:latin typeface="Avenir Next LT Pro" panose="020B0504020202020204" pitchFamily="34" charset="77"/>
              </a:defRPr>
            </a:lvl1pPr>
          </a:lstStyle>
          <a:p>
            <a:pPr lvl="0"/>
            <a:r>
              <a:rPr lang="en-GB" dirty="0"/>
              <a:t>Enter heading text here</a:t>
            </a:r>
            <a:endParaRPr lang="en-US" dirty="0"/>
          </a:p>
        </p:txBody>
      </p:sp>
      <p:sp>
        <p:nvSpPr>
          <p:cNvPr id="12" name="Text Placeholder 9">
            <a:extLst>
              <a:ext uri="{FF2B5EF4-FFF2-40B4-BE49-F238E27FC236}">
                <a16:creationId xmlns:a16="http://schemas.microsoft.com/office/drawing/2014/main" id="{815EC954-1A4B-3DEB-761F-59C826862FBE}"/>
              </a:ext>
            </a:extLst>
          </p:cNvPr>
          <p:cNvSpPr>
            <a:spLocks noGrp="1"/>
          </p:cNvSpPr>
          <p:nvPr>
            <p:ph type="body" sz="quarter" idx="11" hasCustomPrompt="1"/>
          </p:nvPr>
        </p:nvSpPr>
        <p:spPr>
          <a:xfrm>
            <a:off x="781051" y="3794130"/>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2955967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Title Slide 2">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65A0FA1C-9CC7-71F7-7CF6-6A6C3FCEB6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1352" cy="6858000"/>
          </a:xfrm>
          <a:prstGeom prst="rect">
            <a:avLst/>
          </a:prstGeom>
        </p:spPr>
      </p:pic>
      <p:sp>
        <p:nvSpPr>
          <p:cNvPr id="11" name="Text Placeholder 9">
            <a:extLst>
              <a:ext uri="{FF2B5EF4-FFF2-40B4-BE49-F238E27FC236}">
                <a16:creationId xmlns:a16="http://schemas.microsoft.com/office/drawing/2014/main" id="{7E526E62-DBB1-943C-3533-429CD6DA7E60}"/>
              </a:ext>
            </a:extLst>
          </p:cNvPr>
          <p:cNvSpPr>
            <a:spLocks noGrp="1"/>
          </p:cNvSpPr>
          <p:nvPr>
            <p:ph type="body" sz="quarter" idx="10" hasCustomPrompt="1"/>
          </p:nvPr>
        </p:nvSpPr>
        <p:spPr>
          <a:xfrm>
            <a:off x="781050" y="2190904"/>
            <a:ext cx="4830763" cy="1584325"/>
          </a:xfrm>
        </p:spPr>
        <p:txBody>
          <a:bodyPr>
            <a:normAutofit/>
          </a:bodyPr>
          <a:lstStyle>
            <a:lvl1pPr marL="0" indent="0">
              <a:buNone/>
              <a:defRPr sz="4900" b="1" i="0">
                <a:solidFill>
                  <a:srgbClr val="2B2A29"/>
                </a:solidFill>
                <a:latin typeface="Avenir Next LT Pro" panose="020B0504020202020204" pitchFamily="34" charset="77"/>
              </a:defRPr>
            </a:lvl1pPr>
          </a:lstStyle>
          <a:p>
            <a:pPr lvl="0"/>
            <a:r>
              <a:rPr lang="en-GB" dirty="0"/>
              <a:t>Enter heading text here</a:t>
            </a:r>
            <a:endParaRPr lang="en-US" dirty="0"/>
          </a:p>
        </p:txBody>
      </p:sp>
      <p:sp>
        <p:nvSpPr>
          <p:cNvPr id="12" name="Text Placeholder 9">
            <a:extLst>
              <a:ext uri="{FF2B5EF4-FFF2-40B4-BE49-F238E27FC236}">
                <a16:creationId xmlns:a16="http://schemas.microsoft.com/office/drawing/2014/main" id="{4DDDB5A0-1453-70AC-602C-015D35395D9C}"/>
              </a:ext>
            </a:extLst>
          </p:cNvPr>
          <p:cNvSpPr>
            <a:spLocks noGrp="1"/>
          </p:cNvSpPr>
          <p:nvPr>
            <p:ph type="body" sz="quarter" idx="11" hasCustomPrompt="1"/>
          </p:nvPr>
        </p:nvSpPr>
        <p:spPr>
          <a:xfrm>
            <a:off x="781051" y="3811886"/>
            <a:ext cx="3560130" cy="831135"/>
          </a:xfrm>
        </p:spPr>
        <p:txBody>
          <a:bodyPr>
            <a:noAutofit/>
          </a:bodyPr>
          <a:lstStyle>
            <a:lvl1pPr marL="0" indent="0">
              <a:buNone/>
              <a:defRPr sz="2500" b="0" i="0">
                <a:solidFill>
                  <a:srgbClr val="2B2A29"/>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4177648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6BB8070F-BD7B-242E-96DF-7E755829A4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9" name="Text Placeholder 9">
            <a:extLst>
              <a:ext uri="{FF2B5EF4-FFF2-40B4-BE49-F238E27FC236}">
                <a16:creationId xmlns:a16="http://schemas.microsoft.com/office/drawing/2014/main" id="{FEA63D13-7400-1EC1-FD2C-021328CC53DE}"/>
              </a:ext>
            </a:extLst>
          </p:cNvPr>
          <p:cNvSpPr>
            <a:spLocks noGrp="1"/>
          </p:cNvSpPr>
          <p:nvPr>
            <p:ph type="body" sz="quarter" idx="10" hasCustomPrompt="1"/>
          </p:nvPr>
        </p:nvSpPr>
        <p:spPr>
          <a:xfrm>
            <a:off x="503238" y="672823"/>
            <a:ext cx="200914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Contents</a:t>
            </a:r>
            <a:endParaRPr lang="en-US" dirty="0"/>
          </a:p>
        </p:txBody>
      </p:sp>
      <p:sp>
        <p:nvSpPr>
          <p:cNvPr id="12" name="Text Placeholder 9">
            <a:extLst>
              <a:ext uri="{FF2B5EF4-FFF2-40B4-BE49-F238E27FC236}">
                <a16:creationId xmlns:a16="http://schemas.microsoft.com/office/drawing/2014/main" id="{E43F48B3-7D2B-BC8C-9D71-5EF0227FAECE}"/>
              </a:ext>
            </a:extLst>
          </p:cNvPr>
          <p:cNvSpPr>
            <a:spLocks noGrp="1"/>
          </p:cNvSpPr>
          <p:nvPr>
            <p:ph type="body" sz="quarter" idx="11" hasCustomPrompt="1"/>
          </p:nvPr>
        </p:nvSpPr>
        <p:spPr>
          <a:xfrm>
            <a:off x="503238" y="1335017"/>
            <a:ext cx="3074463" cy="4373325"/>
          </a:xfrm>
        </p:spPr>
        <p:txBody>
          <a:bodyPr>
            <a:noAutofit/>
          </a:bodyPr>
          <a:lstStyle>
            <a:lvl1pPr marL="0" indent="0">
              <a:lnSpc>
                <a:spcPct val="100000"/>
              </a:lnSpc>
              <a:spcBef>
                <a:spcPts val="0"/>
              </a:spcBef>
              <a:spcAft>
                <a:spcPts val="2400"/>
              </a:spcAft>
              <a:buNone/>
              <a:defRPr sz="1300" b="0" i="0">
                <a:solidFill>
                  <a:srgbClr val="2B2A29"/>
                </a:solidFill>
                <a:latin typeface="Avenir Next LT Pro" panose="020B0504020202020204" pitchFamily="34" charset="77"/>
              </a:defRPr>
            </a:lvl1pPr>
          </a:lstStyle>
          <a:p>
            <a:pPr lvl="0"/>
            <a:r>
              <a:rPr lang="en-GB" dirty="0"/>
              <a:t>Example heading to go here………..1</a:t>
            </a:r>
          </a:p>
          <a:p>
            <a:pPr lvl="0"/>
            <a:r>
              <a:rPr lang="en-GB" dirty="0"/>
              <a:t>Example heading to go here ……… 	2</a:t>
            </a:r>
          </a:p>
          <a:p>
            <a:pPr lvl="0"/>
            <a:r>
              <a:rPr lang="en-GB" dirty="0"/>
              <a:t>Example heading to go here ……… 	3</a:t>
            </a:r>
          </a:p>
          <a:p>
            <a:pPr lvl="0"/>
            <a:r>
              <a:rPr lang="en-GB" dirty="0"/>
              <a:t>Example heading to go here ……… 	4</a:t>
            </a:r>
          </a:p>
          <a:p>
            <a:pPr lvl="0"/>
            <a:r>
              <a:rPr lang="en-GB" dirty="0"/>
              <a:t>Example heading to go here ……… 	5</a:t>
            </a:r>
          </a:p>
          <a:p>
            <a:pPr lvl="0"/>
            <a:r>
              <a:rPr lang="en-GB" dirty="0"/>
              <a:t>Example heading to go here ……… 	6</a:t>
            </a:r>
          </a:p>
          <a:p>
            <a:pPr lvl="0"/>
            <a:r>
              <a:rPr lang="en-GB" dirty="0"/>
              <a:t>Example heading to go here ……… 	7</a:t>
            </a:r>
          </a:p>
          <a:p>
            <a:pPr lvl="0"/>
            <a:r>
              <a:rPr lang="en-GB" dirty="0"/>
              <a:t>Example heading to go here ……… 	8</a:t>
            </a:r>
          </a:p>
          <a:p>
            <a:pPr lvl="0"/>
            <a:r>
              <a:rPr lang="en-GB" dirty="0"/>
              <a:t>Example heading to go here ……… 	9</a:t>
            </a:r>
          </a:p>
        </p:txBody>
      </p:sp>
      <p:sp>
        <p:nvSpPr>
          <p:cNvPr id="14" name="Text Placeholder 9">
            <a:extLst>
              <a:ext uri="{FF2B5EF4-FFF2-40B4-BE49-F238E27FC236}">
                <a16:creationId xmlns:a16="http://schemas.microsoft.com/office/drawing/2014/main" id="{3171CAB5-0E9B-E473-E4C7-26B491C9DC4E}"/>
              </a:ext>
            </a:extLst>
          </p:cNvPr>
          <p:cNvSpPr>
            <a:spLocks noGrp="1"/>
          </p:cNvSpPr>
          <p:nvPr>
            <p:ph type="body" sz="quarter" idx="12" hasCustomPrompt="1"/>
          </p:nvPr>
        </p:nvSpPr>
        <p:spPr>
          <a:xfrm>
            <a:off x="3921141" y="1335017"/>
            <a:ext cx="3074463" cy="4373325"/>
          </a:xfrm>
        </p:spPr>
        <p:txBody>
          <a:bodyPr>
            <a:noAutofit/>
          </a:bodyPr>
          <a:lstStyle>
            <a:lvl1pPr marL="0" indent="0">
              <a:lnSpc>
                <a:spcPct val="100000"/>
              </a:lnSpc>
              <a:spcBef>
                <a:spcPts val="0"/>
              </a:spcBef>
              <a:spcAft>
                <a:spcPts val="2400"/>
              </a:spcAft>
              <a:buNone/>
              <a:defRPr sz="1300" b="0" i="0">
                <a:solidFill>
                  <a:srgbClr val="2B2A29"/>
                </a:solidFill>
                <a:latin typeface="Avenir Next LT Pro" panose="020B0504020202020204" pitchFamily="34" charset="77"/>
              </a:defRPr>
            </a:lvl1pPr>
          </a:lstStyle>
          <a:p>
            <a:pPr lvl="0"/>
            <a:r>
              <a:rPr lang="en-GB" dirty="0"/>
              <a:t>Example heading to go here………..1</a:t>
            </a:r>
          </a:p>
          <a:p>
            <a:pPr lvl="0"/>
            <a:r>
              <a:rPr lang="en-GB" dirty="0"/>
              <a:t>Example heading to go here ……… 	2</a:t>
            </a:r>
          </a:p>
          <a:p>
            <a:pPr lvl="0"/>
            <a:r>
              <a:rPr lang="en-GB" dirty="0"/>
              <a:t>Example heading to go here ……… 	3</a:t>
            </a:r>
          </a:p>
          <a:p>
            <a:pPr lvl="0"/>
            <a:r>
              <a:rPr lang="en-GB" dirty="0"/>
              <a:t>Example heading to go here ……… 	4</a:t>
            </a:r>
          </a:p>
          <a:p>
            <a:pPr lvl="0"/>
            <a:r>
              <a:rPr lang="en-GB" dirty="0"/>
              <a:t>Example heading to go here ……… 	5</a:t>
            </a:r>
          </a:p>
          <a:p>
            <a:pPr lvl="0"/>
            <a:r>
              <a:rPr lang="en-GB" dirty="0"/>
              <a:t>Example heading to go here ……… 	6</a:t>
            </a:r>
          </a:p>
          <a:p>
            <a:pPr lvl="0"/>
            <a:r>
              <a:rPr lang="en-GB" dirty="0"/>
              <a:t>Example heading to go here ……… 	7</a:t>
            </a:r>
          </a:p>
          <a:p>
            <a:pPr lvl="0"/>
            <a:r>
              <a:rPr lang="en-GB" dirty="0"/>
              <a:t>Example heading to go here ……… 	8</a:t>
            </a:r>
          </a:p>
          <a:p>
            <a:pPr lvl="0"/>
            <a:r>
              <a:rPr lang="en-GB" dirty="0"/>
              <a:t>Example heading to go here ……… 	9</a:t>
            </a:r>
          </a:p>
        </p:txBody>
      </p:sp>
    </p:spTree>
    <p:extLst>
      <p:ext uri="{BB962C8B-B14F-4D97-AF65-F5344CB8AC3E}">
        <p14:creationId xmlns:p14="http://schemas.microsoft.com/office/powerpoint/2010/main" val="18617261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6BB8070F-BD7B-242E-96DF-7E755829A4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9" name="Text Placeholder 9">
            <a:extLst>
              <a:ext uri="{FF2B5EF4-FFF2-40B4-BE49-F238E27FC236}">
                <a16:creationId xmlns:a16="http://schemas.microsoft.com/office/drawing/2014/main" id="{FEA63D13-7400-1EC1-FD2C-021328CC53DE}"/>
              </a:ext>
            </a:extLst>
          </p:cNvPr>
          <p:cNvSpPr>
            <a:spLocks noGrp="1"/>
          </p:cNvSpPr>
          <p:nvPr>
            <p:ph type="body" sz="quarter" idx="10" hasCustomPrompt="1"/>
          </p:nvPr>
        </p:nvSpPr>
        <p:spPr>
          <a:xfrm>
            <a:off x="503237" y="672823"/>
            <a:ext cx="3074463"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Agenda</a:t>
            </a:r>
            <a:endParaRPr lang="en-US" dirty="0"/>
          </a:p>
        </p:txBody>
      </p:sp>
      <p:sp>
        <p:nvSpPr>
          <p:cNvPr id="12" name="Text Placeholder 9">
            <a:extLst>
              <a:ext uri="{FF2B5EF4-FFF2-40B4-BE49-F238E27FC236}">
                <a16:creationId xmlns:a16="http://schemas.microsoft.com/office/drawing/2014/main" id="{E43F48B3-7D2B-BC8C-9D71-5EF0227FAECE}"/>
              </a:ext>
            </a:extLst>
          </p:cNvPr>
          <p:cNvSpPr>
            <a:spLocks noGrp="1"/>
          </p:cNvSpPr>
          <p:nvPr>
            <p:ph type="body" sz="quarter" idx="11" hasCustomPrompt="1"/>
          </p:nvPr>
        </p:nvSpPr>
        <p:spPr>
          <a:xfrm>
            <a:off x="503238" y="1335017"/>
            <a:ext cx="4224610" cy="4373325"/>
          </a:xfrm>
        </p:spPr>
        <p:txBody>
          <a:bodyPr>
            <a:noAutofit/>
          </a:bodyPr>
          <a:lstStyle>
            <a:lvl1pPr marL="0" indent="0">
              <a:lnSpc>
                <a:spcPct val="100000"/>
              </a:lnSpc>
              <a:spcBef>
                <a:spcPts val="0"/>
              </a:spcBef>
              <a:spcAft>
                <a:spcPts val="2400"/>
              </a:spcAft>
              <a:buNone/>
              <a:defRPr sz="1300" b="0" i="0">
                <a:solidFill>
                  <a:srgbClr val="2B2A29"/>
                </a:solidFill>
                <a:latin typeface="Avenir Next LT Pro" panose="020B0504020202020204" pitchFamily="34" charset="77"/>
              </a:defRPr>
            </a:lvl1pPr>
          </a:lstStyle>
          <a:p>
            <a:pPr lvl="0"/>
            <a:r>
              <a:rPr lang="en-GB" dirty="0"/>
              <a:t>Example heading to go here</a:t>
            </a:r>
          </a:p>
          <a:p>
            <a:pPr lvl="0"/>
            <a:r>
              <a:rPr lang="en-GB" dirty="0"/>
              <a:t>Example heading to go here</a:t>
            </a:r>
          </a:p>
          <a:p>
            <a:pPr lvl="0"/>
            <a:r>
              <a:rPr lang="en-GB" dirty="0"/>
              <a:t>Example heading to go here</a:t>
            </a:r>
          </a:p>
          <a:p>
            <a:pPr lvl="0"/>
            <a:r>
              <a:rPr lang="en-GB" dirty="0"/>
              <a:t>Example heading to go here</a:t>
            </a:r>
          </a:p>
          <a:p>
            <a:pPr lvl="0"/>
            <a:r>
              <a:rPr lang="en-GB" dirty="0"/>
              <a:t>Example heading to go here</a:t>
            </a:r>
          </a:p>
          <a:p>
            <a:pPr lvl="0"/>
            <a:r>
              <a:rPr lang="en-GB" dirty="0"/>
              <a:t>Example heading to go here </a:t>
            </a:r>
          </a:p>
          <a:p>
            <a:pPr lvl="0"/>
            <a:r>
              <a:rPr lang="en-GB" dirty="0"/>
              <a:t>Example heading to go here </a:t>
            </a:r>
          </a:p>
          <a:p>
            <a:pPr lvl="0"/>
            <a:r>
              <a:rPr lang="en-GB" dirty="0"/>
              <a:t>Example heading to go here </a:t>
            </a:r>
          </a:p>
          <a:p>
            <a:pPr lvl="0"/>
            <a:r>
              <a:rPr lang="en-GB" dirty="0"/>
              <a:t>Example heading to go here</a:t>
            </a:r>
          </a:p>
        </p:txBody>
      </p:sp>
    </p:spTree>
    <p:extLst>
      <p:ext uri="{BB962C8B-B14F-4D97-AF65-F5344CB8AC3E}">
        <p14:creationId xmlns:p14="http://schemas.microsoft.com/office/powerpoint/2010/main" val="1401954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Collumn Swirl">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4" name="Vertical Text Placeholder 13">
            <a:extLst>
              <a:ext uri="{FF2B5EF4-FFF2-40B4-BE49-F238E27FC236}">
                <a16:creationId xmlns:a16="http://schemas.microsoft.com/office/drawing/2014/main" id="{D0D098CF-FBEE-AC2E-080E-5580CD25EE8D}"/>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15" name="Slide Number Placeholder 6">
            <a:extLst>
              <a:ext uri="{FF2B5EF4-FFF2-40B4-BE49-F238E27FC236}">
                <a16:creationId xmlns:a16="http://schemas.microsoft.com/office/drawing/2014/main" id="{A2C22341-6725-5D7D-A17C-0EE51C95ECAE}"/>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Tree>
    <p:extLst>
      <p:ext uri="{BB962C8B-B14F-4D97-AF65-F5344CB8AC3E}">
        <p14:creationId xmlns:p14="http://schemas.microsoft.com/office/powerpoint/2010/main" val="197582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3 Collumn Swirl">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4" name="Vertical Text Placeholder 13">
            <a:extLst>
              <a:ext uri="{FF2B5EF4-FFF2-40B4-BE49-F238E27FC236}">
                <a16:creationId xmlns:a16="http://schemas.microsoft.com/office/drawing/2014/main" id="{D0D098CF-FBEE-AC2E-080E-5580CD25EE8D}"/>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15" name="Slide Number Placeholder 6">
            <a:extLst>
              <a:ext uri="{FF2B5EF4-FFF2-40B4-BE49-F238E27FC236}">
                <a16:creationId xmlns:a16="http://schemas.microsoft.com/office/drawing/2014/main" id="{A2C22341-6725-5D7D-A17C-0EE51C95ECAE}"/>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773654"/>
            <a:ext cx="9214703"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endParaRPr lang="en-GB" dirty="0"/>
          </a:p>
        </p:txBody>
      </p:sp>
    </p:spTree>
    <p:extLst>
      <p:ext uri="{BB962C8B-B14F-4D97-AF65-F5344CB8AC3E}">
        <p14:creationId xmlns:p14="http://schemas.microsoft.com/office/powerpoint/2010/main" val="52038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lumn Swirl">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4" name="Vertical Text Placeholder 13">
            <a:extLst>
              <a:ext uri="{FF2B5EF4-FFF2-40B4-BE49-F238E27FC236}">
                <a16:creationId xmlns:a16="http://schemas.microsoft.com/office/drawing/2014/main" id="{D0D098CF-FBEE-AC2E-080E-5580CD25EE8D}"/>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15" name="Slide Number Placeholder 6">
            <a:extLst>
              <a:ext uri="{FF2B5EF4-FFF2-40B4-BE49-F238E27FC236}">
                <a16:creationId xmlns:a16="http://schemas.microsoft.com/office/drawing/2014/main" id="{A2C22341-6725-5D7D-A17C-0EE51C95ECAE}"/>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773654"/>
            <a:ext cx="3074463"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endParaRPr lang="en-GB" dirty="0"/>
          </a:p>
        </p:txBody>
      </p:sp>
      <p:sp>
        <p:nvSpPr>
          <p:cNvPr id="20" name="Text Placeholder 9">
            <a:extLst>
              <a:ext uri="{FF2B5EF4-FFF2-40B4-BE49-F238E27FC236}">
                <a16:creationId xmlns:a16="http://schemas.microsoft.com/office/drawing/2014/main" id="{090BCF3C-7C11-DFB5-FCF7-2CF51A75FA07}"/>
              </a:ext>
            </a:extLst>
          </p:cNvPr>
          <p:cNvSpPr>
            <a:spLocks noGrp="1"/>
          </p:cNvSpPr>
          <p:nvPr>
            <p:ph type="body" sz="quarter" idx="14" hasCustomPrompt="1"/>
          </p:nvPr>
        </p:nvSpPr>
        <p:spPr>
          <a:xfrm>
            <a:off x="4615919" y="1773654"/>
            <a:ext cx="3074463"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endParaRPr lang="en-GB" dirty="0"/>
          </a:p>
        </p:txBody>
      </p:sp>
      <p:sp>
        <p:nvSpPr>
          <p:cNvPr id="21" name="Text Placeholder 9">
            <a:extLst>
              <a:ext uri="{FF2B5EF4-FFF2-40B4-BE49-F238E27FC236}">
                <a16:creationId xmlns:a16="http://schemas.microsoft.com/office/drawing/2014/main" id="{A2B561A9-E533-179F-B191-92F635AA0E14}"/>
              </a:ext>
            </a:extLst>
          </p:cNvPr>
          <p:cNvSpPr>
            <a:spLocks noGrp="1"/>
          </p:cNvSpPr>
          <p:nvPr>
            <p:ph type="body" sz="quarter" idx="15" hasCustomPrompt="1"/>
          </p:nvPr>
        </p:nvSpPr>
        <p:spPr>
          <a:xfrm>
            <a:off x="8116356" y="1773654"/>
            <a:ext cx="3074463"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endParaRPr lang="en-GB" dirty="0"/>
          </a:p>
        </p:txBody>
      </p:sp>
    </p:spTree>
    <p:extLst>
      <p:ext uri="{BB962C8B-B14F-4D97-AF65-F5344CB8AC3E}">
        <p14:creationId xmlns:p14="http://schemas.microsoft.com/office/powerpoint/2010/main" val="327634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D45B1-35C7-A6F2-5555-D940A2135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A1EB6AF-7DA3-A4E1-4A22-79C5D0FA1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837D0E-9926-AE87-490D-30387F061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049D9-3A5E-5547-A2C0-65DD7D300B2F}" type="datetime1">
              <a:rPr lang="en-GB" smtClean="0"/>
              <a:t>13/06/2023</a:t>
            </a:fld>
            <a:endParaRPr lang="en-US"/>
          </a:p>
        </p:txBody>
      </p:sp>
      <p:sp>
        <p:nvSpPr>
          <p:cNvPr id="5" name="Footer Placeholder 4">
            <a:extLst>
              <a:ext uri="{FF2B5EF4-FFF2-40B4-BE49-F238E27FC236}">
                <a16:creationId xmlns:a16="http://schemas.microsoft.com/office/drawing/2014/main" id="{5A217B75-7B73-5D53-FD7E-0381FCAEBC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CE625-D94A-729A-9E64-AFEF65885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35557-73E6-6D42-8D2B-9B98470A5D9B}" type="slidenum">
              <a:rPr lang="en-US" smtClean="0"/>
              <a:t>‹#›</a:t>
            </a:fld>
            <a:endParaRPr lang="en-US"/>
          </a:p>
        </p:txBody>
      </p:sp>
    </p:spTree>
    <p:extLst>
      <p:ext uri="{BB962C8B-B14F-4D97-AF65-F5344CB8AC3E}">
        <p14:creationId xmlns:p14="http://schemas.microsoft.com/office/powerpoint/2010/main" val="77671672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76" r:id="rId6"/>
    <p:sldLayoutId id="2147483677" r:id="rId7"/>
    <p:sldLayoutId id="2147483678" r:id="rId8"/>
    <p:sldLayoutId id="2147483651" r:id="rId9"/>
    <p:sldLayoutId id="2147483663" r:id="rId10"/>
    <p:sldLayoutId id="2147483675" r:id="rId11"/>
    <p:sldLayoutId id="2147483664" r:id="rId12"/>
    <p:sldLayoutId id="2147483665" r:id="rId13"/>
    <p:sldLayoutId id="2147483666" r:id="rId14"/>
    <p:sldLayoutId id="2147483667" r:id="rId15"/>
    <p:sldLayoutId id="2147483668" r:id="rId16"/>
    <p:sldLayoutId id="2147483669" r:id="rId17"/>
    <p:sldLayoutId id="2147483670" r:id="rId18"/>
    <p:sldLayoutId id="2147483673" r:id="rId19"/>
    <p:sldLayoutId id="2147483671" r:id="rId20"/>
    <p:sldLayoutId id="2147483652" r:id="rId21"/>
    <p:sldLayoutId id="2147483672" r:id="rId22"/>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hsl.gov.uk/what-we-do/safety-culture"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ww.cqc.org.uk/sites/default/files/20181224_openingthedoor_report.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mailto:rosiemizrahi@citation.co.uk"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20.png"/><Relationship Id="rId21" Type="http://schemas.openxmlformats.org/officeDocument/2006/relationships/image" Target="../media/image37.png"/><Relationship Id="rId7" Type="http://schemas.openxmlformats.org/officeDocument/2006/relationships/image" Target="../media/image24.png"/><Relationship Id="rId12" Type="http://schemas.microsoft.com/office/2007/relationships/hdphoto" Target="../media/hdphoto1.wdp"/><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image" Target="../media/image19.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2.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7.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56ECCA-DC48-EF8A-A953-A3185DFCEC7E}"/>
              </a:ext>
            </a:extLst>
          </p:cNvPr>
          <p:cNvSpPr>
            <a:spLocks noGrp="1"/>
          </p:cNvSpPr>
          <p:nvPr>
            <p:ph type="body" sz="quarter" idx="10"/>
          </p:nvPr>
        </p:nvSpPr>
        <p:spPr>
          <a:xfrm>
            <a:off x="754063" y="1849264"/>
            <a:ext cx="4830763" cy="1584325"/>
          </a:xfrm>
        </p:spPr>
        <p:txBody>
          <a:bodyPr>
            <a:normAutofit/>
          </a:bodyPr>
          <a:lstStyle/>
          <a:p>
            <a:r>
              <a:rPr lang="en-US" dirty="0"/>
              <a:t>Quality Assurance</a:t>
            </a:r>
          </a:p>
        </p:txBody>
      </p:sp>
      <p:sp>
        <p:nvSpPr>
          <p:cNvPr id="3" name="Text Placeholder 2">
            <a:extLst>
              <a:ext uri="{FF2B5EF4-FFF2-40B4-BE49-F238E27FC236}">
                <a16:creationId xmlns:a16="http://schemas.microsoft.com/office/drawing/2014/main" id="{85864629-BF4A-8710-472F-549CF53CE91C}"/>
              </a:ext>
            </a:extLst>
          </p:cNvPr>
          <p:cNvSpPr>
            <a:spLocks noGrp="1"/>
          </p:cNvSpPr>
          <p:nvPr>
            <p:ph type="body" sz="quarter" idx="11"/>
          </p:nvPr>
        </p:nvSpPr>
        <p:spPr>
          <a:xfrm>
            <a:off x="781050" y="3811886"/>
            <a:ext cx="6251054" cy="831135"/>
          </a:xfrm>
        </p:spPr>
        <p:txBody>
          <a:bodyPr/>
          <a:lstStyle/>
          <a:p>
            <a:r>
              <a:rPr lang="en-US" dirty="0"/>
              <a:t>Mick Feather - Care Business Manager</a:t>
            </a:r>
          </a:p>
          <a:p>
            <a:r>
              <a:rPr lang="en-US" dirty="0"/>
              <a:t>Nigel Lea – Partnerships Manager</a:t>
            </a:r>
          </a:p>
        </p:txBody>
      </p:sp>
      <p:pic>
        <p:nvPicPr>
          <p:cNvPr id="1026" name="Picture 2" descr="lcasforumorg">
            <a:extLst>
              <a:ext uri="{FF2B5EF4-FFF2-40B4-BE49-F238E27FC236}">
                <a16:creationId xmlns:a16="http://schemas.microsoft.com/office/drawing/2014/main" id="{D99B1C8F-45A2-1EBA-31AB-B7F94C31D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2" r="8997"/>
          <a:stretch/>
        </p:blipFill>
        <p:spPr bwMode="auto">
          <a:xfrm>
            <a:off x="781050" y="5229200"/>
            <a:ext cx="3620269" cy="98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29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2022</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10</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p:txBody>
          <a:bodyPr>
            <a:normAutofit fontScale="92500" lnSpcReduction="20000"/>
          </a:bodyPr>
          <a:lstStyle/>
          <a:p>
            <a:r>
              <a:rPr lang="en-GB" dirty="0"/>
              <a:t>4. Care Plans</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242337"/>
            <a:ext cx="7990567" cy="4373325"/>
          </a:xfrm>
        </p:spPr>
        <p:txBody>
          <a:bodyPr/>
          <a:lstStyle/>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People's care plans lacked detail in some areas and included some information which was not necessary; For example, assessment of conditions they did not have.</a:t>
            </a:r>
          </a:p>
          <a:p>
            <a:pPr marL="342900" indent="-342900">
              <a:buFont typeface="Arial" panose="020B0604020202020204" pitchFamily="34" charset="0"/>
              <a:buChar char="•"/>
            </a:pPr>
            <a:endParaRPr lang="en-GB" sz="20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We reviewed 3 people's care plans and risk assessments. We found they identified people's needs but lacked detail and contained some conflicting information.</a:t>
            </a:r>
          </a:p>
          <a:p>
            <a:pPr marL="342900" indent="-342900">
              <a:buFont typeface="Arial" panose="020B0604020202020204" pitchFamily="34" charset="0"/>
              <a:buChar char="•"/>
            </a:pPr>
            <a:endParaRPr lang="en-GB" sz="20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People had care and support plans in place, however there was a disparity in the quality of records across different</a:t>
            </a:r>
            <a:r>
              <a:rPr lang="en-GB" sz="2000" dirty="0">
                <a:latin typeface="+mn-lt"/>
                <a:ea typeface="Calibri" panose="020F0502020204030204" pitchFamily="34" charset="0"/>
                <a:cs typeface="Arial" panose="020B0604020202020204" pitchFamily="34" charset="0"/>
              </a:rPr>
              <a:t> </a:t>
            </a:r>
            <a:r>
              <a:rPr lang="en-GB" sz="1400" dirty="0">
                <a:effectLst/>
                <a:latin typeface="+mn-lt"/>
                <a:ea typeface="Calibri" panose="020F0502020204030204" pitchFamily="34" charset="0"/>
                <a:cs typeface="Arial" panose="020B0604020202020204" pitchFamily="34" charset="0"/>
              </a:rPr>
              <a:t>people's care plans. Some of which were very descriptive, and others needed further development to ensure these</a:t>
            </a:r>
            <a:r>
              <a:rPr lang="en-GB" sz="2000" dirty="0">
                <a:latin typeface="+mn-lt"/>
                <a:ea typeface="Calibri" panose="020F0502020204030204" pitchFamily="34" charset="0"/>
                <a:cs typeface="Arial" panose="020B0604020202020204" pitchFamily="34" charset="0"/>
              </a:rPr>
              <a:t> </a:t>
            </a:r>
            <a:r>
              <a:rPr lang="en-GB" sz="1400" dirty="0">
                <a:effectLst/>
                <a:latin typeface="+mn-lt"/>
                <a:ea typeface="Calibri" panose="020F0502020204030204" pitchFamily="34" charset="0"/>
                <a:cs typeface="Arial" panose="020B0604020202020204" pitchFamily="34" charset="0"/>
              </a:rPr>
              <a:t>were strength-based and reflected how to support the person with their needs and aspirations.</a:t>
            </a:r>
          </a:p>
          <a:p>
            <a:pPr marL="342900" indent="-342900">
              <a:buFont typeface="Arial" panose="020B0604020202020204" pitchFamily="34" charset="0"/>
              <a:buChar char="•"/>
            </a:pPr>
            <a:endParaRPr lang="en-GB" sz="20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Some care plans contained insufficient information about people's medical conditions. One person's care plan did not include information about their significant illness. This meant staff did not have enough information to understand and respond to health risks. </a:t>
            </a:r>
          </a:p>
          <a:p>
            <a:pPr marL="285750" indent="-285750">
              <a:buFont typeface="Arial" panose="020B0604020202020204" pitchFamily="34" charset="0"/>
              <a:buChar char="•"/>
            </a:pPr>
            <a:endParaRPr lang="en-GB" sz="14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Records of care were incomplete as they were not arranged in a way which meant the service could track people's changing needs. A log consisted of a series of tasks in line with people's care plans, which were ticked off by the staff member. There was no information on the person's wellbeing, interactions with staff or any changes that needed to be made.</a:t>
            </a:r>
          </a:p>
          <a:p>
            <a:endParaRPr lang="en-GB" sz="1200" dirty="0">
              <a:latin typeface="+mn-lt"/>
            </a:endParaRPr>
          </a:p>
        </p:txBody>
      </p:sp>
    </p:spTree>
    <p:extLst>
      <p:ext uri="{BB962C8B-B14F-4D97-AF65-F5344CB8AC3E}">
        <p14:creationId xmlns:p14="http://schemas.microsoft.com/office/powerpoint/2010/main" val="689988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2022</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11</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p:txBody>
          <a:bodyPr>
            <a:normAutofit fontScale="92500" lnSpcReduction="20000"/>
          </a:bodyPr>
          <a:lstStyle/>
          <a:p>
            <a:r>
              <a:rPr lang="en-GB" dirty="0"/>
              <a:t>3. Quality Assurance</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242337"/>
            <a:ext cx="8928992" cy="4373325"/>
          </a:xfrm>
        </p:spPr>
        <p:txBody>
          <a:bodyPr/>
          <a:lstStyle/>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Provider systems and processes had not developed and grown with the service. There were a lack of audits in place and analysis of information gathered meant opportunities to learn lessons were lost.</a:t>
            </a:r>
          </a:p>
          <a:p>
            <a:pPr marL="285750" indent="-2857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Records did not reflect full and accurate information in respect of each person using the service. </a:t>
            </a:r>
          </a:p>
          <a:p>
            <a:pPr marL="285750" indent="-2857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We could not see from the provider's processes how investigations into complaints and incidents were used for learning to drive, deliver and improve the service</a:t>
            </a:r>
          </a:p>
          <a:p>
            <a:pPr marL="285750" indent="-2857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Where audits had identified shortcomings; for example, gaps in people's monitoring charts, we were not assured appropriate actions were taken in a timely manner to address these issues.</a:t>
            </a:r>
          </a:p>
          <a:p>
            <a:pPr marL="285750" indent="-2857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Therefore improvements were not always made and the potential for repeating mistakes was increased.</a:t>
            </a:r>
          </a:p>
          <a:p>
            <a:pPr marL="285750" indent="-285750">
              <a:buFont typeface="Arial" panose="020B0604020202020204" pitchFamily="34" charset="0"/>
              <a:buChar char="•"/>
            </a:pPr>
            <a:endParaRPr lang="en-GB" sz="14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This resulted in a lack of oversight for accident and incidents, medications, care plans and risk assessments. Shortfalls identified on inspection were not identified by internal audit systems therefore the registered manager was unable to drive quality and improvements in the service.</a:t>
            </a:r>
          </a:p>
          <a:p>
            <a:pPr marL="285750" indent="-285750">
              <a:buFont typeface="Arial" panose="020B0604020202020204" pitchFamily="34" charset="0"/>
              <a:buChar char="•"/>
            </a:pPr>
            <a:endParaRPr lang="en-GB" sz="14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Audits that had been completed were not robust and did not cover all expected areas. For example, the care plan audit only checked to ensure documents were in place and not that they remained relevant and up to date.</a:t>
            </a:r>
          </a:p>
          <a:p>
            <a:endParaRPr lang="en-GB" sz="1200" dirty="0">
              <a:latin typeface="+mn-lt"/>
            </a:endParaRPr>
          </a:p>
        </p:txBody>
      </p:sp>
    </p:spTree>
    <p:extLst>
      <p:ext uri="{BB962C8B-B14F-4D97-AF65-F5344CB8AC3E}">
        <p14:creationId xmlns:p14="http://schemas.microsoft.com/office/powerpoint/2010/main" val="841959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2022</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12</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8" y="672823"/>
            <a:ext cx="5974343" cy="428008"/>
          </a:xfrm>
        </p:spPr>
        <p:txBody>
          <a:bodyPr>
            <a:normAutofit fontScale="92500" lnSpcReduction="20000"/>
          </a:bodyPr>
          <a:lstStyle/>
          <a:p>
            <a:r>
              <a:rPr lang="en-GB" dirty="0"/>
              <a:t>2. Medication Management</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386353"/>
            <a:ext cx="7848872" cy="4373325"/>
          </a:xfrm>
        </p:spPr>
        <p:txBody>
          <a:bodyPr/>
          <a:lstStyle/>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For example two people were prescribed medicines to be taken before food. We saw staff were not always recording</a:t>
            </a:r>
            <a:r>
              <a:rPr lang="en-GB" sz="2000" dirty="0">
                <a:latin typeface="+mn-lt"/>
                <a:ea typeface="Calibri" panose="020F0502020204030204" pitchFamily="34" charset="0"/>
                <a:cs typeface="Arial" panose="020B0604020202020204" pitchFamily="34" charset="0"/>
              </a:rPr>
              <a:t> </a:t>
            </a:r>
            <a:r>
              <a:rPr lang="en-GB" sz="1400" dirty="0">
                <a:effectLst/>
                <a:latin typeface="+mn-lt"/>
                <a:ea typeface="Calibri" panose="020F0502020204030204" pitchFamily="34" charset="0"/>
                <a:cs typeface="Arial" panose="020B0604020202020204" pitchFamily="34" charset="0"/>
              </a:rPr>
              <a:t>whether they had checked if people had eaten prior to receiving these medicines. There was a risk the medicines would not be effective.</a:t>
            </a:r>
          </a:p>
          <a:p>
            <a:pPr marL="285750" indent="-285750">
              <a:buFont typeface="Arial" panose="020B0604020202020204" pitchFamily="34" charset="0"/>
              <a:buChar char="•"/>
            </a:pPr>
            <a:endParaRPr lang="en-GB" sz="14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People did not have protocols in place regarding the use of prescribed topical creams, for example, when and where they should be applied. Risks around prescribed flammable topical creams had not been identified and staff were not aware of the issue.</a:t>
            </a:r>
          </a:p>
          <a:p>
            <a:endParaRPr lang="en-GB" sz="14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Protocols for the use of 'when required' or PRN medicines lacked detail and personalisation. This is important to ensure that staff know in what circumstances the medicines should be given and what approaches should be tried first.</a:t>
            </a:r>
          </a:p>
          <a:p>
            <a:pPr marL="285750" indent="-285750">
              <a:buFont typeface="Arial" panose="020B0604020202020204" pitchFamily="34" charset="0"/>
              <a:buChar char="•"/>
            </a:pPr>
            <a:endParaRPr lang="en-GB" sz="14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Topical preparations, including creams was not always documented or stored correctly. We observed creams to be undated when opened and not stored in line with prescribers' directions.</a:t>
            </a:r>
            <a:endParaRPr lang="en-GB" sz="2000" dirty="0">
              <a:latin typeface="+mn-lt"/>
              <a:ea typeface="Calibri" panose="020F0502020204030204" pitchFamily="34" charset="0"/>
              <a:cs typeface="Arial" panose="020B0604020202020204" pitchFamily="34" charset="0"/>
            </a:endParaRPr>
          </a:p>
          <a:p>
            <a:endParaRPr lang="en-GB" sz="2000" dirty="0">
              <a:latin typeface="+mn-lt"/>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When staff applied transdermal patches, they did not record where the patch was situated on the person's body and this was not rotated as per the manufacturer instructions.</a:t>
            </a:r>
            <a:endParaRPr lang="en-GB" sz="2000" dirty="0">
              <a:latin typeface="+mn-lt"/>
              <a:cs typeface="Arial" panose="020B0604020202020204" pitchFamily="34" charset="0"/>
            </a:endParaRPr>
          </a:p>
          <a:p>
            <a:endParaRPr lang="en-GB" sz="1200" dirty="0">
              <a:latin typeface="+mn-lt"/>
            </a:endParaRPr>
          </a:p>
        </p:txBody>
      </p:sp>
    </p:spTree>
    <p:extLst>
      <p:ext uri="{BB962C8B-B14F-4D97-AF65-F5344CB8AC3E}">
        <p14:creationId xmlns:p14="http://schemas.microsoft.com/office/powerpoint/2010/main" val="156426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2022</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13</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8" y="672823"/>
            <a:ext cx="5974343" cy="428008"/>
          </a:xfrm>
        </p:spPr>
        <p:txBody>
          <a:bodyPr>
            <a:normAutofit fontScale="92500" lnSpcReduction="20000"/>
          </a:bodyPr>
          <a:lstStyle/>
          <a:p>
            <a:r>
              <a:rPr lang="en-GB" dirty="0"/>
              <a:t>1. Risk Assessments</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386353"/>
            <a:ext cx="9793088" cy="4373325"/>
          </a:xfrm>
        </p:spPr>
        <p:txBody>
          <a:bodyPr/>
          <a:lstStyle/>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Some risk assessments lacked details. </a:t>
            </a:r>
          </a:p>
          <a:p>
            <a:pPr marL="285750" indent="-285750">
              <a:buFont typeface="Arial" panose="020B0604020202020204" pitchFamily="34" charset="0"/>
              <a:buChar char="•"/>
            </a:pPr>
            <a:endParaRPr lang="en-GB" sz="14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however; there were inconsistencies in the guidance provided to staff on how to safely assist people.</a:t>
            </a:r>
          </a:p>
          <a:p>
            <a:endParaRPr lang="en-GB" sz="14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Potential risks to people's safety were not always assessed appropriately. People's care records included risk assessments which included the environment, diabetes and depression. However, we noted that some of these contained limited information about how to mitigate risks.</a:t>
            </a:r>
          </a:p>
          <a:p>
            <a:pPr marL="285750" indent="-2857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A staff member told us information relating to potential risk could be found on the 'Birdie.' This is an application (app) where information relating to people's care and risk management was held. Paper copies of care plans and risk assessments were maintained in the office which, provided detailed information about people's care needs and how to meet them safely. However, this level of information was not contained on the 'Birdie' app which was accessible to staff. This meant people were at risk of not receiving safe care and support.</a:t>
            </a:r>
          </a:p>
          <a:p>
            <a:pPr marL="285750" indent="-2857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Guidance for one person at risk of choking was not sufficient. No information was available for staff about high risk foods or what they should look for to indicate the person's choking risk had increased, which may result in the need for reassessment, and referral to Speech and Language Therapy (SALT).</a:t>
            </a:r>
          </a:p>
          <a:p>
            <a:pPr marL="285750" indent="-2857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People's risk assessments were not always clear or coordinated with the information stated in the care plans. </a:t>
            </a:r>
            <a:endParaRPr lang="en-GB" sz="1400" dirty="0">
              <a:latin typeface="+mn-lt"/>
              <a:ea typeface="Calibri" panose="020F0502020204030204" pitchFamily="34" charset="0"/>
              <a:cs typeface="Arial" panose="020B0604020202020204" pitchFamily="34" charset="0"/>
            </a:endParaRPr>
          </a:p>
          <a:p>
            <a:endParaRPr lang="en-GB" sz="1200" dirty="0">
              <a:latin typeface="+mn-lt"/>
            </a:endParaRPr>
          </a:p>
        </p:txBody>
      </p:sp>
    </p:spTree>
    <p:extLst>
      <p:ext uri="{BB962C8B-B14F-4D97-AF65-F5344CB8AC3E}">
        <p14:creationId xmlns:p14="http://schemas.microsoft.com/office/powerpoint/2010/main" val="278170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BE2CD-CB94-86D9-2DCE-07C30886A33C}"/>
              </a:ext>
            </a:extLst>
          </p:cNvPr>
          <p:cNvSpPr>
            <a:spLocks noGrp="1"/>
          </p:cNvSpPr>
          <p:nvPr>
            <p:ph type="body" sz="quarter" idx="13"/>
          </p:nvPr>
        </p:nvSpPr>
        <p:spPr>
          <a:xfrm>
            <a:off x="1129769" y="672822"/>
            <a:ext cx="7414503" cy="1892081"/>
          </a:xfrm>
        </p:spPr>
        <p:txBody>
          <a:bodyPr/>
          <a:lstStyle/>
          <a:p>
            <a:r>
              <a:rPr lang="en-US" dirty="0"/>
              <a:t>Five areas of focus</a:t>
            </a:r>
          </a:p>
        </p:txBody>
      </p:sp>
      <p:sp>
        <p:nvSpPr>
          <p:cNvPr id="6" name="Vertical Text Placeholder 5">
            <a:extLst>
              <a:ext uri="{FF2B5EF4-FFF2-40B4-BE49-F238E27FC236}">
                <a16:creationId xmlns:a16="http://schemas.microsoft.com/office/drawing/2014/main" id="{283256A8-54FF-87D8-3D0F-F2231CDF6B56}"/>
              </a:ext>
            </a:extLst>
          </p:cNvPr>
          <p:cNvSpPr>
            <a:spLocks noGrp="1"/>
          </p:cNvSpPr>
          <p:nvPr>
            <p:ph type="body" orient="vert" sz="quarter" idx="10"/>
          </p:nvPr>
        </p:nvSpPr>
        <p:spPr/>
        <p:txBody>
          <a:bodyPr/>
          <a:lstStyle/>
          <a:p>
            <a:r>
              <a:rPr lang="en-US" dirty="0"/>
              <a:t>Quality Assurance</a:t>
            </a:r>
          </a:p>
        </p:txBody>
      </p:sp>
      <p:sp>
        <p:nvSpPr>
          <p:cNvPr id="7" name="Slide Number Placeholder 6">
            <a:extLst>
              <a:ext uri="{FF2B5EF4-FFF2-40B4-BE49-F238E27FC236}">
                <a16:creationId xmlns:a16="http://schemas.microsoft.com/office/drawing/2014/main" id="{89755966-AC1F-610B-7431-B6FB14988ADB}"/>
              </a:ext>
            </a:extLst>
          </p:cNvPr>
          <p:cNvSpPr>
            <a:spLocks noGrp="1"/>
          </p:cNvSpPr>
          <p:nvPr>
            <p:ph type="sldNum" sz="quarter" idx="12"/>
          </p:nvPr>
        </p:nvSpPr>
        <p:spPr/>
        <p:txBody>
          <a:bodyPr/>
          <a:lstStyle/>
          <a:p>
            <a:fld id="{37F35557-73E6-6D42-8D2B-9B98470A5D9B}" type="slidenum">
              <a:rPr lang="en-US" smtClean="0"/>
              <a:pPr/>
              <a:t>14</a:t>
            </a:fld>
            <a:endParaRPr lang="en-US" dirty="0"/>
          </a:p>
        </p:txBody>
      </p:sp>
      <p:sp>
        <p:nvSpPr>
          <p:cNvPr id="9" name="Oval 8">
            <a:extLst>
              <a:ext uri="{FF2B5EF4-FFF2-40B4-BE49-F238E27FC236}">
                <a16:creationId xmlns:a16="http://schemas.microsoft.com/office/drawing/2014/main" id="{93B73EFE-9489-BBCC-27DD-3D7B59E5DCCA}"/>
              </a:ext>
            </a:extLst>
          </p:cNvPr>
          <p:cNvSpPr/>
          <p:nvPr/>
        </p:nvSpPr>
        <p:spPr>
          <a:xfrm>
            <a:off x="1405603" y="1761738"/>
            <a:ext cx="9295332" cy="4306879"/>
          </a:xfrm>
          <a:prstGeom prst="ellipse">
            <a:avLst/>
          </a:prstGeom>
          <a:solidFill>
            <a:schemeClr val="accent1"/>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AD8EE1D-1B28-3E5C-1889-9D0DB4584943}"/>
              </a:ext>
            </a:extLst>
          </p:cNvPr>
          <p:cNvSpPr/>
          <p:nvPr/>
        </p:nvSpPr>
        <p:spPr>
          <a:xfrm>
            <a:off x="3067938" y="2223265"/>
            <a:ext cx="5953571" cy="338382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935C09CB-8384-4AFD-E6D9-882448DFBB2A}"/>
              </a:ext>
            </a:extLst>
          </p:cNvPr>
          <p:cNvGraphicFramePr/>
          <p:nvPr>
            <p:extLst>
              <p:ext uri="{D42A27DB-BD31-4B8C-83A1-F6EECF244321}">
                <p14:modId xmlns:p14="http://schemas.microsoft.com/office/powerpoint/2010/main" val="4240705190"/>
              </p:ext>
            </p:extLst>
          </p:nvPr>
        </p:nvGraphicFramePr>
        <p:xfrm>
          <a:off x="3133930" y="2840588"/>
          <a:ext cx="5821585" cy="2096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260ADF8D-0593-A4F9-79D0-F67CAB2CE55A}"/>
              </a:ext>
            </a:extLst>
          </p:cNvPr>
          <p:cNvSpPr txBox="1"/>
          <p:nvPr/>
        </p:nvSpPr>
        <p:spPr>
          <a:xfrm>
            <a:off x="1290326" y="3468902"/>
            <a:ext cx="19694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Quality Assurance</a:t>
            </a:r>
          </a:p>
        </p:txBody>
      </p:sp>
      <p:sp>
        <p:nvSpPr>
          <p:cNvPr id="13" name="TextBox 12">
            <a:extLst>
              <a:ext uri="{FF2B5EF4-FFF2-40B4-BE49-F238E27FC236}">
                <a16:creationId xmlns:a16="http://schemas.microsoft.com/office/drawing/2014/main" id="{E7C88C53-3F7B-4371-FD5C-BAC0E4C27976}"/>
              </a:ext>
            </a:extLst>
          </p:cNvPr>
          <p:cNvSpPr txBox="1"/>
          <p:nvPr/>
        </p:nvSpPr>
        <p:spPr>
          <a:xfrm>
            <a:off x="8863885" y="3468902"/>
            <a:ext cx="19694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Quality Assurance</a:t>
            </a:r>
          </a:p>
        </p:txBody>
      </p:sp>
      <p:cxnSp>
        <p:nvCxnSpPr>
          <p:cNvPr id="14" name="Straight Arrow Connector 13">
            <a:extLst>
              <a:ext uri="{FF2B5EF4-FFF2-40B4-BE49-F238E27FC236}">
                <a16:creationId xmlns:a16="http://schemas.microsoft.com/office/drawing/2014/main" id="{39216205-FCE1-2990-FB67-010830AE23EE}"/>
              </a:ext>
            </a:extLst>
          </p:cNvPr>
          <p:cNvCxnSpPr/>
          <p:nvPr/>
        </p:nvCxnSpPr>
        <p:spPr>
          <a:xfrm flipH="1" flipV="1">
            <a:off x="2667786" y="3242821"/>
            <a:ext cx="1074655" cy="36764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529829A6-C474-939F-AFEE-AA34493BEB13}"/>
              </a:ext>
            </a:extLst>
          </p:cNvPr>
          <p:cNvCxnSpPr>
            <a:cxnSpLocks/>
          </p:cNvCxnSpPr>
          <p:nvPr/>
        </p:nvCxnSpPr>
        <p:spPr>
          <a:xfrm flipH="1">
            <a:off x="4260915" y="5294978"/>
            <a:ext cx="726466" cy="46345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DB1454C0-7751-61DC-8FF2-450717BA31DD}"/>
              </a:ext>
            </a:extLst>
          </p:cNvPr>
          <p:cNvCxnSpPr>
            <a:cxnSpLocks/>
          </p:cNvCxnSpPr>
          <p:nvPr/>
        </p:nvCxnSpPr>
        <p:spPr>
          <a:xfrm flipV="1">
            <a:off x="8359765" y="3033573"/>
            <a:ext cx="777021" cy="45588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2E1317E5-70EC-61FB-2C34-592220FBEBF3}"/>
              </a:ext>
            </a:extLst>
          </p:cNvPr>
          <p:cNvSpPr txBox="1"/>
          <p:nvPr/>
        </p:nvSpPr>
        <p:spPr>
          <a:xfrm>
            <a:off x="5361060" y="2202576"/>
            <a:ext cx="138441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12F2D"/>
                </a:solidFill>
                <a:effectLst/>
                <a:uLnTx/>
                <a:uFillTx/>
                <a:ea typeface="+mn-ea"/>
                <a:cs typeface="Arial" panose="020B0604020202020204" pitchFamily="34" charset="0"/>
              </a:rPr>
              <a:t>Safety Culture</a:t>
            </a:r>
          </a:p>
        </p:txBody>
      </p:sp>
      <p:sp>
        <p:nvSpPr>
          <p:cNvPr id="18" name="TextBox 17">
            <a:extLst>
              <a:ext uri="{FF2B5EF4-FFF2-40B4-BE49-F238E27FC236}">
                <a16:creationId xmlns:a16="http://schemas.microsoft.com/office/drawing/2014/main" id="{E4B02C6E-FF0E-4DE4-9453-7A099FA028F0}"/>
              </a:ext>
            </a:extLst>
          </p:cNvPr>
          <p:cNvSpPr txBox="1"/>
          <p:nvPr/>
        </p:nvSpPr>
        <p:spPr>
          <a:xfrm>
            <a:off x="5403791" y="5041093"/>
            <a:ext cx="13844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12F2D"/>
                </a:solidFill>
                <a:effectLst/>
                <a:uLnTx/>
                <a:uFillTx/>
                <a:ea typeface="+mn-ea"/>
                <a:cs typeface="Arial" panose="020B0604020202020204" pitchFamily="34" charset="0"/>
              </a:rPr>
              <a:t>Culture</a:t>
            </a:r>
          </a:p>
        </p:txBody>
      </p:sp>
    </p:spTree>
    <p:extLst>
      <p:ext uri="{BB962C8B-B14F-4D97-AF65-F5344CB8AC3E}">
        <p14:creationId xmlns:p14="http://schemas.microsoft.com/office/powerpoint/2010/main" val="1160556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Quality Assurance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15</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61009" y="671877"/>
            <a:ext cx="5974343" cy="428008"/>
          </a:xfrm>
        </p:spPr>
        <p:txBody>
          <a:bodyPr>
            <a:normAutofit fontScale="92500" lnSpcReduction="20000"/>
          </a:bodyPr>
          <a:lstStyle/>
          <a:p>
            <a:r>
              <a:rPr lang="en-GB" dirty="0"/>
              <a:t>Definition – Quality Assurance</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386353"/>
            <a:ext cx="7848872" cy="4373325"/>
          </a:xfrm>
        </p:spPr>
        <p:txBody>
          <a:bodyPr/>
          <a:lstStyle/>
          <a:p>
            <a:pPr>
              <a:spcBef>
                <a:spcPts val="600"/>
              </a:spcBef>
              <a:spcAft>
                <a:spcPts val="600"/>
              </a:spcAft>
            </a:pPr>
            <a:r>
              <a:rPr lang="en-GB" sz="1500" dirty="0">
                <a:solidFill>
                  <a:schemeClr val="accent1"/>
                </a:solidFill>
                <a:latin typeface="+mn-lt"/>
                <a:cs typeface="Arial" panose="020B0604020202020204" pitchFamily="34" charset="0"/>
              </a:rPr>
              <a:t>Health and Social Care Act 2008 (Regulated Activities) Regulations 2014: Regulation 17</a:t>
            </a:r>
          </a:p>
          <a:p>
            <a:pPr>
              <a:spcBef>
                <a:spcPts val="600"/>
              </a:spcBef>
              <a:spcAft>
                <a:spcPts val="600"/>
              </a:spcAft>
            </a:pPr>
            <a:r>
              <a:rPr lang="en-GB" sz="1500" dirty="0">
                <a:solidFill>
                  <a:schemeClr val="tx1">
                    <a:lumMod val="85000"/>
                    <a:lumOff val="15000"/>
                  </a:schemeClr>
                </a:solidFill>
                <a:latin typeface="+mn-lt"/>
                <a:cs typeface="Arial" panose="020B0604020202020204" pitchFamily="34" charset="0"/>
              </a:rPr>
              <a:t>The intention of this regulation is to make sure that providers have systems and processes that ensure that they are able to meet other requirements in this part of the Health and Social Care Act 2008 (Regulated Activities) Regulations 2014 (Regulations 4 to 20A). </a:t>
            </a:r>
          </a:p>
          <a:p>
            <a:pPr>
              <a:spcBef>
                <a:spcPts val="600"/>
              </a:spcBef>
              <a:spcAft>
                <a:spcPts val="600"/>
              </a:spcAft>
            </a:pPr>
            <a:r>
              <a:rPr lang="en-GB" sz="1500" dirty="0">
                <a:solidFill>
                  <a:schemeClr val="tx1">
                    <a:lumMod val="85000"/>
                    <a:lumOff val="15000"/>
                  </a:schemeClr>
                </a:solidFill>
                <a:latin typeface="+mn-lt"/>
                <a:cs typeface="Arial" panose="020B0604020202020204" pitchFamily="34" charset="0"/>
              </a:rPr>
              <a:t>To meet this regulation; </a:t>
            </a:r>
            <a:r>
              <a:rPr lang="en-GB" sz="1500" dirty="0">
                <a:solidFill>
                  <a:schemeClr val="tx1">
                    <a:lumMod val="85000"/>
                    <a:lumOff val="15000"/>
                  </a:schemeClr>
                </a:solidFill>
                <a:highlight>
                  <a:srgbClr val="FFEBC2"/>
                </a:highlight>
                <a:latin typeface="+mn-lt"/>
                <a:cs typeface="Arial" panose="020B0604020202020204" pitchFamily="34" charset="0"/>
              </a:rPr>
              <a:t>providers must have effective governance</a:t>
            </a:r>
            <a:r>
              <a:rPr lang="en-GB" sz="1500" dirty="0">
                <a:solidFill>
                  <a:schemeClr val="tx1">
                    <a:lumMod val="85000"/>
                    <a:lumOff val="15000"/>
                  </a:schemeClr>
                </a:solidFill>
                <a:latin typeface="+mn-lt"/>
                <a:cs typeface="Arial" panose="020B0604020202020204" pitchFamily="34" charset="0"/>
              </a:rPr>
              <a:t>, including </a:t>
            </a:r>
            <a:r>
              <a:rPr lang="en-GB" sz="1500" dirty="0">
                <a:solidFill>
                  <a:schemeClr val="tx1">
                    <a:lumMod val="85000"/>
                    <a:lumOff val="15000"/>
                  </a:schemeClr>
                </a:solidFill>
                <a:highlight>
                  <a:srgbClr val="FFEBC2"/>
                </a:highlight>
                <a:latin typeface="+mn-lt"/>
                <a:cs typeface="Arial" panose="020B0604020202020204" pitchFamily="34" charset="0"/>
              </a:rPr>
              <a:t>assurance and auditing systems or processes</a:t>
            </a:r>
            <a:r>
              <a:rPr lang="en-GB" sz="1500" dirty="0">
                <a:solidFill>
                  <a:schemeClr val="tx1">
                    <a:lumMod val="85000"/>
                    <a:lumOff val="15000"/>
                  </a:schemeClr>
                </a:solidFill>
                <a:latin typeface="+mn-lt"/>
                <a:cs typeface="Arial" panose="020B0604020202020204" pitchFamily="34" charset="0"/>
              </a:rPr>
              <a:t>. These must </a:t>
            </a:r>
            <a:r>
              <a:rPr lang="en-GB" sz="1500" dirty="0">
                <a:solidFill>
                  <a:schemeClr val="tx1">
                    <a:lumMod val="85000"/>
                    <a:lumOff val="15000"/>
                  </a:schemeClr>
                </a:solidFill>
                <a:highlight>
                  <a:srgbClr val="FFEBC2"/>
                </a:highlight>
                <a:latin typeface="+mn-lt"/>
                <a:cs typeface="Arial" panose="020B0604020202020204" pitchFamily="34" charset="0"/>
              </a:rPr>
              <a:t>assess, monitor and drive improvement </a:t>
            </a:r>
            <a:r>
              <a:rPr lang="en-GB" sz="1500" dirty="0">
                <a:solidFill>
                  <a:schemeClr val="tx1">
                    <a:lumMod val="85000"/>
                    <a:lumOff val="15000"/>
                  </a:schemeClr>
                </a:solidFill>
                <a:latin typeface="+mn-lt"/>
                <a:cs typeface="Arial" panose="020B0604020202020204" pitchFamily="34" charset="0"/>
              </a:rPr>
              <a:t>in the quality and safety of the services provided, including the quality of the experience for people using the service. The systems and processes must also assess, monitor and mitigate any risks relating the health, safety and welfare of people using services and others. </a:t>
            </a:r>
            <a:r>
              <a:rPr lang="en-GB" sz="1500" dirty="0">
                <a:solidFill>
                  <a:schemeClr val="tx1">
                    <a:lumMod val="85000"/>
                    <a:lumOff val="15000"/>
                  </a:schemeClr>
                </a:solidFill>
                <a:highlight>
                  <a:srgbClr val="FFEBC2"/>
                </a:highlight>
                <a:latin typeface="+mn-lt"/>
                <a:cs typeface="Arial" panose="020B0604020202020204" pitchFamily="34" charset="0"/>
              </a:rPr>
              <a:t>Providers must continually evaluate and seek to improve their governance and auditing practice.</a:t>
            </a:r>
          </a:p>
          <a:p>
            <a:pPr>
              <a:spcBef>
                <a:spcPts val="600"/>
              </a:spcBef>
              <a:spcAft>
                <a:spcPts val="600"/>
              </a:spcAft>
            </a:pPr>
            <a:r>
              <a:rPr lang="en-GB" sz="1500" dirty="0">
                <a:solidFill>
                  <a:schemeClr val="tx1">
                    <a:lumMod val="85000"/>
                    <a:lumOff val="15000"/>
                  </a:schemeClr>
                </a:solidFill>
                <a:latin typeface="+mn-lt"/>
                <a:cs typeface="Arial" panose="020B0604020202020204" pitchFamily="34" charset="0"/>
              </a:rPr>
              <a:t>In addition, </a:t>
            </a:r>
            <a:r>
              <a:rPr lang="en-GB" sz="1500" dirty="0">
                <a:solidFill>
                  <a:schemeClr val="tx1">
                    <a:lumMod val="85000"/>
                    <a:lumOff val="15000"/>
                  </a:schemeClr>
                </a:solidFill>
                <a:highlight>
                  <a:srgbClr val="FFEBC2"/>
                </a:highlight>
                <a:latin typeface="+mn-lt"/>
                <a:cs typeface="Arial" panose="020B0604020202020204" pitchFamily="34" charset="0"/>
              </a:rPr>
              <a:t>providers must securely maintain accurate, complete and detailed records </a:t>
            </a:r>
            <a:r>
              <a:rPr lang="en-GB" sz="1500" dirty="0">
                <a:solidFill>
                  <a:schemeClr val="tx1">
                    <a:lumMod val="85000"/>
                    <a:lumOff val="15000"/>
                  </a:schemeClr>
                </a:solidFill>
                <a:latin typeface="+mn-lt"/>
                <a:cs typeface="Arial" panose="020B0604020202020204" pitchFamily="34" charset="0"/>
              </a:rPr>
              <a:t>in respect of each person using the service and records relating the employment of staff and the overall management of the regulated activity.</a:t>
            </a:r>
          </a:p>
          <a:p>
            <a:pPr>
              <a:spcBef>
                <a:spcPts val="600"/>
              </a:spcBef>
              <a:spcAft>
                <a:spcPts val="600"/>
              </a:spcAft>
            </a:pPr>
            <a:r>
              <a:rPr lang="en-GB" sz="1500" dirty="0">
                <a:solidFill>
                  <a:schemeClr val="tx1">
                    <a:lumMod val="85000"/>
                    <a:lumOff val="15000"/>
                  </a:schemeClr>
                </a:solidFill>
                <a:latin typeface="+mn-lt"/>
                <a:cs typeface="Arial" panose="020B0604020202020204" pitchFamily="34" charset="0"/>
              </a:rPr>
              <a:t>As part of their governance, </a:t>
            </a:r>
            <a:r>
              <a:rPr lang="en-GB" sz="1500" dirty="0">
                <a:solidFill>
                  <a:schemeClr val="tx1">
                    <a:lumMod val="85000"/>
                    <a:lumOff val="15000"/>
                  </a:schemeClr>
                </a:solidFill>
                <a:highlight>
                  <a:srgbClr val="FFEBC2"/>
                </a:highlight>
                <a:latin typeface="+mn-lt"/>
                <a:cs typeface="Arial" panose="020B0604020202020204" pitchFamily="34" charset="0"/>
              </a:rPr>
              <a:t>providers must seek and act on feedback from people using the service</a:t>
            </a:r>
            <a:r>
              <a:rPr lang="en-GB" sz="1500" dirty="0">
                <a:solidFill>
                  <a:schemeClr val="tx1">
                    <a:lumMod val="85000"/>
                    <a:lumOff val="15000"/>
                  </a:schemeClr>
                </a:solidFill>
                <a:latin typeface="+mn-lt"/>
                <a:cs typeface="Arial" panose="020B0604020202020204" pitchFamily="34" charset="0"/>
              </a:rPr>
              <a:t>, those acting on their behalf, staff and other stakeholders, so that they can continually evaluate the service and drive improvement.</a:t>
            </a:r>
          </a:p>
          <a:p>
            <a:endParaRPr lang="en-GB" sz="1000" dirty="0">
              <a:latin typeface="+mn-lt"/>
            </a:endParaRPr>
          </a:p>
        </p:txBody>
      </p:sp>
    </p:spTree>
    <p:extLst>
      <p:ext uri="{BB962C8B-B14F-4D97-AF65-F5344CB8AC3E}">
        <p14:creationId xmlns:p14="http://schemas.microsoft.com/office/powerpoint/2010/main" val="3725689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Good Governance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16</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83432" y="670314"/>
            <a:ext cx="5974343" cy="428008"/>
          </a:xfrm>
        </p:spPr>
        <p:txBody>
          <a:bodyPr>
            <a:normAutofit fontScale="92500" lnSpcReduction="20000"/>
          </a:bodyPr>
          <a:lstStyle/>
          <a:p>
            <a:r>
              <a:rPr lang="en-GB" dirty="0"/>
              <a:t>Definition – Good Governance</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386353"/>
            <a:ext cx="8136904" cy="4373325"/>
          </a:xfrm>
        </p:spPr>
        <p:txBody>
          <a:bodyPr/>
          <a:lstStyle/>
          <a:p>
            <a:r>
              <a:rPr lang="en-GB" sz="1400" b="1" dirty="0">
                <a:solidFill>
                  <a:schemeClr val="accent1"/>
                </a:solidFill>
                <a:latin typeface="+mj-lt"/>
                <a:cs typeface="Arial" panose="020B0604020202020204" pitchFamily="34" charset="0"/>
              </a:rPr>
              <a:t>Well-led </a:t>
            </a:r>
          </a:p>
          <a:p>
            <a:r>
              <a:rPr lang="en-GB" sz="1400" dirty="0">
                <a:solidFill>
                  <a:schemeClr val="tx1">
                    <a:lumMod val="85000"/>
                    <a:lumOff val="15000"/>
                  </a:schemeClr>
                </a:solidFill>
                <a:latin typeface="+mn-lt"/>
                <a:cs typeface="Arial" panose="020B0604020202020204" pitchFamily="34" charset="0"/>
              </a:rPr>
              <a:t>The leadership, management and governance of the organisation assures the delivery of high-quality and person-centred care, supports learning and innovation, and promotes an open and fair culture.</a:t>
            </a:r>
          </a:p>
          <a:p>
            <a:endParaRPr lang="en-GB" sz="900" dirty="0">
              <a:solidFill>
                <a:schemeClr val="accent1"/>
              </a:solidFill>
              <a:latin typeface="+mn-lt"/>
              <a:cs typeface="Arial" panose="020B0604020202020204" pitchFamily="34" charset="0"/>
            </a:endParaRPr>
          </a:p>
          <a:p>
            <a:r>
              <a:rPr lang="en-GB" sz="1400" b="1" dirty="0">
                <a:solidFill>
                  <a:schemeClr val="accent1"/>
                </a:solidFill>
                <a:latin typeface="+mj-lt"/>
                <a:cs typeface="Arial" panose="020B0604020202020204" pitchFamily="34" charset="0"/>
              </a:rPr>
              <a:t>Outstanding </a:t>
            </a:r>
          </a:p>
          <a:p>
            <a:r>
              <a:rPr lang="en-GB" sz="1400" dirty="0">
                <a:solidFill>
                  <a:schemeClr val="tx1">
                    <a:lumMod val="85000"/>
                    <a:lumOff val="15000"/>
                  </a:schemeClr>
                </a:solidFill>
                <a:latin typeface="+mn-lt"/>
                <a:cs typeface="Arial" panose="020B0604020202020204" pitchFamily="34" charset="0"/>
              </a:rPr>
              <a:t>Governance is well-embedded into the running of the service. There is a strong framework of accountability to monitor performance and risk leading to the delivery of demonstrable quality improvements to the service. Leaders and managers see this as a key responsibility.</a:t>
            </a:r>
          </a:p>
          <a:p>
            <a:endParaRPr lang="en-GB" sz="900" dirty="0">
              <a:solidFill>
                <a:schemeClr val="tx1">
                  <a:lumMod val="85000"/>
                  <a:lumOff val="15000"/>
                </a:schemeClr>
              </a:solidFill>
              <a:latin typeface="+mj-lt"/>
              <a:cs typeface="Arial" panose="020B0604020202020204" pitchFamily="34" charset="0"/>
            </a:endParaRPr>
          </a:p>
          <a:p>
            <a:r>
              <a:rPr lang="en-GB" sz="1400" dirty="0">
                <a:solidFill>
                  <a:schemeClr val="accent1"/>
                </a:solidFill>
                <a:latin typeface="+mj-lt"/>
                <a:cs typeface="Arial" panose="020B0604020202020204" pitchFamily="34" charset="0"/>
              </a:rPr>
              <a:t>Good Governance is: </a:t>
            </a:r>
          </a:p>
          <a:p>
            <a:r>
              <a:rPr lang="en-GB" sz="1400" dirty="0">
                <a:solidFill>
                  <a:schemeClr val="tx1">
                    <a:lumMod val="85000"/>
                    <a:lumOff val="15000"/>
                  </a:schemeClr>
                </a:solidFill>
                <a:latin typeface="+mn-lt"/>
                <a:cs typeface="Arial" panose="020B0604020202020204" pitchFamily="34" charset="0"/>
              </a:rPr>
              <a:t>putting processes in place and ensuring that your team do what you say they do. The processes in place should reflect best practice guidelines where they exist. The management team, or provider needs to be able to demonstrate they monitor processes and take action to ensure that what is happening, is what they believe should be happening. </a:t>
            </a:r>
          </a:p>
          <a:p>
            <a:endParaRPr lang="en-GB" sz="900" dirty="0">
              <a:solidFill>
                <a:schemeClr val="tx1">
                  <a:lumMod val="85000"/>
                  <a:lumOff val="15000"/>
                </a:schemeClr>
              </a:solidFill>
              <a:latin typeface="+mj-lt"/>
              <a:cs typeface="Arial" panose="020B0604020202020204" pitchFamily="34" charset="0"/>
            </a:endParaRPr>
          </a:p>
          <a:p>
            <a:r>
              <a:rPr lang="en-GB" sz="1400" dirty="0">
                <a:solidFill>
                  <a:schemeClr val="accent1"/>
                </a:solidFill>
                <a:latin typeface="+mj-lt"/>
                <a:cs typeface="Arial" panose="020B0604020202020204" pitchFamily="34" charset="0"/>
              </a:rPr>
              <a:t>Tip: Consider self–evaluation or self-assessment</a:t>
            </a:r>
          </a:p>
          <a:p>
            <a:pPr marL="285750" indent="-285750">
              <a:buClr>
                <a:srgbClr val="FFCC66"/>
              </a:buClr>
              <a:buFont typeface="Arial" panose="020B0604020202020204" pitchFamily="34" charset="0"/>
              <a:buChar char="•"/>
            </a:pPr>
            <a:r>
              <a:rPr lang="en-GB" sz="1400" dirty="0">
                <a:solidFill>
                  <a:schemeClr val="accent2"/>
                </a:solidFill>
                <a:latin typeface="+mn-lt"/>
                <a:cs typeface="Arial" panose="020B0604020202020204" pitchFamily="34" charset="0"/>
              </a:rPr>
              <a:t>How good are we now?</a:t>
            </a:r>
          </a:p>
          <a:p>
            <a:pPr marL="285750" indent="-285750">
              <a:buClr>
                <a:srgbClr val="FFCC66"/>
              </a:buClr>
              <a:buFont typeface="Arial" panose="020B0604020202020204" pitchFamily="34" charset="0"/>
              <a:buChar char="•"/>
            </a:pPr>
            <a:r>
              <a:rPr lang="en-GB" sz="1400" dirty="0">
                <a:solidFill>
                  <a:schemeClr val="accent2"/>
                </a:solidFill>
                <a:latin typeface="+mn-lt"/>
                <a:cs typeface="Arial" panose="020B0604020202020204" pitchFamily="34" charset="0"/>
              </a:rPr>
              <a:t>How do we know?</a:t>
            </a:r>
          </a:p>
          <a:p>
            <a:pPr marL="285750" indent="-285750">
              <a:buClr>
                <a:srgbClr val="FFCC66"/>
              </a:buClr>
              <a:buFont typeface="Arial" panose="020B0604020202020204" pitchFamily="34" charset="0"/>
              <a:buChar char="•"/>
            </a:pPr>
            <a:r>
              <a:rPr lang="en-GB" sz="1400" dirty="0">
                <a:solidFill>
                  <a:schemeClr val="accent2"/>
                </a:solidFill>
                <a:latin typeface="+mn-lt"/>
                <a:cs typeface="Arial" panose="020B0604020202020204" pitchFamily="34" charset="0"/>
              </a:rPr>
              <a:t>What do we plan to do next?</a:t>
            </a:r>
          </a:p>
          <a:p>
            <a:endParaRPr lang="en-GB" sz="700" dirty="0">
              <a:latin typeface="+mn-lt"/>
            </a:endParaRPr>
          </a:p>
        </p:txBody>
      </p:sp>
    </p:spTree>
    <p:extLst>
      <p:ext uri="{BB962C8B-B14F-4D97-AF65-F5344CB8AC3E}">
        <p14:creationId xmlns:p14="http://schemas.microsoft.com/office/powerpoint/2010/main" val="3772603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Safety Culture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17</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83432" y="670314"/>
            <a:ext cx="5974343" cy="428008"/>
          </a:xfrm>
        </p:spPr>
        <p:txBody>
          <a:bodyPr>
            <a:normAutofit fontScale="92500" lnSpcReduction="20000"/>
          </a:bodyPr>
          <a:lstStyle/>
          <a:p>
            <a:r>
              <a:rPr lang="en-GB" dirty="0"/>
              <a:t>Create a Safety culture</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386353"/>
            <a:ext cx="9361040" cy="4943364"/>
          </a:xfrm>
        </p:spPr>
        <p:txBody>
          <a:bodyPr/>
          <a:lstStyle/>
          <a:p>
            <a:r>
              <a:rPr lang="en-GB" sz="1400" dirty="0">
                <a:solidFill>
                  <a:schemeClr val="tx1">
                    <a:lumMod val="85000"/>
                    <a:lumOff val="15000"/>
                  </a:schemeClr>
                </a:solidFill>
                <a:latin typeface="+mn-lt"/>
                <a:cs typeface="Arial" panose="020B0604020202020204" pitchFamily="34" charset="0"/>
              </a:rPr>
              <a:t>Safety culture is a combination of the </a:t>
            </a:r>
            <a:r>
              <a:rPr lang="en-GB" sz="1400" dirty="0">
                <a:solidFill>
                  <a:schemeClr val="accent1"/>
                </a:solidFill>
                <a:latin typeface="+mn-lt"/>
                <a:cs typeface="Arial" panose="020B0604020202020204" pitchFamily="34" charset="0"/>
              </a:rPr>
              <a:t>attitudes</a:t>
            </a:r>
            <a:r>
              <a:rPr lang="en-GB" sz="1400" dirty="0">
                <a:solidFill>
                  <a:schemeClr val="tx1">
                    <a:lumMod val="85000"/>
                    <a:lumOff val="15000"/>
                  </a:schemeClr>
                </a:solidFill>
                <a:latin typeface="+mn-lt"/>
                <a:cs typeface="Arial" panose="020B0604020202020204" pitchFamily="34" charset="0"/>
              </a:rPr>
              <a:t>, </a:t>
            </a:r>
            <a:r>
              <a:rPr lang="en-GB" sz="1400" dirty="0">
                <a:solidFill>
                  <a:schemeClr val="accent1"/>
                </a:solidFill>
                <a:latin typeface="+mn-lt"/>
                <a:cs typeface="Arial" panose="020B0604020202020204" pitchFamily="34" charset="0"/>
              </a:rPr>
              <a:t>values</a:t>
            </a:r>
            <a:r>
              <a:rPr lang="en-GB" sz="1400" dirty="0">
                <a:solidFill>
                  <a:schemeClr val="tx1">
                    <a:lumMod val="85000"/>
                    <a:lumOff val="15000"/>
                  </a:schemeClr>
                </a:solidFill>
                <a:latin typeface="+mn-lt"/>
                <a:cs typeface="Arial" panose="020B0604020202020204" pitchFamily="34" charset="0"/>
              </a:rPr>
              <a:t> and </a:t>
            </a:r>
            <a:r>
              <a:rPr lang="en-GB" sz="1400" dirty="0">
                <a:solidFill>
                  <a:schemeClr val="accent1"/>
                </a:solidFill>
                <a:latin typeface="+mn-lt"/>
                <a:cs typeface="Arial" panose="020B0604020202020204" pitchFamily="34" charset="0"/>
              </a:rPr>
              <a:t>perceptions</a:t>
            </a:r>
            <a:r>
              <a:rPr lang="en-GB" sz="1400" dirty="0">
                <a:solidFill>
                  <a:schemeClr val="tx1">
                    <a:lumMod val="85000"/>
                    <a:lumOff val="15000"/>
                  </a:schemeClr>
                </a:solidFill>
                <a:latin typeface="+mn-lt"/>
                <a:cs typeface="Arial" panose="020B0604020202020204" pitchFamily="34" charset="0"/>
              </a:rPr>
              <a:t> that influence </a:t>
            </a:r>
            <a:r>
              <a:rPr lang="en-GB" sz="1400" b="1" i="1" dirty="0">
                <a:solidFill>
                  <a:schemeClr val="accent1"/>
                </a:solidFill>
                <a:latin typeface="+mn-lt"/>
                <a:cs typeface="Arial" panose="020B0604020202020204" pitchFamily="34" charset="0"/>
              </a:rPr>
              <a:t>how</a:t>
            </a:r>
            <a:r>
              <a:rPr lang="en-GB" sz="1400" dirty="0">
                <a:solidFill>
                  <a:schemeClr val="tx1">
                    <a:lumMod val="85000"/>
                    <a:lumOff val="15000"/>
                  </a:schemeClr>
                </a:solidFill>
                <a:latin typeface="+mn-lt"/>
                <a:cs typeface="Arial" panose="020B0604020202020204" pitchFamily="34" charset="0"/>
              </a:rPr>
              <a:t> something is actually done in the workplace, rather than how it </a:t>
            </a:r>
            <a:r>
              <a:rPr lang="en-GB" sz="1400" b="1" i="1" dirty="0">
                <a:solidFill>
                  <a:schemeClr val="accent1"/>
                </a:solidFill>
                <a:latin typeface="+mn-lt"/>
                <a:cs typeface="Arial" panose="020B0604020202020204" pitchFamily="34" charset="0"/>
              </a:rPr>
              <a:t>should</a:t>
            </a:r>
            <a:r>
              <a:rPr lang="en-GB" sz="1400" dirty="0">
                <a:solidFill>
                  <a:schemeClr val="tx1">
                    <a:lumMod val="85000"/>
                    <a:lumOff val="15000"/>
                  </a:schemeClr>
                </a:solidFill>
                <a:latin typeface="+mn-lt"/>
                <a:cs typeface="Arial" panose="020B0604020202020204" pitchFamily="34" charset="0"/>
              </a:rPr>
              <a:t> be done. </a:t>
            </a:r>
          </a:p>
          <a:p>
            <a:endParaRPr lang="en-GB" sz="300" dirty="0">
              <a:solidFill>
                <a:schemeClr val="tx1">
                  <a:lumMod val="85000"/>
                  <a:lumOff val="15000"/>
                </a:schemeClr>
              </a:solidFill>
              <a:latin typeface="+mn-lt"/>
              <a:cs typeface="Arial" panose="020B0604020202020204" pitchFamily="34" charset="0"/>
            </a:endParaRPr>
          </a:p>
          <a:p>
            <a:endParaRPr lang="en-GB" sz="300" dirty="0">
              <a:solidFill>
                <a:schemeClr val="tx1">
                  <a:lumMod val="85000"/>
                  <a:lumOff val="15000"/>
                </a:schemeClr>
              </a:solidFill>
              <a:latin typeface="+mn-lt"/>
              <a:cs typeface="Arial" panose="020B0604020202020204" pitchFamily="34" charset="0"/>
            </a:endParaRPr>
          </a:p>
          <a:p>
            <a:r>
              <a:rPr lang="en-GB" sz="1400" dirty="0">
                <a:solidFill>
                  <a:schemeClr val="tx1">
                    <a:lumMod val="85000"/>
                    <a:lumOff val="15000"/>
                  </a:schemeClr>
                </a:solidFill>
                <a:latin typeface="+mn-lt"/>
                <a:cs typeface="Arial" panose="020B0604020202020204" pitchFamily="34" charset="0"/>
              </a:rPr>
              <a:t>Poor safety culture has contributed to many major incidents and personal injuries, and can be just as influential on safety outcomes as an organisation's safety management system itself.</a:t>
            </a:r>
          </a:p>
          <a:p>
            <a:r>
              <a:rPr lang="en-GB" sz="1400" dirty="0">
                <a:solidFill>
                  <a:schemeClr val="accent4"/>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https://www.hsl.gov.uk/what-we-do/safety-culture</a:t>
            </a:r>
            <a:r>
              <a:rPr lang="en-GB" sz="1400" dirty="0">
                <a:solidFill>
                  <a:schemeClr val="accent4"/>
                </a:solidFill>
                <a:latin typeface="+mn-lt"/>
                <a:cs typeface="Arial" panose="020B0604020202020204" pitchFamily="34" charset="0"/>
              </a:rPr>
              <a:t> </a:t>
            </a:r>
          </a:p>
          <a:p>
            <a:r>
              <a:rPr lang="en-GB" sz="1400" i="1" dirty="0">
                <a:solidFill>
                  <a:schemeClr val="tx1">
                    <a:lumMod val="85000"/>
                    <a:lumOff val="15000"/>
                  </a:schemeClr>
                </a:solidFill>
                <a:latin typeface="+mn-lt"/>
                <a:cs typeface="Arial" panose="020B0604020202020204" pitchFamily="34" charset="0"/>
              </a:rPr>
              <a:t>Health &amp; Safety Executive</a:t>
            </a:r>
          </a:p>
          <a:p>
            <a:endParaRPr lang="en-GB" sz="1400" dirty="0">
              <a:solidFill>
                <a:schemeClr val="tx1">
                  <a:lumMod val="85000"/>
                  <a:lumOff val="15000"/>
                </a:schemeClr>
              </a:solidFill>
              <a:latin typeface="+mn-lt"/>
              <a:cs typeface="Arial" panose="020B0604020202020204" pitchFamily="34" charset="0"/>
            </a:endParaRPr>
          </a:p>
          <a:p>
            <a:r>
              <a:rPr lang="en-GB" sz="1400" dirty="0">
                <a:solidFill>
                  <a:schemeClr val="tx1">
                    <a:lumMod val="85000"/>
                    <a:lumOff val="15000"/>
                  </a:schemeClr>
                </a:solidFill>
                <a:latin typeface="+mn-lt"/>
                <a:cs typeface="Arial" panose="020B0604020202020204" pitchFamily="34" charset="0"/>
              </a:rPr>
              <a:t>“NHS staff are not supported by sufficient training, and because the complexity of the current patient safety system makes it difficult for staff to ensure, safety is an integral part of everything they do.”</a:t>
            </a:r>
          </a:p>
          <a:p>
            <a:r>
              <a:rPr lang="en-GB" sz="1400" dirty="0">
                <a:solidFill>
                  <a:schemeClr val="accent4"/>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https://www.cqc.org.uk/sites/default/files/20181224_openingthedoor_report.pdf</a:t>
            </a:r>
            <a:r>
              <a:rPr lang="en-GB" sz="1400" dirty="0">
                <a:solidFill>
                  <a:schemeClr val="accent4"/>
                </a:solidFill>
                <a:latin typeface="+mn-lt"/>
                <a:cs typeface="Arial" panose="020B0604020202020204" pitchFamily="34" charset="0"/>
              </a:rPr>
              <a:t> </a:t>
            </a:r>
          </a:p>
          <a:p>
            <a:r>
              <a:rPr lang="en-GB" sz="1400" i="1" dirty="0">
                <a:solidFill>
                  <a:schemeClr val="tx1">
                    <a:lumMod val="85000"/>
                    <a:lumOff val="15000"/>
                  </a:schemeClr>
                </a:solidFill>
                <a:latin typeface="+mn-lt"/>
                <a:cs typeface="Arial" panose="020B0604020202020204" pitchFamily="34" charset="0"/>
              </a:rPr>
              <a:t>CQC report 2018</a:t>
            </a:r>
          </a:p>
          <a:p>
            <a:endParaRPr lang="en-GB" sz="1400" dirty="0">
              <a:solidFill>
                <a:schemeClr val="tx1">
                  <a:lumMod val="85000"/>
                  <a:lumOff val="15000"/>
                </a:schemeClr>
              </a:solidFill>
              <a:latin typeface="+mn-lt"/>
              <a:cs typeface="Arial" panose="020B0604020202020204" pitchFamily="34" charset="0"/>
            </a:endParaRPr>
          </a:p>
          <a:p>
            <a:r>
              <a:rPr lang="en-GB" sz="1400" b="1" dirty="0">
                <a:solidFill>
                  <a:schemeClr val="accent1"/>
                </a:solidFill>
                <a:latin typeface="+mn-lt"/>
                <a:cs typeface="Arial" panose="020B0604020202020204" pitchFamily="34" charset="0"/>
              </a:rPr>
              <a:t>Safety culture </a:t>
            </a:r>
            <a:r>
              <a:rPr lang="en-GB" sz="1400" dirty="0">
                <a:solidFill>
                  <a:schemeClr val="tx1">
                    <a:lumMod val="85000"/>
                    <a:lumOff val="15000"/>
                  </a:schemeClr>
                </a:solidFill>
                <a:latin typeface="+mn-lt"/>
                <a:cs typeface="Arial" panose="020B0604020202020204" pitchFamily="34" charset="0"/>
              </a:rPr>
              <a:t>is the collection of the beliefs, perceptions and values that employees share in relation to </a:t>
            </a:r>
            <a:r>
              <a:rPr lang="en-GB" sz="1400" b="1" dirty="0">
                <a:solidFill>
                  <a:schemeClr val="accent1"/>
                </a:solidFill>
                <a:latin typeface="+mn-lt"/>
                <a:cs typeface="Arial" panose="020B0604020202020204" pitchFamily="34" charset="0"/>
              </a:rPr>
              <a:t>risks</a:t>
            </a:r>
            <a:r>
              <a:rPr lang="en-GB" sz="1400" dirty="0">
                <a:solidFill>
                  <a:schemeClr val="tx1">
                    <a:lumMod val="85000"/>
                    <a:lumOff val="15000"/>
                  </a:schemeClr>
                </a:solidFill>
                <a:latin typeface="+mn-lt"/>
                <a:cs typeface="Arial" panose="020B0604020202020204" pitchFamily="34" charset="0"/>
              </a:rPr>
              <a:t> within an organisation.</a:t>
            </a:r>
          </a:p>
          <a:p>
            <a:endParaRPr lang="en-GB" sz="1400" dirty="0">
              <a:solidFill>
                <a:schemeClr val="tx1">
                  <a:lumMod val="85000"/>
                  <a:lumOff val="15000"/>
                </a:schemeClr>
              </a:solidFill>
              <a:latin typeface="+mn-lt"/>
              <a:cs typeface="Arial" panose="020B0604020202020204" pitchFamily="34" charset="0"/>
            </a:endParaRPr>
          </a:p>
          <a:p>
            <a:r>
              <a:rPr lang="en-GB" sz="1400" dirty="0">
                <a:solidFill>
                  <a:schemeClr val="tx1">
                    <a:lumMod val="85000"/>
                    <a:lumOff val="15000"/>
                  </a:schemeClr>
                </a:solidFill>
                <a:latin typeface="+mn-lt"/>
                <a:cs typeface="Arial" panose="020B0604020202020204" pitchFamily="34" charset="0"/>
              </a:rPr>
              <a:t>Safety culture is defined as the way in which safety is managed in a workplace.</a:t>
            </a:r>
          </a:p>
          <a:p>
            <a:endParaRPr lang="en-GB" sz="400" dirty="0">
              <a:latin typeface="+mn-lt"/>
            </a:endParaRPr>
          </a:p>
        </p:txBody>
      </p:sp>
    </p:spTree>
    <p:extLst>
      <p:ext uri="{BB962C8B-B14F-4D97-AF65-F5344CB8AC3E}">
        <p14:creationId xmlns:p14="http://schemas.microsoft.com/office/powerpoint/2010/main" val="35595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Safety Culture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18</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83432" y="670314"/>
            <a:ext cx="5974343" cy="428008"/>
          </a:xfrm>
        </p:spPr>
        <p:txBody>
          <a:bodyPr>
            <a:normAutofit fontScale="92500" lnSpcReduction="20000"/>
          </a:bodyPr>
          <a:lstStyle/>
          <a:p>
            <a:r>
              <a:rPr lang="en-GB" dirty="0"/>
              <a:t>Safety culture questions</a:t>
            </a:r>
          </a:p>
        </p:txBody>
      </p:sp>
      <p:sp>
        <p:nvSpPr>
          <p:cNvPr id="2" name="TextBox 1">
            <a:extLst>
              <a:ext uri="{FF2B5EF4-FFF2-40B4-BE49-F238E27FC236}">
                <a16:creationId xmlns:a16="http://schemas.microsoft.com/office/drawing/2014/main" id="{6520B834-B7EA-D77F-1072-3DB20D331D58}"/>
              </a:ext>
            </a:extLst>
          </p:cNvPr>
          <p:cNvSpPr txBox="1"/>
          <p:nvPr/>
        </p:nvSpPr>
        <p:spPr>
          <a:xfrm>
            <a:off x="1120670" y="1547292"/>
            <a:ext cx="5090204" cy="4770537"/>
          </a:xfrm>
          <a:prstGeom prst="rect">
            <a:avLst/>
          </a:prstGeom>
          <a:noFill/>
        </p:spPr>
        <p:txBody>
          <a:bodyPr wrap="square">
            <a:spAutoFit/>
          </a:bodyPr>
          <a:lstStyle/>
          <a:p>
            <a:r>
              <a:rPr lang="en-GB" b="1" dirty="0">
                <a:solidFill>
                  <a:schemeClr val="accent1"/>
                </a:solidFill>
                <a:latin typeface="+mj-lt"/>
                <a:cs typeface="Arial" panose="020B0604020202020204" pitchFamily="34" charset="0"/>
              </a:rPr>
              <a:t>Care Plans</a:t>
            </a:r>
          </a:p>
          <a:p>
            <a:pPr marL="171450" indent="-171450">
              <a:buClr>
                <a:schemeClr val="tx1"/>
              </a:buClr>
              <a:buFont typeface="Arial" panose="020B0604020202020204" pitchFamily="34" charset="0"/>
              <a:buChar char="•"/>
            </a:pPr>
            <a:endParaRPr lang="en-GB" sz="800" b="1" dirty="0">
              <a:solidFill>
                <a:srgbClr val="069594"/>
              </a:solidFill>
              <a:cs typeface="Arial" panose="020B0604020202020204" pitchFamily="34" charset="0"/>
            </a:endParaRPr>
          </a:p>
          <a:p>
            <a:pPr marL="285750" indent="-285750">
              <a:buClr>
                <a:schemeClr val="tx1"/>
              </a:buClr>
              <a:buFont typeface="Arial" panose="020B0604020202020204" pitchFamily="34" charset="0"/>
              <a:buChar char="•"/>
            </a:pPr>
            <a:r>
              <a:rPr lang="en-GB" dirty="0">
                <a:solidFill>
                  <a:schemeClr val="tx1">
                    <a:lumMod val="85000"/>
                    <a:lumOff val="15000"/>
                  </a:schemeClr>
                </a:solidFill>
                <a:cs typeface="Arial" panose="020B0604020202020204" pitchFamily="34" charset="0"/>
              </a:rPr>
              <a:t>Are care plans, charts and records up to date and fully completed?</a:t>
            </a:r>
          </a:p>
          <a:p>
            <a:pPr marL="285750" indent="-285750">
              <a:buClr>
                <a:schemeClr val="tx1"/>
              </a:buClr>
              <a:buFont typeface="Arial" panose="020B0604020202020204" pitchFamily="34" charset="0"/>
              <a:buChar char="•"/>
            </a:pPr>
            <a:r>
              <a:rPr lang="en-GB" dirty="0">
                <a:solidFill>
                  <a:schemeClr val="tx1">
                    <a:lumMod val="85000"/>
                    <a:lumOff val="15000"/>
                  </a:schemeClr>
                </a:solidFill>
                <a:cs typeface="Arial" panose="020B0604020202020204" pitchFamily="34" charset="0"/>
              </a:rPr>
              <a:t>Are all records accurate, complete and maintained?</a:t>
            </a:r>
          </a:p>
          <a:p>
            <a:pPr marL="285750" indent="-285750">
              <a:buClr>
                <a:schemeClr val="tx1"/>
              </a:buClr>
              <a:buFont typeface="Arial" panose="020B0604020202020204" pitchFamily="34" charset="0"/>
              <a:buChar char="•"/>
            </a:pPr>
            <a:r>
              <a:rPr lang="en-GB" dirty="0">
                <a:solidFill>
                  <a:schemeClr val="tx1">
                    <a:lumMod val="85000"/>
                    <a:lumOff val="15000"/>
                  </a:schemeClr>
                </a:solidFill>
                <a:cs typeface="Arial" panose="020B0604020202020204" pitchFamily="34" charset="0"/>
              </a:rPr>
              <a:t>Are there any care plans, Risk Assessments and staff guidance notes that conflict?</a:t>
            </a:r>
          </a:p>
          <a:p>
            <a:pPr marL="285750" indent="-285750">
              <a:buClr>
                <a:schemeClr val="tx1"/>
              </a:buClr>
              <a:buFont typeface="Arial" panose="020B0604020202020204" pitchFamily="34" charset="0"/>
              <a:buChar char="•"/>
            </a:pPr>
            <a:r>
              <a:rPr lang="en-GB" dirty="0">
                <a:solidFill>
                  <a:schemeClr val="tx1">
                    <a:lumMod val="85000"/>
                    <a:lumOff val="15000"/>
                  </a:schemeClr>
                </a:solidFill>
                <a:cs typeface="Arial" panose="020B0604020202020204" pitchFamily="34" charset="0"/>
              </a:rPr>
              <a:t>Are electronic systems consistent with paper records?</a:t>
            </a:r>
          </a:p>
          <a:p>
            <a:endParaRPr lang="en-GB" dirty="0">
              <a:solidFill>
                <a:schemeClr val="tx1">
                  <a:lumMod val="85000"/>
                  <a:lumOff val="15000"/>
                </a:schemeClr>
              </a:solidFill>
              <a:cs typeface="Arial" panose="020B0604020202020204" pitchFamily="34" charset="0"/>
            </a:endParaRPr>
          </a:p>
          <a:p>
            <a:endParaRPr lang="en-GB" dirty="0">
              <a:solidFill>
                <a:schemeClr val="tx1">
                  <a:lumMod val="85000"/>
                  <a:lumOff val="15000"/>
                </a:schemeClr>
              </a:solidFill>
              <a:latin typeface="+mj-lt"/>
              <a:cs typeface="Arial" panose="020B0604020202020204" pitchFamily="34" charset="0"/>
            </a:endParaRPr>
          </a:p>
          <a:p>
            <a:r>
              <a:rPr lang="en-GB" b="1" dirty="0">
                <a:solidFill>
                  <a:schemeClr val="accent1"/>
                </a:solidFill>
                <a:latin typeface="+mj-lt"/>
                <a:cs typeface="Arial" panose="020B0604020202020204" pitchFamily="34" charset="0"/>
              </a:rPr>
              <a:t>Risk Assessments</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Are all risks to people’s safety assessed and recorded?</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Have risks been translated in to practical staff guidance?</a:t>
            </a:r>
          </a:p>
        </p:txBody>
      </p:sp>
      <p:sp>
        <p:nvSpPr>
          <p:cNvPr id="4" name="TextBox 3">
            <a:extLst>
              <a:ext uri="{FF2B5EF4-FFF2-40B4-BE49-F238E27FC236}">
                <a16:creationId xmlns:a16="http://schemas.microsoft.com/office/drawing/2014/main" id="{7701B404-022B-44F4-0C5C-4AFA6CED96E2}"/>
              </a:ext>
            </a:extLst>
          </p:cNvPr>
          <p:cNvSpPr txBox="1"/>
          <p:nvPr/>
        </p:nvSpPr>
        <p:spPr>
          <a:xfrm>
            <a:off x="6600479" y="1674512"/>
            <a:ext cx="5580061" cy="3108543"/>
          </a:xfrm>
          <a:prstGeom prst="rect">
            <a:avLst/>
          </a:prstGeom>
          <a:noFill/>
        </p:spPr>
        <p:txBody>
          <a:bodyPr wrap="square">
            <a:spAutoFit/>
          </a:bodyPr>
          <a:lstStyle/>
          <a:p>
            <a:r>
              <a:rPr lang="en-GB" b="1" dirty="0">
                <a:solidFill>
                  <a:schemeClr val="accent1"/>
                </a:solidFill>
                <a:latin typeface="+mj-lt"/>
                <a:cs typeface="Arial" panose="020B0604020202020204" pitchFamily="34" charset="0"/>
              </a:rPr>
              <a:t>Medication management</a:t>
            </a:r>
          </a:p>
          <a:p>
            <a:endParaRPr lang="en-GB" sz="800" b="1" dirty="0">
              <a:solidFill>
                <a:srgbClr val="06959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Is administration and storage of medicines safe?</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Are staff trained to carry out administration of medicines? </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MAR charts/PRN/Covert/Controlled Drugs</a:t>
            </a:r>
          </a:p>
          <a:p>
            <a:endParaRPr lang="en-GB" dirty="0">
              <a:solidFill>
                <a:schemeClr val="tx1">
                  <a:lumMod val="85000"/>
                  <a:lumOff val="15000"/>
                </a:schemeClr>
              </a:solidFill>
              <a:latin typeface="Arial" panose="020B0604020202020204" pitchFamily="34" charset="0"/>
              <a:cs typeface="Arial" panose="020B0604020202020204" pitchFamily="34" charset="0"/>
            </a:endParaRPr>
          </a:p>
          <a:p>
            <a:endParaRPr lang="en-GB" dirty="0">
              <a:solidFill>
                <a:schemeClr val="tx1">
                  <a:lumMod val="85000"/>
                  <a:lumOff val="15000"/>
                </a:schemeClr>
              </a:solidFill>
              <a:latin typeface="Arial" panose="020B0604020202020204" pitchFamily="34" charset="0"/>
              <a:cs typeface="Arial" panose="020B0604020202020204" pitchFamily="34" charset="0"/>
            </a:endParaRPr>
          </a:p>
          <a:p>
            <a:r>
              <a:rPr lang="en-GB" b="1" dirty="0">
                <a:solidFill>
                  <a:schemeClr val="accent1"/>
                </a:solidFill>
                <a:latin typeface="+mj-lt"/>
                <a:cs typeface="Arial" panose="020B0604020202020204" pitchFamily="34" charset="0"/>
              </a:rPr>
              <a:t>Infection Control</a:t>
            </a:r>
          </a:p>
          <a:p>
            <a:endParaRPr lang="en-GB" sz="800" b="1" dirty="0">
              <a:solidFill>
                <a:srgbClr val="06959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Are infection control processes and procedures followed?</a:t>
            </a:r>
          </a:p>
        </p:txBody>
      </p:sp>
    </p:spTree>
    <p:extLst>
      <p:ext uri="{BB962C8B-B14F-4D97-AF65-F5344CB8AC3E}">
        <p14:creationId xmlns:p14="http://schemas.microsoft.com/office/powerpoint/2010/main" val="1708281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Safety Culture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19</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83432" y="670314"/>
            <a:ext cx="5974343" cy="428008"/>
          </a:xfrm>
        </p:spPr>
        <p:txBody>
          <a:bodyPr>
            <a:normAutofit fontScale="92500" lnSpcReduction="20000"/>
          </a:bodyPr>
          <a:lstStyle/>
          <a:p>
            <a:r>
              <a:rPr lang="en-GB" dirty="0"/>
              <a:t>Safety culture questions</a:t>
            </a:r>
          </a:p>
        </p:txBody>
      </p:sp>
      <p:sp>
        <p:nvSpPr>
          <p:cNvPr id="6" name="TextBox 5">
            <a:extLst>
              <a:ext uri="{FF2B5EF4-FFF2-40B4-BE49-F238E27FC236}">
                <a16:creationId xmlns:a16="http://schemas.microsoft.com/office/drawing/2014/main" id="{232B63CD-03FC-01F0-149F-80F3736B7DCA}"/>
              </a:ext>
            </a:extLst>
          </p:cNvPr>
          <p:cNvSpPr txBox="1"/>
          <p:nvPr/>
        </p:nvSpPr>
        <p:spPr>
          <a:xfrm>
            <a:off x="1127448" y="1628825"/>
            <a:ext cx="5090204" cy="4062651"/>
          </a:xfrm>
          <a:prstGeom prst="rect">
            <a:avLst/>
          </a:prstGeom>
          <a:noFill/>
        </p:spPr>
        <p:txBody>
          <a:bodyPr wrap="square">
            <a:spAutoFit/>
          </a:bodyPr>
          <a:lstStyle/>
          <a:p>
            <a:r>
              <a:rPr lang="en-GB" b="1" dirty="0">
                <a:solidFill>
                  <a:schemeClr val="accent1"/>
                </a:solidFill>
                <a:latin typeface="+mj-lt"/>
                <a:cs typeface="Arial" panose="020B0604020202020204" pitchFamily="34" charset="0"/>
              </a:rPr>
              <a:t>Environment</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Is the environment safe?</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Is it clean?</a:t>
            </a:r>
          </a:p>
          <a:p>
            <a:endParaRPr lang="en-GB" b="1" dirty="0">
              <a:solidFill>
                <a:srgbClr val="069594"/>
              </a:solidFill>
              <a:cs typeface="Arial" panose="020B0604020202020204" pitchFamily="34" charset="0"/>
            </a:endParaRPr>
          </a:p>
          <a:p>
            <a:r>
              <a:rPr lang="en-GB" b="1" dirty="0">
                <a:solidFill>
                  <a:schemeClr val="accent1"/>
                </a:solidFill>
                <a:latin typeface="+mj-lt"/>
                <a:cs typeface="Arial" panose="020B0604020202020204" pitchFamily="34" charset="0"/>
              </a:rPr>
              <a:t>Staffing levels</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Do staffing levels meet people’s needs?</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Does your dependency tool highlight any gaps in staffing levels?</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Is it reviewed regularly?</a:t>
            </a:r>
          </a:p>
          <a:p>
            <a:endParaRPr lang="en-GB" b="1" dirty="0">
              <a:solidFill>
                <a:srgbClr val="069594"/>
              </a:solidFill>
              <a:cs typeface="Arial" panose="020B0604020202020204" pitchFamily="34" charset="0"/>
            </a:endParaRPr>
          </a:p>
          <a:p>
            <a:r>
              <a:rPr lang="en-GB" b="1" dirty="0">
                <a:solidFill>
                  <a:schemeClr val="accent1"/>
                </a:solidFill>
                <a:latin typeface="+mj-lt"/>
                <a:cs typeface="Arial" panose="020B0604020202020204" pitchFamily="34" charset="0"/>
              </a:rPr>
              <a:t>Staff recruitment</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Is staff recruitment robust? (DBS / references / gaps in employment history).</a:t>
            </a:r>
          </a:p>
        </p:txBody>
      </p:sp>
      <p:sp>
        <p:nvSpPr>
          <p:cNvPr id="8" name="TextBox 7">
            <a:extLst>
              <a:ext uri="{FF2B5EF4-FFF2-40B4-BE49-F238E27FC236}">
                <a16:creationId xmlns:a16="http://schemas.microsoft.com/office/drawing/2014/main" id="{4CFFA0C8-EA02-184F-77A1-C2F3D0C39267}"/>
              </a:ext>
            </a:extLst>
          </p:cNvPr>
          <p:cNvSpPr txBox="1"/>
          <p:nvPr/>
        </p:nvSpPr>
        <p:spPr>
          <a:xfrm>
            <a:off x="6600479" y="1647925"/>
            <a:ext cx="5090205" cy="3385542"/>
          </a:xfrm>
          <a:prstGeom prst="rect">
            <a:avLst/>
          </a:prstGeom>
          <a:noFill/>
        </p:spPr>
        <p:txBody>
          <a:bodyPr wrap="square">
            <a:spAutoFit/>
          </a:bodyPr>
          <a:lstStyle/>
          <a:p>
            <a:r>
              <a:rPr lang="en-GB" b="1" dirty="0">
                <a:solidFill>
                  <a:schemeClr val="accent1"/>
                </a:solidFill>
                <a:latin typeface="+mj-lt"/>
                <a:cs typeface="Arial" panose="020B0604020202020204" pitchFamily="34" charset="0"/>
              </a:rPr>
              <a:t>Staff training</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Are staff trained and competent to carry out their roles?</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Are staff supervisions and appraisals completed regularly?</a:t>
            </a:r>
          </a:p>
          <a:p>
            <a:endParaRPr lang="en-GB" b="1" dirty="0">
              <a:solidFill>
                <a:srgbClr val="069594"/>
              </a:solidFill>
              <a:cs typeface="Arial" panose="020B0604020202020204" pitchFamily="34" charset="0"/>
            </a:endParaRPr>
          </a:p>
          <a:p>
            <a:r>
              <a:rPr lang="en-GB" b="1" dirty="0">
                <a:solidFill>
                  <a:schemeClr val="accent1"/>
                </a:solidFill>
                <a:latin typeface="+mj-lt"/>
                <a:cs typeface="Arial" panose="020B0604020202020204" pitchFamily="34" charset="0"/>
              </a:rPr>
              <a:t>CQC notifications</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Are all reportable incidents notified to CQC and Local Authority?</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Are safeguarding procedures followed and understood?</a:t>
            </a:r>
          </a:p>
        </p:txBody>
      </p:sp>
    </p:spTree>
    <p:extLst>
      <p:ext uri="{BB962C8B-B14F-4D97-AF65-F5344CB8AC3E}">
        <p14:creationId xmlns:p14="http://schemas.microsoft.com/office/powerpoint/2010/main" val="45705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749CCA8-3228-3E80-5E0C-835634C378FB}"/>
              </a:ext>
            </a:extLst>
          </p:cNvPr>
          <p:cNvPicPr>
            <a:picLocks noChangeAspect="1"/>
          </p:cNvPicPr>
          <p:nvPr/>
        </p:nvPicPr>
        <p:blipFill>
          <a:blip r:embed="rId2"/>
          <a:stretch>
            <a:fillRect/>
          </a:stretch>
        </p:blipFill>
        <p:spPr>
          <a:xfrm flipH="1" flipV="1">
            <a:off x="2927648" y="5567988"/>
            <a:ext cx="957982" cy="970512"/>
          </a:xfrm>
          <a:prstGeom prst="ellipse">
            <a:avLst/>
          </a:prstGeom>
        </p:spPr>
      </p:pic>
      <p:pic>
        <p:nvPicPr>
          <p:cNvPr id="43" name="Picture 42">
            <a:extLst>
              <a:ext uri="{FF2B5EF4-FFF2-40B4-BE49-F238E27FC236}">
                <a16:creationId xmlns:a16="http://schemas.microsoft.com/office/drawing/2014/main" id="{186E2E4F-7199-AA2D-C70F-CCAC760BB71F}"/>
              </a:ext>
            </a:extLst>
          </p:cNvPr>
          <p:cNvPicPr>
            <a:picLocks noChangeAspect="1"/>
          </p:cNvPicPr>
          <p:nvPr/>
        </p:nvPicPr>
        <p:blipFill>
          <a:blip r:embed="rId2"/>
          <a:stretch>
            <a:fillRect/>
          </a:stretch>
        </p:blipFill>
        <p:spPr>
          <a:xfrm flipH="1" flipV="1">
            <a:off x="5879976" y="5567988"/>
            <a:ext cx="957982" cy="970512"/>
          </a:xfrm>
          <a:prstGeom prst="ellipse">
            <a:avLst/>
          </a:prstGeom>
        </p:spPr>
      </p:pic>
      <p:sp>
        <p:nvSpPr>
          <p:cNvPr id="6" name="Slide Number Placeholder 5">
            <a:extLst>
              <a:ext uri="{FF2B5EF4-FFF2-40B4-BE49-F238E27FC236}">
                <a16:creationId xmlns:a16="http://schemas.microsoft.com/office/drawing/2014/main" id="{1C056ED0-9254-A8AA-9393-0723D70D3428}"/>
              </a:ext>
            </a:extLst>
          </p:cNvPr>
          <p:cNvSpPr>
            <a:spLocks noGrp="1"/>
          </p:cNvSpPr>
          <p:nvPr>
            <p:ph type="sldNum" sz="quarter" idx="12"/>
          </p:nvPr>
        </p:nvSpPr>
        <p:spPr/>
        <p:txBody>
          <a:bodyPr/>
          <a:lstStyle/>
          <a:p>
            <a:fld id="{37F35557-73E6-6D42-8D2B-9B98470A5D9B}" type="slidenum">
              <a:rPr lang="en-US" smtClean="0"/>
              <a:pPr/>
              <a:t>2</a:t>
            </a:fld>
            <a:endParaRPr lang="en-US"/>
          </a:p>
        </p:txBody>
      </p:sp>
      <p:sp>
        <p:nvSpPr>
          <p:cNvPr id="7" name="Text Placeholder 106">
            <a:extLst>
              <a:ext uri="{FF2B5EF4-FFF2-40B4-BE49-F238E27FC236}">
                <a16:creationId xmlns:a16="http://schemas.microsoft.com/office/drawing/2014/main" id="{BFBE6879-47A1-DB60-5DAC-D309F06BA860}"/>
              </a:ext>
            </a:extLst>
          </p:cNvPr>
          <p:cNvSpPr>
            <a:spLocks noGrp="1"/>
          </p:cNvSpPr>
          <p:nvPr>
            <p:ph type="body" sz="quarter" idx="13"/>
          </p:nvPr>
        </p:nvSpPr>
        <p:spPr>
          <a:xfrm>
            <a:off x="2506780" y="404664"/>
            <a:ext cx="7709738" cy="725357"/>
          </a:xfrm>
        </p:spPr>
        <p:txBody>
          <a:bodyPr>
            <a:noAutofit/>
          </a:bodyPr>
          <a:lstStyle/>
          <a:p>
            <a:pPr algn="ctr"/>
            <a:r>
              <a:rPr lang="en-US" sz="4000"/>
              <a:t>Introducing Citation </a:t>
            </a:r>
            <a:br>
              <a:rPr lang="en-US" sz="4000"/>
            </a:br>
            <a:br>
              <a:rPr lang="en-US" sz="1600"/>
            </a:br>
            <a:r>
              <a:rPr lang="en-US" sz="2800" b="0"/>
              <a:t>We’re helping build safer, happier and more sustainable businesses</a:t>
            </a:r>
            <a:endParaRPr lang="en-GB" sz="1600" b="0"/>
          </a:p>
        </p:txBody>
      </p:sp>
      <p:sp>
        <p:nvSpPr>
          <p:cNvPr id="9" name="TextBox 8">
            <a:extLst>
              <a:ext uri="{FF2B5EF4-FFF2-40B4-BE49-F238E27FC236}">
                <a16:creationId xmlns:a16="http://schemas.microsoft.com/office/drawing/2014/main" id="{8E204548-09BF-A32B-E4E0-6C1E8FE89812}"/>
              </a:ext>
            </a:extLst>
          </p:cNvPr>
          <p:cNvSpPr txBox="1"/>
          <p:nvPr/>
        </p:nvSpPr>
        <p:spPr>
          <a:xfrm>
            <a:off x="1176893" y="3663270"/>
            <a:ext cx="1653864" cy="469412"/>
          </a:xfrm>
          <a:prstGeom prst="rect">
            <a:avLst/>
          </a:prstGeom>
          <a:noFill/>
        </p:spPr>
        <p:txBody>
          <a:bodyPr wrap="square" lIns="0" tIns="0" rIns="0" bIns="0" rtlCol="0">
            <a:noAutofit/>
          </a:bodyPr>
          <a:lstStyle/>
          <a:p>
            <a:pPr algn="ctr"/>
            <a:r>
              <a:rPr lang="en-US" sz="1400"/>
              <a:t>Trusted advisor delivering  </a:t>
            </a:r>
          </a:p>
          <a:p>
            <a:pPr algn="ctr"/>
            <a:r>
              <a:rPr lang="en-US" sz="1400"/>
              <a:t>HR, Health &amp; Safety and ISO certification services</a:t>
            </a:r>
          </a:p>
        </p:txBody>
      </p:sp>
      <p:sp>
        <p:nvSpPr>
          <p:cNvPr id="12" name="TextBox 11">
            <a:extLst>
              <a:ext uri="{FF2B5EF4-FFF2-40B4-BE49-F238E27FC236}">
                <a16:creationId xmlns:a16="http://schemas.microsoft.com/office/drawing/2014/main" id="{63F48A2A-FD04-7D60-6EAB-32A6870E469A}"/>
              </a:ext>
            </a:extLst>
          </p:cNvPr>
          <p:cNvSpPr txBox="1"/>
          <p:nvPr/>
        </p:nvSpPr>
        <p:spPr>
          <a:xfrm>
            <a:off x="4834059" y="3676300"/>
            <a:ext cx="1527590" cy="425434"/>
          </a:xfrm>
          <a:prstGeom prst="rect">
            <a:avLst/>
          </a:prstGeom>
          <a:noFill/>
        </p:spPr>
        <p:txBody>
          <a:bodyPr wrap="square" lIns="0" tIns="0" rIns="0" bIns="0" rtlCol="0">
            <a:noAutofit/>
          </a:bodyPr>
          <a:lstStyle/>
          <a:p>
            <a:pPr algn="ctr"/>
            <a:r>
              <a:rPr lang="en-US" sz="1400"/>
              <a:t>On a mission </a:t>
            </a:r>
            <a:br>
              <a:rPr lang="en-US" sz="1400"/>
            </a:br>
            <a:r>
              <a:rPr lang="en-US" sz="1400"/>
              <a:t>to make businesses better, committed to achieving net zero by 2035</a:t>
            </a:r>
          </a:p>
        </p:txBody>
      </p:sp>
      <p:sp>
        <p:nvSpPr>
          <p:cNvPr id="14" name="TextBox 13">
            <a:extLst>
              <a:ext uri="{FF2B5EF4-FFF2-40B4-BE49-F238E27FC236}">
                <a16:creationId xmlns:a16="http://schemas.microsoft.com/office/drawing/2014/main" id="{E492814A-78ED-5809-DF64-970108FF8F85}"/>
              </a:ext>
            </a:extLst>
          </p:cNvPr>
          <p:cNvSpPr txBox="1"/>
          <p:nvPr/>
        </p:nvSpPr>
        <p:spPr>
          <a:xfrm>
            <a:off x="8528556" y="3645024"/>
            <a:ext cx="1349033" cy="347197"/>
          </a:xfrm>
          <a:prstGeom prst="rect">
            <a:avLst/>
          </a:prstGeom>
          <a:noFill/>
        </p:spPr>
        <p:txBody>
          <a:bodyPr wrap="square" lIns="0" tIns="0" rIns="0" bIns="0" rtlCol="0">
            <a:noAutofit/>
          </a:bodyPr>
          <a:lstStyle/>
          <a:p>
            <a:pPr algn="ctr"/>
            <a:r>
              <a:rPr lang="en-US" sz="1400"/>
              <a:t>Delivered by 600 talented, experienced and qualified professionals </a:t>
            </a:r>
            <a:endParaRPr lang="en-GB" sz="1400"/>
          </a:p>
        </p:txBody>
      </p:sp>
      <p:sp>
        <p:nvSpPr>
          <p:cNvPr id="15" name="TextBox 14">
            <a:extLst>
              <a:ext uri="{FF2B5EF4-FFF2-40B4-BE49-F238E27FC236}">
                <a16:creationId xmlns:a16="http://schemas.microsoft.com/office/drawing/2014/main" id="{7904DE3B-F522-E71F-4206-D9CEBE6A6295}"/>
              </a:ext>
            </a:extLst>
          </p:cNvPr>
          <p:cNvSpPr txBox="1"/>
          <p:nvPr/>
        </p:nvSpPr>
        <p:spPr>
          <a:xfrm>
            <a:off x="10291583" y="3672233"/>
            <a:ext cx="1349033" cy="347197"/>
          </a:xfrm>
          <a:prstGeom prst="rect">
            <a:avLst/>
          </a:prstGeom>
          <a:noFill/>
        </p:spPr>
        <p:txBody>
          <a:bodyPr wrap="square" lIns="0" tIns="0" rIns="0" bIns="0" rtlCol="0">
            <a:noAutofit/>
          </a:bodyPr>
          <a:lstStyle/>
          <a:p>
            <a:pPr algn="ctr"/>
            <a:r>
              <a:rPr lang="en-US" sz="1400"/>
              <a:t>25+ years supporting small &amp; medium sized businesses – helping 50,000 happy clients</a:t>
            </a:r>
          </a:p>
        </p:txBody>
      </p:sp>
      <p:sp>
        <p:nvSpPr>
          <p:cNvPr id="16" name="TextBox 15">
            <a:extLst>
              <a:ext uri="{FF2B5EF4-FFF2-40B4-BE49-F238E27FC236}">
                <a16:creationId xmlns:a16="http://schemas.microsoft.com/office/drawing/2014/main" id="{9022E6F5-7F21-6850-DD3E-7CD5E9946BBC}"/>
              </a:ext>
            </a:extLst>
          </p:cNvPr>
          <p:cNvSpPr txBox="1"/>
          <p:nvPr/>
        </p:nvSpPr>
        <p:spPr>
          <a:xfrm>
            <a:off x="3004515" y="3676300"/>
            <a:ext cx="1594016" cy="425434"/>
          </a:xfrm>
          <a:prstGeom prst="rect">
            <a:avLst/>
          </a:prstGeom>
          <a:noFill/>
        </p:spPr>
        <p:txBody>
          <a:bodyPr wrap="square" lIns="0" tIns="0" rIns="0" bIns="0" rtlCol="0">
            <a:noAutofit/>
          </a:bodyPr>
          <a:lstStyle/>
          <a:p>
            <a:pPr algn="ctr"/>
            <a:r>
              <a:rPr lang="en-US" sz="1400"/>
              <a:t>Underpinned by Atlas, </a:t>
            </a:r>
            <a:br>
              <a:rPr lang="en-US" sz="1400"/>
            </a:br>
            <a:r>
              <a:rPr lang="en-US" sz="1400"/>
              <a:t>our technology hub helping  streamline processes </a:t>
            </a:r>
          </a:p>
        </p:txBody>
      </p:sp>
      <p:sp>
        <p:nvSpPr>
          <p:cNvPr id="17" name="Oval 16">
            <a:extLst>
              <a:ext uri="{FF2B5EF4-FFF2-40B4-BE49-F238E27FC236}">
                <a16:creationId xmlns:a16="http://schemas.microsoft.com/office/drawing/2014/main" id="{EE0C0FA8-C93E-2A0A-01E7-A52EF19DD2F6}"/>
              </a:ext>
            </a:extLst>
          </p:cNvPr>
          <p:cNvSpPr/>
          <p:nvPr/>
        </p:nvSpPr>
        <p:spPr>
          <a:xfrm>
            <a:off x="3175554" y="2299455"/>
            <a:ext cx="1185510" cy="1136366"/>
          </a:xfrm>
          <a:prstGeom prst="ellipse">
            <a:avLst/>
          </a:prstGeom>
          <a:solidFill>
            <a:schemeClr val="tx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GB" sz="1100" b="1">
              <a:solidFill>
                <a:schemeClr val="tx1"/>
              </a:solidFill>
            </a:endParaRPr>
          </a:p>
        </p:txBody>
      </p:sp>
      <p:sp>
        <p:nvSpPr>
          <p:cNvPr id="20" name="Oval 19">
            <a:extLst>
              <a:ext uri="{FF2B5EF4-FFF2-40B4-BE49-F238E27FC236}">
                <a16:creationId xmlns:a16="http://schemas.microsoft.com/office/drawing/2014/main" id="{EA5C1363-789C-F0F8-9445-0CCA03784A0C}"/>
              </a:ext>
            </a:extLst>
          </p:cNvPr>
          <p:cNvSpPr/>
          <p:nvPr/>
        </p:nvSpPr>
        <p:spPr>
          <a:xfrm>
            <a:off x="10373344" y="2276872"/>
            <a:ext cx="1185510" cy="1136366"/>
          </a:xfrm>
          <a:prstGeom prst="ellipse">
            <a:avLst/>
          </a:prstGeom>
          <a:solidFill>
            <a:schemeClr val="tx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GB" sz="1100" b="1">
              <a:solidFill>
                <a:schemeClr val="tx1"/>
              </a:solidFill>
            </a:endParaRPr>
          </a:p>
        </p:txBody>
      </p:sp>
      <p:sp>
        <p:nvSpPr>
          <p:cNvPr id="23" name="Oval 22">
            <a:extLst>
              <a:ext uri="{FF2B5EF4-FFF2-40B4-BE49-F238E27FC236}">
                <a16:creationId xmlns:a16="http://schemas.microsoft.com/office/drawing/2014/main" id="{021AC72A-6608-2CEA-FD2B-9FED5EA696A8}"/>
              </a:ext>
            </a:extLst>
          </p:cNvPr>
          <p:cNvSpPr/>
          <p:nvPr/>
        </p:nvSpPr>
        <p:spPr>
          <a:xfrm>
            <a:off x="1412626" y="2276872"/>
            <a:ext cx="1185510" cy="1136366"/>
          </a:xfrm>
          <a:prstGeom prst="ellipse">
            <a:avLst/>
          </a:prstGeom>
          <a:solidFill>
            <a:schemeClr val="tx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GB" sz="1100" b="1">
              <a:solidFill>
                <a:schemeClr val="tx1"/>
              </a:solidFill>
            </a:endParaRPr>
          </a:p>
        </p:txBody>
      </p:sp>
      <p:sp>
        <p:nvSpPr>
          <p:cNvPr id="24" name="Oval 23">
            <a:extLst>
              <a:ext uri="{FF2B5EF4-FFF2-40B4-BE49-F238E27FC236}">
                <a16:creationId xmlns:a16="http://schemas.microsoft.com/office/drawing/2014/main" id="{85DB15F8-9B30-839A-98E7-4CEF6AC2AFDF}"/>
              </a:ext>
            </a:extLst>
          </p:cNvPr>
          <p:cNvSpPr/>
          <p:nvPr/>
        </p:nvSpPr>
        <p:spPr>
          <a:xfrm>
            <a:off x="5005099" y="2299455"/>
            <a:ext cx="1185510" cy="1136366"/>
          </a:xfrm>
          <a:prstGeom prst="ellipse">
            <a:avLst/>
          </a:prstGeom>
          <a:solidFill>
            <a:schemeClr val="tx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GB" sz="1100" b="1">
              <a:solidFill>
                <a:schemeClr val="tx1"/>
              </a:solidFill>
            </a:endParaRPr>
          </a:p>
        </p:txBody>
      </p:sp>
      <p:sp>
        <p:nvSpPr>
          <p:cNvPr id="25" name="Oval 24">
            <a:extLst>
              <a:ext uri="{FF2B5EF4-FFF2-40B4-BE49-F238E27FC236}">
                <a16:creationId xmlns:a16="http://schemas.microsoft.com/office/drawing/2014/main" id="{C9FE4778-9C7A-C7F5-59AC-695C05A98EC3}"/>
              </a:ext>
            </a:extLst>
          </p:cNvPr>
          <p:cNvSpPr/>
          <p:nvPr/>
        </p:nvSpPr>
        <p:spPr>
          <a:xfrm>
            <a:off x="6831354" y="2276872"/>
            <a:ext cx="1185510" cy="1136366"/>
          </a:xfrm>
          <a:prstGeom prst="ellipse">
            <a:avLst/>
          </a:prstGeom>
          <a:solidFill>
            <a:schemeClr val="tx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GB" sz="1100" b="1">
              <a:solidFill>
                <a:schemeClr val="tx1"/>
              </a:solidFill>
            </a:endParaRPr>
          </a:p>
        </p:txBody>
      </p:sp>
      <p:sp>
        <p:nvSpPr>
          <p:cNvPr id="26" name="Oval 25">
            <a:extLst>
              <a:ext uri="{FF2B5EF4-FFF2-40B4-BE49-F238E27FC236}">
                <a16:creationId xmlns:a16="http://schemas.microsoft.com/office/drawing/2014/main" id="{E7CD1BA2-BB3A-DC8F-C364-4091D05E1564}"/>
              </a:ext>
            </a:extLst>
          </p:cNvPr>
          <p:cNvSpPr/>
          <p:nvPr/>
        </p:nvSpPr>
        <p:spPr>
          <a:xfrm>
            <a:off x="8610317" y="2276872"/>
            <a:ext cx="1185510" cy="1136366"/>
          </a:xfrm>
          <a:prstGeom prst="ellipse">
            <a:avLst/>
          </a:prstGeom>
          <a:solidFill>
            <a:schemeClr val="tx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GB" sz="1100" b="1">
              <a:solidFill>
                <a:schemeClr val="tx1"/>
              </a:solidFill>
            </a:endParaRPr>
          </a:p>
        </p:txBody>
      </p:sp>
      <p:sp>
        <p:nvSpPr>
          <p:cNvPr id="27" name="TextBox 26">
            <a:extLst>
              <a:ext uri="{FF2B5EF4-FFF2-40B4-BE49-F238E27FC236}">
                <a16:creationId xmlns:a16="http://schemas.microsoft.com/office/drawing/2014/main" id="{5E8210A0-95F8-6050-9E40-C253C4C57E41}"/>
              </a:ext>
            </a:extLst>
          </p:cNvPr>
          <p:cNvSpPr txBox="1"/>
          <p:nvPr/>
        </p:nvSpPr>
        <p:spPr>
          <a:xfrm>
            <a:off x="6597177" y="3645024"/>
            <a:ext cx="1653864" cy="1323439"/>
          </a:xfrm>
          <a:prstGeom prst="rect">
            <a:avLst/>
          </a:prstGeom>
          <a:noFill/>
        </p:spPr>
        <p:txBody>
          <a:bodyPr wrap="square" rtlCol="0">
            <a:spAutoFit/>
          </a:bodyPr>
          <a:lstStyle/>
          <a:p>
            <a:pPr algn="ctr">
              <a:lnSpc>
                <a:spcPts val="1600"/>
              </a:lnSpc>
            </a:pPr>
            <a:r>
              <a:rPr lang="en-US" sz="1400">
                <a:cs typeface="Arial" panose="020B0604020202020204" pitchFamily="34" charset="0"/>
              </a:rPr>
              <a:t>Over 300,000 questions answered on legally-backed 24/7 advice line each year</a:t>
            </a:r>
          </a:p>
        </p:txBody>
      </p:sp>
      <p:pic>
        <p:nvPicPr>
          <p:cNvPr id="28" name="Picture 27" descr="Icon&#10;&#10;Description automatically generated">
            <a:extLst>
              <a:ext uri="{FF2B5EF4-FFF2-40B4-BE49-F238E27FC236}">
                <a16:creationId xmlns:a16="http://schemas.microsoft.com/office/drawing/2014/main" id="{2B8C652E-FEA1-A350-94B8-FD12ABE1CF45}"/>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603745" y="2452640"/>
            <a:ext cx="788234" cy="788234"/>
          </a:xfrm>
          <a:prstGeom prst="rect">
            <a:avLst/>
          </a:prstGeom>
        </p:spPr>
      </p:pic>
      <p:pic>
        <p:nvPicPr>
          <p:cNvPr id="29" name="Picture 28" descr="Icon&#10;&#10;Description automatically generated">
            <a:extLst>
              <a:ext uri="{FF2B5EF4-FFF2-40B4-BE49-F238E27FC236}">
                <a16:creationId xmlns:a16="http://schemas.microsoft.com/office/drawing/2014/main" id="{163B4463-8EAC-56E5-A329-8E3F19287916}"/>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032104" y="2417805"/>
            <a:ext cx="801832" cy="801832"/>
          </a:xfrm>
          <a:prstGeom prst="rect">
            <a:avLst/>
          </a:prstGeom>
        </p:spPr>
      </p:pic>
      <p:pic>
        <p:nvPicPr>
          <p:cNvPr id="30" name="Picture 29" descr="A picture containing light&#10;&#10;Description automatically generated">
            <a:extLst>
              <a:ext uri="{FF2B5EF4-FFF2-40B4-BE49-F238E27FC236}">
                <a16:creationId xmlns:a16="http://schemas.microsoft.com/office/drawing/2014/main" id="{7AAD8D4B-2A88-6A71-D952-9387D0B10BA4}"/>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588255" y="2429482"/>
            <a:ext cx="831140" cy="831140"/>
          </a:xfrm>
          <a:prstGeom prst="rect">
            <a:avLst/>
          </a:prstGeom>
        </p:spPr>
      </p:pic>
      <p:pic>
        <p:nvPicPr>
          <p:cNvPr id="31" name="Picture 30" descr="Icon&#10;&#10;Description automatically generated">
            <a:extLst>
              <a:ext uri="{FF2B5EF4-FFF2-40B4-BE49-F238E27FC236}">
                <a16:creationId xmlns:a16="http://schemas.microsoft.com/office/drawing/2014/main" id="{0CB06029-76F0-9C5F-13C6-2C4F66A9EBAC}"/>
              </a:ext>
            </a:extLst>
          </p:cNvPr>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316042" y="2375327"/>
            <a:ext cx="889187" cy="889187"/>
          </a:xfrm>
          <a:prstGeom prst="rect">
            <a:avLst/>
          </a:prstGeom>
        </p:spPr>
      </p:pic>
      <p:pic>
        <p:nvPicPr>
          <p:cNvPr id="32" name="Picture 31" descr="Icon&#10;&#10;Description automatically generated">
            <a:extLst>
              <a:ext uri="{FF2B5EF4-FFF2-40B4-BE49-F238E27FC236}">
                <a16:creationId xmlns:a16="http://schemas.microsoft.com/office/drawing/2014/main" id="{2999BEB2-8807-D8D9-C697-3B586457C980}"/>
              </a:ext>
            </a:extLst>
          </p:cNvPr>
          <p:cNvPicPr>
            <a:picLocks noChangeAspect="1"/>
          </p:cNvPicPr>
          <p:nvPr/>
        </p:nvPicPr>
        <p:blipFill>
          <a:blip r:embed="rId7"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132465" y="2425958"/>
            <a:ext cx="924140" cy="924140"/>
          </a:xfrm>
          <a:prstGeom prst="rect">
            <a:avLst/>
          </a:prstGeom>
        </p:spPr>
      </p:pic>
      <p:pic>
        <p:nvPicPr>
          <p:cNvPr id="33" name="Picture 32" descr="Icon&#10;&#10;Description automatically generated">
            <a:extLst>
              <a:ext uri="{FF2B5EF4-FFF2-40B4-BE49-F238E27FC236}">
                <a16:creationId xmlns:a16="http://schemas.microsoft.com/office/drawing/2014/main" id="{F6208F34-1C87-CA60-B005-E1D29AD9F498}"/>
              </a:ext>
            </a:extLst>
          </p:cNvPr>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801323" y="2417805"/>
            <a:ext cx="823069" cy="823069"/>
          </a:xfrm>
          <a:prstGeom prst="rect">
            <a:avLst/>
          </a:prstGeom>
        </p:spPr>
      </p:pic>
      <p:pic>
        <p:nvPicPr>
          <p:cNvPr id="34" name="Picture 33">
            <a:extLst>
              <a:ext uri="{FF2B5EF4-FFF2-40B4-BE49-F238E27FC236}">
                <a16:creationId xmlns:a16="http://schemas.microsoft.com/office/drawing/2014/main" id="{3FA149EE-6CBD-AA0F-BAD0-14AF55C60FA7}"/>
              </a:ext>
            </a:extLst>
          </p:cNvPr>
          <p:cNvPicPr>
            <a:picLocks noChangeAspect="1"/>
          </p:cNvPicPr>
          <p:nvPr/>
        </p:nvPicPr>
        <p:blipFill rotWithShape="1">
          <a:blip r:embed="rId9"/>
          <a:srcRect l="3203" r="3654"/>
          <a:stretch/>
        </p:blipFill>
        <p:spPr>
          <a:xfrm>
            <a:off x="9151213" y="5633093"/>
            <a:ext cx="2489403" cy="874131"/>
          </a:xfrm>
          <a:prstGeom prst="roundRect">
            <a:avLst/>
          </a:prstGeom>
          <a:ln w="12700">
            <a:solidFill>
              <a:schemeClr val="tx1"/>
            </a:solidFill>
          </a:ln>
        </p:spPr>
      </p:pic>
      <p:sp>
        <p:nvSpPr>
          <p:cNvPr id="38" name="TextBox 37">
            <a:extLst>
              <a:ext uri="{FF2B5EF4-FFF2-40B4-BE49-F238E27FC236}">
                <a16:creationId xmlns:a16="http://schemas.microsoft.com/office/drawing/2014/main" id="{3E3EA4CC-CAFC-8F93-5761-CE31798C4416}"/>
              </a:ext>
            </a:extLst>
          </p:cNvPr>
          <p:cNvSpPr txBox="1"/>
          <p:nvPr/>
        </p:nvSpPr>
        <p:spPr>
          <a:xfrm>
            <a:off x="2994637" y="5791634"/>
            <a:ext cx="970512" cy="523220"/>
          </a:xfrm>
          <a:prstGeom prst="rect">
            <a:avLst/>
          </a:prstGeom>
          <a:noFill/>
        </p:spPr>
        <p:txBody>
          <a:bodyPr wrap="square">
            <a:spAutoFit/>
          </a:bodyPr>
          <a:lstStyle/>
          <a:p>
            <a:r>
              <a:rPr lang="en-US" sz="2800">
                <a:solidFill>
                  <a:schemeClr val="bg1"/>
                </a:solidFill>
              </a:rPr>
              <a:t>13x</a:t>
            </a:r>
          </a:p>
        </p:txBody>
      </p:sp>
      <p:sp>
        <p:nvSpPr>
          <p:cNvPr id="39" name="TextBox 38">
            <a:extLst>
              <a:ext uri="{FF2B5EF4-FFF2-40B4-BE49-F238E27FC236}">
                <a16:creationId xmlns:a16="http://schemas.microsoft.com/office/drawing/2014/main" id="{1CD1A10A-2971-DC38-189C-5C20C66DA252}"/>
              </a:ext>
            </a:extLst>
          </p:cNvPr>
          <p:cNvSpPr txBox="1"/>
          <p:nvPr/>
        </p:nvSpPr>
        <p:spPr>
          <a:xfrm>
            <a:off x="5917576" y="5794766"/>
            <a:ext cx="970512" cy="523220"/>
          </a:xfrm>
          <a:prstGeom prst="rect">
            <a:avLst/>
          </a:prstGeom>
          <a:noFill/>
        </p:spPr>
        <p:txBody>
          <a:bodyPr wrap="square">
            <a:spAutoFit/>
          </a:bodyPr>
          <a:lstStyle/>
          <a:p>
            <a:r>
              <a:rPr lang="en-US" sz="2800">
                <a:solidFill>
                  <a:schemeClr val="bg1"/>
                </a:solidFill>
              </a:rPr>
              <a:t>75%</a:t>
            </a:r>
          </a:p>
        </p:txBody>
      </p:sp>
      <p:sp>
        <p:nvSpPr>
          <p:cNvPr id="40" name="Text Placeholder 6">
            <a:extLst>
              <a:ext uri="{FF2B5EF4-FFF2-40B4-BE49-F238E27FC236}">
                <a16:creationId xmlns:a16="http://schemas.microsoft.com/office/drawing/2014/main" id="{7F520D31-6D23-B213-69B4-F7BC41A83D80}"/>
              </a:ext>
            </a:extLst>
          </p:cNvPr>
          <p:cNvSpPr txBox="1">
            <a:spLocks/>
          </p:cNvSpPr>
          <p:nvPr/>
        </p:nvSpPr>
        <p:spPr>
          <a:xfrm>
            <a:off x="3935760" y="5762170"/>
            <a:ext cx="1838969" cy="547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Less likely to face a tribunal claim</a:t>
            </a:r>
          </a:p>
        </p:txBody>
      </p:sp>
      <p:sp>
        <p:nvSpPr>
          <p:cNvPr id="41" name="Text Placeholder 6">
            <a:extLst>
              <a:ext uri="{FF2B5EF4-FFF2-40B4-BE49-F238E27FC236}">
                <a16:creationId xmlns:a16="http://schemas.microsoft.com/office/drawing/2014/main" id="{A48B4B4C-75BB-9EC1-DD60-20A05266A7F7}"/>
              </a:ext>
            </a:extLst>
          </p:cNvPr>
          <p:cNvSpPr txBox="1">
            <a:spLocks/>
          </p:cNvSpPr>
          <p:nvPr/>
        </p:nvSpPr>
        <p:spPr>
          <a:xfrm>
            <a:off x="6889644" y="5762170"/>
            <a:ext cx="2018054" cy="547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Less likely to have a reportable accident at work </a:t>
            </a:r>
          </a:p>
        </p:txBody>
      </p:sp>
      <p:sp>
        <p:nvSpPr>
          <p:cNvPr id="44" name="TextBox 43">
            <a:extLst>
              <a:ext uri="{FF2B5EF4-FFF2-40B4-BE49-F238E27FC236}">
                <a16:creationId xmlns:a16="http://schemas.microsoft.com/office/drawing/2014/main" id="{674D008E-E78C-BE1A-83FA-AAC0C07F66C8}"/>
              </a:ext>
            </a:extLst>
          </p:cNvPr>
          <p:cNvSpPr txBox="1"/>
          <p:nvPr/>
        </p:nvSpPr>
        <p:spPr>
          <a:xfrm>
            <a:off x="1083900" y="5637745"/>
            <a:ext cx="1839850" cy="830997"/>
          </a:xfrm>
          <a:prstGeom prst="rect">
            <a:avLst/>
          </a:prstGeom>
          <a:noFill/>
        </p:spPr>
        <p:txBody>
          <a:bodyPr wrap="square">
            <a:spAutoFit/>
          </a:bodyPr>
          <a:lstStyle/>
          <a:p>
            <a:r>
              <a:rPr lang="en-US" sz="1600" i="0">
                <a:effectLst/>
              </a:rPr>
              <a:t>Rated ‘Excellent’ on Trustpilot, our clients are: </a:t>
            </a:r>
            <a:endParaRPr lang="en-GB" sz="1600"/>
          </a:p>
        </p:txBody>
      </p:sp>
    </p:spTree>
    <p:extLst>
      <p:ext uri="{BB962C8B-B14F-4D97-AF65-F5344CB8AC3E}">
        <p14:creationId xmlns:p14="http://schemas.microsoft.com/office/powerpoint/2010/main" val="213610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Safety Culture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20</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83432" y="670314"/>
            <a:ext cx="5974343" cy="428008"/>
          </a:xfrm>
        </p:spPr>
        <p:txBody>
          <a:bodyPr>
            <a:normAutofit fontScale="92500" lnSpcReduction="20000"/>
          </a:bodyPr>
          <a:lstStyle/>
          <a:p>
            <a:r>
              <a:rPr lang="en-GB" dirty="0"/>
              <a:t>Safety culture questions</a:t>
            </a:r>
          </a:p>
        </p:txBody>
      </p:sp>
      <p:sp>
        <p:nvSpPr>
          <p:cNvPr id="2" name="TextBox 1">
            <a:extLst>
              <a:ext uri="{FF2B5EF4-FFF2-40B4-BE49-F238E27FC236}">
                <a16:creationId xmlns:a16="http://schemas.microsoft.com/office/drawing/2014/main" id="{799D4216-22B6-EF28-E59E-F9D44972CC30}"/>
              </a:ext>
            </a:extLst>
          </p:cNvPr>
          <p:cNvSpPr txBox="1"/>
          <p:nvPr/>
        </p:nvSpPr>
        <p:spPr>
          <a:xfrm>
            <a:off x="1199456" y="1776555"/>
            <a:ext cx="6006882" cy="4216539"/>
          </a:xfrm>
          <a:prstGeom prst="rect">
            <a:avLst/>
          </a:prstGeom>
          <a:noFill/>
        </p:spPr>
        <p:txBody>
          <a:bodyPr wrap="square">
            <a:spAutoFit/>
          </a:bodyPr>
          <a:lstStyle/>
          <a:p>
            <a:r>
              <a:rPr lang="en-GB" b="1" dirty="0">
                <a:solidFill>
                  <a:schemeClr val="accent1"/>
                </a:solidFill>
                <a:latin typeface="+mj-lt"/>
                <a:cs typeface="Arial" panose="020B0604020202020204" pitchFamily="34" charset="0"/>
              </a:rPr>
              <a:t>Quality Assurance</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Do you have effective governance systems?</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What works well, what needs improvement?</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What has improved?</a:t>
            </a:r>
          </a:p>
          <a:p>
            <a:endParaRPr lang="en-GB" b="1" dirty="0">
              <a:solidFill>
                <a:srgbClr val="069594"/>
              </a:solidFill>
              <a:cs typeface="Arial" panose="020B0604020202020204" pitchFamily="34" charset="0"/>
            </a:endParaRPr>
          </a:p>
          <a:p>
            <a:r>
              <a:rPr lang="en-GB" b="1" dirty="0">
                <a:solidFill>
                  <a:schemeClr val="accent1"/>
                </a:solidFill>
                <a:latin typeface="+mj-lt"/>
                <a:cs typeface="Arial" panose="020B0604020202020204" pitchFamily="34" charset="0"/>
              </a:rPr>
              <a:t>Culture</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Is the culture open, inclusive and positive?</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Are equality characteristics fully considered?</a:t>
            </a: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Is it reviewed regularly?</a:t>
            </a:r>
          </a:p>
          <a:p>
            <a:endParaRPr lang="en-GB" b="1" dirty="0">
              <a:solidFill>
                <a:srgbClr val="069594"/>
              </a:solidFill>
              <a:cs typeface="Arial" panose="020B0604020202020204" pitchFamily="34" charset="0"/>
            </a:endParaRPr>
          </a:p>
          <a:p>
            <a:r>
              <a:rPr lang="en-GB" b="1" dirty="0">
                <a:solidFill>
                  <a:schemeClr val="accent1"/>
                </a:solidFill>
                <a:latin typeface="+mj-lt"/>
                <a:cs typeface="Arial" panose="020B0604020202020204" pitchFamily="34" charset="0"/>
              </a:rPr>
              <a:t>Surveys</a:t>
            </a:r>
          </a:p>
          <a:p>
            <a:endParaRPr lang="en-GB" sz="800" b="1" dirty="0">
              <a:solidFill>
                <a:srgbClr val="069594"/>
              </a:solidFill>
              <a:cs typeface="Arial" panose="020B0604020202020204" pitchFamily="34" charset="0"/>
            </a:endParaRPr>
          </a:p>
          <a:p>
            <a:pPr marL="285750" indent="-285750">
              <a:buFont typeface="Arial" panose="020B0604020202020204" pitchFamily="34" charset="0"/>
              <a:buChar char="•"/>
            </a:pPr>
            <a:r>
              <a:rPr lang="en-GB" dirty="0">
                <a:solidFill>
                  <a:schemeClr val="tx1">
                    <a:lumMod val="85000"/>
                    <a:lumOff val="15000"/>
                  </a:schemeClr>
                </a:solidFill>
                <a:cs typeface="Arial" panose="020B0604020202020204" pitchFamily="34" charset="0"/>
              </a:rPr>
              <a:t>Have you completed a recent survey of residents/clients, staff and family/friends?</a:t>
            </a:r>
          </a:p>
        </p:txBody>
      </p:sp>
    </p:spTree>
    <p:extLst>
      <p:ext uri="{BB962C8B-B14F-4D97-AF65-F5344CB8AC3E}">
        <p14:creationId xmlns:p14="http://schemas.microsoft.com/office/powerpoint/2010/main" val="3793411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19">
            <a:extLst>
              <a:ext uri="{FF2B5EF4-FFF2-40B4-BE49-F238E27FC236}">
                <a16:creationId xmlns:a16="http://schemas.microsoft.com/office/drawing/2014/main" id="{5211C053-5A80-0209-F978-D7E1E1E5E136}"/>
              </a:ext>
            </a:extLst>
          </p:cNvPr>
          <p:cNvSpPr/>
          <p:nvPr/>
        </p:nvSpPr>
        <p:spPr>
          <a:xfrm>
            <a:off x="9285551" y="3696443"/>
            <a:ext cx="2671839" cy="1512168"/>
          </a:xfrm>
          <a:prstGeom prst="roundRect">
            <a:avLst/>
          </a:prstGeom>
          <a:solidFill>
            <a:srgbClr val="FA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89E555DC-E098-11F8-9552-D955C5289F1B}"/>
              </a:ext>
            </a:extLst>
          </p:cNvPr>
          <p:cNvSpPr/>
          <p:nvPr/>
        </p:nvSpPr>
        <p:spPr>
          <a:xfrm>
            <a:off x="6501307" y="3689922"/>
            <a:ext cx="2671839" cy="1512168"/>
          </a:xfrm>
          <a:prstGeom prst="roundRect">
            <a:avLst/>
          </a:prstGeom>
          <a:solidFill>
            <a:srgbClr val="FA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9">
            <a:extLst>
              <a:ext uri="{FF2B5EF4-FFF2-40B4-BE49-F238E27FC236}">
                <a16:creationId xmlns:a16="http://schemas.microsoft.com/office/drawing/2014/main" id="{658E3670-064A-F628-8BF5-F133D28A7A3F}"/>
              </a:ext>
            </a:extLst>
          </p:cNvPr>
          <p:cNvSpPr/>
          <p:nvPr/>
        </p:nvSpPr>
        <p:spPr>
          <a:xfrm>
            <a:off x="2050649" y="1750962"/>
            <a:ext cx="2764028" cy="1512168"/>
          </a:xfrm>
          <a:prstGeom prst="roundRect">
            <a:avLst/>
          </a:prstGeom>
          <a:solidFill>
            <a:srgbClr val="FA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9">
            <a:extLst>
              <a:ext uri="{FF2B5EF4-FFF2-40B4-BE49-F238E27FC236}">
                <a16:creationId xmlns:a16="http://schemas.microsoft.com/office/drawing/2014/main" id="{EE33FB70-17FE-EC95-68DE-A93132C50245}"/>
              </a:ext>
            </a:extLst>
          </p:cNvPr>
          <p:cNvSpPr/>
          <p:nvPr/>
        </p:nvSpPr>
        <p:spPr>
          <a:xfrm>
            <a:off x="4928427" y="1750962"/>
            <a:ext cx="2671839" cy="1512168"/>
          </a:xfrm>
          <a:prstGeom prst="roundRect">
            <a:avLst/>
          </a:prstGeom>
          <a:solidFill>
            <a:srgbClr val="FA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9">
            <a:extLst>
              <a:ext uri="{FF2B5EF4-FFF2-40B4-BE49-F238E27FC236}">
                <a16:creationId xmlns:a16="http://schemas.microsoft.com/office/drawing/2014/main" id="{52DE52A7-8A4E-EA29-82A5-87FF53BF7DE4}"/>
              </a:ext>
            </a:extLst>
          </p:cNvPr>
          <p:cNvSpPr/>
          <p:nvPr/>
        </p:nvSpPr>
        <p:spPr>
          <a:xfrm>
            <a:off x="7741610" y="1756566"/>
            <a:ext cx="2671839" cy="1512168"/>
          </a:xfrm>
          <a:prstGeom prst="roundRect">
            <a:avLst/>
          </a:prstGeom>
          <a:solidFill>
            <a:srgbClr val="FA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9">
            <a:extLst>
              <a:ext uri="{FF2B5EF4-FFF2-40B4-BE49-F238E27FC236}">
                <a16:creationId xmlns:a16="http://schemas.microsoft.com/office/drawing/2014/main" id="{B3D87990-FD73-372E-264F-48A2FA1EC525}"/>
              </a:ext>
            </a:extLst>
          </p:cNvPr>
          <p:cNvSpPr/>
          <p:nvPr/>
        </p:nvSpPr>
        <p:spPr>
          <a:xfrm>
            <a:off x="810346" y="3684318"/>
            <a:ext cx="2764028" cy="1512168"/>
          </a:xfrm>
          <a:prstGeom prst="roundRect">
            <a:avLst/>
          </a:prstGeom>
          <a:solidFill>
            <a:srgbClr val="FA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7BEFF27-84A5-AF3F-E6CC-2DA0D43B505F}"/>
              </a:ext>
            </a:extLst>
          </p:cNvPr>
          <p:cNvSpPr>
            <a:spLocks noGrp="1"/>
          </p:cNvSpPr>
          <p:nvPr>
            <p:ph type="body" sz="quarter" idx="13"/>
          </p:nvPr>
        </p:nvSpPr>
        <p:spPr/>
        <p:txBody>
          <a:bodyPr>
            <a:normAutofit fontScale="92500" lnSpcReduction="20000"/>
          </a:bodyPr>
          <a:lstStyle/>
          <a:p>
            <a:r>
              <a:rPr lang="en-US" dirty="0"/>
              <a:t>Hot topics</a:t>
            </a:r>
          </a:p>
        </p:txBody>
      </p:sp>
      <p:sp>
        <p:nvSpPr>
          <p:cNvPr id="5" name="Text Placeholder 4">
            <a:extLst>
              <a:ext uri="{FF2B5EF4-FFF2-40B4-BE49-F238E27FC236}">
                <a16:creationId xmlns:a16="http://schemas.microsoft.com/office/drawing/2014/main" id="{6FD07401-78FD-E113-8D08-E0046A60DAA3}"/>
              </a:ext>
            </a:extLst>
          </p:cNvPr>
          <p:cNvSpPr>
            <a:spLocks noGrp="1"/>
          </p:cNvSpPr>
          <p:nvPr>
            <p:ph type="body" sz="quarter" idx="19"/>
          </p:nvPr>
        </p:nvSpPr>
        <p:spPr>
          <a:xfrm>
            <a:off x="1945712" y="2243843"/>
            <a:ext cx="2888288" cy="1016630"/>
          </a:xfrm>
        </p:spPr>
        <p:txBody>
          <a:bodyPr/>
          <a:lstStyle/>
          <a:p>
            <a:r>
              <a:rPr lang="en-US" sz="2000" dirty="0"/>
              <a:t>Lessons learnt</a:t>
            </a:r>
          </a:p>
        </p:txBody>
      </p:sp>
      <p:sp>
        <p:nvSpPr>
          <p:cNvPr id="6" name="Text Placeholder 5">
            <a:extLst>
              <a:ext uri="{FF2B5EF4-FFF2-40B4-BE49-F238E27FC236}">
                <a16:creationId xmlns:a16="http://schemas.microsoft.com/office/drawing/2014/main" id="{7AB519BA-126B-9AA0-7623-4AFD72661C67}"/>
              </a:ext>
            </a:extLst>
          </p:cNvPr>
          <p:cNvSpPr>
            <a:spLocks noGrp="1"/>
          </p:cNvSpPr>
          <p:nvPr>
            <p:ph type="body" sz="quarter" idx="22"/>
          </p:nvPr>
        </p:nvSpPr>
        <p:spPr>
          <a:xfrm>
            <a:off x="4843661" y="2127831"/>
            <a:ext cx="2888288" cy="1016630"/>
          </a:xfrm>
        </p:spPr>
        <p:txBody>
          <a:bodyPr/>
          <a:lstStyle/>
          <a:p>
            <a:r>
              <a:rPr lang="en-GB" sz="2000" dirty="0"/>
              <a:t>Equality and </a:t>
            </a:r>
          </a:p>
          <a:p>
            <a:r>
              <a:rPr lang="en-GB" sz="2000" dirty="0"/>
              <a:t>diversity</a:t>
            </a:r>
          </a:p>
          <a:p>
            <a:endParaRPr lang="en-US" dirty="0"/>
          </a:p>
        </p:txBody>
      </p:sp>
      <p:sp>
        <p:nvSpPr>
          <p:cNvPr id="7" name="Text Placeholder 6">
            <a:extLst>
              <a:ext uri="{FF2B5EF4-FFF2-40B4-BE49-F238E27FC236}">
                <a16:creationId xmlns:a16="http://schemas.microsoft.com/office/drawing/2014/main" id="{928B4FD8-46A6-826D-C931-88D0FA7A7616}"/>
              </a:ext>
            </a:extLst>
          </p:cNvPr>
          <p:cNvSpPr>
            <a:spLocks noGrp="1"/>
          </p:cNvSpPr>
          <p:nvPr>
            <p:ph type="body" sz="quarter" idx="25"/>
          </p:nvPr>
        </p:nvSpPr>
        <p:spPr>
          <a:xfrm>
            <a:off x="755351" y="4077072"/>
            <a:ext cx="2888288" cy="1016630"/>
          </a:xfrm>
        </p:spPr>
        <p:txBody>
          <a:bodyPr/>
          <a:lstStyle/>
          <a:p>
            <a:pPr>
              <a:lnSpc>
                <a:spcPct val="100000"/>
              </a:lnSpc>
              <a:spcBef>
                <a:spcPts val="600"/>
              </a:spcBef>
              <a:buClr>
                <a:srgbClr val="FFCC66"/>
              </a:buClr>
            </a:pPr>
            <a:r>
              <a:rPr lang="en-GB" sz="2000" dirty="0"/>
              <a:t>Safeguarding/CQC notifications</a:t>
            </a:r>
          </a:p>
        </p:txBody>
      </p:sp>
      <p:sp>
        <p:nvSpPr>
          <p:cNvPr id="10" name="Vertical Text Placeholder 9">
            <a:extLst>
              <a:ext uri="{FF2B5EF4-FFF2-40B4-BE49-F238E27FC236}">
                <a16:creationId xmlns:a16="http://schemas.microsoft.com/office/drawing/2014/main" id="{C0224D54-48BB-1F66-A816-6FF4A5F69B2C}"/>
              </a:ext>
            </a:extLst>
          </p:cNvPr>
          <p:cNvSpPr>
            <a:spLocks noGrp="1"/>
          </p:cNvSpPr>
          <p:nvPr>
            <p:ph type="body" orient="vert" sz="quarter" idx="10"/>
          </p:nvPr>
        </p:nvSpPr>
        <p:spPr/>
        <p:txBody>
          <a:bodyPr/>
          <a:lstStyle/>
          <a:p>
            <a:r>
              <a:rPr lang="en-US" dirty="0"/>
              <a:t>Hot topics</a:t>
            </a:r>
          </a:p>
        </p:txBody>
      </p:sp>
      <p:sp>
        <p:nvSpPr>
          <p:cNvPr id="11" name="Slide Number Placeholder 10">
            <a:extLst>
              <a:ext uri="{FF2B5EF4-FFF2-40B4-BE49-F238E27FC236}">
                <a16:creationId xmlns:a16="http://schemas.microsoft.com/office/drawing/2014/main" id="{8C1B67DC-3355-91AE-992E-05A990D1F51A}"/>
              </a:ext>
            </a:extLst>
          </p:cNvPr>
          <p:cNvSpPr>
            <a:spLocks noGrp="1"/>
          </p:cNvSpPr>
          <p:nvPr>
            <p:ph type="sldNum" sz="quarter" idx="12"/>
          </p:nvPr>
        </p:nvSpPr>
        <p:spPr/>
        <p:txBody>
          <a:bodyPr/>
          <a:lstStyle/>
          <a:p>
            <a:fld id="{37F35557-73E6-6D42-8D2B-9B98470A5D9B}" type="slidenum">
              <a:rPr lang="en-US" smtClean="0"/>
              <a:pPr/>
              <a:t>21</a:t>
            </a:fld>
            <a:endParaRPr lang="en-US" dirty="0"/>
          </a:p>
        </p:txBody>
      </p:sp>
      <p:sp>
        <p:nvSpPr>
          <p:cNvPr id="12" name="Text Placeholder 4">
            <a:extLst>
              <a:ext uri="{FF2B5EF4-FFF2-40B4-BE49-F238E27FC236}">
                <a16:creationId xmlns:a16="http://schemas.microsoft.com/office/drawing/2014/main" id="{BB71F4C5-C937-A2BF-9EBF-2BD6238F5E41}"/>
              </a:ext>
            </a:extLst>
          </p:cNvPr>
          <p:cNvSpPr txBox="1">
            <a:spLocks/>
          </p:cNvSpPr>
          <p:nvPr/>
        </p:nvSpPr>
        <p:spPr>
          <a:xfrm>
            <a:off x="7649317" y="2127831"/>
            <a:ext cx="2888288" cy="101663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373635"/>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CC66"/>
              </a:buClr>
            </a:pPr>
            <a:r>
              <a:rPr lang="en-GB" sz="2000" dirty="0"/>
              <a:t>Culture and culturally appropriate care</a:t>
            </a:r>
          </a:p>
        </p:txBody>
      </p:sp>
      <p:sp>
        <p:nvSpPr>
          <p:cNvPr id="3" name="Rounded Rectangle 19">
            <a:extLst>
              <a:ext uri="{FF2B5EF4-FFF2-40B4-BE49-F238E27FC236}">
                <a16:creationId xmlns:a16="http://schemas.microsoft.com/office/drawing/2014/main" id="{1118BCEE-2163-2983-D77E-E0F7E497A710}"/>
              </a:ext>
            </a:extLst>
          </p:cNvPr>
          <p:cNvSpPr/>
          <p:nvPr/>
        </p:nvSpPr>
        <p:spPr>
          <a:xfrm>
            <a:off x="3688124" y="3684318"/>
            <a:ext cx="2671839" cy="1512168"/>
          </a:xfrm>
          <a:prstGeom prst="roundRect">
            <a:avLst/>
          </a:prstGeom>
          <a:solidFill>
            <a:srgbClr val="FA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949A77B1-8C13-B11D-5722-0F759FC550FF}"/>
              </a:ext>
            </a:extLst>
          </p:cNvPr>
          <p:cNvSpPr txBox="1">
            <a:spLocks/>
          </p:cNvSpPr>
          <p:nvPr/>
        </p:nvSpPr>
        <p:spPr>
          <a:xfrm>
            <a:off x="3593697" y="4191981"/>
            <a:ext cx="2888288" cy="101663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373635"/>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Staff training</a:t>
            </a:r>
          </a:p>
        </p:txBody>
      </p:sp>
      <p:sp>
        <p:nvSpPr>
          <p:cNvPr id="9" name="Text Placeholder 4">
            <a:extLst>
              <a:ext uri="{FF2B5EF4-FFF2-40B4-BE49-F238E27FC236}">
                <a16:creationId xmlns:a16="http://schemas.microsoft.com/office/drawing/2014/main" id="{3BAAD2AA-1BA5-1383-8385-60083662BB78}"/>
              </a:ext>
            </a:extLst>
          </p:cNvPr>
          <p:cNvSpPr txBox="1">
            <a:spLocks/>
          </p:cNvSpPr>
          <p:nvPr/>
        </p:nvSpPr>
        <p:spPr>
          <a:xfrm>
            <a:off x="6393082" y="4077072"/>
            <a:ext cx="2888288" cy="101663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373635"/>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Communication </a:t>
            </a:r>
          </a:p>
          <a:p>
            <a:r>
              <a:rPr lang="en-US" sz="2000" dirty="0"/>
              <a:t>to staff</a:t>
            </a:r>
          </a:p>
        </p:txBody>
      </p:sp>
      <p:sp>
        <p:nvSpPr>
          <p:cNvPr id="19" name="Text Placeholder 4">
            <a:extLst>
              <a:ext uri="{FF2B5EF4-FFF2-40B4-BE49-F238E27FC236}">
                <a16:creationId xmlns:a16="http://schemas.microsoft.com/office/drawing/2014/main" id="{6FD513C9-D351-51BA-437E-2CDB2B8E68CC}"/>
              </a:ext>
            </a:extLst>
          </p:cNvPr>
          <p:cNvSpPr txBox="1">
            <a:spLocks/>
          </p:cNvSpPr>
          <p:nvPr/>
        </p:nvSpPr>
        <p:spPr>
          <a:xfrm>
            <a:off x="9192468" y="4246175"/>
            <a:ext cx="2888288" cy="101663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373635"/>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Environment</a:t>
            </a:r>
          </a:p>
        </p:txBody>
      </p:sp>
    </p:spTree>
    <p:extLst>
      <p:ext uri="{BB962C8B-B14F-4D97-AF65-F5344CB8AC3E}">
        <p14:creationId xmlns:p14="http://schemas.microsoft.com/office/powerpoint/2010/main" val="2066396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7D80D6-72B5-D1A7-42EF-954F7778A3E2}"/>
              </a:ext>
            </a:extLst>
          </p:cNvPr>
          <p:cNvSpPr>
            <a:spLocks noGrp="1"/>
          </p:cNvSpPr>
          <p:nvPr>
            <p:ph type="body" sz="quarter" idx="13"/>
          </p:nvPr>
        </p:nvSpPr>
        <p:spPr>
          <a:xfrm>
            <a:off x="4079776" y="2852936"/>
            <a:ext cx="4830763" cy="1584325"/>
          </a:xfrm>
        </p:spPr>
        <p:txBody>
          <a:bodyPr/>
          <a:lstStyle/>
          <a:p>
            <a:r>
              <a:rPr lang="en-US" dirty="0"/>
              <a:t>Questions</a:t>
            </a:r>
          </a:p>
        </p:txBody>
      </p:sp>
      <p:sp>
        <p:nvSpPr>
          <p:cNvPr id="5" name="Slide Number Placeholder 4">
            <a:extLst>
              <a:ext uri="{FF2B5EF4-FFF2-40B4-BE49-F238E27FC236}">
                <a16:creationId xmlns:a16="http://schemas.microsoft.com/office/drawing/2014/main" id="{BDA81BAC-E6F3-04AC-4BDC-4BBDA4D41554}"/>
              </a:ext>
            </a:extLst>
          </p:cNvPr>
          <p:cNvSpPr>
            <a:spLocks noGrp="1"/>
          </p:cNvSpPr>
          <p:nvPr>
            <p:ph type="sldNum" sz="quarter" idx="12"/>
          </p:nvPr>
        </p:nvSpPr>
        <p:spPr/>
        <p:txBody>
          <a:bodyPr/>
          <a:lstStyle/>
          <a:p>
            <a:fld id="{37F35557-73E6-6D42-8D2B-9B98470A5D9B}" type="slidenum">
              <a:rPr lang="en-US" smtClean="0"/>
              <a:pPr/>
              <a:t>22</a:t>
            </a:fld>
            <a:endParaRPr lang="en-US" dirty="0"/>
          </a:p>
        </p:txBody>
      </p:sp>
    </p:spTree>
    <p:extLst>
      <p:ext uri="{BB962C8B-B14F-4D97-AF65-F5344CB8AC3E}">
        <p14:creationId xmlns:p14="http://schemas.microsoft.com/office/powerpoint/2010/main" val="443198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shape&#10;&#10;Description automatically generated">
            <a:extLst>
              <a:ext uri="{FF2B5EF4-FFF2-40B4-BE49-F238E27FC236}">
                <a16:creationId xmlns:a16="http://schemas.microsoft.com/office/drawing/2014/main" id="{F681EC51-3C4A-373E-39B5-E149B12628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09174" y="1541334"/>
            <a:ext cx="1278000" cy="1278000"/>
          </a:xfrm>
          <a:prstGeom prst="rect">
            <a:avLst/>
          </a:prstGeom>
        </p:spPr>
      </p:pic>
      <p:pic>
        <p:nvPicPr>
          <p:cNvPr id="26" name="Picture 25" descr="Icon&#10;&#10;Description automatically generated">
            <a:extLst>
              <a:ext uri="{FF2B5EF4-FFF2-40B4-BE49-F238E27FC236}">
                <a16:creationId xmlns:a16="http://schemas.microsoft.com/office/drawing/2014/main" id="{EF7936B7-0ADE-1176-F8E6-B2661FDD50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7814" y="1547738"/>
            <a:ext cx="1278000" cy="1278000"/>
          </a:xfrm>
          <a:prstGeom prst="rect">
            <a:avLst/>
          </a:prstGeom>
        </p:spPr>
      </p:pic>
      <p:pic>
        <p:nvPicPr>
          <p:cNvPr id="25" name="Picture 24" descr="Icon&#10;&#10;Description automatically generated">
            <a:extLst>
              <a:ext uri="{FF2B5EF4-FFF2-40B4-BE49-F238E27FC236}">
                <a16:creationId xmlns:a16="http://schemas.microsoft.com/office/drawing/2014/main" id="{76F65A81-04FA-8CDE-EC6C-E328F2BFEA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9116" y="1547984"/>
            <a:ext cx="1278000" cy="1278000"/>
          </a:xfrm>
          <a:prstGeom prst="rect">
            <a:avLst/>
          </a:prstGeom>
        </p:spPr>
      </p:pic>
      <p:sp>
        <p:nvSpPr>
          <p:cNvPr id="2" name="Text Placeholder 1">
            <a:extLst>
              <a:ext uri="{FF2B5EF4-FFF2-40B4-BE49-F238E27FC236}">
                <a16:creationId xmlns:a16="http://schemas.microsoft.com/office/drawing/2014/main" id="{EA1B2895-DC13-174A-E010-4A7B7BD16F9F}"/>
              </a:ext>
            </a:extLst>
          </p:cNvPr>
          <p:cNvSpPr>
            <a:spLocks noGrp="1"/>
          </p:cNvSpPr>
          <p:nvPr>
            <p:ph type="body" sz="quarter" idx="13"/>
          </p:nvPr>
        </p:nvSpPr>
        <p:spPr/>
        <p:txBody>
          <a:bodyPr vert="horz" lIns="91440" tIns="45720" rIns="91440" bIns="45720" rtlCol="0" anchor="t">
            <a:noAutofit/>
          </a:bodyPr>
          <a:lstStyle/>
          <a:p>
            <a:r>
              <a:rPr lang="en-US" sz="4000" dirty="0">
                <a:latin typeface="Avenir Next LT Pro"/>
              </a:rPr>
              <a:t>Why Citation?</a:t>
            </a:r>
            <a:endParaRPr lang="en-US" sz="4000" dirty="0"/>
          </a:p>
        </p:txBody>
      </p:sp>
      <p:sp>
        <p:nvSpPr>
          <p:cNvPr id="7" name="Text Placeholder 6">
            <a:extLst>
              <a:ext uri="{FF2B5EF4-FFF2-40B4-BE49-F238E27FC236}">
                <a16:creationId xmlns:a16="http://schemas.microsoft.com/office/drawing/2014/main" id="{E88F7363-A0C3-C607-A28E-397202412737}"/>
              </a:ext>
            </a:extLst>
          </p:cNvPr>
          <p:cNvSpPr>
            <a:spLocks noGrp="1"/>
          </p:cNvSpPr>
          <p:nvPr>
            <p:ph type="body" sz="quarter" idx="19"/>
          </p:nvPr>
        </p:nvSpPr>
        <p:spPr>
          <a:xfrm>
            <a:off x="1100654" y="3425266"/>
            <a:ext cx="2483144" cy="2529842"/>
          </a:xfrm>
        </p:spPr>
        <p:txBody>
          <a:bodyPr vert="horz" lIns="91440" tIns="45720" rIns="91440" bIns="45720" rtlCol="0" anchor="t">
            <a:noAutofit/>
          </a:bodyPr>
          <a:lstStyle/>
          <a:p>
            <a:r>
              <a:rPr lang="en-GB" sz="1400" dirty="0">
                <a:latin typeface="Avenir Next LT Pro"/>
              </a:rPr>
              <a:t>Financial protection &amp; bespoke packages to suit your business​</a:t>
            </a:r>
          </a:p>
          <a:p>
            <a:pPr marL="285750" indent="-285750">
              <a:buFont typeface="Arial" panose="020B0604020202020204" pitchFamily="34" charset="0"/>
              <a:buChar char="•"/>
            </a:pPr>
            <a:r>
              <a:rPr lang="en-GB" sz="1400" dirty="0">
                <a:latin typeface="Avenir Next LT Pro"/>
              </a:rPr>
              <a:t>The Citation Advice Guarantee</a:t>
            </a:r>
          </a:p>
          <a:p>
            <a:pPr marL="285750" indent="-285750">
              <a:buFont typeface="Arial" panose="020B0604020202020204" pitchFamily="34" charset="0"/>
              <a:buChar char="•"/>
            </a:pPr>
            <a:r>
              <a:rPr lang="en-GB" sz="1400" dirty="0">
                <a:latin typeface="Avenir Next LT Pro"/>
              </a:rPr>
              <a:t>Tailored contracts &amp; handbooks</a:t>
            </a:r>
          </a:p>
          <a:p>
            <a:pPr marL="285750" indent="-285750">
              <a:buFont typeface="Arial" panose="020B0604020202020204" pitchFamily="34" charset="0"/>
              <a:buChar char="•"/>
            </a:pPr>
            <a:r>
              <a:rPr lang="en-GB" sz="1400" dirty="0">
                <a:latin typeface="Avenir Next LT Pro"/>
              </a:rPr>
              <a:t>Template policies</a:t>
            </a:r>
          </a:p>
          <a:p>
            <a:pPr marL="285750" indent="-285750">
              <a:buFont typeface="Arial" panose="020B0604020202020204" pitchFamily="34" charset="0"/>
              <a:buChar char="•"/>
            </a:pPr>
            <a:r>
              <a:rPr lang="en-GB" sz="1400" dirty="0">
                <a:latin typeface="Avenir Next LT Pro"/>
              </a:rPr>
              <a:t>Regular reviews &amp; updates​</a:t>
            </a:r>
          </a:p>
          <a:p>
            <a:pPr marL="285750" indent="-285750">
              <a:buFont typeface="Arial" panose="020B0604020202020204" pitchFamily="34" charset="0"/>
              <a:buChar char="•"/>
            </a:pPr>
            <a:r>
              <a:rPr lang="en-GB" sz="1400" dirty="0">
                <a:latin typeface="Avenir Next LT Pro"/>
              </a:rPr>
              <a:t>Consultant visits</a:t>
            </a:r>
            <a:endParaRPr lang="en-US" sz="1400" dirty="0">
              <a:latin typeface="Avenir Next LT Pro"/>
            </a:endParaRPr>
          </a:p>
        </p:txBody>
      </p:sp>
      <p:sp>
        <p:nvSpPr>
          <p:cNvPr id="17" name="Slide Number Placeholder 16">
            <a:extLst>
              <a:ext uri="{FF2B5EF4-FFF2-40B4-BE49-F238E27FC236}">
                <a16:creationId xmlns:a16="http://schemas.microsoft.com/office/drawing/2014/main" id="{F45C0EE3-C4FB-8C96-7C9E-26ADF178D683}"/>
              </a:ext>
            </a:extLst>
          </p:cNvPr>
          <p:cNvSpPr>
            <a:spLocks noGrp="1"/>
          </p:cNvSpPr>
          <p:nvPr>
            <p:ph type="sldNum" sz="quarter" idx="12"/>
          </p:nvPr>
        </p:nvSpPr>
        <p:spPr/>
        <p:txBody>
          <a:bodyPr/>
          <a:lstStyle/>
          <a:p>
            <a:fld id="{37F35557-73E6-6D42-8D2B-9B98470A5D9B}" type="slidenum">
              <a:rPr lang="en-US" dirty="0" smtClean="0"/>
              <a:pPr/>
              <a:t>23</a:t>
            </a:fld>
            <a:endParaRPr lang="en-US" dirty="0"/>
          </a:p>
        </p:txBody>
      </p:sp>
      <p:pic>
        <p:nvPicPr>
          <p:cNvPr id="18" name="Picture Placeholder 17" descr="Icon&#10;&#10;Description automatically generated">
            <a:extLst>
              <a:ext uri="{FF2B5EF4-FFF2-40B4-BE49-F238E27FC236}">
                <a16:creationId xmlns:a16="http://schemas.microsoft.com/office/drawing/2014/main" id="{100046A6-0092-FB06-E72D-238730B19B0C}"/>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l="734" r="734"/>
          <a:stretch>
            <a:fillRect/>
          </a:stretch>
        </p:blipFill>
        <p:spPr>
          <a:xfrm>
            <a:off x="1761219" y="1528750"/>
            <a:ext cx="1277938" cy="1296988"/>
          </a:xfrm>
          <a:prstGeom prst="rect">
            <a:avLst/>
          </a:prstGeom>
        </p:spPr>
      </p:pic>
      <p:sp>
        <p:nvSpPr>
          <p:cNvPr id="3" name="Text Placeholder 4">
            <a:extLst>
              <a:ext uri="{FF2B5EF4-FFF2-40B4-BE49-F238E27FC236}">
                <a16:creationId xmlns:a16="http://schemas.microsoft.com/office/drawing/2014/main" id="{D9C5D908-1D08-BBB1-0935-B1A18AFC32F4}"/>
              </a:ext>
            </a:extLst>
          </p:cNvPr>
          <p:cNvSpPr txBox="1">
            <a:spLocks/>
          </p:cNvSpPr>
          <p:nvPr/>
        </p:nvSpPr>
        <p:spPr>
          <a:xfrm>
            <a:off x="1447280" y="2984612"/>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venir Next LT Pro"/>
              </a:rPr>
              <a:t>HR &amp; Employment Law</a:t>
            </a:r>
          </a:p>
        </p:txBody>
      </p:sp>
      <p:sp>
        <p:nvSpPr>
          <p:cNvPr id="4" name="Text Placeholder 6">
            <a:extLst>
              <a:ext uri="{FF2B5EF4-FFF2-40B4-BE49-F238E27FC236}">
                <a16:creationId xmlns:a16="http://schemas.microsoft.com/office/drawing/2014/main" id="{71FBF7CF-CD8F-665E-99BC-5C37FA616E05}"/>
              </a:ext>
            </a:extLst>
          </p:cNvPr>
          <p:cNvSpPr txBox="1">
            <a:spLocks/>
          </p:cNvSpPr>
          <p:nvPr/>
        </p:nvSpPr>
        <p:spPr>
          <a:xfrm>
            <a:off x="3925172" y="3368426"/>
            <a:ext cx="2261622" cy="2674057"/>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latin typeface="Avenir Next LT Pro"/>
              </a:rPr>
              <a:t>Packages to suit various business sectors, size &amp; needs</a:t>
            </a:r>
          </a:p>
          <a:p>
            <a:pPr marL="285750" indent="-285750">
              <a:buFont typeface="Arial" panose="020B0604020202020204" pitchFamily="34" charset="0"/>
              <a:buChar char="•"/>
            </a:pPr>
            <a:r>
              <a:rPr lang="en-GB" sz="1400" dirty="0">
                <a:latin typeface="Avenir Next LT Pro"/>
              </a:rPr>
              <a:t>Assistance obtaining certifications &amp; accreditations</a:t>
            </a:r>
          </a:p>
          <a:p>
            <a:pPr marL="285750" indent="-285750">
              <a:buFont typeface="Arial" panose="020B0604020202020204" pitchFamily="34" charset="0"/>
              <a:buChar char="•"/>
            </a:pPr>
            <a:r>
              <a:rPr lang="en-GB" sz="1400" dirty="0">
                <a:latin typeface="Avenir Next LT Pro"/>
              </a:rPr>
              <a:t>Site audits and inspections</a:t>
            </a:r>
          </a:p>
          <a:p>
            <a:pPr marL="285750" indent="-285750">
              <a:buFont typeface="Arial" panose="020B0604020202020204" pitchFamily="34" charset="0"/>
              <a:buChar char="•"/>
            </a:pPr>
            <a:r>
              <a:rPr lang="en-GB" sz="1400" dirty="0">
                <a:latin typeface="Avenir Next LT Pro"/>
              </a:rPr>
              <a:t>On and off-site training days</a:t>
            </a:r>
          </a:p>
          <a:p>
            <a:pPr marL="285750" indent="-285750">
              <a:buFont typeface="Arial" panose="020B0604020202020204" pitchFamily="34" charset="0"/>
              <a:buChar char="•"/>
            </a:pPr>
            <a:r>
              <a:rPr lang="en-GB" sz="1400" dirty="0">
                <a:latin typeface="Avenir Next LT Pro"/>
              </a:rPr>
              <a:t>Over 1,600 template risk assessments and policies – general and sector specific</a:t>
            </a:r>
          </a:p>
        </p:txBody>
      </p:sp>
      <p:sp>
        <p:nvSpPr>
          <p:cNvPr id="5" name="Text Placeholder 4">
            <a:extLst>
              <a:ext uri="{FF2B5EF4-FFF2-40B4-BE49-F238E27FC236}">
                <a16:creationId xmlns:a16="http://schemas.microsoft.com/office/drawing/2014/main" id="{FF8925A3-031D-7D71-F533-C54BCBEF95CB}"/>
              </a:ext>
            </a:extLst>
          </p:cNvPr>
          <p:cNvSpPr txBox="1">
            <a:spLocks/>
          </p:cNvSpPr>
          <p:nvPr/>
        </p:nvSpPr>
        <p:spPr>
          <a:xfrm>
            <a:off x="4157422" y="2984611"/>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venir Next LT Pro"/>
              </a:rPr>
              <a:t>Health &amp; Safety </a:t>
            </a:r>
            <a:endParaRPr lang="en-US" sz="1400" dirty="0"/>
          </a:p>
        </p:txBody>
      </p:sp>
      <p:sp>
        <p:nvSpPr>
          <p:cNvPr id="6" name="Text Placeholder 6">
            <a:extLst>
              <a:ext uri="{FF2B5EF4-FFF2-40B4-BE49-F238E27FC236}">
                <a16:creationId xmlns:a16="http://schemas.microsoft.com/office/drawing/2014/main" id="{BAD2CBBD-1831-0C61-C277-C3FBDDA5D42D}"/>
              </a:ext>
            </a:extLst>
          </p:cNvPr>
          <p:cNvSpPr txBox="1">
            <a:spLocks/>
          </p:cNvSpPr>
          <p:nvPr/>
        </p:nvSpPr>
        <p:spPr>
          <a:xfrm>
            <a:off x="6528225" y="3371675"/>
            <a:ext cx="2142560" cy="2587025"/>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latin typeface="Avenir Next LT Pro"/>
              </a:rPr>
              <a:t>Unlimited, 24/7 access to our advice line &amp; crisis management services </a:t>
            </a:r>
            <a:endParaRPr lang="en-GB" sz="1400"/>
          </a:p>
          <a:p>
            <a:pPr marL="285750" indent="-285750">
              <a:buFont typeface="Arial" panose="020B0604020202020204" pitchFamily="34" charset="0"/>
              <a:buChar char="•"/>
            </a:pPr>
            <a:r>
              <a:rPr lang="en-GB" sz="1400" dirty="0">
                <a:latin typeface="Avenir Next LT Pro"/>
              </a:rPr>
              <a:t>Daily support</a:t>
            </a:r>
          </a:p>
          <a:p>
            <a:pPr marL="285750" indent="-285750">
              <a:buFont typeface="Arial" panose="020B0604020202020204" pitchFamily="34" charset="0"/>
              <a:buChar char="•"/>
            </a:pPr>
            <a:r>
              <a:rPr lang="en-GB" sz="1400" dirty="0">
                <a:latin typeface="Avenir Next LT Pro"/>
              </a:rPr>
              <a:t>Employee Assistance Programme</a:t>
            </a:r>
          </a:p>
          <a:p>
            <a:pPr marL="285750" indent="-285750">
              <a:buFont typeface="Arial" panose="020B0604020202020204" pitchFamily="34" charset="0"/>
              <a:buChar char="•"/>
            </a:pPr>
            <a:r>
              <a:rPr lang="en-GB" sz="1400" dirty="0">
                <a:latin typeface="Avenir Next LT Pro"/>
              </a:rPr>
              <a:t>Informative webinars</a:t>
            </a:r>
          </a:p>
          <a:p>
            <a:pPr marL="285750" indent="-285750">
              <a:buFont typeface="Arial" panose="020B0604020202020204" pitchFamily="34" charset="0"/>
              <a:buChar char="•"/>
            </a:pPr>
            <a:r>
              <a:rPr lang="en-GB" sz="1400" dirty="0">
                <a:latin typeface="Avenir Next LT Pro"/>
              </a:rPr>
              <a:t>Legislation updates</a:t>
            </a:r>
          </a:p>
          <a:p>
            <a:pPr marL="285750" indent="-285750">
              <a:buFont typeface="Arial" panose="020B0604020202020204" pitchFamily="34" charset="0"/>
              <a:buChar char="•"/>
            </a:pPr>
            <a:r>
              <a:rPr lang="en-GB" sz="1400" dirty="0">
                <a:latin typeface="Avenir Next LT Pro"/>
              </a:rPr>
              <a:t>Referral scheme</a:t>
            </a:r>
          </a:p>
        </p:txBody>
      </p:sp>
      <p:sp>
        <p:nvSpPr>
          <p:cNvPr id="8" name="Text Placeholder 4">
            <a:extLst>
              <a:ext uri="{FF2B5EF4-FFF2-40B4-BE49-F238E27FC236}">
                <a16:creationId xmlns:a16="http://schemas.microsoft.com/office/drawing/2014/main" id="{342BF76A-3E16-9D9A-0540-70555D95FE8F}"/>
              </a:ext>
            </a:extLst>
          </p:cNvPr>
          <p:cNvSpPr txBox="1">
            <a:spLocks/>
          </p:cNvSpPr>
          <p:nvPr/>
        </p:nvSpPr>
        <p:spPr>
          <a:xfrm>
            <a:off x="6700944" y="2987860"/>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venir Next LT Pro"/>
              </a:rPr>
              <a:t>Our partnership</a:t>
            </a:r>
          </a:p>
        </p:txBody>
      </p:sp>
      <p:sp>
        <p:nvSpPr>
          <p:cNvPr id="9" name="Text Placeholder 6">
            <a:extLst>
              <a:ext uri="{FF2B5EF4-FFF2-40B4-BE49-F238E27FC236}">
                <a16:creationId xmlns:a16="http://schemas.microsoft.com/office/drawing/2014/main" id="{19F5CC67-8B17-380D-EEED-ECE36FFA77F5}"/>
              </a:ext>
            </a:extLst>
          </p:cNvPr>
          <p:cNvSpPr txBox="1">
            <a:spLocks/>
          </p:cNvSpPr>
          <p:nvPr/>
        </p:nvSpPr>
        <p:spPr>
          <a:xfrm>
            <a:off x="9013112" y="3368426"/>
            <a:ext cx="2473586" cy="2674057"/>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latin typeface="Avenir Next LT Pro"/>
              </a:rPr>
              <a:t>Full access to our bespoke management platform ATLAS</a:t>
            </a:r>
          </a:p>
          <a:p>
            <a:pPr marL="285750" indent="-285750">
              <a:buFont typeface="Arial" panose="020B0604020202020204" pitchFamily="34" charset="0"/>
              <a:buChar char="•"/>
            </a:pPr>
            <a:r>
              <a:rPr lang="en-GB" sz="1400" dirty="0">
                <a:latin typeface="Avenir Next LT Pro"/>
              </a:rPr>
              <a:t>Unlimited eLearning usage</a:t>
            </a:r>
          </a:p>
          <a:p>
            <a:pPr marL="285750" indent="-285750">
              <a:buFont typeface="Arial" panose="020B0604020202020204" pitchFamily="34" charset="0"/>
              <a:buChar char="•"/>
            </a:pPr>
            <a:r>
              <a:rPr lang="en-GB" sz="1400" dirty="0">
                <a:latin typeface="Avenir Next LT Pro"/>
              </a:rPr>
              <a:t>Up to date, interactive and sector specific courses</a:t>
            </a:r>
          </a:p>
          <a:p>
            <a:pPr marL="285750" indent="-285750">
              <a:buFont typeface="Arial" panose="020B0604020202020204" pitchFamily="34" charset="0"/>
              <a:buChar char="•"/>
            </a:pPr>
            <a:r>
              <a:rPr lang="en-GB" sz="1400" dirty="0">
                <a:latin typeface="Avenir Next LT Pro"/>
              </a:rPr>
              <a:t>Absence and holiday management</a:t>
            </a:r>
          </a:p>
          <a:p>
            <a:pPr marL="285750" indent="-285750">
              <a:buFont typeface="Arial" panose="020B0604020202020204" pitchFamily="34" charset="0"/>
              <a:buChar char="•"/>
            </a:pPr>
            <a:r>
              <a:rPr lang="en-GB" sz="1400" dirty="0">
                <a:latin typeface="Avenir Next LT Pro"/>
              </a:rPr>
              <a:t>Risk assessment &amp; COSHH library and document centre.</a:t>
            </a:r>
          </a:p>
        </p:txBody>
      </p:sp>
      <p:sp>
        <p:nvSpPr>
          <p:cNvPr id="10" name="Text Placeholder 4">
            <a:extLst>
              <a:ext uri="{FF2B5EF4-FFF2-40B4-BE49-F238E27FC236}">
                <a16:creationId xmlns:a16="http://schemas.microsoft.com/office/drawing/2014/main" id="{3D51562A-C5D1-08DB-3DA6-BCCCB008A18E}"/>
              </a:ext>
            </a:extLst>
          </p:cNvPr>
          <p:cNvSpPr txBox="1">
            <a:spLocks/>
          </p:cNvSpPr>
          <p:nvPr/>
        </p:nvSpPr>
        <p:spPr>
          <a:xfrm>
            <a:off x="9352518" y="2984611"/>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venir Next LT Pro"/>
              </a:rPr>
              <a:t>Technology</a:t>
            </a:r>
          </a:p>
        </p:txBody>
      </p:sp>
    </p:spTree>
    <p:extLst>
      <p:ext uri="{BB962C8B-B14F-4D97-AF65-F5344CB8AC3E}">
        <p14:creationId xmlns:p14="http://schemas.microsoft.com/office/powerpoint/2010/main" val="62773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shape&#10;&#10;Description automatically generated">
            <a:extLst>
              <a:ext uri="{FF2B5EF4-FFF2-40B4-BE49-F238E27FC236}">
                <a16:creationId xmlns:a16="http://schemas.microsoft.com/office/drawing/2014/main" id="{F681EC51-3C4A-373E-39B5-E149B12628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0336" y="1556546"/>
            <a:ext cx="1278000" cy="1278000"/>
          </a:xfrm>
          <a:prstGeom prst="rect">
            <a:avLst/>
          </a:prstGeom>
        </p:spPr>
      </p:pic>
      <p:sp>
        <p:nvSpPr>
          <p:cNvPr id="2" name="Text Placeholder 1">
            <a:extLst>
              <a:ext uri="{FF2B5EF4-FFF2-40B4-BE49-F238E27FC236}">
                <a16:creationId xmlns:a16="http://schemas.microsoft.com/office/drawing/2014/main" id="{EA1B2895-DC13-174A-E010-4A7B7BD16F9F}"/>
              </a:ext>
            </a:extLst>
          </p:cNvPr>
          <p:cNvSpPr>
            <a:spLocks noGrp="1"/>
          </p:cNvSpPr>
          <p:nvPr>
            <p:ph type="body" sz="quarter" idx="13"/>
          </p:nvPr>
        </p:nvSpPr>
        <p:spPr/>
        <p:txBody>
          <a:bodyPr vert="horz" lIns="91440" tIns="45720" rIns="91440" bIns="45720" rtlCol="0" anchor="t">
            <a:noAutofit/>
          </a:bodyPr>
          <a:lstStyle/>
          <a:p>
            <a:r>
              <a:rPr lang="en-US" sz="4000" dirty="0">
                <a:latin typeface="Avenir Next LT Pro"/>
              </a:rPr>
              <a:t>Our care-specific services</a:t>
            </a:r>
            <a:endParaRPr lang="en-US" sz="4000" dirty="0"/>
          </a:p>
        </p:txBody>
      </p:sp>
      <p:sp>
        <p:nvSpPr>
          <p:cNvPr id="17" name="Slide Number Placeholder 16">
            <a:extLst>
              <a:ext uri="{FF2B5EF4-FFF2-40B4-BE49-F238E27FC236}">
                <a16:creationId xmlns:a16="http://schemas.microsoft.com/office/drawing/2014/main" id="{F45C0EE3-C4FB-8C96-7C9E-26ADF178D683}"/>
              </a:ext>
            </a:extLst>
          </p:cNvPr>
          <p:cNvSpPr>
            <a:spLocks noGrp="1"/>
          </p:cNvSpPr>
          <p:nvPr>
            <p:ph type="sldNum" sz="quarter" idx="12"/>
          </p:nvPr>
        </p:nvSpPr>
        <p:spPr/>
        <p:txBody>
          <a:bodyPr/>
          <a:lstStyle/>
          <a:p>
            <a:fld id="{37F35557-73E6-6D42-8D2B-9B98470A5D9B}" type="slidenum">
              <a:rPr lang="en-US" dirty="0" smtClean="0"/>
              <a:pPr/>
              <a:t>24</a:t>
            </a:fld>
            <a:endParaRPr lang="en-US" dirty="0"/>
          </a:p>
        </p:txBody>
      </p:sp>
      <p:sp>
        <p:nvSpPr>
          <p:cNvPr id="4" name="Text Placeholder 6">
            <a:extLst>
              <a:ext uri="{FF2B5EF4-FFF2-40B4-BE49-F238E27FC236}">
                <a16:creationId xmlns:a16="http://schemas.microsoft.com/office/drawing/2014/main" id="{71FBF7CF-CD8F-665E-99BC-5C37FA616E05}"/>
              </a:ext>
            </a:extLst>
          </p:cNvPr>
          <p:cNvSpPr txBox="1">
            <a:spLocks/>
          </p:cNvSpPr>
          <p:nvPr/>
        </p:nvSpPr>
        <p:spPr>
          <a:xfrm>
            <a:off x="1810775" y="3598152"/>
            <a:ext cx="2610897" cy="2674057"/>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fontAlgn="base"/>
            <a:r>
              <a:rPr lang="en-GB" sz="1400" b="0" i="0" u="none" strike="noStrike" dirty="0">
                <a:solidFill>
                  <a:srgbClr val="262626"/>
                </a:solidFill>
                <a:effectLst/>
                <a:latin typeface="+mn-lt"/>
              </a:rPr>
              <a:t>These are the best indicator of your performance if assessed today and help you prepare for the real thing.</a:t>
            </a:r>
            <a:r>
              <a:rPr lang="en-US" sz="1400" b="0" i="0" dirty="0">
                <a:solidFill>
                  <a:srgbClr val="262626"/>
                </a:solidFill>
                <a:effectLst/>
                <a:latin typeface="+mn-lt"/>
              </a:rPr>
              <a:t>​</a:t>
            </a:r>
            <a:endParaRPr lang="en-US" sz="1400" b="0" i="0" dirty="0">
              <a:solidFill>
                <a:srgbClr val="000000"/>
              </a:solidFill>
              <a:effectLst/>
              <a:latin typeface="+mn-lt"/>
            </a:endParaRPr>
          </a:p>
          <a:p>
            <a:pPr algn="ctr" rtl="0" fontAlgn="base"/>
            <a:r>
              <a:rPr lang="en-GB" sz="1400" b="0" i="0" dirty="0">
                <a:solidFill>
                  <a:srgbClr val="262626"/>
                </a:solidFill>
                <a:effectLst/>
                <a:latin typeface="+mn-lt"/>
              </a:rPr>
              <a:t>​</a:t>
            </a:r>
            <a:endParaRPr lang="en-GB" sz="1400" b="0" i="0" dirty="0">
              <a:solidFill>
                <a:srgbClr val="000000"/>
              </a:solidFill>
              <a:effectLst/>
              <a:latin typeface="+mn-lt"/>
            </a:endParaRPr>
          </a:p>
          <a:p>
            <a:pPr algn="ctr" rtl="0" fontAlgn="base"/>
            <a:r>
              <a:rPr lang="en-GB" sz="1400" b="0" i="0" u="none" strike="noStrike" dirty="0">
                <a:solidFill>
                  <a:srgbClr val="262626"/>
                </a:solidFill>
                <a:effectLst/>
                <a:latin typeface="+mn-lt"/>
              </a:rPr>
              <a:t>Our experts will identify key areas of pain and non-compliance, which if left until an official inspection, would have a negative impact on your service rating, business growth and overall performance. </a:t>
            </a:r>
            <a:endParaRPr lang="en-US" sz="1400" b="0" i="0" dirty="0">
              <a:solidFill>
                <a:srgbClr val="000000"/>
              </a:solidFill>
              <a:effectLst/>
              <a:latin typeface="+mn-lt"/>
            </a:endParaRPr>
          </a:p>
        </p:txBody>
      </p:sp>
      <p:sp>
        <p:nvSpPr>
          <p:cNvPr id="5" name="Text Placeholder 4">
            <a:extLst>
              <a:ext uri="{FF2B5EF4-FFF2-40B4-BE49-F238E27FC236}">
                <a16:creationId xmlns:a16="http://schemas.microsoft.com/office/drawing/2014/main" id="{FF8925A3-031D-7D71-F533-C54BCBEF95CB}"/>
              </a:ext>
            </a:extLst>
          </p:cNvPr>
          <p:cNvSpPr txBox="1">
            <a:spLocks/>
          </p:cNvSpPr>
          <p:nvPr/>
        </p:nvSpPr>
        <p:spPr>
          <a:xfrm>
            <a:off x="1985139" y="3053720"/>
            <a:ext cx="2207274" cy="21815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venir Next LT Pro"/>
              </a:rPr>
              <a:t>Care mock inspections</a:t>
            </a:r>
            <a:endParaRPr lang="en-US" sz="1400" dirty="0"/>
          </a:p>
        </p:txBody>
      </p:sp>
      <p:sp>
        <p:nvSpPr>
          <p:cNvPr id="6" name="Text Placeholder 6">
            <a:extLst>
              <a:ext uri="{FF2B5EF4-FFF2-40B4-BE49-F238E27FC236}">
                <a16:creationId xmlns:a16="http://schemas.microsoft.com/office/drawing/2014/main" id="{BAD2CBBD-1831-0C61-C277-C3FBDDA5D42D}"/>
              </a:ext>
            </a:extLst>
          </p:cNvPr>
          <p:cNvSpPr txBox="1">
            <a:spLocks/>
          </p:cNvSpPr>
          <p:nvPr/>
        </p:nvSpPr>
        <p:spPr>
          <a:xfrm>
            <a:off x="5132384" y="3598152"/>
            <a:ext cx="2484439" cy="2587025"/>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fontAlgn="base"/>
            <a:r>
              <a:rPr lang="en-GB" sz="1400" b="0" i="0" u="none" strike="noStrike" dirty="0">
                <a:solidFill>
                  <a:srgbClr val="262626"/>
                </a:solidFill>
                <a:effectLst/>
                <a:latin typeface="+mn-lt"/>
              </a:rPr>
              <a:t>We’ll help you put clear processes in place to guide the management of your care service, by providing a complete set of policies and procedures – put together by our industry experts.</a:t>
            </a:r>
            <a:r>
              <a:rPr lang="en-US" sz="1400" b="0" i="0" dirty="0">
                <a:solidFill>
                  <a:srgbClr val="262626"/>
                </a:solidFill>
                <a:effectLst/>
                <a:latin typeface="+mn-lt"/>
              </a:rPr>
              <a:t>​</a:t>
            </a:r>
            <a:endParaRPr lang="en-US" sz="1400" b="0" i="0" dirty="0">
              <a:solidFill>
                <a:srgbClr val="000000"/>
              </a:solidFill>
              <a:effectLst/>
              <a:latin typeface="+mn-lt"/>
            </a:endParaRPr>
          </a:p>
          <a:p>
            <a:pPr algn="ctr" rtl="0" fontAlgn="base"/>
            <a:r>
              <a:rPr lang="en-GB" sz="1400" b="0" i="0" dirty="0">
                <a:solidFill>
                  <a:srgbClr val="262626"/>
                </a:solidFill>
                <a:effectLst/>
                <a:latin typeface="+mn-lt"/>
              </a:rPr>
              <a:t>​</a:t>
            </a:r>
            <a:endParaRPr lang="en-GB" sz="1400" b="0" i="0" dirty="0">
              <a:solidFill>
                <a:srgbClr val="000000"/>
              </a:solidFill>
              <a:effectLst/>
              <a:latin typeface="+mn-lt"/>
            </a:endParaRPr>
          </a:p>
          <a:p>
            <a:pPr algn="ctr" rtl="0" fontAlgn="base"/>
            <a:r>
              <a:rPr lang="en-GB" sz="1400" b="0" i="0" u="none" strike="noStrike" dirty="0">
                <a:solidFill>
                  <a:srgbClr val="262626"/>
                </a:solidFill>
                <a:effectLst/>
                <a:latin typeface="+mn-lt"/>
              </a:rPr>
              <a:t>We’ll also provide regulatory and legislative updates, keeping you and your policies up to date.</a:t>
            </a:r>
            <a:endParaRPr lang="en-US" sz="1400" b="0" i="0" dirty="0">
              <a:solidFill>
                <a:srgbClr val="000000"/>
              </a:solidFill>
              <a:effectLst/>
              <a:latin typeface="+mn-lt"/>
            </a:endParaRPr>
          </a:p>
        </p:txBody>
      </p:sp>
      <p:sp>
        <p:nvSpPr>
          <p:cNvPr id="8" name="Text Placeholder 4">
            <a:extLst>
              <a:ext uri="{FF2B5EF4-FFF2-40B4-BE49-F238E27FC236}">
                <a16:creationId xmlns:a16="http://schemas.microsoft.com/office/drawing/2014/main" id="{342BF76A-3E16-9D9A-0540-70555D95FE8F}"/>
              </a:ext>
            </a:extLst>
          </p:cNvPr>
          <p:cNvSpPr txBox="1">
            <a:spLocks/>
          </p:cNvSpPr>
          <p:nvPr/>
        </p:nvSpPr>
        <p:spPr>
          <a:xfrm>
            <a:off x="5476631" y="3045185"/>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venir Next LT Pro"/>
              </a:rPr>
              <a:t>Care policies and procedures</a:t>
            </a:r>
          </a:p>
        </p:txBody>
      </p:sp>
      <p:sp>
        <p:nvSpPr>
          <p:cNvPr id="9" name="Text Placeholder 6">
            <a:extLst>
              <a:ext uri="{FF2B5EF4-FFF2-40B4-BE49-F238E27FC236}">
                <a16:creationId xmlns:a16="http://schemas.microsoft.com/office/drawing/2014/main" id="{19F5CC67-8B17-380D-EEED-ECE36FFA77F5}"/>
              </a:ext>
            </a:extLst>
          </p:cNvPr>
          <p:cNvSpPr txBox="1">
            <a:spLocks/>
          </p:cNvSpPr>
          <p:nvPr/>
        </p:nvSpPr>
        <p:spPr>
          <a:xfrm>
            <a:off x="8544271" y="3598152"/>
            <a:ext cx="2610897" cy="2674057"/>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fontAlgn="base"/>
            <a:r>
              <a:rPr lang="en-GB" sz="1400" b="0" i="0" u="none" strike="noStrike" dirty="0">
                <a:solidFill>
                  <a:srgbClr val="262626"/>
                </a:solidFill>
                <a:effectLst/>
                <a:latin typeface="+mn-lt"/>
              </a:rPr>
              <a:t>This online tool keeps you prepared for whenever the CQC call.</a:t>
            </a:r>
            <a:r>
              <a:rPr lang="en-US" sz="1400" b="0" i="0" dirty="0">
                <a:solidFill>
                  <a:srgbClr val="262626"/>
                </a:solidFill>
                <a:effectLst/>
                <a:latin typeface="+mn-lt"/>
              </a:rPr>
              <a:t>​</a:t>
            </a:r>
            <a:endParaRPr lang="en-US" sz="1400" b="0" i="0" dirty="0">
              <a:solidFill>
                <a:srgbClr val="000000"/>
              </a:solidFill>
              <a:effectLst/>
              <a:latin typeface="+mn-lt"/>
            </a:endParaRPr>
          </a:p>
          <a:p>
            <a:pPr algn="ctr" rtl="0" fontAlgn="base"/>
            <a:r>
              <a:rPr lang="en-GB" sz="1400" b="0" i="0" dirty="0">
                <a:solidFill>
                  <a:srgbClr val="262626"/>
                </a:solidFill>
                <a:effectLst/>
                <a:latin typeface="+mn-lt"/>
              </a:rPr>
              <a:t>​</a:t>
            </a:r>
            <a:endParaRPr lang="en-GB" sz="1400" b="0" i="0" dirty="0">
              <a:solidFill>
                <a:srgbClr val="000000"/>
              </a:solidFill>
              <a:effectLst/>
              <a:latin typeface="+mn-lt"/>
            </a:endParaRPr>
          </a:p>
          <a:p>
            <a:pPr algn="ctr" rtl="0" fontAlgn="base"/>
            <a:r>
              <a:rPr lang="en-GB" sz="1400" b="0" i="0" u="none" strike="noStrike" dirty="0">
                <a:solidFill>
                  <a:srgbClr val="262626"/>
                </a:solidFill>
                <a:effectLst/>
                <a:latin typeface="+mn-lt"/>
              </a:rPr>
              <a:t> From surveys to help you gain insights from the people who matter, to uploading evidence and creating action plans, this tool provides a showcase of the brilliant work you do and what you’re doing to continually improve.</a:t>
            </a:r>
            <a:endParaRPr lang="en-US" sz="1400" b="0" i="0" dirty="0">
              <a:solidFill>
                <a:srgbClr val="000000"/>
              </a:solidFill>
              <a:effectLst/>
              <a:latin typeface="+mn-lt"/>
            </a:endParaRPr>
          </a:p>
        </p:txBody>
      </p:sp>
      <p:sp>
        <p:nvSpPr>
          <p:cNvPr id="10" name="Text Placeholder 4">
            <a:extLst>
              <a:ext uri="{FF2B5EF4-FFF2-40B4-BE49-F238E27FC236}">
                <a16:creationId xmlns:a16="http://schemas.microsoft.com/office/drawing/2014/main" id="{3D51562A-C5D1-08DB-3DA6-BCCCB008A18E}"/>
              </a:ext>
            </a:extLst>
          </p:cNvPr>
          <p:cNvSpPr txBox="1">
            <a:spLocks/>
          </p:cNvSpPr>
          <p:nvPr/>
        </p:nvSpPr>
        <p:spPr>
          <a:xfrm>
            <a:off x="8904811" y="3048340"/>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venir Next LT Pro"/>
              </a:rPr>
              <a:t>CQC pro</a:t>
            </a:r>
          </a:p>
        </p:txBody>
      </p:sp>
      <p:pic>
        <p:nvPicPr>
          <p:cNvPr id="19" name="Picture 18" descr="Icon&#10;&#10;Description automatically generated">
            <a:extLst>
              <a:ext uri="{FF2B5EF4-FFF2-40B4-BE49-F238E27FC236}">
                <a16:creationId xmlns:a16="http://schemas.microsoft.com/office/drawing/2014/main" id="{ACB8B621-C2A6-7887-EB30-8BF3EFDD3E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223" y="1556546"/>
            <a:ext cx="1278000" cy="1278000"/>
          </a:xfrm>
          <a:prstGeom prst="rect">
            <a:avLst/>
          </a:prstGeom>
        </p:spPr>
      </p:pic>
      <p:pic>
        <p:nvPicPr>
          <p:cNvPr id="20" name="Picture 19" descr="Icon&#10;&#10;Description automatically generated">
            <a:extLst>
              <a:ext uri="{FF2B5EF4-FFF2-40B4-BE49-F238E27FC236}">
                <a16:creationId xmlns:a16="http://schemas.microsoft.com/office/drawing/2014/main" id="{AF3F0EB9-3C04-01E0-992B-9786F85035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5603" y="1569180"/>
            <a:ext cx="1278000" cy="1278000"/>
          </a:xfrm>
          <a:prstGeom prst="rect">
            <a:avLst/>
          </a:prstGeom>
        </p:spPr>
      </p:pic>
    </p:spTree>
    <p:extLst>
      <p:ext uri="{BB962C8B-B14F-4D97-AF65-F5344CB8AC3E}">
        <p14:creationId xmlns:p14="http://schemas.microsoft.com/office/powerpoint/2010/main" val="1163306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8">
            <a:extLst>
              <a:ext uri="{FF2B5EF4-FFF2-40B4-BE49-F238E27FC236}">
                <a16:creationId xmlns:a16="http://schemas.microsoft.com/office/drawing/2014/main" id="{1FC4596A-2617-2555-9D77-220F2B947B8C}"/>
              </a:ext>
            </a:extLst>
          </p:cNvPr>
          <p:cNvSpPr/>
          <p:nvPr/>
        </p:nvSpPr>
        <p:spPr>
          <a:xfrm>
            <a:off x="2135560" y="5229200"/>
            <a:ext cx="10056440" cy="1400881"/>
          </a:xfrm>
          <a:prstGeom prst="roundRect">
            <a:avLst/>
          </a:prstGeom>
          <a:solidFill>
            <a:srgbClr val="F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dirty="0" smtClean="0"/>
              <a:pPr/>
              <a:t>25</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p:txBody>
          <a:bodyPr>
            <a:noAutofit/>
          </a:bodyPr>
          <a:lstStyle/>
          <a:p>
            <a:r>
              <a:rPr lang="en-GB" sz="4000" dirty="0"/>
              <a:t>Did you know?</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p:txBody>
          <a:bodyPr vert="horz" lIns="91440" tIns="45720" rIns="91440" bIns="45720" rtlCol="0" anchor="t">
            <a:noAutofit/>
          </a:bodyPr>
          <a:lstStyle/>
          <a:p>
            <a:r>
              <a:rPr lang="en-GB" sz="1800" dirty="0">
                <a:solidFill>
                  <a:srgbClr val="DA1E73"/>
                </a:solidFill>
              </a:rPr>
              <a:t>Here’s just a few reasons why you’ll be better off with Citation…</a:t>
            </a:r>
          </a:p>
          <a:p>
            <a:endParaRPr lang="en-GB" sz="1800" dirty="0"/>
          </a:p>
          <a:p>
            <a:pPr marL="285750" indent="-285750">
              <a:buFont typeface="Arial" panose="020B0604020202020204" pitchFamily="34" charset="0"/>
              <a:buChar char="•"/>
            </a:pPr>
            <a:r>
              <a:rPr lang="en-GB" sz="1800" b="1" dirty="0">
                <a:latin typeface="Avenir Next LT Pro"/>
                <a:cs typeface="Arial"/>
              </a:rPr>
              <a:t>You'll be 13x </a:t>
            </a:r>
            <a:r>
              <a:rPr lang="en-GB" sz="1800" dirty="0">
                <a:latin typeface="Avenir Next LT Pro"/>
                <a:cs typeface="Arial"/>
              </a:rPr>
              <a:t>less likely to be faced with a tribunal claim​​</a:t>
            </a:r>
          </a:p>
          <a:p>
            <a:pPr marL="285750" indent="-285750">
              <a:buFont typeface="Arial" panose="020B0604020202020204" pitchFamily="34" charset="0"/>
              <a:buChar char="•"/>
            </a:pPr>
            <a:r>
              <a:rPr lang="en-GB" sz="1800" b="1" dirty="0">
                <a:latin typeface="Avenir Next LT Pro"/>
                <a:cs typeface="Arial"/>
              </a:rPr>
              <a:t>7x </a:t>
            </a:r>
            <a:r>
              <a:rPr lang="en-GB" sz="1800" dirty="0">
                <a:latin typeface="Avenir Next LT Pro"/>
                <a:cs typeface="Arial"/>
              </a:rPr>
              <a:t>less likely to suffer a major injury in the workplace​</a:t>
            </a:r>
          </a:p>
          <a:p>
            <a:pPr marL="285750" indent="-285750">
              <a:buFont typeface="Arial" panose="020B0604020202020204" pitchFamily="34" charset="0"/>
              <a:buChar char="•"/>
            </a:pPr>
            <a:r>
              <a:rPr lang="en-GB" sz="1800" b="1" dirty="0">
                <a:latin typeface="Avenir Next LT Pro"/>
                <a:cs typeface="Arial"/>
              </a:rPr>
              <a:t>75% </a:t>
            </a:r>
            <a:r>
              <a:rPr lang="en-GB" sz="1800" dirty="0">
                <a:latin typeface="Avenir Next LT Pro"/>
                <a:cs typeface="Arial"/>
              </a:rPr>
              <a:t>less likely to have a reportable accident at work ​</a:t>
            </a:r>
          </a:p>
          <a:p>
            <a:pPr marL="285750" indent="-285750">
              <a:buFont typeface="Arial" panose="020B0604020202020204" pitchFamily="34" charset="0"/>
              <a:buChar char="•"/>
            </a:pPr>
            <a:r>
              <a:rPr lang="en-GB" sz="1800" b="1" dirty="0">
                <a:latin typeface="Avenir Next LT Pro"/>
                <a:cs typeface="Arial"/>
              </a:rPr>
              <a:t>47x times </a:t>
            </a:r>
            <a:r>
              <a:rPr lang="en-GB" sz="1800" dirty="0">
                <a:latin typeface="Avenir Next LT Pro"/>
                <a:cs typeface="Arial"/>
              </a:rPr>
              <a:t>less likely to receive an enforcement notice versus UK/national average</a:t>
            </a:r>
          </a:p>
          <a:p>
            <a:endParaRPr lang="en-GB" sz="1800" dirty="0"/>
          </a:p>
          <a:p>
            <a:r>
              <a:rPr lang="en-GB" sz="1800" dirty="0">
                <a:solidFill>
                  <a:srgbClr val="DA1E73"/>
                </a:solidFill>
              </a:rPr>
              <a:t>85% of clients agreed by partnering with Citation they are building a safer, happier and more productive workplace.</a:t>
            </a:r>
          </a:p>
          <a:p>
            <a:endParaRPr lang="en-GB" sz="1800" dirty="0"/>
          </a:p>
        </p:txBody>
      </p:sp>
      <p:sp>
        <p:nvSpPr>
          <p:cNvPr id="4" name="Text Placeholder 6">
            <a:extLst>
              <a:ext uri="{FF2B5EF4-FFF2-40B4-BE49-F238E27FC236}">
                <a16:creationId xmlns:a16="http://schemas.microsoft.com/office/drawing/2014/main" id="{AA87F911-8D36-5BBF-C22B-B2B4B7B34CF6}"/>
              </a:ext>
            </a:extLst>
          </p:cNvPr>
          <p:cNvSpPr txBox="1">
            <a:spLocks/>
          </p:cNvSpPr>
          <p:nvPr/>
        </p:nvSpPr>
        <p:spPr>
          <a:xfrm>
            <a:off x="2186608" y="5384600"/>
            <a:ext cx="9778984" cy="127397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buNone/>
            </a:pPr>
            <a:r>
              <a:rPr lang="en-GB" sz="1800" i="1" dirty="0">
                <a:solidFill>
                  <a:srgbClr val="DA1E73"/>
                </a:solidFill>
              </a:rPr>
              <a:t>“Excellent customer service. Knowledgeable HR and Health &amp; Safety consultants and very easy to navigate website. Compliance stuff at your fingertip.”​</a:t>
            </a:r>
          </a:p>
          <a:p>
            <a:pPr marL="0" indent="0" algn="r">
              <a:buNone/>
            </a:pPr>
            <a:endParaRPr lang="en-GB" sz="1800" i="1" dirty="0">
              <a:solidFill>
                <a:srgbClr val="DA1E73"/>
              </a:solidFill>
            </a:endParaRPr>
          </a:p>
          <a:p>
            <a:pPr marL="0" indent="0" algn="r">
              <a:buNone/>
            </a:pPr>
            <a:r>
              <a:rPr lang="en-GB" sz="1800" i="1" dirty="0">
                <a:solidFill>
                  <a:srgbClr val="DA1E73"/>
                </a:solidFill>
              </a:rPr>
              <a:t>​</a:t>
            </a:r>
            <a:r>
              <a:rPr lang="en-GB" sz="1800" b="1" dirty="0">
                <a:solidFill>
                  <a:srgbClr val="DA1E73"/>
                </a:solidFill>
              </a:rPr>
              <a:t>Helen Babalola, </a:t>
            </a:r>
            <a:r>
              <a:rPr lang="en-GB" sz="1800" b="1" dirty="0" err="1">
                <a:solidFill>
                  <a:srgbClr val="DA1E73"/>
                </a:solidFill>
              </a:rPr>
              <a:t>Altimate</a:t>
            </a:r>
            <a:r>
              <a:rPr lang="en-GB" sz="1800" b="1" dirty="0">
                <a:solidFill>
                  <a:srgbClr val="DA1E73"/>
                </a:solidFill>
              </a:rPr>
              <a:t> Care Services UK Ltd</a:t>
            </a:r>
          </a:p>
        </p:txBody>
      </p:sp>
    </p:spTree>
    <p:extLst>
      <p:ext uri="{BB962C8B-B14F-4D97-AF65-F5344CB8AC3E}">
        <p14:creationId xmlns:p14="http://schemas.microsoft.com/office/powerpoint/2010/main" val="1418698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7C4A6B-2F64-9C29-AAD0-7A750BD21D21}"/>
              </a:ext>
            </a:extLst>
          </p:cNvPr>
          <p:cNvSpPr txBox="1">
            <a:spLocks/>
          </p:cNvSpPr>
          <p:nvPr/>
        </p:nvSpPr>
        <p:spPr>
          <a:xfrm>
            <a:off x="479376" y="1844824"/>
            <a:ext cx="5686311" cy="18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900" b="1" dirty="0"/>
              <a:t>Need further advice? See how Citation can help you</a:t>
            </a:r>
          </a:p>
          <a:p>
            <a:endParaRPr lang="en-GB" dirty="0"/>
          </a:p>
        </p:txBody>
      </p:sp>
      <p:sp>
        <p:nvSpPr>
          <p:cNvPr id="5" name="TextBox 4">
            <a:extLst>
              <a:ext uri="{FF2B5EF4-FFF2-40B4-BE49-F238E27FC236}">
                <a16:creationId xmlns:a16="http://schemas.microsoft.com/office/drawing/2014/main" id="{855135F0-F416-B889-7EA0-927457FBB16B}"/>
              </a:ext>
            </a:extLst>
          </p:cNvPr>
          <p:cNvSpPr txBox="1"/>
          <p:nvPr/>
        </p:nvSpPr>
        <p:spPr>
          <a:xfrm>
            <a:off x="479376" y="3861048"/>
            <a:ext cx="6006882" cy="3046988"/>
          </a:xfrm>
          <a:prstGeom prst="rect">
            <a:avLst/>
          </a:prstGeom>
          <a:noFill/>
        </p:spPr>
        <p:txBody>
          <a:bodyPr wrap="square">
            <a:spAutoFit/>
          </a:bodyPr>
          <a:lstStyle/>
          <a:p>
            <a:r>
              <a:rPr lang="en-GB" sz="2400" dirty="0">
                <a:solidFill>
                  <a:schemeClr val="tx1">
                    <a:lumMod val="85000"/>
                    <a:lumOff val="15000"/>
                  </a:schemeClr>
                </a:solidFill>
                <a:cs typeface="Arial" panose="020B0604020202020204" pitchFamily="34" charset="0"/>
              </a:rPr>
              <a:t>Comment in the chat box today or get in touch with your dedicated Partnerships Manager, Rosie Mizrahi </a:t>
            </a:r>
          </a:p>
          <a:p>
            <a:endParaRPr lang="en-GB" sz="2400" dirty="0">
              <a:solidFill>
                <a:schemeClr val="tx1">
                  <a:lumMod val="85000"/>
                  <a:lumOff val="15000"/>
                </a:schemeClr>
              </a:solidFill>
              <a:cs typeface="Arial" panose="020B0604020202020204" pitchFamily="34" charset="0"/>
            </a:endParaRPr>
          </a:p>
          <a:p>
            <a:r>
              <a:rPr lang="en-GB" sz="2400" b="1" dirty="0">
                <a:solidFill>
                  <a:schemeClr val="accent1"/>
                </a:solidFill>
                <a:latin typeface="+mj-lt"/>
                <a:cs typeface="Arial" panose="020B0604020202020204" pitchFamily="34" charset="0"/>
              </a:rPr>
              <a:t>E: </a:t>
            </a:r>
            <a:r>
              <a:rPr lang="en-GB" sz="2400" b="1" dirty="0">
                <a:solidFill>
                  <a:schemeClr val="accent1"/>
                </a:solidFill>
                <a:latin typeface="+mj-lt"/>
                <a:cs typeface="Arial" panose="020B0604020202020204" pitchFamily="34" charset="0"/>
                <a:hlinkClick r:id="rId2"/>
              </a:rPr>
              <a:t>rosiemizrahi@citation.co.uk</a:t>
            </a:r>
            <a:endParaRPr lang="en-GB" sz="2400" b="1" dirty="0">
              <a:solidFill>
                <a:schemeClr val="accent1"/>
              </a:solidFill>
              <a:latin typeface="+mj-lt"/>
              <a:cs typeface="Arial" panose="020B0604020202020204" pitchFamily="34" charset="0"/>
            </a:endParaRPr>
          </a:p>
          <a:p>
            <a:r>
              <a:rPr lang="en-GB" sz="2400" b="1" dirty="0">
                <a:solidFill>
                  <a:schemeClr val="accent1"/>
                </a:solidFill>
                <a:latin typeface="+mj-lt"/>
                <a:cs typeface="Arial" panose="020B0604020202020204" pitchFamily="34" charset="0"/>
              </a:rPr>
              <a:t>T: </a:t>
            </a:r>
            <a:r>
              <a:rPr lang="pl-PL" sz="2400" b="1" dirty="0">
                <a:solidFill>
                  <a:schemeClr val="accent1"/>
                </a:solidFill>
                <a:latin typeface="+mj-lt"/>
                <a:cs typeface="Arial" panose="020B0604020202020204" pitchFamily="34" charset="0"/>
              </a:rPr>
              <a:t>07788 392812</a:t>
            </a:r>
          </a:p>
          <a:p>
            <a:endParaRPr lang="pl-PL" sz="2400" b="1" dirty="0">
              <a:solidFill>
                <a:schemeClr val="accent1"/>
              </a:solidFill>
              <a:latin typeface="+mj-lt"/>
              <a:cs typeface="Arial" panose="020B0604020202020204" pitchFamily="34" charset="0"/>
            </a:endParaRPr>
          </a:p>
          <a:p>
            <a:endParaRPr lang="en-GB" sz="2400" b="1" dirty="0">
              <a:solidFill>
                <a:schemeClr val="accent1"/>
              </a:solidFill>
              <a:latin typeface="+mj-lt"/>
              <a:cs typeface="Arial" panose="020B0604020202020204" pitchFamily="34" charset="0"/>
            </a:endParaRPr>
          </a:p>
        </p:txBody>
      </p:sp>
    </p:spTree>
    <p:extLst>
      <p:ext uri="{BB962C8B-B14F-4D97-AF65-F5344CB8AC3E}">
        <p14:creationId xmlns:p14="http://schemas.microsoft.com/office/powerpoint/2010/main" val="1887511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0C6B9-8A7D-B1D2-A808-F90470999CDA}"/>
              </a:ext>
            </a:extLst>
          </p:cNvPr>
          <p:cNvSpPr>
            <a:spLocks noGrp="1"/>
          </p:cNvSpPr>
          <p:nvPr>
            <p:ph type="body" sz="quarter" idx="13"/>
          </p:nvPr>
        </p:nvSpPr>
        <p:spPr/>
        <p:txBody>
          <a:bodyPr/>
          <a:lstStyle/>
          <a:p>
            <a:r>
              <a:rPr lang="en-GB" dirty="0"/>
              <a:t>Thank you!</a:t>
            </a:r>
          </a:p>
        </p:txBody>
      </p:sp>
      <p:sp>
        <p:nvSpPr>
          <p:cNvPr id="3" name="Text Placeholder 2">
            <a:extLst>
              <a:ext uri="{FF2B5EF4-FFF2-40B4-BE49-F238E27FC236}">
                <a16:creationId xmlns:a16="http://schemas.microsoft.com/office/drawing/2014/main" id="{40D8BADC-BFFD-A519-C4C0-198F63CCBACB}"/>
              </a:ext>
            </a:extLst>
          </p:cNvPr>
          <p:cNvSpPr>
            <a:spLocks noGrp="1"/>
          </p:cNvSpPr>
          <p:nvPr>
            <p:ph type="body" sz="quarter" idx="11"/>
          </p:nvPr>
        </p:nvSpPr>
        <p:spPr>
          <a:xfrm>
            <a:off x="1055441" y="3609673"/>
            <a:ext cx="3560130" cy="1584325"/>
          </a:xfrm>
        </p:spPr>
        <p:txBody>
          <a:bodyPr/>
          <a:lstStyle/>
          <a:p>
            <a:r>
              <a:rPr lang="en-GB" sz="1200" dirty="0"/>
              <a:t>© The contents of this presentation are copyright of Citation Professional Solutions and may not be reproduced or copied in any form without written consent.</a:t>
            </a:r>
          </a:p>
          <a:p>
            <a:endParaRPr lang="en-GB" sz="1200" dirty="0"/>
          </a:p>
          <a:p>
            <a:r>
              <a:rPr lang="en-GB" sz="1200" dirty="0"/>
              <a:t>Version 1  June 2023</a:t>
            </a:r>
          </a:p>
        </p:txBody>
      </p:sp>
    </p:spTree>
    <p:extLst>
      <p:ext uri="{BB962C8B-B14F-4D97-AF65-F5344CB8AC3E}">
        <p14:creationId xmlns:p14="http://schemas.microsoft.com/office/powerpoint/2010/main" val="107846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7DB780-A397-F7E9-4C5A-4914895AFD11}"/>
              </a:ext>
            </a:extLst>
          </p:cNvPr>
          <p:cNvPicPr>
            <a:picLocks noChangeAspect="1"/>
          </p:cNvPicPr>
          <p:nvPr/>
        </p:nvPicPr>
        <p:blipFill>
          <a:blip r:embed="rId2"/>
          <a:stretch>
            <a:fillRect/>
          </a:stretch>
        </p:blipFill>
        <p:spPr>
          <a:xfrm>
            <a:off x="8469816" y="796394"/>
            <a:ext cx="1049754" cy="941212"/>
          </a:xfrm>
          <a:prstGeom prst="rect">
            <a:avLst/>
          </a:prstGeom>
        </p:spPr>
      </p:pic>
      <p:pic>
        <p:nvPicPr>
          <p:cNvPr id="8" name="Picture 7">
            <a:extLst>
              <a:ext uri="{FF2B5EF4-FFF2-40B4-BE49-F238E27FC236}">
                <a16:creationId xmlns:a16="http://schemas.microsoft.com/office/drawing/2014/main" id="{EAB991C0-218B-5A44-EC83-D550877FF370}"/>
              </a:ext>
            </a:extLst>
          </p:cNvPr>
          <p:cNvPicPr>
            <a:picLocks noChangeAspect="1"/>
          </p:cNvPicPr>
          <p:nvPr/>
        </p:nvPicPr>
        <p:blipFill>
          <a:blip r:embed="rId3"/>
          <a:stretch>
            <a:fillRect/>
          </a:stretch>
        </p:blipFill>
        <p:spPr>
          <a:xfrm>
            <a:off x="755030" y="3816320"/>
            <a:ext cx="2001645" cy="433633"/>
          </a:xfrm>
          <a:prstGeom prst="rect">
            <a:avLst/>
          </a:prstGeom>
        </p:spPr>
      </p:pic>
      <p:sp>
        <p:nvSpPr>
          <p:cNvPr id="9" name="Text Placeholder 8">
            <a:extLst>
              <a:ext uri="{FF2B5EF4-FFF2-40B4-BE49-F238E27FC236}">
                <a16:creationId xmlns:a16="http://schemas.microsoft.com/office/drawing/2014/main" id="{DC2C3485-B62E-4196-0892-2D2612BA3085}"/>
              </a:ext>
            </a:extLst>
          </p:cNvPr>
          <p:cNvSpPr>
            <a:spLocks noGrp="1"/>
          </p:cNvSpPr>
          <p:nvPr>
            <p:ph type="body" sz="quarter" idx="13"/>
          </p:nvPr>
        </p:nvSpPr>
        <p:spPr>
          <a:xfrm>
            <a:off x="859849" y="277800"/>
            <a:ext cx="4742394" cy="428008"/>
          </a:xfrm>
        </p:spPr>
        <p:txBody>
          <a:bodyPr vert="horz" lIns="91440" tIns="45720" rIns="91440" bIns="45720" rtlCol="0" anchor="t">
            <a:normAutofit fontScale="70000" lnSpcReduction="20000"/>
          </a:bodyPr>
          <a:lstStyle/>
          <a:p>
            <a:r>
              <a:rPr lang="en-US" sz="4300" dirty="0">
                <a:solidFill>
                  <a:srgbClr val="2B2A29"/>
                </a:solidFill>
                <a:latin typeface="Avenir Next LT Pro"/>
              </a:rPr>
              <a:t>Partners include</a:t>
            </a:r>
            <a:endParaRPr lang="en-US" dirty="0"/>
          </a:p>
        </p:txBody>
      </p:sp>
      <p:pic>
        <p:nvPicPr>
          <p:cNvPr id="10" name="Picture 2">
            <a:extLst>
              <a:ext uri="{FF2B5EF4-FFF2-40B4-BE49-F238E27FC236}">
                <a16:creationId xmlns:a16="http://schemas.microsoft.com/office/drawing/2014/main" id="{6FB11B89-F4D2-EF98-0A8E-255FA1539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180" y="3350418"/>
            <a:ext cx="1151010" cy="6493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AB8E4EE-C6BD-9AA5-9392-8F080B6FC0D3}"/>
              </a:ext>
            </a:extLst>
          </p:cNvPr>
          <p:cNvPicPr>
            <a:picLocks noChangeAspect="1"/>
          </p:cNvPicPr>
          <p:nvPr/>
        </p:nvPicPr>
        <p:blipFill>
          <a:blip r:embed="rId5"/>
          <a:stretch>
            <a:fillRect/>
          </a:stretch>
        </p:blipFill>
        <p:spPr>
          <a:xfrm>
            <a:off x="886323" y="1605007"/>
            <a:ext cx="2016224" cy="1148482"/>
          </a:xfrm>
          <a:prstGeom prst="rect">
            <a:avLst/>
          </a:prstGeom>
        </p:spPr>
      </p:pic>
      <p:pic>
        <p:nvPicPr>
          <p:cNvPr id="12" name="Picture 4" descr="Buy a Care Home">
            <a:extLst>
              <a:ext uri="{FF2B5EF4-FFF2-40B4-BE49-F238E27FC236}">
                <a16:creationId xmlns:a16="http://schemas.microsoft.com/office/drawing/2014/main" id="{5F6D213F-D96C-A40E-5FB7-C3749F9ABB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025" y="4012439"/>
            <a:ext cx="1852251" cy="196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B503DB0-2FFA-8B36-9317-27B171E3144B}"/>
              </a:ext>
            </a:extLst>
          </p:cNvPr>
          <p:cNvPicPr>
            <a:picLocks noChangeAspect="1"/>
          </p:cNvPicPr>
          <p:nvPr/>
        </p:nvPicPr>
        <p:blipFill>
          <a:blip r:embed="rId7"/>
          <a:stretch>
            <a:fillRect/>
          </a:stretch>
        </p:blipFill>
        <p:spPr>
          <a:xfrm>
            <a:off x="808175" y="4530244"/>
            <a:ext cx="1714501" cy="1205508"/>
          </a:xfrm>
          <a:prstGeom prst="rect">
            <a:avLst/>
          </a:prstGeom>
        </p:spPr>
      </p:pic>
      <p:pic>
        <p:nvPicPr>
          <p:cNvPr id="14" name="Picture 13">
            <a:extLst>
              <a:ext uri="{FF2B5EF4-FFF2-40B4-BE49-F238E27FC236}">
                <a16:creationId xmlns:a16="http://schemas.microsoft.com/office/drawing/2014/main" id="{91B66B46-358F-0E7F-D7BB-2649C35284A3}"/>
              </a:ext>
            </a:extLst>
          </p:cNvPr>
          <p:cNvPicPr>
            <a:picLocks noChangeAspect="1"/>
          </p:cNvPicPr>
          <p:nvPr/>
        </p:nvPicPr>
        <p:blipFill>
          <a:blip r:embed="rId8"/>
          <a:stretch>
            <a:fillRect/>
          </a:stretch>
        </p:blipFill>
        <p:spPr>
          <a:xfrm>
            <a:off x="10135056" y="575146"/>
            <a:ext cx="1645257" cy="792322"/>
          </a:xfrm>
          <a:prstGeom prst="rect">
            <a:avLst/>
          </a:prstGeom>
        </p:spPr>
      </p:pic>
      <p:pic>
        <p:nvPicPr>
          <p:cNvPr id="16" name="Picture 15">
            <a:extLst>
              <a:ext uri="{FF2B5EF4-FFF2-40B4-BE49-F238E27FC236}">
                <a16:creationId xmlns:a16="http://schemas.microsoft.com/office/drawing/2014/main" id="{2BAB5274-7A9B-1014-E0C6-A1C2ABDC2E81}"/>
              </a:ext>
            </a:extLst>
          </p:cNvPr>
          <p:cNvPicPr>
            <a:picLocks noChangeAspect="1"/>
          </p:cNvPicPr>
          <p:nvPr/>
        </p:nvPicPr>
        <p:blipFill>
          <a:blip r:embed="rId9"/>
          <a:stretch>
            <a:fillRect/>
          </a:stretch>
        </p:blipFill>
        <p:spPr>
          <a:xfrm>
            <a:off x="2990106" y="3640686"/>
            <a:ext cx="1169920" cy="1169920"/>
          </a:xfrm>
          <a:prstGeom prst="rect">
            <a:avLst/>
          </a:prstGeom>
        </p:spPr>
      </p:pic>
      <p:pic>
        <p:nvPicPr>
          <p:cNvPr id="17" name="Picture 16">
            <a:extLst>
              <a:ext uri="{FF2B5EF4-FFF2-40B4-BE49-F238E27FC236}">
                <a16:creationId xmlns:a16="http://schemas.microsoft.com/office/drawing/2014/main" id="{D030D50C-3946-F767-8CF3-88ABB2FC1B75}"/>
              </a:ext>
            </a:extLst>
          </p:cNvPr>
          <p:cNvPicPr>
            <a:picLocks noChangeAspect="1"/>
          </p:cNvPicPr>
          <p:nvPr/>
        </p:nvPicPr>
        <p:blipFill>
          <a:blip r:embed="rId10"/>
          <a:stretch>
            <a:fillRect/>
          </a:stretch>
        </p:blipFill>
        <p:spPr>
          <a:xfrm>
            <a:off x="4886062" y="4356137"/>
            <a:ext cx="1143000" cy="1143000"/>
          </a:xfrm>
          <a:prstGeom prst="rect">
            <a:avLst/>
          </a:prstGeom>
        </p:spPr>
      </p:pic>
      <p:pic>
        <p:nvPicPr>
          <p:cNvPr id="18" name="Picture 17">
            <a:extLst>
              <a:ext uri="{FF2B5EF4-FFF2-40B4-BE49-F238E27FC236}">
                <a16:creationId xmlns:a16="http://schemas.microsoft.com/office/drawing/2014/main" id="{EF65F63E-B841-F4D5-093E-463DC569DF8A}"/>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7031252" y="3171286"/>
            <a:ext cx="938799" cy="938799"/>
          </a:xfrm>
          <a:prstGeom prst="rect">
            <a:avLst/>
          </a:prstGeom>
        </p:spPr>
      </p:pic>
      <p:pic>
        <p:nvPicPr>
          <p:cNvPr id="19" name="Picture 18">
            <a:extLst>
              <a:ext uri="{FF2B5EF4-FFF2-40B4-BE49-F238E27FC236}">
                <a16:creationId xmlns:a16="http://schemas.microsoft.com/office/drawing/2014/main" id="{4D505372-2FEB-7931-F141-A8FEF1D25FFD}"/>
              </a:ext>
            </a:extLst>
          </p:cNvPr>
          <p:cNvPicPr>
            <a:picLocks noChangeAspect="1"/>
          </p:cNvPicPr>
          <p:nvPr/>
        </p:nvPicPr>
        <p:blipFill>
          <a:blip r:embed="rId13"/>
          <a:stretch>
            <a:fillRect/>
          </a:stretch>
        </p:blipFill>
        <p:spPr>
          <a:xfrm>
            <a:off x="6254564" y="4755555"/>
            <a:ext cx="1894777" cy="656856"/>
          </a:xfrm>
          <a:prstGeom prst="rect">
            <a:avLst/>
          </a:prstGeom>
        </p:spPr>
      </p:pic>
      <p:pic>
        <p:nvPicPr>
          <p:cNvPr id="20" name="Picture 19">
            <a:extLst>
              <a:ext uri="{FF2B5EF4-FFF2-40B4-BE49-F238E27FC236}">
                <a16:creationId xmlns:a16="http://schemas.microsoft.com/office/drawing/2014/main" id="{370746B6-DA62-C370-C6F8-74E51218BFEB}"/>
              </a:ext>
            </a:extLst>
          </p:cNvPr>
          <p:cNvPicPr>
            <a:picLocks noChangeAspect="1"/>
          </p:cNvPicPr>
          <p:nvPr/>
        </p:nvPicPr>
        <p:blipFill>
          <a:blip r:embed="rId14"/>
          <a:stretch>
            <a:fillRect/>
          </a:stretch>
        </p:blipFill>
        <p:spPr>
          <a:xfrm>
            <a:off x="3433500" y="1948333"/>
            <a:ext cx="2905125" cy="657925"/>
          </a:xfrm>
          <a:prstGeom prst="rect">
            <a:avLst/>
          </a:prstGeom>
        </p:spPr>
      </p:pic>
      <p:pic>
        <p:nvPicPr>
          <p:cNvPr id="22" name="Picture 21">
            <a:extLst>
              <a:ext uri="{FF2B5EF4-FFF2-40B4-BE49-F238E27FC236}">
                <a16:creationId xmlns:a16="http://schemas.microsoft.com/office/drawing/2014/main" id="{7A3F2963-94DF-54A4-27F6-3F64501602C5}"/>
              </a:ext>
            </a:extLst>
          </p:cNvPr>
          <p:cNvPicPr>
            <a:picLocks noChangeAspect="1"/>
          </p:cNvPicPr>
          <p:nvPr/>
        </p:nvPicPr>
        <p:blipFill>
          <a:blip r:embed="rId15"/>
          <a:stretch>
            <a:fillRect/>
          </a:stretch>
        </p:blipFill>
        <p:spPr>
          <a:xfrm>
            <a:off x="6239470" y="686028"/>
            <a:ext cx="1441358" cy="916117"/>
          </a:xfrm>
          <a:prstGeom prst="rect">
            <a:avLst/>
          </a:prstGeom>
        </p:spPr>
      </p:pic>
      <p:pic>
        <p:nvPicPr>
          <p:cNvPr id="23" name="Picture 22">
            <a:extLst>
              <a:ext uri="{FF2B5EF4-FFF2-40B4-BE49-F238E27FC236}">
                <a16:creationId xmlns:a16="http://schemas.microsoft.com/office/drawing/2014/main" id="{13E5862A-6EC0-A877-54C8-807E901CCD16}"/>
              </a:ext>
            </a:extLst>
          </p:cNvPr>
          <p:cNvPicPr>
            <a:picLocks noChangeAspect="1"/>
          </p:cNvPicPr>
          <p:nvPr/>
        </p:nvPicPr>
        <p:blipFill>
          <a:blip r:embed="rId16"/>
          <a:stretch>
            <a:fillRect/>
          </a:stretch>
        </p:blipFill>
        <p:spPr>
          <a:xfrm>
            <a:off x="8971332" y="6341788"/>
            <a:ext cx="2451035" cy="421578"/>
          </a:xfrm>
          <a:prstGeom prst="rect">
            <a:avLst/>
          </a:prstGeom>
        </p:spPr>
      </p:pic>
      <p:pic>
        <p:nvPicPr>
          <p:cNvPr id="24" name="Picture 23">
            <a:extLst>
              <a:ext uri="{FF2B5EF4-FFF2-40B4-BE49-F238E27FC236}">
                <a16:creationId xmlns:a16="http://schemas.microsoft.com/office/drawing/2014/main" id="{9F2CB693-B149-C77D-8F89-931DE9D694D3}"/>
              </a:ext>
            </a:extLst>
          </p:cNvPr>
          <p:cNvPicPr>
            <a:picLocks noChangeAspect="1"/>
          </p:cNvPicPr>
          <p:nvPr/>
        </p:nvPicPr>
        <p:blipFill>
          <a:blip r:embed="rId17"/>
          <a:stretch>
            <a:fillRect/>
          </a:stretch>
        </p:blipFill>
        <p:spPr>
          <a:xfrm>
            <a:off x="3915345" y="5972439"/>
            <a:ext cx="1768373" cy="580138"/>
          </a:xfrm>
          <a:prstGeom prst="rect">
            <a:avLst/>
          </a:prstGeom>
        </p:spPr>
      </p:pic>
      <p:pic>
        <p:nvPicPr>
          <p:cNvPr id="25" name="Picture 24">
            <a:extLst>
              <a:ext uri="{FF2B5EF4-FFF2-40B4-BE49-F238E27FC236}">
                <a16:creationId xmlns:a16="http://schemas.microsoft.com/office/drawing/2014/main" id="{F8513B5C-CD19-7865-27F3-17CC832DC3AB}"/>
              </a:ext>
            </a:extLst>
          </p:cNvPr>
          <p:cNvPicPr>
            <a:picLocks noChangeAspect="1"/>
          </p:cNvPicPr>
          <p:nvPr/>
        </p:nvPicPr>
        <p:blipFill>
          <a:blip r:embed="rId18"/>
          <a:stretch>
            <a:fillRect/>
          </a:stretch>
        </p:blipFill>
        <p:spPr>
          <a:xfrm>
            <a:off x="8607281" y="800343"/>
            <a:ext cx="851317" cy="851317"/>
          </a:xfrm>
          <a:prstGeom prst="rect">
            <a:avLst/>
          </a:prstGeom>
        </p:spPr>
      </p:pic>
      <p:pic>
        <p:nvPicPr>
          <p:cNvPr id="26" name="Picture 25">
            <a:extLst>
              <a:ext uri="{FF2B5EF4-FFF2-40B4-BE49-F238E27FC236}">
                <a16:creationId xmlns:a16="http://schemas.microsoft.com/office/drawing/2014/main" id="{0235FE15-2CC0-D251-A98C-6B3B3CE1D0F7}"/>
              </a:ext>
            </a:extLst>
          </p:cNvPr>
          <p:cNvPicPr>
            <a:picLocks noChangeAspect="1"/>
          </p:cNvPicPr>
          <p:nvPr/>
        </p:nvPicPr>
        <p:blipFill>
          <a:blip r:embed="rId19"/>
          <a:stretch>
            <a:fillRect/>
          </a:stretch>
        </p:blipFill>
        <p:spPr>
          <a:xfrm>
            <a:off x="680198" y="907925"/>
            <a:ext cx="2610031" cy="552973"/>
          </a:xfrm>
          <a:prstGeom prst="rect">
            <a:avLst/>
          </a:prstGeom>
        </p:spPr>
      </p:pic>
      <p:pic>
        <p:nvPicPr>
          <p:cNvPr id="27" name="Picture 26">
            <a:extLst>
              <a:ext uri="{FF2B5EF4-FFF2-40B4-BE49-F238E27FC236}">
                <a16:creationId xmlns:a16="http://schemas.microsoft.com/office/drawing/2014/main" id="{3FABB35C-D68C-8143-7C39-A1E302BA3444}"/>
              </a:ext>
            </a:extLst>
          </p:cNvPr>
          <p:cNvPicPr>
            <a:picLocks noChangeAspect="1"/>
          </p:cNvPicPr>
          <p:nvPr/>
        </p:nvPicPr>
        <p:blipFill rotWithShape="1">
          <a:blip r:embed="rId20"/>
          <a:srcRect t="-831" r="83644" b="831"/>
          <a:stretch/>
        </p:blipFill>
        <p:spPr>
          <a:xfrm>
            <a:off x="6269942" y="1765050"/>
            <a:ext cx="1542347" cy="1143000"/>
          </a:xfrm>
          <a:prstGeom prst="rect">
            <a:avLst/>
          </a:prstGeom>
        </p:spPr>
      </p:pic>
      <p:pic>
        <p:nvPicPr>
          <p:cNvPr id="28" name="Picture 27">
            <a:extLst>
              <a:ext uri="{FF2B5EF4-FFF2-40B4-BE49-F238E27FC236}">
                <a16:creationId xmlns:a16="http://schemas.microsoft.com/office/drawing/2014/main" id="{227F1667-E259-3C67-6856-5FCC02DAEE43}"/>
              </a:ext>
            </a:extLst>
          </p:cNvPr>
          <p:cNvPicPr>
            <a:picLocks noChangeAspect="1"/>
          </p:cNvPicPr>
          <p:nvPr/>
        </p:nvPicPr>
        <p:blipFill>
          <a:blip r:embed="rId21"/>
          <a:stretch>
            <a:fillRect/>
          </a:stretch>
        </p:blipFill>
        <p:spPr>
          <a:xfrm>
            <a:off x="9455140" y="4555383"/>
            <a:ext cx="2400300" cy="438150"/>
          </a:xfrm>
          <a:prstGeom prst="rect">
            <a:avLst/>
          </a:prstGeom>
        </p:spPr>
      </p:pic>
      <p:pic>
        <p:nvPicPr>
          <p:cNvPr id="29" name="Picture 28">
            <a:extLst>
              <a:ext uri="{FF2B5EF4-FFF2-40B4-BE49-F238E27FC236}">
                <a16:creationId xmlns:a16="http://schemas.microsoft.com/office/drawing/2014/main" id="{EDF0AC5E-0A52-7EEF-D42B-83BFF7E6B041}"/>
              </a:ext>
            </a:extLst>
          </p:cNvPr>
          <p:cNvPicPr>
            <a:picLocks noChangeAspect="1"/>
          </p:cNvPicPr>
          <p:nvPr/>
        </p:nvPicPr>
        <p:blipFill>
          <a:blip r:embed="rId22"/>
          <a:stretch>
            <a:fillRect/>
          </a:stretch>
        </p:blipFill>
        <p:spPr>
          <a:xfrm>
            <a:off x="9879902" y="1460898"/>
            <a:ext cx="2238150" cy="650310"/>
          </a:xfrm>
          <a:prstGeom prst="rect">
            <a:avLst/>
          </a:prstGeom>
        </p:spPr>
      </p:pic>
      <p:pic>
        <p:nvPicPr>
          <p:cNvPr id="30" name="Picture 29">
            <a:extLst>
              <a:ext uri="{FF2B5EF4-FFF2-40B4-BE49-F238E27FC236}">
                <a16:creationId xmlns:a16="http://schemas.microsoft.com/office/drawing/2014/main" id="{F6023164-3CB0-7327-D21C-3A9988EDC58F}"/>
              </a:ext>
            </a:extLst>
          </p:cNvPr>
          <p:cNvPicPr>
            <a:picLocks noChangeAspect="1"/>
          </p:cNvPicPr>
          <p:nvPr/>
        </p:nvPicPr>
        <p:blipFill>
          <a:blip r:embed="rId23"/>
          <a:stretch>
            <a:fillRect/>
          </a:stretch>
        </p:blipFill>
        <p:spPr>
          <a:xfrm>
            <a:off x="4663326" y="3271607"/>
            <a:ext cx="1908829" cy="678344"/>
          </a:xfrm>
          <a:prstGeom prst="rect">
            <a:avLst/>
          </a:prstGeom>
        </p:spPr>
      </p:pic>
      <p:pic>
        <p:nvPicPr>
          <p:cNvPr id="31" name="Picture 30">
            <a:extLst>
              <a:ext uri="{FF2B5EF4-FFF2-40B4-BE49-F238E27FC236}">
                <a16:creationId xmlns:a16="http://schemas.microsoft.com/office/drawing/2014/main" id="{09A14D43-F421-4113-0B36-0947329408CA}"/>
              </a:ext>
            </a:extLst>
          </p:cNvPr>
          <p:cNvPicPr>
            <a:picLocks noChangeAspect="1"/>
          </p:cNvPicPr>
          <p:nvPr/>
        </p:nvPicPr>
        <p:blipFill>
          <a:blip r:embed="rId24"/>
          <a:stretch>
            <a:fillRect/>
          </a:stretch>
        </p:blipFill>
        <p:spPr>
          <a:xfrm>
            <a:off x="8572010" y="5241540"/>
            <a:ext cx="1370530" cy="640037"/>
          </a:xfrm>
          <a:prstGeom prst="rect">
            <a:avLst/>
          </a:prstGeom>
        </p:spPr>
      </p:pic>
      <p:pic>
        <p:nvPicPr>
          <p:cNvPr id="32" name="Picture 31">
            <a:extLst>
              <a:ext uri="{FF2B5EF4-FFF2-40B4-BE49-F238E27FC236}">
                <a16:creationId xmlns:a16="http://schemas.microsoft.com/office/drawing/2014/main" id="{2029A372-9825-1C5E-09C1-993A4E854595}"/>
              </a:ext>
            </a:extLst>
          </p:cNvPr>
          <p:cNvPicPr>
            <a:picLocks noChangeAspect="1"/>
          </p:cNvPicPr>
          <p:nvPr/>
        </p:nvPicPr>
        <p:blipFill>
          <a:blip r:embed="rId25"/>
          <a:stretch>
            <a:fillRect/>
          </a:stretch>
        </p:blipFill>
        <p:spPr>
          <a:xfrm>
            <a:off x="8087146" y="2237952"/>
            <a:ext cx="1768373" cy="714494"/>
          </a:xfrm>
          <a:prstGeom prst="rect">
            <a:avLst/>
          </a:prstGeom>
        </p:spPr>
      </p:pic>
      <p:pic>
        <p:nvPicPr>
          <p:cNvPr id="33" name="Picture 32">
            <a:extLst>
              <a:ext uri="{FF2B5EF4-FFF2-40B4-BE49-F238E27FC236}">
                <a16:creationId xmlns:a16="http://schemas.microsoft.com/office/drawing/2014/main" id="{0B144191-F2C1-05B4-437E-4FBBB6B3513B}"/>
              </a:ext>
            </a:extLst>
          </p:cNvPr>
          <p:cNvPicPr>
            <a:picLocks noChangeAspect="1"/>
          </p:cNvPicPr>
          <p:nvPr/>
        </p:nvPicPr>
        <p:blipFill>
          <a:blip r:embed="rId26"/>
          <a:stretch>
            <a:fillRect/>
          </a:stretch>
        </p:blipFill>
        <p:spPr>
          <a:xfrm>
            <a:off x="10544911" y="5499137"/>
            <a:ext cx="1391791" cy="807451"/>
          </a:xfrm>
          <a:prstGeom prst="rect">
            <a:avLst/>
          </a:prstGeom>
        </p:spPr>
      </p:pic>
      <p:pic>
        <p:nvPicPr>
          <p:cNvPr id="35" name="Picture 34">
            <a:extLst>
              <a:ext uri="{FF2B5EF4-FFF2-40B4-BE49-F238E27FC236}">
                <a16:creationId xmlns:a16="http://schemas.microsoft.com/office/drawing/2014/main" id="{B76A0C48-5177-0499-2D68-13A94FC4BC41}"/>
              </a:ext>
            </a:extLst>
          </p:cNvPr>
          <p:cNvPicPr>
            <a:picLocks noChangeAspect="1"/>
          </p:cNvPicPr>
          <p:nvPr/>
        </p:nvPicPr>
        <p:blipFill>
          <a:blip r:embed="rId27"/>
          <a:stretch>
            <a:fillRect/>
          </a:stretch>
        </p:blipFill>
        <p:spPr>
          <a:xfrm>
            <a:off x="886323" y="2952446"/>
            <a:ext cx="2905125" cy="523875"/>
          </a:xfrm>
          <a:prstGeom prst="rect">
            <a:avLst/>
          </a:prstGeom>
        </p:spPr>
      </p:pic>
      <p:pic>
        <p:nvPicPr>
          <p:cNvPr id="36" name="Picture 35">
            <a:extLst>
              <a:ext uri="{FF2B5EF4-FFF2-40B4-BE49-F238E27FC236}">
                <a16:creationId xmlns:a16="http://schemas.microsoft.com/office/drawing/2014/main" id="{3419DE95-409A-B0DD-F169-04C9AD4958C6}"/>
              </a:ext>
            </a:extLst>
          </p:cNvPr>
          <p:cNvPicPr>
            <a:picLocks noChangeAspect="1"/>
          </p:cNvPicPr>
          <p:nvPr/>
        </p:nvPicPr>
        <p:blipFill>
          <a:blip r:embed="rId28"/>
          <a:stretch>
            <a:fillRect/>
          </a:stretch>
        </p:blipFill>
        <p:spPr>
          <a:xfrm>
            <a:off x="6077377" y="5904495"/>
            <a:ext cx="2536875" cy="505794"/>
          </a:xfrm>
          <a:prstGeom prst="rect">
            <a:avLst/>
          </a:prstGeom>
        </p:spPr>
      </p:pic>
      <p:pic>
        <p:nvPicPr>
          <p:cNvPr id="37" name="Picture 36">
            <a:extLst>
              <a:ext uri="{FF2B5EF4-FFF2-40B4-BE49-F238E27FC236}">
                <a16:creationId xmlns:a16="http://schemas.microsoft.com/office/drawing/2014/main" id="{DF46A417-52F7-EAAC-DD20-97EE3BF99A63}"/>
              </a:ext>
            </a:extLst>
          </p:cNvPr>
          <p:cNvPicPr>
            <a:picLocks noChangeAspect="1"/>
          </p:cNvPicPr>
          <p:nvPr/>
        </p:nvPicPr>
        <p:blipFill>
          <a:blip r:embed="rId29"/>
          <a:stretch>
            <a:fillRect/>
          </a:stretch>
        </p:blipFill>
        <p:spPr>
          <a:xfrm>
            <a:off x="2761276" y="5104397"/>
            <a:ext cx="1789780" cy="447445"/>
          </a:xfrm>
          <a:prstGeom prst="rect">
            <a:avLst/>
          </a:prstGeom>
        </p:spPr>
      </p:pic>
      <p:pic>
        <p:nvPicPr>
          <p:cNvPr id="38" name="Picture 37">
            <a:extLst>
              <a:ext uri="{FF2B5EF4-FFF2-40B4-BE49-F238E27FC236}">
                <a16:creationId xmlns:a16="http://schemas.microsoft.com/office/drawing/2014/main" id="{B07A4B1B-5EB8-5CDD-7513-8C36B91761A4}"/>
              </a:ext>
            </a:extLst>
          </p:cNvPr>
          <p:cNvPicPr>
            <a:picLocks noChangeAspect="1"/>
          </p:cNvPicPr>
          <p:nvPr/>
        </p:nvPicPr>
        <p:blipFill>
          <a:blip r:embed="rId30"/>
          <a:stretch>
            <a:fillRect/>
          </a:stretch>
        </p:blipFill>
        <p:spPr>
          <a:xfrm>
            <a:off x="9878880" y="2528755"/>
            <a:ext cx="2157611" cy="514970"/>
          </a:xfrm>
          <a:prstGeom prst="rect">
            <a:avLst/>
          </a:prstGeom>
        </p:spPr>
      </p:pic>
      <p:pic>
        <p:nvPicPr>
          <p:cNvPr id="40" name="Picture 39">
            <a:extLst>
              <a:ext uri="{FF2B5EF4-FFF2-40B4-BE49-F238E27FC236}">
                <a16:creationId xmlns:a16="http://schemas.microsoft.com/office/drawing/2014/main" id="{568A8044-8B90-C176-2315-8E8D435E149B}"/>
              </a:ext>
            </a:extLst>
          </p:cNvPr>
          <p:cNvPicPr>
            <a:picLocks noChangeAspect="1"/>
          </p:cNvPicPr>
          <p:nvPr/>
        </p:nvPicPr>
        <p:blipFill>
          <a:blip r:embed="rId31"/>
          <a:stretch>
            <a:fillRect/>
          </a:stretch>
        </p:blipFill>
        <p:spPr>
          <a:xfrm>
            <a:off x="808175" y="6005121"/>
            <a:ext cx="2536875" cy="658426"/>
          </a:xfrm>
          <a:prstGeom prst="rect">
            <a:avLst/>
          </a:prstGeom>
        </p:spPr>
      </p:pic>
      <p:pic>
        <p:nvPicPr>
          <p:cNvPr id="2" name="Picture 2" descr="Logo, company name&#10;&#10;Description automatically generated">
            <a:extLst>
              <a:ext uri="{FF2B5EF4-FFF2-40B4-BE49-F238E27FC236}">
                <a16:creationId xmlns:a16="http://schemas.microsoft.com/office/drawing/2014/main" id="{9413EAAD-4886-BE6D-32FE-394BD13030B3}"/>
              </a:ext>
            </a:extLst>
          </p:cNvPr>
          <p:cNvPicPr>
            <a:picLocks noChangeAspect="1"/>
          </p:cNvPicPr>
          <p:nvPr/>
        </p:nvPicPr>
        <p:blipFill>
          <a:blip r:embed="rId32"/>
          <a:stretch>
            <a:fillRect/>
          </a:stretch>
        </p:blipFill>
        <p:spPr>
          <a:xfrm>
            <a:off x="8503574" y="3442280"/>
            <a:ext cx="1375306" cy="823820"/>
          </a:xfrm>
          <a:prstGeom prst="rect">
            <a:avLst/>
          </a:prstGeom>
        </p:spPr>
      </p:pic>
      <p:pic>
        <p:nvPicPr>
          <p:cNvPr id="3" name="Picture 3" descr="Logo, company name&#10;&#10;Description automatically generated">
            <a:extLst>
              <a:ext uri="{FF2B5EF4-FFF2-40B4-BE49-F238E27FC236}">
                <a16:creationId xmlns:a16="http://schemas.microsoft.com/office/drawing/2014/main" id="{20AE1754-F8AE-C472-6883-B5215BDB1E46}"/>
              </a:ext>
            </a:extLst>
          </p:cNvPr>
          <p:cNvPicPr>
            <a:picLocks noChangeAspect="1"/>
          </p:cNvPicPr>
          <p:nvPr/>
        </p:nvPicPr>
        <p:blipFill>
          <a:blip r:embed="rId33"/>
          <a:stretch>
            <a:fillRect/>
          </a:stretch>
        </p:blipFill>
        <p:spPr>
          <a:xfrm>
            <a:off x="3194237" y="811501"/>
            <a:ext cx="2418978" cy="743235"/>
          </a:xfrm>
          <a:prstGeom prst="rect">
            <a:avLst/>
          </a:prstGeom>
        </p:spPr>
      </p:pic>
    </p:spTree>
    <p:extLst>
      <p:ext uri="{BB962C8B-B14F-4D97-AF65-F5344CB8AC3E}">
        <p14:creationId xmlns:p14="http://schemas.microsoft.com/office/powerpoint/2010/main" val="3746665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B5A7238-ADA8-7FB1-9A0C-F7153E27945B}"/>
              </a:ext>
            </a:extLst>
          </p:cNvPr>
          <p:cNvSpPr>
            <a:spLocks noGrp="1"/>
          </p:cNvSpPr>
          <p:nvPr>
            <p:ph type="sldNum" sz="quarter" idx="12"/>
          </p:nvPr>
        </p:nvSpPr>
        <p:spPr/>
        <p:txBody>
          <a:bodyPr/>
          <a:lstStyle/>
          <a:p>
            <a:fld id="{37F35557-73E6-6D42-8D2B-9B98470A5D9B}" type="slidenum">
              <a:rPr lang="en-US" smtClean="0"/>
              <a:pPr/>
              <a:t>4</a:t>
            </a:fld>
            <a:endParaRPr lang="en-US"/>
          </a:p>
        </p:txBody>
      </p:sp>
      <p:sp>
        <p:nvSpPr>
          <p:cNvPr id="17" name="Oval 16">
            <a:extLst>
              <a:ext uri="{FF2B5EF4-FFF2-40B4-BE49-F238E27FC236}">
                <a16:creationId xmlns:a16="http://schemas.microsoft.com/office/drawing/2014/main" id="{471F354F-E992-7F1D-A94B-60D64E566E75}"/>
              </a:ext>
            </a:extLst>
          </p:cNvPr>
          <p:cNvSpPr/>
          <p:nvPr/>
        </p:nvSpPr>
        <p:spPr>
          <a:xfrm>
            <a:off x="4884129" y="280252"/>
            <a:ext cx="2237248" cy="2237248"/>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mj-lt"/>
            </a:endParaRPr>
          </a:p>
        </p:txBody>
      </p:sp>
      <p:sp>
        <p:nvSpPr>
          <p:cNvPr id="18" name="Oval 17">
            <a:extLst>
              <a:ext uri="{FF2B5EF4-FFF2-40B4-BE49-F238E27FC236}">
                <a16:creationId xmlns:a16="http://schemas.microsoft.com/office/drawing/2014/main" id="{C997C778-60B8-391F-D41E-C56749773644}"/>
              </a:ext>
            </a:extLst>
          </p:cNvPr>
          <p:cNvSpPr/>
          <p:nvPr/>
        </p:nvSpPr>
        <p:spPr>
          <a:xfrm>
            <a:off x="7301988" y="1093394"/>
            <a:ext cx="2369211" cy="236921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Oval 18">
            <a:extLst>
              <a:ext uri="{FF2B5EF4-FFF2-40B4-BE49-F238E27FC236}">
                <a16:creationId xmlns:a16="http://schemas.microsoft.com/office/drawing/2014/main" id="{B51A59F4-7340-1F5F-0B73-9FAC8DA6A517}"/>
              </a:ext>
            </a:extLst>
          </p:cNvPr>
          <p:cNvSpPr/>
          <p:nvPr/>
        </p:nvSpPr>
        <p:spPr>
          <a:xfrm>
            <a:off x="9915176" y="680420"/>
            <a:ext cx="2013121" cy="201312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0" name="Oval 19">
            <a:extLst>
              <a:ext uri="{FF2B5EF4-FFF2-40B4-BE49-F238E27FC236}">
                <a16:creationId xmlns:a16="http://schemas.microsoft.com/office/drawing/2014/main" id="{33CAC849-F4E3-8DC4-9A5B-494EA12F5EF2}"/>
              </a:ext>
            </a:extLst>
          </p:cNvPr>
          <p:cNvSpPr/>
          <p:nvPr/>
        </p:nvSpPr>
        <p:spPr>
          <a:xfrm>
            <a:off x="5781843" y="2847125"/>
            <a:ext cx="1391455" cy="1358687"/>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2" name="Oval 21">
            <a:extLst>
              <a:ext uri="{FF2B5EF4-FFF2-40B4-BE49-F238E27FC236}">
                <a16:creationId xmlns:a16="http://schemas.microsoft.com/office/drawing/2014/main" id="{F42ACC6F-4574-866E-F431-9705F88AED9C}"/>
              </a:ext>
            </a:extLst>
          </p:cNvPr>
          <p:cNvSpPr/>
          <p:nvPr/>
        </p:nvSpPr>
        <p:spPr>
          <a:xfrm>
            <a:off x="3502617" y="2170081"/>
            <a:ext cx="1894432" cy="184982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latin typeface="+mj-lt"/>
            </a:endParaRPr>
          </a:p>
        </p:txBody>
      </p:sp>
      <p:sp>
        <p:nvSpPr>
          <p:cNvPr id="23" name="Oval 22">
            <a:extLst>
              <a:ext uri="{FF2B5EF4-FFF2-40B4-BE49-F238E27FC236}">
                <a16:creationId xmlns:a16="http://schemas.microsoft.com/office/drawing/2014/main" id="{CE977C5F-AEFC-85B6-EFB4-FF8E3D56DF08}"/>
              </a:ext>
            </a:extLst>
          </p:cNvPr>
          <p:cNvSpPr/>
          <p:nvPr/>
        </p:nvSpPr>
        <p:spPr>
          <a:xfrm>
            <a:off x="229220" y="3238466"/>
            <a:ext cx="3495609" cy="3413291"/>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24" name="Oval 23">
            <a:extLst>
              <a:ext uri="{FF2B5EF4-FFF2-40B4-BE49-F238E27FC236}">
                <a16:creationId xmlns:a16="http://schemas.microsoft.com/office/drawing/2014/main" id="{68FF973A-7D76-35F3-FE5F-6B72E925EE7A}"/>
              </a:ext>
            </a:extLst>
          </p:cNvPr>
          <p:cNvSpPr/>
          <p:nvPr/>
        </p:nvSpPr>
        <p:spPr>
          <a:xfrm>
            <a:off x="7361977" y="3719427"/>
            <a:ext cx="2510490" cy="245137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latin typeface="+mj-lt"/>
            </a:endParaRPr>
          </a:p>
        </p:txBody>
      </p:sp>
      <p:sp>
        <p:nvSpPr>
          <p:cNvPr id="25" name="Oval 24">
            <a:extLst>
              <a:ext uri="{FF2B5EF4-FFF2-40B4-BE49-F238E27FC236}">
                <a16:creationId xmlns:a16="http://schemas.microsoft.com/office/drawing/2014/main" id="{E9869C61-1E67-14E2-7BB3-8CBDC6534438}"/>
              </a:ext>
            </a:extLst>
          </p:cNvPr>
          <p:cNvSpPr/>
          <p:nvPr/>
        </p:nvSpPr>
        <p:spPr>
          <a:xfrm>
            <a:off x="3862640" y="4196646"/>
            <a:ext cx="2543235" cy="248334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pic>
        <p:nvPicPr>
          <p:cNvPr id="27" name="Picture 26" descr="Logo, icon&#10;&#10;Description automatically generated">
            <a:extLst>
              <a:ext uri="{FF2B5EF4-FFF2-40B4-BE49-F238E27FC236}">
                <a16:creationId xmlns:a16="http://schemas.microsoft.com/office/drawing/2014/main" id="{B4D15D20-02A9-E27D-2CAA-4A077BFF923F}"/>
              </a:ext>
            </a:extLst>
          </p:cNvPr>
          <p:cNvPicPr>
            <a:picLocks noChangeAspect="1"/>
          </p:cNvPicPr>
          <p:nvPr/>
        </p:nvPicPr>
        <p:blipFill>
          <a:blip r:embed="rId2"/>
          <a:stretch>
            <a:fillRect/>
          </a:stretch>
        </p:blipFill>
        <p:spPr>
          <a:xfrm>
            <a:off x="7700967" y="2130985"/>
            <a:ext cx="1793495" cy="343764"/>
          </a:xfrm>
          <a:prstGeom prst="rect">
            <a:avLst/>
          </a:prstGeom>
        </p:spPr>
      </p:pic>
      <p:pic>
        <p:nvPicPr>
          <p:cNvPr id="28" name="Picture 27" descr="Logo, company name&#10;&#10;Description automatically generated">
            <a:extLst>
              <a:ext uri="{FF2B5EF4-FFF2-40B4-BE49-F238E27FC236}">
                <a16:creationId xmlns:a16="http://schemas.microsoft.com/office/drawing/2014/main" id="{CD024B84-F50F-3AD6-D727-D4C3B3025323}"/>
              </a:ext>
            </a:extLst>
          </p:cNvPr>
          <p:cNvPicPr>
            <a:picLocks noChangeAspect="1"/>
          </p:cNvPicPr>
          <p:nvPr/>
        </p:nvPicPr>
        <p:blipFill>
          <a:blip r:embed="rId3"/>
          <a:stretch>
            <a:fillRect/>
          </a:stretch>
        </p:blipFill>
        <p:spPr>
          <a:xfrm>
            <a:off x="6058505" y="3262503"/>
            <a:ext cx="911240" cy="463947"/>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B2E364A8-9D60-D59D-EE6F-D2CE6CFBAB5D}"/>
              </a:ext>
            </a:extLst>
          </p:cNvPr>
          <p:cNvPicPr>
            <a:picLocks noChangeAspect="1"/>
          </p:cNvPicPr>
          <p:nvPr/>
        </p:nvPicPr>
        <p:blipFill>
          <a:blip r:embed="rId4"/>
          <a:stretch>
            <a:fillRect/>
          </a:stretch>
        </p:blipFill>
        <p:spPr>
          <a:xfrm>
            <a:off x="5281954" y="1169734"/>
            <a:ext cx="1628092" cy="458284"/>
          </a:xfrm>
          <a:prstGeom prst="rect">
            <a:avLst/>
          </a:prstGeom>
        </p:spPr>
      </p:pic>
      <p:pic>
        <p:nvPicPr>
          <p:cNvPr id="30" name="Picture 29" descr="Logo&#10;&#10;Description automatically generated">
            <a:extLst>
              <a:ext uri="{FF2B5EF4-FFF2-40B4-BE49-F238E27FC236}">
                <a16:creationId xmlns:a16="http://schemas.microsoft.com/office/drawing/2014/main" id="{DB9B1675-3503-ED7B-69FF-4DF3058613D0}"/>
              </a:ext>
            </a:extLst>
          </p:cNvPr>
          <p:cNvPicPr>
            <a:picLocks noChangeAspect="1"/>
          </p:cNvPicPr>
          <p:nvPr/>
        </p:nvPicPr>
        <p:blipFill>
          <a:blip r:embed="rId5"/>
          <a:stretch>
            <a:fillRect/>
          </a:stretch>
        </p:blipFill>
        <p:spPr>
          <a:xfrm>
            <a:off x="4013135" y="2914201"/>
            <a:ext cx="953885" cy="324265"/>
          </a:xfrm>
          <a:prstGeom prst="rect">
            <a:avLst/>
          </a:prstGeom>
        </p:spPr>
      </p:pic>
      <p:pic>
        <p:nvPicPr>
          <p:cNvPr id="31" name="Picture 30" descr="A picture containing text, clipart&#10;&#10;Description automatically generated">
            <a:extLst>
              <a:ext uri="{FF2B5EF4-FFF2-40B4-BE49-F238E27FC236}">
                <a16:creationId xmlns:a16="http://schemas.microsoft.com/office/drawing/2014/main" id="{5865DC5C-8F85-CEBE-1A81-ACA00C443BEF}"/>
              </a:ext>
            </a:extLst>
          </p:cNvPr>
          <p:cNvPicPr>
            <a:picLocks noChangeAspect="1"/>
          </p:cNvPicPr>
          <p:nvPr/>
        </p:nvPicPr>
        <p:blipFill>
          <a:blip r:embed="rId6"/>
          <a:stretch>
            <a:fillRect/>
          </a:stretch>
        </p:blipFill>
        <p:spPr>
          <a:xfrm>
            <a:off x="7731748" y="4626455"/>
            <a:ext cx="1939451" cy="506839"/>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42ED9088-7683-9158-70AB-D300FD4A2AA7}"/>
              </a:ext>
            </a:extLst>
          </p:cNvPr>
          <p:cNvPicPr>
            <a:picLocks noChangeAspect="1"/>
          </p:cNvPicPr>
          <p:nvPr/>
        </p:nvPicPr>
        <p:blipFill>
          <a:blip r:embed="rId7"/>
          <a:stretch>
            <a:fillRect/>
          </a:stretch>
        </p:blipFill>
        <p:spPr>
          <a:xfrm>
            <a:off x="668122" y="4501805"/>
            <a:ext cx="2617804" cy="716305"/>
          </a:xfrm>
          <a:prstGeom prst="rect">
            <a:avLst/>
          </a:prstGeom>
        </p:spPr>
      </p:pic>
      <p:pic>
        <p:nvPicPr>
          <p:cNvPr id="33" name="Picture 32" descr="A picture containing graphical user interface&#10;&#10;Description automatically generated">
            <a:extLst>
              <a:ext uri="{FF2B5EF4-FFF2-40B4-BE49-F238E27FC236}">
                <a16:creationId xmlns:a16="http://schemas.microsoft.com/office/drawing/2014/main" id="{A56DEEE0-DDC2-10B0-5EA7-6840EE64D6AB}"/>
              </a:ext>
            </a:extLst>
          </p:cNvPr>
          <p:cNvPicPr>
            <a:picLocks noChangeAspect="1"/>
          </p:cNvPicPr>
          <p:nvPr/>
        </p:nvPicPr>
        <p:blipFill>
          <a:blip r:embed="rId8"/>
          <a:stretch>
            <a:fillRect/>
          </a:stretch>
        </p:blipFill>
        <p:spPr>
          <a:xfrm>
            <a:off x="10080517" y="1459739"/>
            <a:ext cx="1767909" cy="454481"/>
          </a:xfrm>
          <a:prstGeom prst="rect">
            <a:avLst/>
          </a:prstGeom>
        </p:spPr>
      </p:pic>
      <p:pic>
        <p:nvPicPr>
          <p:cNvPr id="34" name="Picture 33" descr="Text&#10;&#10;Description automatically generated with medium confidence">
            <a:extLst>
              <a:ext uri="{FF2B5EF4-FFF2-40B4-BE49-F238E27FC236}">
                <a16:creationId xmlns:a16="http://schemas.microsoft.com/office/drawing/2014/main" id="{79A9323E-DBC3-FB2A-F90A-254CC9D8E43B}"/>
              </a:ext>
            </a:extLst>
          </p:cNvPr>
          <p:cNvPicPr>
            <a:picLocks noChangeAspect="1"/>
          </p:cNvPicPr>
          <p:nvPr/>
        </p:nvPicPr>
        <p:blipFill>
          <a:blip r:embed="rId9"/>
          <a:stretch>
            <a:fillRect/>
          </a:stretch>
        </p:blipFill>
        <p:spPr>
          <a:xfrm>
            <a:off x="4151784" y="5265132"/>
            <a:ext cx="2104726" cy="324108"/>
          </a:xfrm>
          <a:prstGeom prst="rect">
            <a:avLst/>
          </a:prstGeom>
        </p:spPr>
      </p:pic>
      <p:sp>
        <p:nvSpPr>
          <p:cNvPr id="35" name="Text Placeholder 8">
            <a:extLst>
              <a:ext uri="{FF2B5EF4-FFF2-40B4-BE49-F238E27FC236}">
                <a16:creationId xmlns:a16="http://schemas.microsoft.com/office/drawing/2014/main" id="{490DE975-179E-55B8-2B09-5588FB5BE756}"/>
              </a:ext>
            </a:extLst>
          </p:cNvPr>
          <p:cNvSpPr>
            <a:spLocks noGrp="1"/>
          </p:cNvSpPr>
          <p:nvPr>
            <p:ph type="body" sz="quarter" idx="13"/>
          </p:nvPr>
        </p:nvSpPr>
        <p:spPr>
          <a:xfrm>
            <a:off x="400574" y="748426"/>
            <a:ext cx="3583765" cy="2345925"/>
          </a:xfrm>
        </p:spPr>
        <p:txBody>
          <a:bodyPr>
            <a:normAutofit/>
          </a:bodyPr>
          <a:lstStyle/>
          <a:p>
            <a:r>
              <a:rPr lang="en-US" sz="4000"/>
              <a:t>Our Citation </a:t>
            </a:r>
            <a:br>
              <a:rPr lang="en-US" sz="4000"/>
            </a:br>
            <a:r>
              <a:rPr lang="en-US" sz="4000"/>
              <a:t>brand family </a:t>
            </a:r>
          </a:p>
          <a:p>
            <a:endParaRPr lang="en-GB" sz="2000"/>
          </a:p>
        </p:txBody>
      </p:sp>
    </p:spTree>
    <p:extLst>
      <p:ext uri="{BB962C8B-B14F-4D97-AF65-F5344CB8AC3E}">
        <p14:creationId xmlns:p14="http://schemas.microsoft.com/office/powerpoint/2010/main" val="3971254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89A7E2-27B8-5CAB-FF4B-B5C0AD337C1C}"/>
              </a:ext>
            </a:extLst>
          </p:cNvPr>
          <p:cNvSpPr>
            <a:spLocks noGrp="1"/>
          </p:cNvSpPr>
          <p:nvPr>
            <p:ph type="body" sz="quarter" idx="13"/>
          </p:nvPr>
        </p:nvSpPr>
        <p:spPr/>
        <p:txBody>
          <a:bodyPr>
            <a:normAutofit/>
          </a:bodyPr>
          <a:lstStyle/>
          <a:p>
            <a:r>
              <a:rPr lang="en-US" dirty="0"/>
              <a:t>Mick Feather</a:t>
            </a:r>
          </a:p>
        </p:txBody>
      </p:sp>
      <p:sp>
        <p:nvSpPr>
          <p:cNvPr id="3" name="Text Placeholder 2">
            <a:extLst>
              <a:ext uri="{FF2B5EF4-FFF2-40B4-BE49-F238E27FC236}">
                <a16:creationId xmlns:a16="http://schemas.microsoft.com/office/drawing/2014/main" id="{DD3BE804-C8AD-514E-B5CB-586332B3CD15}"/>
              </a:ext>
            </a:extLst>
          </p:cNvPr>
          <p:cNvSpPr>
            <a:spLocks noGrp="1"/>
          </p:cNvSpPr>
          <p:nvPr>
            <p:ph type="body" sz="quarter" idx="11"/>
          </p:nvPr>
        </p:nvSpPr>
        <p:spPr>
          <a:xfrm>
            <a:off x="1175792" y="1484784"/>
            <a:ext cx="4647852" cy="4373325"/>
          </a:xfrm>
        </p:spPr>
        <p:txBody>
          <a:bodyPr/>
          <a:lstStyle/>
          <a:p>
            <a:r>
              <a:rPr lang="en-US" sz="1600" b="1" dirty="0">
                <a:solidFill>
                  <a:schemeClr val="accent2"/>
                </a:solidFill>
                <a:latin typeface="+mj-lt"/>
              </a:rPr>
              <a:t>Care Business Manager</a:t>
            </a:r>
          </a:p>
          <a:p>
            <a:pPr marL="285750" indent="-285750">
              <a:buFont typeface="Arial" panose="020B0604020202020204" pitchFamily="34" charset="0"/>
              <a:buChar char="•"/>
            </a:pPr>
            <a:r>
              <a:rPr lang="en-US" sz="1600" dirty="0"/>
              <a:t>Getting inspection ready in 2023!</a:t>
            </a:r>
          </a:p>
          <a:p>
            <a:pPr marL="285750" indent="-285750">
              <a:buFont typeface="Arial" panose="020B0604020202020204" pitchFamily="34" charset="0"/>
              <a:buChar char="•"/>
            </a:pPr>
            <a:r>
              <a:rPr lang="en-US" sz="1600" dirty="0"/>
              <a:t>Latest CQC reports…what do they tell us?</a:t>
            </a:r>
          </a:p>
          <a:p>
            <a:pPr marL="285750" indent="-285750">
              <a:buFont typeface="Arial" panose="020B0604020202020204" pitchFamily="34" charset="0"/>
              <a:buChar char="•"/>
            </a:pPr>
            <a:r>
              <a:rPr lang="en-US" sz="1600" dirty="0"/>
              <a:t>What to focus on!</a:t>
            </a:r>
          </a:p>
          <a:p>
            <a:pPr marL="285750" indent="-285750">
              <a:buFont typeface="Arial" panose="020B0604020202020204" pitchFamily="34" charset="0"/>
              <a:buChar char="•"/>
            </a:pPr>
            <a:endParaRPr lang="en-US" sz="1600" dirty="0"/>
          </a:p>
          <a:p>
            <a:r>
              <a:rPr lang="en-US" sz="1600" b="1" dirty="0">
                <a:solidFill>
                  <a:schemeClr val="accent2"/>
                </a:solidFill>
                <a:latin typeface="+mj-lt"/>
              </a:rPr>
              <a:t>Agenda</a:t>
            </a:r>
          </a:p>
          <a:p>
            <a:pPr marL="285750" indent="-285750">
              <a:buFont typeface="Arial" panose="020B0604020202020204" pitchFamily="34" charset="0"/>
              <a:buChar char="•"/>
            </a:pPr>
            <a:r>
              <a:rPr lang="en-US" sz="1600" dirty="0">
                <a:solidFill>
                  <a:schemeClr val="tx1"/>
                </a:solidFill>
              </a:rPr>
              <a:t>50 CQC reports 2020</a:t>
            </a:r>
          </a:p>
          <a:p>
            <a:pPr marL="285750" indent="-285750">
              <a:buFont typeface="Arial" panose="020B0604020202020204" pitchFamily="34" charset="0"/>
              <a:buChar char="•"/>
            </a:pPr>
            <a:r>
              <a:rPr lang="en-US" sz="1600" dirty="0">
                <a:solidFill>
                  <a:schemeClr val="tx1"/>
                </a:solidFill>
              </a:rPr>
              <a:t>50 CQC reports 2021</a:t>
            </a:r>
          </a:p>
          <a:p>
            <a:pPr marL="285750" indent="-285750">
              <a:buFont typeface="Arial" panose="020B0604020202020204" pitchFamily="34" charset="0"/>
              <a:buChar char="•"/>
            </a:pPr>
            <a:r>
              <a:rPr lang="en-US" sz="1600" dirty="0">
                <a:solidFill>
                  <a:schemeClr val="tx1"/>
                </a:solidFill>
              </a:rPr>
              <a:t>50 CQC reports 2022</a:t>
            </a:r>
          </a:p>
          <a:p>
            <a:pPr marL="285750" indent="-285750">
              <a:buFont typeface="Arial" panose="020B0604020202020204" pitchFamily="34" charset="0"/>
              <a:buChar char="•"/>
            </a:pPr>
            <a:r>
              <a:rPr lang="en-US" sz="1600" dirty="0">
                <a:solidFill>
                  <a:schemeClr val="tx1"/>
                </a:solidFill>
              </a:rPr>
              <a:t>Hot topics.</a:t>
            </a:r>
          </a:p>
          <a:p>
            <a:endParaRPr lang="en-US" b="1" dirty="0">
              <a:solidFill>
                <a:schemeClr val="accent2"/>
              </a:solidFill>
            </a:endParaRPr>
          </a:p>
        </p:txBody>
      </p:sp>
      <p:sp>
        <p:nvSpPr>
          <p:cNvPr id="5" name="Vertical Text Placeholder 4">
            <a:extLst>
              <a:ext uri="{FF2B5EF4-FFF2-40B4-BE49-F238E27FC236}">
                <a16:creationId xmlns:a16="http://schemas.microsoft.com/office/drawing/2014/main" id="{EDBA3810-E29C-8389-FAC2-E103262E5F73}"/>
              </a:ext>
            </a:extLst>
          </p:cNvPr>
          <p:cNvSpPr>
            <a:spLocks noGrp="1"/>
          </p:cNvSpPr>
          <p:nvPr>
            <p:ph type="body" orient="vert" sz="quarter" idx="10"/>
          </p:nvPr>
        </p:nvSpPr>
        <p:spPr/>
        <p:txBody>
          <a:bodyPr/>
          <a:lstStyle/>
          <a:p>
            <a:r>
              <a:rPr lang="en-US" dirty="0"/>
              <a:t>Agenda</a:t>
            </a:r>
          </a:p>
        </p:txBody>
      </p:sp>
      <p:sp>
        <p:nvSpPr>
          <p:cNvPr id="6" name="Slide Number Placeholder 5">
            <a:extLst>
              <a:ext uri="{FF2B5EF4-FFF2-40B4-BE49-F238E27FC236}">
                <a16:creationId xmlns:a16="http://schemas.microsoft.com/office/drawing/2014/main" id="{7EB3C65D-755E-215E-7BD5-7944B8333950}"/>
              </a:ext>
            </a:extLst>
          </p:cNvPr>
          <p:cNvSpPr>
            <a:spLocks noGrp="1"/>
          </p:cNvSpPr>
          <p:nvPr>
            <p:ph type="sldNum" sz="quarter" idx="12"/>
          </p:nvPr>
        </p:nvSpPr>
        <p:spPr/>
        <p:txBody>
          <a:bodyPr/>
          <a:lstStyle/>
          <a:p>
            <a:fld id="{37F35557-73E6-6D42-8D2B-9B98470A5D9B}" type="slidenum">
              <a:rPr lang="en-US" smtClean="0"/>
              <a:pPr/>
              <a:t>5</a:t>
            </a:fld>
            <a:endParaRPr lang="en-US" dirty="0"/>
          </a:p>
        </p:txBody>
      </p:sp>
      <p:pic>
        <p:nvPicPr>
          <p:cNvPr id="7" name="Picture Placeholder 6" descr="A picture containing person, wall, indoor, people">
            <a:extLst>
              <a:ext uri="{FF2B5EF4-FFF2-40B4-BE49-F238E27FC236}">
                <a16:creationId xmlns:a16="http://schemas.microsoft.com/office/drawing/2014/main" id="{BB333224-4A1E-A1AB-D742-F9469037658D}"/>
              </a:ext>
            </a:extLst>
          </p:cNvPr>
          <p:cNvPicPr>
            <a:picLocks noGrp="1" noChangeAspect="1"/>
          </p:cNvPicPr>
          <p:nvPr>
            <p:ph type="pic" sz="quarter" idx="14"/>
          </p:nvPr>
        </p:nvPicPr>
        <p:blipFill rotWithShape="1">
          <a:blip r:embed="rId2"/>
          <a:srcRect l="22616" r="22616"/>
          <a:stretch/>
        </p:blipFill>
        <p:spPr>
          <a:xfrm>
            <a:off x="6557963" y="-34925"/>
            <a:ext cx="5634037" cy="6858000"/>
          </a:xfrm>
          <a:prstGeom prst="rect">
            <a:avLst/>
          </a:prstGeom>
        </p:spPr>
      </p:pic>
    </p:spTree>
    <p:extLst>
      <p:ext uri="{BB962C8B-B14F-4D97-AF65-F5344CB8AC3E}">
        <p14:creationId xmlns:p14="http://schemas.microsoft.com/office/powerpoint/2010/main" val="3138807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EC90EA-D52B-EE11-396D-BED13E0D09A8}"/>
              </a:ext>
            </a:extLst>
          </p:cNvPr>
          <p:cNvSpPr>
            <a:spLocks noGrp="1"/>
          </p:cNvSpPr>
          <p:nvPr>
            <p:ph type="body" sz="quarter" idx="13"/>
          </p:nvPr>
        </p:nvSpPr>
        <p:spPr>
          <a:xfrm>
            <a:off x="1559496" y="2000687"/>
            <a:ext cx="3672408" cy="2781599"/>
          </a:xfrm>
        </p:spPr>
        <p:txBody>
          <a:bodyPr>
            <a:normAutofit/>
          </a:bodyPr>
          <a:lstStyle/>
          <a:p>
            <a:r>
              <a:rPr lang="en-US" sz="5400" dirty="0"/>
              <a:t>50 CQC Reports</a:t>
            </a:r>
          </a:p>
          <a:p>
            <a:r>
              <a:rPr lang="en-US" sz="5400" dirty="0"/>
              <a:t>2020</a:t>
            </a:r>
          </a:p>
        </p:txBody>
      </p:sp>
      <p:sp>
        <p:nvSpPr>
          <p:cNvPr id="4" name="Text Placeholder 3">
            <a:extLst>
              <a:ext uri="{FF2B5EF4-FFF2-40B4-BE49-F238E27FC236}">
                <a16:creationId xmlns:a16="http://schemas.microsoft.com/office/drawing/2014/main" id="{60E330B9-DB06-026E-884E-A376FFE72DC9}"/>
              </a:ext>
            </a:extLst>
          </p:cNvPr>
          <p:cNvSpPr>
            <a:spLocks noGrp="1"/>
          </p:cNvSpPr>
          <p:nvPr>
            <p:ph type="body" sz="quarter" idx="14"/>
          </p:nvPr>
        </p:nvSpPr>
        <p:spPr>
          <a:xfrm>
            <a:off x="5942499" y="1087480"/>
            <a:ext cx="2541411" cy="720079"/>
          </a:xfrm>
        </p:spPr>
        <p:txBody>
          <a:bodyPr>
            <a:normAutofit fontScale="92500"/>
          </a:bodyPr>
          <a:lstStyle/>
          <a:p>
            <a:r>
              <a:rPr lang="en-US" dirty="0"/>
              <a:t>August 2020 – December 2020</a:t>
            </a:r>
          </a:p>
        </p:txBody>
      </p:sp>
      <p:sp>
        <p:nvSpPr>
          <p:cNvPr id="5" name="Text Placeholder 4">
            <a:extLst>
              <a:ext uri="{FF2B5EF4-FFF2-40B4-BE49-F238E27FC236}">
                <a16:creationId xmlns:a16="http://schemas.microsoft.com/office/drawing/2014/main" id="{DBF031C8-063B-D88E-B175-A541447F2145}"/>
              </a:ext>
            </a:extLst>
          </p:cNvPr>
          <p:cNvSpPr>
            <a:spLocks noGrp="1"/>
          </p:cNvSpPr>
          <p:nvPr>
            <p:ph type="body" sz="quarter" idx="15"/>
          </p:nvPr>
        </p:nvSpPr>
        <p:spPr/>
        <p:txBody>
          <a:bodyPr/>
          <a:lstStyle/>
          <a:p>
            <a:r>
              <a:rPr lang="en-US" dirty="0"/>
              <a:t>25 Residential Care</a:t>
            </a:r>
          </a:p>
          <a:p>
            <a:r>
              <a:rPr lang="en-US" dirty="0"/>
              <a:t>15 Domiciliary Care Agencies</a:t>
            </a:r>
          </a:p>
          <a:p>
            <a:r>
              <a:rPr lang="en-US" dirty="0"/>
              <a:t>2 Supported Living Services</a:t>
            </a:r>
          </a:p>
          <a:p>
            <a:r>
              <a:rPr lang="en-US" dirty="0"/>
              <a:t>5 Nursing Homes</a:t>
            </a:r>
          </a:p>
          <a:p>
            <a:r>
              <a:rPr lang="en-US" dirty="0"/>
              <a:t>1 Residential Care (LD)</a:t>
            </a:r>
          </a:p>
          <a:p>
            <a:r>
              <a:rPr lang="en-US" dirty="0"/>
              <a:t>2 Extra Care Services.</a:t>
            </a:r>
          </a:p>
          <a:p>
            <a:pPr marL="0" indent="0">
              <a:buNone/>
            </a:pPr>
            <a:endParaRPr lang="en-US" dirty="0"/>
          </a:p>
        </p:txBody>
      </p:sp>
      <p:sp>
        <p:nvSpPr>
          <p:cNvPr id="6" name="Text Placeholder 5">
            <a:extLst>
              <a:ext uri="{FF2B5EF4-FFF2-40B4-BE49-F238E27FC236}">
                <a16:creationId xmlns:a16="http://schemas.microsoft.com/office/drawing/2014/main" id="{B80DC98A-388D-49A3-352B-602A14E51151}"/>
              </a:ext>
            </a:extLst>
          </p:cNvPr>
          <p:cNvSpPr>
            <a:spLocks noGrp="1"/>
          </p:cNvSpPr>
          <p:nvPr>
            <p:ph type="body" sz="quarter" idx="16"/>
          </p:nvPr>
        </p:nvSpPr>
        <p:spPr>
          <a:xfrm>
            <a:off x="9273020" y="1226094"/>
            <a:ext cx="2541411" cy="4075114"/>
          </a:xfrm>
        </p:spPr>
        <p:txBody>
          <a:bodyPr/>
          <a:lstStyle/>
          <a:p>
            <a:r>
              <a:rPr lang="en-US" dirty="0"/>
              <a:t>Top 10 areas</a:t>
            </a:r>
          </a:p>
        </p:txBody>
      </p:sp>
      <p:sp>
        <p:nvSpPr>
          <p:cNvPr id="7" name="Text Placeholder 6">
            <a:extLst>
              <a:ext uri="{FF2B5EF4-FFF2-40B4-BE49-F238E27FC236}">
                <a16:creationId xmlns:a16="http://schemas.microsoft.com/office/drawing/2014/main" id="{A50DBCA5-01EB-56F3-B3AC-AD357E5918E6}"/>
              </a:ext>
            </a:extLst>
          </p:cNvPr>
          <p:cNvSpPr>
            <a:spLocks noGrp="1"/>
          </p:cNvSpPr>
          <p:nvPr>
            <p:ph type="body" sz="quarter" idx="17"/>
          </p:nvPr>
        </p:nvSpPr>
        <p:spPr>
          <a:xfrm>
            <a:off x="9267737" y="2084681"/>
            <a:ext cx="2453879" cy="1178970"/>
          </a:xfrm>
        </p:spPr>
        <p:txBody>
          <a:bodyPr/>
          <a:lstStyle/>
          <a:p>
            <a:pPr marL="342900" indent="-324000" defTabSz="936000">
              <a:spcAft>
                <a:spcPts val="600"/>
              </a:spcAft>
              <a:buAutoNum type="arabicPeriod"/>
            </a:pPr>
            <a:r>
              <a:rPr lang="en-US" dirty="0"/>
              <a:t>Care plans</a:t>
            </a:r>
          </a:p>
          <a:p>
            <a:pPr marL="342900" indent="-324000" defTabSz="936000">
              <a:spcAft>
                <a:spcPts val="600"/>
              </a:spcAft>
              <a:buAutoNum type="arabicPeriod"/>
            </a:pPr>
            <a:r>
              <a:rPr lang="en-US" dirty="0"/>
              <a:t>Risk assessments</a:t>
            </a:r>
          </a:p>
          <a:p>
            <a:pPr marL="342900" indent="-324000" defTabSz="936000">
              <a:spcAft>
                <a:spcPts val="600"/>
              </a:spcAft>
              <a:buAutoNum type="arabicPeriod"/>
            </a:pPr>
            <a:r>
              <a:rPr lang="en-US" dirty="0"/>
              <a:t>Quality assurance</a:t>
            </a:r>
          </a:p>
          <a:p>
            <a:pPr marL="342900" indent="-324000" defTabSz="936000">
              <a:spcAft>
                <a:spcPts val="600"/>
              </a:spcAft>
              <a:buAutoNum type="arabicPeriod"/>
            </a:pPr>
            <a:r>
              <a:rPr lang="en-US" dirty="0"/>
              <a:t>Infection control</a:t>
            </a:r>
          </a:p>
          <a:p>
            <a:pPr marL="342900" indent="-324000" defTabSz="936000">
              <a:spcAft>
                <a:spcPts val="600"/>
              </a:spcAft>
              <a:buAutoNum type="arabicPeriod"/>
            </a:pPr>
            <a:r>
              <a:rPr lang="en-US" dirty="0"/>
              <a:t>Medication management</a:t>
            </a:r>
          </a:p>
          <a:p>
            <a:pPr marL="342900" indent="-324000" defTabSz="936000">
              <a:spcAft>
                <a:spcPts val="600"/>
              </a:spcAft>
              <a:buAutoNum type="arabicPeriod"/>
            </a:pPr>
            <a:r>
              <a:rPr lang="en-US" dirty="0"/>
              <a:t>Staff training/supervisions</a:t>
            </a:r>
          </a:p>
          <a:p>
            <a:pPr marL="342900" indent="-324000" defTabSz="936000">
              <a:spcAft>
                <a:spcPts val="600"/>
              </a:spcAft>
              <a:buAutoNum type="arabicPeriod"/>
            </a:pPr>
            <a:r>
              <a:rPr lang="en-US" dirty="0"/>
              <a:t>Recruitment</a:t>
            </a:r>
          </a:p>
          <a:p>
            <a:pPr marL="342900" indent="-324000" defTabSz="936000">
              <a:spcAft>
                <a:spcPts val="600"/>
              </a:spcAft>
              <a:buAutoNum type="arabicPeriod"/>
            </a:pPr>
            <a:r>
              <a:rPr lang="en-US" dirty="0"/>
              <a:t>Consistency of staff (Dom care)</a:t>
            </a:r>
          </a:p>
          <a:p>
            <a:pPr marL="342900" indent="-324000" defTabSz="936000">
              <a:spcAft>
                <a:spcPts val="600"/>
              </a:spcAft>
              <a:buAutoNum type="arabicPeriod"/>
            </a:pPr>
            <a:r>
              <a:rPr lang="en-US" dirty="0"/>
              <a:t>Mental Capacity Act/consent</a:t>
            </a:r>
          </a:p>
          <a:p>
            <a:pPr marL="342900" indent="-324000" defTabSz="936000">
              <a:spcAft>
                <a:spcPts val="600"/>
              </a:spcAft>
              <a:buAutoNum type="arabicPeriod"/>
            </a:pPr>
            <a:r>
              <a:rPr lang="en-US" dirty="0"/>
              <a:t>Complaints.</a:t>
            </a:r>
          </a:p>
          <a:p>
            <a:pPr marL="342900" indent="-342900">
              <a:buAutoNum type="arabicPeriod"/>
            </a:pPr>
            <a:endParaRPr lang="en-US" dirty="0"/>
          </a:p>
        </p:txBody>
      </p:sp>
      <p:sp>
        <p:nvSpPr>
          <p:cNvPr id="8" name="Vertical Text Placeholder 7">
            <a:extLst>
              <a:ext uri="{FF2B5EF4-FFF2-40B4-BE49-F238E27FC236}">
                <a16:creationId xmlns:a16="http://schemas.microsoft.com/office/drawing/2014/main" id="{711DD387-25C2-623A-3A32-278255DEE0D2}"/>
              </a:ext>
            </a:extLst>
          </p:cNvPr>
          <p:cNvSpPr>
            <a:spLocks noGrp="1"/>
          </p:cNvSpPr>
          <p:nvPr>
            <p:ph type="body" orient="vert" sz="quarter" idx="10"/>
          </p:nvPr>
        </p:nvSpPr>
        <p:spPr/>
        <p:txBody>
          <a:bodyPr/>
          <a:lstStyle/>
          <a:p>
            <a:r>
              <a:rPr lang="en-US" dirty="0"/>
              <a:t>50 CQC reports 2020</a:t>
            </a:r>
          </a:p>
        </p:txBody>
      </p:sp>
      <p:sp>
        <p:nvSpPr>
          <p:cNvPr id="9" name="Slide Number Placeholder 8">
            <a:extLst>
              <a:ext uri="{FF2B5EF4-FFF2-40B4-BE49-F238E27FC236}">
                <a16:creationId xmlns:a16="http://schemas.microsoft.com/office/drawing/2014/main" id="{33894E88-E8EC-9A17-CDDB-16F94101A29E}"/>
              </a:ext>
            </a:extLst>
          </p:cNvPr>
          <p:cNvSpPr>
            <a:spLocks noGrp="1"/>
          </p:cNvSpPr>
          <p:nvPr>
            <p:ph type="sldNum" sz="quarter" idx="12"/>
          </p:nvPr>
        </p:nvSpPr>
        <p:spPr/>
        <p:txBody>
          <a:bodyPr/>
          <a:lstStyle/>
          <a:p>
            <a:fld id="{37F35557-73E6-6D42-8D2B-9B98470A5D9B}" type="slidenum">
              <a:rPr lang="en-US" smtClean="0"/>
              <a:pPr/>
              <a:t>6</a:t>
            </a:fld>
            <a:endParaRPr lang="en-US" dirty="0"/>
          </a:p>
        </p:txBody>
      </p:sp>
    </p:spTree>
    <p:extLst>
      <p:ext uri="{BB962C8B-B14F-4D97-AF65-F5344CB8AC3E}">
        <p14:creationId xmlns:p14="http://schemas.microsoft.com/office/powerpoint/2010/main" val="2420764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EC90EA-D52B-EE11-396D-BED13E0D09A8}"/>
              </a:ext>
            </a:extLst>
          </p:cNvPr>
          <p:cNvSpPr>
            <a:spLocks noGrp="1"/>
          </p:cNvSpPr>
          <p:nvPr>
            <p:ph type="body" sz="quarter" idx="13"/>
          </p:nvPr>
        </p:nvSpPr>
        <p:spPr>
          <a:xfrm>
            <a:off x="1559496" y="2000687"/>
            <a:ext cx="3672408" cy="2781599"/>
          </a:xfrm>
        </p:spPr>
        <p:txBody>
          <a:bodyPr>
            <a:normAutofit/>
          </a:bodyPr>
          <a:lstStyle/>
          <a:p>
            <a:r>
              <a:rPr lang="en-US" sz="5400" dirty="0"/>
              <a:t>50 CQC Reports</a:t>
            </a:r>
          </a:p>
          <a:p>
            <a:r>
              <a:rPr lang="en-US" sz="5400" dirty="0"/>
              <a:t>2021</a:t>
            </a:r>
          </a:p>
        </p:txBody>
      </p:sp>
      <p:sp>
        <p:nvSpPr>
          <p:cNvPr id="4" name="Text Placeholder 3">
            <a:extLst>
              <a:ext uri="{FF2B5EF4-FFF2-40B4-BE49-F238E27FC236}">
                <a16:creationId xmlns:a16="http://schemas.microsoft.com/office/drawing/2014/main" id="{60E330B9-DB06-026E-884E-A376FFE72DC9}"/>
              </a:ext>
            </a:extLst>
          </p:cNvPr>
          <p:cNvSpPr>
            <a:spLocks noGrp="1"/>
          </p:cNvSpPr>
          <p:nvPr>
            <p:ph type="body" sz="quarter" idx="14"/>
          </p:nvPr>
        </p:nvSpPr>
        <p:spPr>
          <a:xfrm>
            <a:off x="5942499" y="1087480"/>
            <a:ext cx="2541411" cy="720079"/>
          </a:xfrm>
        </p:spPr>
        <p:txBody>
          <a:bodyPr>
            <a:normAutofit fontScale="85000" lnSpcReduction="10000"/>
          </a:bodyPr>
          <a:lstStyle/>
          <a:p>
            <a:r>
              <a:rPr lang="en-US" dirty="0"/>
              <a:t>September 2021 – December 2021</a:t>
            </a:r>
          </a:p>
        </p:txBody>
      </p:sp>
      <p:sp>
        <p:nvSpPr>
          <p:cNvPr id="5" name="Text Placeholder 4">
            <a:extLst>
              <a:ext uri="{FF2B5EF4-FFF2-40B4-BE49-F238E27FC236}">
                <a16:creationId xmlns:a16="http://schemas.microsoft.com/office/drawing/2014/main" id="{DBF031C8-063B-D88E-B175-A541447F2145}"/>
              </a:ext>
            </a:extLst>
          </p:cNvPr>
          <p:cNvSpPr>
            <a:spLocks noGrp="1"/>
          </p:cNvSpPr>
          <p:nvPr>
            <p:ph type="body" sz="quarter" idx="15"/>
          </p:nvPr>
        </p:nvSpPr>
        <p:spPr/>
        <p:txBody>
          <a:bodyPr/>
          <a:lstStyle/>
          <a:p>
            <a:r>
              <a:rPr lang="en-US" dirty="0"/>
              <a:t>11 Residential Care</a:t>
            </a:r>
          </a:p>
          <a:p>
            <a:r>
              <a:rPr lang="en-US" dirty="0"/>
              <a:t>14 Domiciliary Care Agencies</a:t>
            </a:r>
          </a:p>
          <a:p>
            <a:r>
              <a:rPr lang="en-US" dirty="0"/>
              <a:t>4 Supported Living Services</a:t>
            </a:r>
          </a:p>
          <a:p>
            <a:r>
              <a:rPr lang="en-US" dirty="0"/>
              <a:t>10 Nursing Homes</a:t>
            </a:r>
          </a:p>
          <a:p>
            <a:r>
              <a:rPr lang="en-US" dirty="0"/>
              <a:t>9 Residential Care (LD)</a:t>
            </a:r>
          </a:p>
          <a:p>
            <a:r>
              <a:rPr lang="en-US" dirty="0"/>
              <a:t>2 Extra Care Services.</a:t>
            </a:r>
          </a:p>
          <a:p>
            <a:pPr marL="0" indent="0">
              <a:buNone/>
            </a:pPr>
            <a:endParaRPr lang="en-US" dirty="0"/>
          </a:p>
        </p:txBody>
      </p:sp>
      <p:sp>
        <p:nvSpPr>
          <p:cNvPr id="6" name="Text Placeholder 5">
            <a:extLst>
              <a:ext uri="{FF2B5EF4-FFF2-40B4-BE49-F238E27FC236}">
                <a16:creationId xmlns:a16="http://schemas.microsoft.com/office/drawing/2014/main" id="{B80DC98A-388D-49A3-352B-602A14E51151}"/>
              </a:ext>
            </a:extLst>
          </p:cNvPr>
          <p:cNvSpPr>
            <a:spLocks noGrp="1"/>
          </p:cNvSpPr>
          <p:nvPr>
            <p:ph type="body" sz="quarter" idx="16"/>
          </p:nvPr>
        </p:nvSpPr>
        <p:spPr>
          <a:xfrm>
            <a:off x="9273020" y="1226094"/>
            <a:ext cx="2541411" cy="4075114"/>
          </a:xfrm>
        </p:spPr>
        <p:txBody>
          <a:bodyPr/>
          <a:lstStyle/>
          <a:p>
            <a:r>
              <a:rPr lang="en-US" dirty="0"/>
              <a:t>Top 10 areas</a:t>
            </a:r>
          </a:p>
        </p:txBody>
      </p:sp>
      <p:sp>
        <p:nvSpPr>
          <p:cNvPr id="7" name="Text Placeholder 6">
            <a:extLst>
              <a:ext uri="{FF2B5EF4-FFF2-40B4-BE49-F238E27FC236}">
                <a16:creationId xmlns:a16="http://schemas.microsoft.com/office/drawing/2014/main" id="{A50DBCA5-01EB-56F3-B3AC-AD357E5918E6}"/>
              </a:ext>
            </a:extLst>
          </p:cNvPr>
          <p:cNvSpPr>
            <a:spLocks noGrp="1"/>
          </p:cNvSpPr>
          <p:nvPr>
            <p:ph type="body" sz="quarter" idx="17"/>
          </p:nvPr>
        </p:nvSpPr>
        <p:spPr>
          <a:xfrm>
            <a:off x="9267737" y="2084681"/>
            <a:ext cx="2453879" cy="1178970"/>
          </a:xfrm>
        </p:spPr>
        <p:txBody>
          <a:bodyPr/>
          <a:lstStyle/>
          <a:p>
            <a:pPr marL="342900" indent="-324000" defTabSz="936000">
              <a:spcAft>
                <a:spcPts val="600"/>
              </a:spcAft>
              <a:buAutoNum type="arabicPeriod"/>
            </a:pPr>
            <a:r>
              <a:rPr lang="en-US" dirty="0"/>
              <a:t>Quality assurance</a:t>
            </a:r>
          </a:p>
          <a:p>
            <a:pPr marL="342900" indent="-324000" defTabSz="936000">
              <a:spcAft>
                <a:spcPts val="600"/>
              </a:spcAft>
              <a:buAutoNum type="arabicPeriod"/>
            </a:pPr>
            <a:r>
              <a:rPr lang="en-US" dirty="0"/>
              <a:t>Risk assessments</a:t>
            </a:r>
          </a:p>
          <a:p>
            <a:pPr marL="342900" indent="-324000" defTabSz="936000">
              <a:spcAft>
                <a:spcPts val="600"/>
              </a:spcAft>
              <a:buAutoNum type="arabicPeriod"/>
            </a:pPr>
            <a:r>
              <a:rPr lang="en-US" dirty="0"/>
              <a:t>Medication management</a:t>
            </a:r>
          </a:p>
          <a:p>
            <a:pPr marL="342900" indent="-324000" defTabSz="936000">
              <a:spcAft>
                <a:spcPts val="600"/>
              </a:spcAft>
              <a:buAutoNum type="arabicPeriod"/>
            </a:pPr>
            <a:r>
              <a:rPr lang="en-US" dirty="0"/>
              <a:t>Care plans</a:t>
            </a:r>
          </a:p>
          <a:p>
            <a:pPr marL="342900" indent="-324000" defTabSz="936000">
              <a:spcAft>
                <a:spcPts val="600"/>
              </a:spcAft>
              <a:buAutoNum type="arabicPeriod"/>
            </a:pPr>
            <a:r>
              <a:rPr lang="en-US" dirty="0"/>
              <a:t>Insufficient staff</a:t>
            </a:r>
          </a:p>
          <a:p>
            <a:pPr marL="342900" indent="-324000" defTabSz="936000">
              <a:spcAft>
                <a:spcPts val="600"/>
              </a:spcAft>
              <a:buAutoNum type="arabicPeriod"/>
            </a:pPr>
            <a:r>
              <a:rPr lang="en-US" dirty="0"/>
              <a:t>Records</a:t>
            </a:r>
          </a:p>
          <a:p>
            <a:pPr marL="342900" indent="-324000" defTabSz="936000">
              <a:spcAft>
                <a:spcPts val="600"/>
              </a:spcAft>
              <a:buAutoNum type="arabicPeriod"/>
            </a:pPr>
            <a:r>
              <a:rPr lang="en-US" dirty="0"/>
              <a:t>Infection control</a:t>
            </a:r>
          </a:p>
          <a:p>
            <a:pPr marL="342900" indent="-324000" defTabSz="936000">
              <a:spcAft>
                <a:spcPts val="600"/>
              </a:spcAft>
              <a:buAutoNum type="arabicPeriod"/>
            </a:pPr>
            <a:r>
              <a:rPr lang="en-US" dirty="0"/>
              <a:t>Recruitment</a:t>
            </a:r>
          </a:p>
          <a:p>
            <a:pPr marL="342900" indent="-324000" defTabSz="936000">
              <a:spcAft>
                <a:spcPts val="600"/>
              </a:spcAft>
              <a:buAutoNum type="arabicPeriod"/>
            </a:pPr>
            <a:r>
              <a:rPr lang="en-US" dirty="0"/>
              <a:t>Environment</a:t>
            </a:r>
          </a:p>
          <a:p>
            <a:pPr marL="342900" indent="-324000" defTabSz="936000">
              <a:spcAft>
                <a:spcPts val="600"/>
              </a:spcAft>
              <a:buAutoNum type="arabicPeriod"/>
            </a:pPr>
            <a:r>
              <a:rPr lang="en-US" dirty="0"/>
              <a:t>Fire safety – PEEPs.</a:t>
            </a:r>
          </a:p>
        </p:txBody>
      </p:sp>
      <p:sp>
        <p:nvSpPr>
          <p:cNvPr id="8" name="Vertical Text Placeholder 7">
            <a:extLst>
              <a:ext uri="{FF2B5EF4-FFF2-40B4-BE49-F238E27FC236}">
                <a16:creationId xmlns:a16="http://schemas.microsoft.com/office/drawing/2014/main" id="{711DD387-25C2-623A-3A32-278255DEE0D2}"/>
              </a:ext>
            </a:extLst>
          </p:cNvPr>
          <p:cNvSpPr>
            <a:spLocks noGrp="1"/>
          </p:cNvSpPr>
          <p:nvPr>
            <p:ph type="body" orient="vert" sz="quarter" idx="10"/>
          </p:nvPr>
        </p:nvSpPr>
        <p:spPr/>
        <p:txBody>
          <a:bodyPr/>
          <a:lstStyle/>
          <a:p>
            <a:r>
              <a:rPr lang="en-US" dirty="0"/>
              <a:t>50 CQC reports 2021</a:t>
            </a:r>
          </a:p>
          <a:p>
            <a:endParaRPr lang="en-US" dirty="0"/>
          </a:p>
        </p:txBody>
      </p:sp>
      <p:sp>
        <p:nvSpPr>
          <p:cNvPr id="9" name="Slide Number Placeholder 8">
            <a:extLst>
              <a:ext uri="{FF2B5EF4-FFF2-40B4-BE49-F238E27FC236}">
                <a16:creationId xmlns:a16="http://schemas.microsoft.com/office/drawing/2014/main" id="{33894E88-E8EC-9A17-CDDB-16F94101A29E}"/>
              </a:ext>
            </a:extLst>
          </p:cNvPr>
          <p:cNvSpPr>
            <a:spLocks noGrp="1"/>
          </p:cNvSpPr>
          <p:nvPr>
            <p:ph type="sldNum" sz="quarter" idx="12"/>
          </p:nvPr>
        </p:nvSpPr>
        <p:spPr/>
        <p:txBody>
          <a:bodyPr/>
          <a:lstStyle/>
          <a:p>
            <a:fld id="{37F35557-73E6-6D42-8D2B-9B98470A5D9B}" type="slidenum">
              <a:rPr lang="en-US" smtClean="0"/>
              <a:pPr/>
              <a:t>7</a:t>
            </a:fld>
            <a:endParaRPr lang="en-US" dirty="0"/>
          </a:p>
        </p:txBody>
      </p:sp>
    </p:spTree>
    <p:extLst>
      <p:ext uri="{BB962C8B-B14F-4D97-AF65-F5344CB8AC3E}">
        <p14:creationId xmlns:p14="http://schemas.microsoft.com/office/powerpoint/2010/main" val="1310450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EC90EA-D52B-EE11-396D-BED13E0D09A8}"/>
              </a:ext>
            </a:extLst>
          </p:cNvPr>
          <p:cNvSpPr>
            <a:spLocks noGrp="1"/>
          </p:cNvSpPr>
          <p:nvPr>
            <p:ph type="body" sz="quarter" idx="13"/>
          </p:nvPr>
        </p:nvSpPr>
        <p:spPr>
          <a:xfrm>
            <a:off x="1559496" y="2000687"/>
            <a:ext cx="3672408" cy="2781599"/>
          </a:xfrm>
        </p:spPr>
        <p:txBody>
          <a:bodyPr>
            <a:normAutofit/>
          </a:bodyPr>
          <a:lstStyle/>
          <a:p>
            <a:r>
              <a:rPr lang="en-US" sz="5400" dirty="0"/>
              <a:t>50 CQC Reports</a:t>
            </a:r>
          </a:p>
          <a:p>
            <a:r>
              <a:rPr lang="en-US" sz="5400" dirty="0"/>
              <a:t>2022</a:t>
            </a:r>
          </a:p>
        </p:txBody>
      </p:sp>
      <p:sp>
        <p:nvSpPr>
          <p:cNvPr id="4" name="Text Placeholder 3">
            <a:extLst>
              <a:ext uri="{FF2B5EF4-FFF2-40B4-BE49-F238E27FC236}">
                <a16:creationId xmlns:a16="http://schemas.microsoft.com/office/drawing/2014/main" id="{60E330B9-DB06-026E-884E-A376FFE72DC9}"/>
              </a:ext>
            </a:extLst>
          </p:cNvPr>
          <p:cNvSpPr>
            <a:spLocks noGrp="1"/>
          </p:cNvSpPr>
          <p:nvPr>
            <p:ph type="body" sz="quarter" idx="14"/>
          </p:nvPr>
        </p:nvSpPr>
        <p:spPr>
          <a:xfrm>
            <a:off x="5942499" y="1087480"/>
            <a:ext cx="2541411" cy="720079"/>
          </a:xfrm>
        </p:spPr>
        <p:txBody>
          <a:bodyPr>
            <a:normAutofit fontScale="85000" lnSpcReduction="10000"/>
          </a:bodyPr>
          <a:lstStyle/>
          <a:p>
            <a:r>
              <a:rPr lang="en-US" dirty="0"/>
              <a:t>September 2022 – December 2022</a:t>
            </a:r>
          </a:p>
        </p:txBody>
      </p:sp>
      <p:sp>
        <p:nvSpPr>
          <p:cNvPr id="5" name="Text Placeholder 4">
            <a:extLst>
              <a:ext uri="{FF2B5EF4-FFF2-40B4-BE49-F238E27FC236}">
                <a16:creationId xmlns:a16="http://schemas.microsoft.com/office/drawing/2014/main" id="{DBF031C8-063B-D88E-B175-A541447F2145}"/>
              </a:ext>
            </a:extLst>
          </p:cNvPr>
          <p:cNvSpPr>
            <a:spLocks noGrp="1"/>
          </p:cNvSpPr>
          <p:nvPr>
            <p:ph type="body" sz="quarter" idx="15"/>
          </p:nvPr>
        </p:nvSpPr>
        <p:spPr/>
        <p:txBody>
          <a:bodyPr/>
          <a:lstStyle/>
          <a:p>
            <a:r>
              <a:rPr lang="en-US" dirty="0"/>
              <a:t>25 Residential Care</a:t>
            </a:r>
          </a:p>
          <a:p>
            <a:r>
              <a:rPr lang="en-US" dirty="0"/>
              <a:t>13 Domiciliary Care Agencies</a:t>
            </a:r>
          </a:p>
          <a:p>
            <a:r>
              <a:rPr lang="en-US" dirty="0"/>
              <a:t>5 Supported Living Services</a:t>
            </a:r>
          </a:p>
          <a:p>
            <a:r>
              <a:rPr lang="en-US" dirty="0"/>
              <a:t>4 Residential Care (LD)</a:t>
            </a:r>
          </a:p>
          <a:p>
            <a:r>
              <a:rPr lang="en-US" dirty="0"/>
              <a:t>3 Extra Care Services.</a:t>
            </a:r>
          </a:p>
          <a:p>
            <a:pPr marL="0" indent="0">
              <a:buNone/>
            </a:pPr>
            <a:endParaRPr lang="en-US" dirty="0"/>
          </a:p>
        </p:txBody>
      </p:sp>
      <p:sp>
        <p:nvSpPr>
          <p:cNvPr id="6" name="Text Placeholder 5">
            <a:extLst>
              <a:ext uri="{FF2B5EF4-FFF2-40B4-BE49-F238E27FC236}">
                <a16:creationId xmlns:a16="http://schemas.microsoft.com/office/drawing/2014/main" id="{B80DC98A-388D-49A3-352B-602A14E51151}"/>
              </a:ext>
            </a:extLst>
          </p:cNvPr>
          <p:cNvSpPr>
            <a:spLocks noGrp="1"/>
          </p:cNvSpPr>
          <p:nvPr>
            <p:ph type="body" sz="quarter" idx="16"/>
          </p:nvPr>
        </p:nvSpPr>
        <p:spPr>
          <a:xfrm>
            <a:off x="9273020" y="1226094"/>
            <a:ext cx="2541411" cy="4075114"/>
          </a:xfrm>
        </p:spPr>
        <p:txBody>
          <a:bodyPr/>
          <a:lstStyle/>
          <a:p>
            <a:r>
              <a:rPr lang="en-US" dirty="0"/>
              <a:t>Top 10 areas</a:t>
            </a:r>
          </a:p>
        </p:txBody>
      </p:sp>
      <p:sp>
        <p:nvSpPr>
          <p:cNvPr id="7" name="Text Placeholder 6">
            <a:extLst>
              <a:ext uri="{FF2B5EF4-FFF2-40B4-BE49-F238E27FC236}">
                <a16:creationId xmlns:a16="http://schemas.microsoft.com/office/drawing/2014/main" id="{A50DBCA5-01EB-56F3-B3AC-AD357E5918E6}"/>
              </a:ext>
            </a:extLst>
          </p:cNvPr>
          <p:cNvSpPr>
            <a:spLocks noGrp="1"/>
          </p:cNvSpPr>
          <p:nvPr>
            <p:ph type="body" sz="quarter" idx="17"/>
          </p:nvPr>
        </p:nvSpPr>
        <p:spPr>
          <a:xfrm>
            <a:off x="9267737" y="2084681"/>
            <a:ext cx="2453879" cy="1178970"/>
          </a:xfrm>
        </p:spPr>
        <p:txBody>
          <a:bodyPr/>
          <a:lstStyle/>
          <a:p>
            <a:pPr marL="342900" indent="-324000" defTabSz="936000">
              <a:spcAft>
                <a:spcPts val="600"/>
              </a:spcAft>
              <a:buFont typeface="Arial" panose="020B0604020202020204" pitchFamily="34" charset="0"/>
              <a:buAutoNum type="arabicPeriod"/>
            </a:pPr>
            <a:r>
              <a:rPr lang="en-US" dirty="0"/>
              <a:t>Risk assessments</a:t>
            </a:r>
          </a:p>
          <a:p>
            <a:pPr marL="342900" indent="-324000" defTabSz="936000">
              <a:spcAft>
                <a:spcPts val="600"/>
              </a:spcAft>
              <a:buFont typeface="Arial" panose="020B0604020202020204" pitchFamily="34" charset="0"/>
              <a:buAutoNum type="arabicPeriod"/>
            </a:pPr>
            <a:r>
              <a:rPr lang="en-US" dirty="0"/>
              <a:t>Medication management</a:t>
            </a:r>
          </a:p>
          <a:p>
            <a:pPr marL="342900" indent="-324000" defTabSz="936000">
              <a:spcAft>
                <a:spcPts val="600"/>
              </a:spcAft>
              <a:buAutoNum type="arabicPeriod"/>
            </a:pPr>
            <a:r>
              <a:rPr lang="en-US" dirty="0"/>
              <a:t>Quality assurance</a:t>
            </a:r>
          </a:p>
          <a:p>
            <a:pPr marL="342900" indent="-324000" defTabSz="936000">
              <a:spcAft>
                <a:spcPts val="600"/>
              </a:spcAft>
              <a:buAutoNum type="arabicPeriod"/>
            </a:pPr>
            <a:r>
              <a:rPr lang="en-US" dirty="0"/>
              <a:t>Care plans</a:t>
            </a:r>
          </a:p>
          <a:p>
            <a:pPr marL="342900" indent="-324000" defTabSz="936000">
              <a:spcAft>
                <a:spcPts val="600"/>
              </a:spcAft>
              <a:buFont typeface="Arial" panose="020B0604020202020204" pitchFamily="34" charset="0"/>
              <a:buAutoNum type="arabicPeriod"/>
            </a:pPr>
            <a:r>
              <a:rPr lang="en-US" dirty="0"/>
              <a:t>Recruitment</a:t>
            </a:r>
          </a:p>
          <a:p>
            <a:pPr marL="342900" indent="-324000" defTabSz="936000">
              <a:spcAft>
                <a:spcPts val="600"/>
              </a:spcAft>
              <a:buAutoNum type="arabicPeriod"/>
            </a:pPr>
            <a:r>
              <a:rPr lang="en-US" dirty="0"/>
              <a:t>Staff training</a:t>
            </a:r>
          </a:p>
          <a:p>
            <a:pPr marL="342900" indent="-324000" defTabSz="936000">
              <a:spcAft>
                <a:spcPts val="600"/>
              </a:spcAft>
              <a:buAutoNum type="arabicPeriod"/>
            </a:pPr>
            <a:r>
              <a:rPr lang="en-US" dirty="0"/>
              <a:t>MCA</a:t>
            </a:r>
          </a:p>
          <a:p>
            <a:pPr marL="342900" indent="-324000" defTabSz="936000">
              <a:spcAft>
                <a:spcPts val="600"/>
              </a:spcAft>
              <a:buAutoNum type="arabicPeriod"/>
            </a:pPr>
            <a:r>
              <a:rPr lang="en-US" dirty="0"/>
              <a:t>Safeguarding</a:t>
            </a:r>
          </a:p>
          <a:p>
            <a:pPr marL="342900" indent="-324000" defTabSz="936000">
              <a:spcAft>
                <a:spcPts val="600"/>
              </a:spcAft>
              <a:buAutoNum type="arabicPeriod"/>
            </a:pPr>
            <a:r>
              <a:rPr lang="en-US" dirty="0"/>
              <a:t>Auditing</a:t>
            </a:r>
          </a:p>
          <a:p>
            <a:pPr marL="342900" indent="-324000" defTabSz="936000">
              <a:spcAft>
                <a:spcPts val="600"/>
              </a:spcAft>
              <a:buAutoNum type="arabicPeriod"/>
            </a:pPr>
            <a:r>
              <a:rPr lang="en-US" dirty="0"/>
              <a:t>Environment.</a:t>
            </a:r>
          </a:p>
        </p:txBody>
      </p:sp>
      <p:sp>
        <p:nvSpPr>
          <p:cNvPr id="8" name="Vertical Text Placeholder 7">
            <a:extLst>
              <a:ext uri="{FF2B5EF4-FFF2-40B4-BE49-F238E27FC236}">
                <a16:creationId xmlns:a16="http://schemas.microsoft.com/office/drawing/2014/main" id="{711DD387-25C2-623A-3A32-278255DEE0D2}"/>
              </a:ext>
            </a:extLst>
          </p:cNvPr>
          <p:cNvSpPr>
            <a:spLocks noGrp="1"/>
          </p:cNvSpPr>
          <p:nvPr>
            <p:ph type="body" orient="vert" sz="quarter" idx="10"/>
          </p:nvPr>
        </p:nvSpPr>
        <p:spPr/>
        <p:txBody>
          <a:bodyPr/>
          <a:lstStyle/>
          <a:p>
            <a:r>
              <a:rPr lang="en-US" dirty="0"/>
              <a:t>50 CQC reports 2022</a:t>
            </a:r>
          </a:p>
        </p:txBody>
      </p:sp>
      <p:sp>
        <p:nvSpPr>
          <p:cNvPr id="9" name="Slide Number Placeholder 8">
            <a:extLst>
              <a:ext uri="{FF2B5EF4-FFF2-40B4-BE49-F238E27FC236}">
                <a16:creationId xmlns:a16="http://schemas.microsoft.com/office/drawing/2014/main" id="{33894E88-E8EC-9A17-CDDB-16F94101A29E}"/>
              </a:ext>
            </a:extLst>
          </p:cNvPr>
          <p:cNvSpPr>
            <a:spLocks noGrp="1"/>
          </p:cNvSpPr>
          <p:nvPr>
            <p:ph type="sldNum" sz="quarter" idx="12"/>
          </p:nvPr>
        </p:nvSpPr>
        <p:spPr/>
        <p:txBody>
          <a:bodyPr/>
          <a:lstStyle/>
          <a:p>
            <a:fld id="{37F35557-73E6-6D42-8D2B-9B98470A5D9B}" type="slidenum">
              <a:rPr lang="en-US" smtClean="0"/>
              <a:pPr/>
              <a:t>8</a:t>
            </a:fld>
            <a:endParaRPr lang="en-US" dirty="0"/>
          </a:p>
        </p:txBody>
      </p:sp>
    </p:spTree>
    <p:extLst>
      <p:ext uri="{BB962C8B-B14F-4D97-AF65-F5344CB8AC3E}">
        <p14:creationId xmlns:p14="http://schemas.microsoft.com/office/powerpoint/2010/main" val="425317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2022</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9</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p:txBody>
          <a:bodyPr>
            <a:normAutofit fontScale="92500" lnSpcReduction="20000"/>
          </a:bodyPr>
          <a:lstStyle/>
          <a:p>
            <a:r>
              <a:rPr lang="en-GB" dirty="0"/>
              <a:t>5. Recruitment</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29769" y="1386353"/>
            <a:ext cx="7990567" cy="4373325"/>
          </a:xfrm>
        </p:spPr>
        <p:txBody>
          <a:bodyPr/>
          <a:lstStyle/>
          <a:p>
            <a:pPr marL="171450" indent="-1714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We also found gaps in their employment had not been discussed at their interview. </a:t>
            </a:r>
          </a:p>
          <a:p>
            <a:pPr marL="285750" indent="-285750">
              <a:buFont typeface="Arial" panose="020B0604020202020204" pitchFamily="34" charset="0"/>
              <a:buChar char="•"/>
            </a:pPr>
            <a:endParaRPr lang="en-GB" sz="1400" dirty="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We found that a police criminal records check had been undertaken for the staff member's country of origin, but not before staff started employment in the UK. This meant there was a risk that staff may have visited the UK in the past and that any potential crimes or other events affecting their suitability had not been checked.</a:t>
            </a:r>
          </a:p>
          <a:p>
            <a:pPr marL="171450" indent="-1714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However, references for one staff member had not been sought from the last employer, which could have revealed issues of concern.</a:t>
            </a:r>
          </a:p>
          <a:p>
            <a:pPr marL="171450" indent="-1714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Four staff members had unreliable references. The service failed to demonstrate the sources of these references.</a:t>
            </a:r>
          </a:p>
          <a:p>
            <a:pPr marL="171450" indent="-1714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However, the provider had not sought satisfactory evidence of conduct in, or the reason staff left, their previous employment, which is a requirement of the legislation. </a:t>
            </a:r>
          </a:p>
          <a:p>
            <a:pPr marL="171450" indent="-171450">
              <a:buFont typeface="Arial" panose="020B0604020202020204" pitchFamily="34" charset="0"/>
              <a:buChar char="•"/>
            </a:pPr>
            <a:endParaRPr lang="en-GB" sz="1400" dirty="0">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400" dirty="0">
                <a:effectLst/>
                <a:latin typeface="+mn-lt"/>
                <a:ea typeface="Calibri" panose="020F0502020204030204" pitchFamily="34" charset="0"/>
                <a:cs typeface="Arial" panose="020B0604020202020204" pitchFamily="34" charset="0"/>
              </a:rPr>
              <a:t>The provider's application form asked for employment history for ten years, which did not meet the requirements of the legislation. This meant that where staff had worked for longer than ten years, the employment history was incomplete.</a:t>
            </a:r>
          </a:p>
          <a:p>
            <a:endParaRPr lang="en-GB" sz="1200" dirty="0">
              <a:latin typeface="+mn-lt"/>
            </a:endParaRPr>
          </a:p>
        </p:txBody>
      </p:sp>
    </p:spTree>
    <p:extLst>
      <p:ext uri="{BB962C8B-B14F-4D97-AF65-F5344CB8AC3E}">
        <p14:creationId xmlns:p14="http://schemas.microsoft.com/office/powerpoint/2010/main" val="1240480012"/>
      </p:ext>
    </p:extLst>
  </p:cSld>
  <p:clrMapOvr>
    <a:masterClrMapping/>
  </p:clrMapOvr>
</p:sld>
</file>

<file path=ppt/theme/theme1.xml><?xml version="1.0" encoding="utf-8"?>
<a:theme xmlns:a="http://schemas.openxmlformats.org/drawingml/2006/main" name="Office Theme">
  <a:themeElements>
    <a:clrScheme name="Citation Rebrand">
      <a:dk1>
        <a:srgbClr val="2B2A28"/>
      </a:dk1>
      <a:lt1>
        <a:srgbClr val="FFFFFF"/>
      </a:lt1>
      <a:dk2>
        <a:srgbClr val="2B2A28"/>
      </a:dk2>
      <a:lt2>
        <a:srgbClr val="FFFFFF"/>
      </a:lt2>
      <a:accent1>
        <a:srgbClr val="E6007E"/>
      </a:accent1>
      <a:accent2>
        <a:srgbClr val="F39200"/>
      </a:accent2>
      <a:accent3>
        <a:srgbClr val="B9C849"/>
      </a:accent3>
      <a:accent4>
        <a:srgbClr val="009FE3"/>
      </a:accent4>
      <a:accent5>
        <a:srgbClr val="2B2A28"/>
      </a:accent5>
      <a:accent6>
        <a:srgbClr val="FFFFFF"/>
      </a:accent6>
      <a:hlink>
        <a:srgbClr val="E5007E"/>
      </a:hlink>
      <a:folHlink>
        <a:srgbClr val="F39200"/>
      </a:folHlink>
    </a:clrScheme>
    <a:fontScheme name="Citation Brand">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Rebrand-Powerpoint-Template-FINAL" id="{5A5E5F7C-E650-48EF-820C-7A12D1BBBC72}" vid="{7F9EB984-73A0-4023-8C7B-B09C8E296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4ADDC8308A0047B00EC5561A68191F" ma:contentTypeVersion="17" ma:contentTypeDescription="Create a new document." ma:contentTypeScope="" ma:versionID="7973feb5cce8be2baf8e67101ff0f01e">
  <xsd:schema xmlns:xsd="http://www.w3.org/2001/XMLSchema" xmlns:xs="http://www.w3.org/2001/XMLSchema" xmlns:p="http://schemas.microsoft.com/office/2006/metadata/properties" xmlns:ns2="92213540-a8f6-490a-a158-7900b23e8ec3" xmlns:ns3="580ebccb-4bd2-4554-b366-bc7d4c434dbc" targetNamespace="http://schemas.microsoft.com/office/2006/metadata/properties" ma:root="true" ma:fieldsID="27e087001ae909a7fc899ca4fb865813" ns2:_="" ns3:_="">
    <xsd:import namespace="92213540-a8f6-490a-a158-7900b23e8ec3"/>
    <xsd:import namespace="580ebccb-4bd2-4554-b366-bc7d4c434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13540-a8f6-490a-a158-7900b23e8e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3a9ff58-c2e1-43e9-9d08-736e5537b75e"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0ebccb-4bd2-4554-b366-bc7d4c434db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683377-bb66-4420-9097-32cdf5fa0d85}" ma:internalName="TaxCatchAll" ma:showField="CatchAllData" ma:web="580ebccb-4bd2-4554-b366-bc7d4c434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FE2C31-8CBA-4ED6-BB5D-162E92FDE7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13540-a8f6-490a-a158-7900b23e8ec3"/>
    <ds:schemaRef ds:uri="580ebccb-4bd2-4554-b366-bc7d4c434d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4849BC-9D33-4A6D-A20F-11553FAE5EFA}">
  <ds:schemaRefs>
    <ds:schemaRef ds:uri="http://schemas.microsoft.com/sharepoint/v3/contenttype/forms"/>
  </ds:schemaRefs>
</ds:datastoreItem>
</file>

<file path=docMetadata/LabelInfo.xml><?xml version="1.0" encoding="utf-8"?>
<clbl:labelList xmlns:clbl="http://schemas.microsoft.com/office/2020/mipLabelMetadata">
  <clbl:label id="{2957ba74-c955-4b87-b497-302a57063079}" enabled="0" method="" siteId="{2957ba74-c955-4b87-b497-302a57063079}" removed="1"/>
</clbl:labelList>
</file>

<file path=docProps/app.xml><?xml version="1.0" encoding="utf-8"?>
<Properties xmlns="http://schemas.openxmlformats.org/officeDocument/2006/extended-properties" xmlns:vt="http://schemas.openxmlformats.org/officeDocument/2006/docPropsVTypes">
  <Template>Citation-Rebrand-Powerpoint-Template-FINAL (1)</Template>
  <TotalTime>241</TotalTime>
  <Words>3052</Words>
  <Application>Microsoft Office PowerPoint</Application>
  <PresentationFormat>Widescreen</PresentationFormat>
  <Paragraphs>388</Paragraphs>
  <Slides>27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Avenir Next LT Pro Demi</vt:lpstr>
      <vt:lpstr>Calibri</vt:lpstr>
      <vt:lpstr>Avenir Next LT Pro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Beane</dc:creator>
  <cp:lastModifiedBy>Peter</cp:lastModifiedBy>
  <cp:revision>4</cp:revision>
  <dcterms:created xsi:type="dcterms:W3CDTF">2022-12-02T15:35:35Z</dcterms:created>
  <dcterms:modified xsi:type="dcterms:W3CDTF">2023-06-13T16:16:42Z</dcterms:modified>
</cp:coreProperties>
</file>