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7" r:id="rId5"/>
    <p:sldMasterId id="2147483691" r:id="rId6"/>
    <p:sldMasterId id="2147483686" r:id="rId7"/>
    <p:sldMasterId id="2147483682" r:id="rId8"/>
    <p:sldMasterId id="2147483684" r:id="rId9"/>
    <p:sldMasterId id="2147483731" r:id="rId10"/>
    <p:sldMasterId id="2147483734" r:id="rId11"/>
    <p:sldMasterId id="2147483737" r:id="rId12"/>
    <p:sldMasterId id="2147483752" r:id="rId13"/>
    <p:sldMasterId id="2147483756" r:id="rId14"/>
    <p:sldMasterId id="2147483759" r:id="rId15"/>
    <p:sldMasterId id="2147483762" r:id="rId16"/>
  </p:sldMasterIdLst>
  <p:notesMasterIdLst>
    <p:notesMasterId r:id="rId23"/>
  </p:notesMasterIdLst>
  <p:handoutMasterIdLst>
    <p:handoutMasterId r:id="rId24"/>
  </p:handoutMasterIdLst>
  <p:sldIdLst>
    <p:sldId id="256" r:id="rId17"/>
    <p:sldId id="1375" r:id="rId18"/>
    <p:sldId id="1371" r:id="rId19"/>
    <p:sldId id="1376" r:id="rId20"/>
    <p:sldId id="1327" r:id="rId21"/>
    <p:sldId id="307"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579ED-94E3-BD88-3971-2DFB19893C5F}" name="Diane Buddery" initials="DB" userId="S::diane.buddery@skillsforcare.org.uk::61ec23e3-f336-4ab8-ae16-18782a0d3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ne Buddery" initials="DB" lastIdx="14" clrIdx="0">
    <p:extLst>
      <p:ext uri="{19B8F6BF-5375-455C-9EA6-DF929625EA0E}">
        <p15:presenceInfo xmlns:p15="http://schemas.microsoft.com/office/powerpoint/2012/main" userId="S::Diane.Buddery@skillsforcare.org.uk::61ec23e3-f336-4ab8-ae16-18782a0d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20067"/>
    <a:srgbClr val="FFB81C"/>
    <a:srgbClr val="008C95"/>
    <a:srgbClr val="E87722"/>
    <a:srgbClr val="CACACA"/>
    <a:srgbClr val="BA0C2F"/>
    <a:srgbClr val="00A651"/>
    <a:srgbClr val="330072"/>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71B91-B948-4B61-BDF2-3663C1580C17}" v="291" dt="2023-04-14T08:39:01.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59" autoAdjust="0"/>
  </p:normalViewPr>
  <p:slideViewPr>
    <p:cSldViewPr snapToGrid="0">
      <p:cViewPr varScale="1">
        <p:scale>
          <a:sx n="90" d="100"/>
          <a:sy n="90" d="100"/>
        </p:scale>
        <p:origin x="221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18/04/2023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18/04/2023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37651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39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89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22330"/>
              </a:solidFill>
              <a:effectLst/>
              <a:latin typeface="+mj-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61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b="0"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3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a:t>Click to edit Master title style </a:t>
            </a:r>
            <a:endParaRPr lang="en-US"/>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a:t>Click to edit Master title style </a:t>
            </a:r>
            <a:endParaRPr lang="en-US"/>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25506789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824790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3496628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6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a:p>
        </p:txBody>
      </p:sp>
      <p:sp>
        <p:nvSpPr>
          <p:cNvPr id="6"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14950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67170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44206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97412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23826" y="169863"/>
            <a:ext cx="9020175"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Rectangle 5"/>
          <p:cNvSpPr/>
          <p:nvPr userDrawn="1"/>
        </p:nvSpPr>
        <p:spPr>
          <a:xfrm>
            <a:off x="0" y="0"/>
            <a:ext cx="9144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8351" y="5780090"/>
            <a:ext cx="15843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11858" y="1454230"/>
            <a:ext cx="6588087" cy="2539023"/>
          </a:xfrm>
          <a:prstGeom prst="rect">
            <a:avLst/>
          </a:prstGeom>
        </p:spPr>
        <p:txBody>
          <a:bodyPr anchor="ct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10" name="Picture Placeholder 9"/>
          <p:cNvSpPr>
            <a:spLocks noGrp="1"/>
          </p:cNvSpPr>
          <p:nvPr>
            <p:ph type="pic" sz="quarter" idx="10"/>
          </p:nvPr>
        </p:nvSpPr>
        <p:spPr>
          <a:xfrm>
            <a:off x="585676" y="2152032"/>
            <a:ext cx="457373" cy="457373"/>
          </a:xfrm>
          <a:prstGeom prst="rect">
            <a:avLst/>
          </a:prstGeom>
          <a:blipFill>
            <a:blip r:embed="rId3"/>
            <a:stretch>
              <a:fillRect/>
            </a:stretch>
          </a:blipFill>
        </p:spPr>
        <p:txBody>
          <a:bodyPr/>
          <a:lstStyle>
            <a:lvl1pPr marL="0" indent="0">
              <a:buNone/>
              <a:defRPr sz="600">
                <a:latin typeface="Arial" pitchFamily="34" charset="0"/>
                <a:cs typeface="Arial" pitchFamily="34" charset="0"/>
              </a:defRPr>
            </a:lvl1pPr>
          </a:lstStyle>
          <a:p>
            <a:pPr lvl="0"/>
            <a:r>
              <a:rPr lang="en-US" noProof="0"/>
              <a:t>Click icon to add picture</a:t>
            </a:r>
            <a:endParaRPr lang="en-GB" noProof="0"/>
          </a:p>
        </p:txBody>
      </p:sp>
      <p:sp>
        <p:nvSpPr>
          <p:cNvPr id="12" name="Picture Placeholder 11"/>
          <p:cNvSpPr>
            <a:spLocks noGrp="1"/>
          </p:cNvSpPr>
          <p:nvPr>
            <p:ph type="pic" sz="quarter" idx="11"/>
          </p:nvPr>
        </p:nvSpPr>
        <p:spPr>
          <a:xfrm>
            <a:off x="8152483" y="2803622"/>
            <a:ext cx="457373" cy="457373"/>
          </a:xfrm>
          <a:prstGeom prst="rect">
            <a:avLst/>
          </a:prstGeom>
          <a:blipFill>
            <a:blip r:embed="rId4"/>
            <a:stretch>
              <a:fillRect/>
            </a:stretch>
          </a:blipFill>
        </p:spPr>
        <p:txBody>
          <a:bodyPr/>
          <a:lstStyle>
            <a:lvl1pPr marL="0" indent="0">
              <a:buNone/>
              <a:defRPr lang="en-GB" sz="600" dirty="0">
                <a:latin typeface="Arial" pitchFamily="34" charset="0"/>
                <a:cs typeface="Arial" pitchFamily="34" charset="0"/>
              </a:defRPr>
            </a:lvl1pPr>
          </a:lstStyle>
          <a:p>
            <a:pPr lvl="0"/>
            <a:r>
              <a:rPr lang="en-US" noProof="0"/>
              <a:t>Click icon to add picture</a:t>
            </a:r>
            <a:endParaRPr lang="en-GB" noProof="0"/>
          </a:p>
        </p:txBody>
      </p:sp>
    </p:spTree>
    <p:extLst>
      <p:ext uri="{BB962C8B-B14F-4D97-AF65-F5344CB8AC3E}">
        <p14:creationId xmlns:p14="http://schemas.microsoft.com/office/powerpoint/2010/main" val="2629870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7"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80729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0"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11"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71948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1"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12"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265852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10"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28945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10"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57192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Rectangle 8"/>
          <p:cNvSpPr/>
          <p:nvPr userDrawn="1"/>
        </p:nvSpPr>
        <p:spPr>
          <a:xfrm>
            <a:off x="5748339" y="288925"/>
            <a:ext cx="33956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50088" y="157165"/>
            <a:ext cx="19621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006409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20890"/>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034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5840"/>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524000" y="3987800"/>
            <a:ext cx="6210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4500">
                <a:solidFill>
                  <a:prstClr val="black"/>
                </a:solidFill>
                <a:cs typeface="Arial" charset="0"/>
              </a:rPr>
              <a:t>Thank you</a:t>
            </a:r>
          </a:p>
        </p:txBody>
      </p:sp>
    </p:spTree>
    <p:extLst>
      <p:ext uri="{BB962C8B-B14F-4D97-AF65-F5344CB8AC3E}">
        <p14:creationId xmlns:p14="http://schemas.microsoft.com/office/powerpoint/2010/main" val="1986034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65737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214282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E87722"/>
              </a:buClr>
              <a:buFont typeface="Wingdings" pitchFamily="2" charset="2"/>
              <a:buChar char="§"/>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1" y="1609971"/>
            <a:ext cx="1228324" cy="4614824"/>
          </a:xfrm>
          <a:prstGeom prst="rect">
            <a:avLst/>
          </a:prstGeom>
        </p:spPr>
      </p:pic>
    </p:spTree>
    <p:extLst>
      <p:ext uri="{BB962C8B-B14F-4D97-AF65-F5344CB8AC3E}">
        <p14:creationId xmlns:p14="http://schemas.microsoft.com/office/powerpoint/2010/main" val="1281530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44385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687513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260271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143898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15837006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a:t>Click to edit Master title style </a:t>
            </a:r>
            <a:endParaRPr lang="en-US"/>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a:t>Click to edit Master title style </a:t>
            </a:r>
            <a:endParaRPr lang="en-US"/>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1.xml"/><Relationship Id="rId1"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1.jpe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3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2.png"/><Relationship Id="rId2" Type="http://schemas.openxmlformats.org/officeDocument/2006/relationships/slideLayout" Target="../slideLayouts/slideLayout46.xml"/><Relationship Id="rId16" Type="http://schemas.openxmlformats.org/officeDocument/2006/relationships/image" Target="../media/image31.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179481471"/>
      </p:ext>
    </p:extLst>
  </p:cSld>
  <p:clrMap bg1="lt1" tx1="dk1" bg2="lt2" tx2="dk2" accent1="accent1" accent2="accent2" accent3="accent3" accent4="accent4" accent5="accent5" accent6="accent6" hlink="hlink" folHlink="folHlink"/>
  <p:sldLayoutIdLst>
    <p:sldLayoutId id="2147483753" r:id="rId1"/>
    <p:sldLayoutId id="214748375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43765660"/>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43763035"/>
      </p:ext>
    </p:extLst>
  </p:cSld>
  <p:clrMap bg1="lt1" tx1="dk1" bg2="lt2" tx2="dk2" accent1="accent1" accent2="accent2" accent3="accent3" accent4="accent4" accent5="accent5" accent6="accent6" hlink="hlink" folHlink="folHlink"/>
  <p:sldLayoutIdLst>
    <p:sldLayoutId id="2147483760"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62489328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 id="21474837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9072491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645125674"/>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5"/>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3376" y="352427"/>
            <a:ext cx="17383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921501" y="6323013"/>
            <a:ext cx="7461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7623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xml"/><Relationship Id="rId1" Type="http://schemas.openxmlformats.org/officeDocument/2006/relationships/slideLayout" Target="../slideLayouts/slideLayout62.xml"/><Relationship Id="rId5" Type="http://schemas.openxmlformats.org/officeDocument/2006/relationships/image" Target="../media/image51.emf"/><Relationship Id="rId4" Type="http://schemas.openxmlformats.org/officeDocument/2006/relationships/hyperlink" Target="https://www.skillsforcare.org.uk/Recruitment-support/Application-and-selection-process/Application-and-selection-proces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66.xml"/><Relationship Id="rId6" Type="http://schemas.openxmlformats.org/officeDocument/2006/relationships/hyperlink" Target="https://events.skillsforcare.org.uk/skillsforcare/1546/home"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hyperlink" Target="http://www.curiousaboutcare.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hyperlink" Target="http://www.skillsforcare.org.uk/Internationalrecruit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hyperlink" Target="http://www.skillsforcare.org.uk/" TargetMode="External"/><Relationship Id="rId4" Type="http://schemas.openxmlformats.org/officeDocument/2006/relationships/hyperlink" Target="mailto:selena.docherty@skillsforcar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875230D-BACE-4BE4-B68E-731D259B406B}"/>
              </a:ext>
            </a:extLst>
          </p:cNvPr>
          <p:cNvSpPr>
            <a:spLocks noGrp="1"/>
          </p:cNvSpPr>
          <p:nvPr>
            <p:ph type="title"/>
          </p:nvPr>
        </p:nvSpPr>
        <p:spPr/>
        <p:txBody>
          <a:bodyPr lIns="91440" tIns="45720" rIns="91440" bIns="45720" anchor="t"/>
          <a:lstStyle/>
          <a:p>
            <a:r>
              <a:rPr lang="en-GB" sz="4000">
                <a:latin typeface="Arial"/>
                <a:cs typeface="Arial"/>
              </a:rPr>
              <a:t>Skills for Care resources &amp; support – recruitment</a:t>
            </a:r>
            <a:endParaRPr lang="en-GB" sz="4000"/>
          </a:p>
        </p:txBody>
      </p:sp>
    </p:spTree>
    <p:extLst>
      <p:ext uri="{BB962C8B-B14F-4D97-AF65-F5344CB8AC3E}">
        <p14:creationId xmlns:p14="http://schemas.microsoft.com/office/powerpoint/2010/main" val="162302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211BB8-D3B2-7977-6109-135E8D983F87}"/>
              </a:ext>
            </a:extLst>
          </p:cNvPr>
          <p:cNvPicPr>
            <a:picLocks noChangeAspect="1"/>
          </p:cNvPicPr>
          <p:nvPr/>
        </p:nvPicPr>
        <p:blipFill>
          <a:blip r:embed="rId3"/>
          <a:stretch>
            <a:fillRect/>
          </a:stretch>
        </p:blipFill>
        <p:spPr>
          <a:xfrm>
            <a:off x="7397988" y="4924464"/>
            <a:ext cx="1746012" cy="1442914"/>
          </a:xfrm>
          <a:prstGeom prst="rect">
            <a:avLst/>
          </a:prstGeom>
        </p:spPr>
      </p:pic>
      <p:sp>
        <p:nvSpPr>
          <p:cNvPr id="9" name="Title 2">
            <a:extLst>
              <a:ext uri="{FF2B5EF4-FFF2-40B4-BE49-F238E27FC236}">
                <a16:creationId xmlns:a16="http://schemas.microsoft.com/office/drawing/2014/main" id="{F035FCB4-AB5E-4472-B85F-A210B5F04E33}"/>
              </a:ext>
            </a:extLst>
          </p:cNvPr>
          <p:cNvSpPr txBox="1">
            <a:spLocks/>
          </p:cNvSpPr>
          <p:nvPr/>
        </p:nvSpPr>
        <p:spPr>
          <a:xfrm>
            <a:off x="1752270" y="581890"/>
            <a:ext cx="6122443" cy="69195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E87722"/>
                </a:solidFill>
                <a:effectLst/>
                <a:uLnTx/>
                <a:uFillTx/>
                <a:latin typeface="Arial" panose="020B0604020202020204"/>
                <a:ea typeface="+mj-ea"/>
                <a:cs typeface="+mj-cs"/>
              </a:rPr>
              <a:t>Better hiring toolkit</a:t>
            </a:r>
          </a:p>
        </p:txBody>
      </p:sp>
      <p:sp>
        <p:nvSpPr>
          <p:cNvPr id="8" name="TextBox 7">
            <a:extLst>
              <a:ext uri="{FF2B5EF4-FFF2-40B4-BE49-F238E27FC236}">
                <a16:creationId xmlns:a16="http://schemas.microsoft.com/office/drawing/2014/main" id="{419A9219-8782-4063-6071-1A45E41FE5F3}"/>
              </a:ext>
            </a:extLst>
          </p:cNvPr>
          <p:cNvSpPr txBox="1"/>
          <p:nvPr/>
        </p:nvSpPr>
        <p:spPr>
          <a:xfrm>
            <a:off x="197801" y="1859339"/>
            <a:ext cx="8748398" cy="14465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5EB8"/>
                </a:solidFill>
                <a:effectLst/>
                <a:uLnTx/>
                <a:uFillTx/>
                <a:latin typeface="Arial" panose="020B0604020202020204"/>
                <a:ea typeface="+mn-ea"/>
                <a:cs typeface="+mn-cs"/>
              </a:rPr>
              <a:t>In partnership with a range of sector experts, we’ve created the ‘Better hiring toolkit’ to provide simple guidance to support you to obtain and provide effective references and conduct information. </a:t>
            </a:r>
            <a:endParaRPr kumimoji="0" lang="en-GB" sz="2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hlinkClick r:id="rId4"/>
            <a:extLst>
              <a:ext uri="{FF2B5EF4-FFF2-40B4-BE49-F238E27FC236}">
                <a16:creationId xmlns:a16="http://schemas.microsoft.com/office/drawing/2014/main" id="{1489610E-3D70-7865-63B0-1FD463CC5326}"/>
              </a:ext>
            </a:extLst>
          </p:cNvPr>
          <p:cNvSpPr txBox="1"/>
          <p:nvPr/>
        </p:nvSpPr>
        <p:spPr>
          <a:xfrm>
            <a:off x="258045" y="3429000"/>
            <a:ext cx="868815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rPr>
              <a:t>Social care staff and volunteers provide support for some of the most vulnerable people in society and it’s vital that referencing procedures are effective and robust to make sure that you’re recruiting safely and fairly.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rPr>
              <a:t>Take a look at our website which contains lots of useful information and resources to support you in the application and selection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hlinkClick r:id="rId4"/>
              </a:rPr>
              <a:t>Find out more</a:t>
            </a:r>
            <a:endParaRPr kumimoji="0" lang="en-GB" sz="2000" b="1" i="0" u="none" strike="noStrike" kern="1200" cap="none" spc="0" normalizeH="0" baseline="0" noProof="0">
              <a:ln>
                <a:noFill/>
              </a:ln>
              <a:solidFill>
                <a:srgbClr val="505050"/>
              </a:solidFill>
              <a:effectLst/>
              <a:uLnTx/>
              <a:uFillTx/>
              <a:latin typeface="Arial" panose="020B0604020202020204" pitchFamily="34" charset="0"/>
              <a:ea typeface="Calibri" panose="020F0502020204030204" pitchFamily="34" charset="0"/>
              <a:cs typeface="+mn-cs"/>
            </a:endParaRPr>
          </a:p>
        </p:txBody>
      </p:sp>
      <p:pic>
        <p:nvPicPr>
          <p:cNvPr id="14" name="Picture 13">
            <a:extLst>
              <a:ext uri="{FF2B5EF4-FFF2-40B4-BE49-F238E27FC236}">
                <a16:creationId xmlns:a16="http://schemas.microsoft.com/office/drawing/2014/main" id="{9A9F8962-E752-8C6F-F266-C5110A7DE27F}"/>
              </a:ext>
            </a:extLst>
          </p:cNvPr>
          <p:cNvPicPr>
            <a:picLocks noChangeAspect="1"/>
          </p:cNvPicPr>
          <p:nvPr/>
        </p:nvPicPr>
        <p:blipFill>
          <a:blip r:embed="rId5"/>
          <a:stretch>
            <a:fillRect/>
          </a:stretch>
        </p:blipFill>
        <p:spPr>
          <a:xfrm>
            <a:off x="21224" y="65499"/>
            <a:ext cx="1521250" cy="1521250"/>
          </a:xfrm>
          <a:prstGeom prst="rect">
            <a:avLst/>
          </a:prstGeom>
        </p:spPr>
      </p:pic>
    </p:spTree>
    <p:extLst>
      <p:ext uri="{BB962C8B-B14F-4D97-AF65-F5344CB8AC3E}">
        <p14:creationId xmlns:p14="http://schemas.microsoft.com/office/powerpoint/2010/main" val="282455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846937"/>
            <a:ext cx="8953868" cy="646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Safer employment – Effective references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rPr>
              <a:t>Tuesday 25 April I 10:30 – 11:30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E87722"/>
                </a:solidFill>
                <a:effectLst/>
                <a:uLnTx/>
                <a:uFillTx/>
                <a:latin typeface="Arial" panose="020B0604020202020204"/>
                <a:ea typeface="+mj-ea"/>
                <a:cs typeface="+mj-cs"/>
              </a:rPr>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777048"/>
            <a:ext cx="8847188"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32333"/>
                </a:solidFill>
                <a:effectLst/>
                <a:uLnTx/>
                <a:uFillTx/>
                <a:latin typeface="Arial" panose="020B0604020202020204"/>
                <a:ea typeface="+mn-ea"/>
                <a:cs typeface="+mn-cs"/>
              </a:rPr>
              <a:t>Detailed effective references are an important and undervalued part of safer recruitment and robust vetting</a:t>
            </a:r>
            <a:r>
              <a:rPr kumimoji="0" lang="en-GB" sz="1800" b="1" i="0" u="none" strike="noStrike" kern="1200" cap="none" spc="0" normalizeH="0" baseline="0" noProof="0">
                <a:ln>
                  <a:noFill/>
                </a:ln>
                <a:solidFill>
                  <a:srgbClr val="232333"/>
                </a:solidFill>
                <a:effectLst/>
                <a:uLnTx/>
                <a:uFillTx/>
                <a:latin typeface="Arial" panose="020B0604020202020204"/>
                <a:ea typeface="+mn-ea"/>
                <a:cs typeface="+mn-cs"/>
              </a:rPr>
              <a:t>. </a:t>
            </a:r>
            <a:endParaRPr kumimoji="0" lang="en-GB" sz="1800" b="1"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190132" y="3490266"/>
            <a:ext cx="4612820"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rPr>
              <a:t>This webinar is aimed at those responsible for vetting and hiring decisions and/or safeguarding.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rPr>
              <a:t>It will cover an overview of the recently published ‘Sharing effective references and conduct information: a better hiring toolkit’ and how it fits within the safer employment model.</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5164955" y="5814953"/>
            <a:ext cx="38188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hlinkClick r:id="rId6"/>
              </a:rPr>
              <a:t>Register for the webinar now</a:t>
            </a:r>
            <a:endParaRPr kumimoji="0" lang="en-GB" sz="20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54B4FE7E-2AFE-2FE9-3C80-4947DB0FE031}"/>
              </a:ext>
            </a:extLst>
          </p:cNvPr>
          <p:cNvPicPr>
            <a:picLocks noChangeAspect="1"/>
          </p:cNvPicPr>
          <p:nvPr/>
        </p:nvPicPr>
        <p:blipFill>
          <a:blip r:embed="rId7"/>
          <a:stretch>
            <a:fillRect/>
          </a:stretch>
        </p:blipFill>
        <p:spPr>
          <a:xfrm>
            <a:off x="5164955" y="3604509"/>
            <a:ext cx="3721870" cy="1926663"/>
          </a:xfrm>
          <a:prstGeom prst="rect">
            <a:avLst/>
          </a:prstGeom>
        </p:spPr>
      </p:pic>
    </p:spTree>
    <p:extLst>
      <p:ext uri="{BB962C8B-B14F-4D97-AF65-F5344CB8AC3E}">
        <p14:creationId xmlns:p14="http://schemas.microsoft.com/office/powerpoint/2010/main" val="38972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197801" y="409944"/>
            <a:ext cx="6122443" cy="69195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a:latin typeface="Arial" panose="020B0604020202020204"/>
              </a:rPr>
              <a:t>Curious about Care </a:t>
            </a:r>
            <a:endParaRPr kumimoji="0" lang="en-GB" sz="3200" b="1" i="0" u="none" strike="noStrike" kern="1200" cap="none" spc="0" normalizeH="0" baseline="0" noProof="0">
              <a:ln>
                <a:noFill/>
              </a:ln>
              <a:solidFill>
                <a:srgbClr val="E87722"/>
              </a:solidFill>
              <a:effectLst/>
              <a:uLnTx/>
              <a:uFillTx/>
              <a:latin typeface="Arial" panose="020B0604020202020204"/>
              <a:ea typeface="+mj-ea"/>
              <a:cs typeface="+mj-cs"/>
            </a:endParaRPr>
          </a:p>
        </p:txBody>
      </p:sp>
      <p:sp>
        <p:nvSpPr>
          <p:cNvPr id="8" name="TextBox 7">
            <a:extLst>
              <a:ext uri="{FF2B5EF4-FFF2-40B4-BE49-F238E27FC236}">
                <a16:creationId xmlns:a16="http://schemas.microsoft.com/office/drawing/2014/main" id="{419A9219-8782-4063-6071-1A45E41FE5F3}"/>
              </a:ext>
            </a:extLst>
          </p:cNvPr>
          <p:cNvSpPr txBox="1"/>
          <p:nvPr/>
        </p:nvSpPr>
        <p:spPr>
          <a:xfrm>
            <a:off x="113135" y="1713442"/>
            <a:ext cx="8748398" cy="3785652"/>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i="0">
                <a:solidFill>
                  <a:srgbClr val="222330"/>
                </a:solidFill>
                <a:effectLst/>
                <a:latin typeface="+mj-lt"/>
              </a:rPr>
              <a:t>Curious about Care is a </a:t>
            </a:r>
            <a:r>
              <a:rPr lang="en-GB" sz="2400">
                <a:solidFill>
                  <a:srgbClr val="222330"/>
                </a:solidFill>
                <a:latin typeface="+mj-lt"/>
              </a:rPr>
              <a:t>FREE </a:t>
            </a:r>
            <a:r>
              <a:rPr lang="en-GB" sz="2400" b="0" i="0">
                <a:solidFill>
                  <a:srgbClr val="222330"/>
                </a:solidFill>
                <a:effectLst/>
                <a:latin typeface="+mj-lt"/>
              </a:rPr>
              <a:t>values-based recruitment quiz designed to help in the process of recruiting staff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i="0">
                <a:solidFill>
                  <a:srgbClr val="222330"/>
                </a:solidFill>
                <a:effectLst/>
                <a:latin typeface="+mj-lt"/>
              </a:rPr>
              <a:t>Candidates take a quick and easy quiz on their smartphone, computer or tablet, and recruitment managers then receive their results with a short report on their suitability for care work</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i="0">
                <a:solidFill>
                  <a:srgbClr val="222330"/>
                </a:solidFill>
                <a:effectLst/>
                <a:latin typeface="+mj-lt"/>
              </a:rPr>
              <a:t>Using fictionalised versions of real-life care worker scenarios, applicants are asked to put themselves in a care workers’ shoes, and to consider how they might respond to different dilemmas</a:t>
            </a:r>
          </a:p>
        </p:txBody>
      </p:sp>
      <p:pic>
        <p:nvPicPr>
          <p:cNvPr id="3" name="Picture 2">
            <a:extLst>
              <a:ext uri="{FF2B5EF4-FFF2-40B4-BE49-F238E27FC236}">
                <a16:creationId xmlns:a16="http://schemas.microsoft.com/office/drawing/2014/main" id="{4CA7EA9C-A0CA-4915-7ABA-B4AE99F84989}"/>
              </a:ext>
            </a:extLst>
          </p:cNvPr>
          <p:cNvPicPr>
            <a:picLocks noChangeAspect="1"/>
          </p:cNvPicPr>
          <p:nvPr/>
        </p:nvPicPr>
        <p:blipFill>
          <a:blip r:embed="rId3"/>
          <a:stretch>
            <a:fillRect/>
          </a:stretch>
        </p:blipFill>
        <p:spPr>
          <a:xfrm>
            <a:off x="5773315" y="5236304"/>
            <a:ext cx="3257550" cy="1019175"/>
          </a:xfrm>
          <a:prstGeom prst="rect">
            <a:avLst/>
          </a:prstGeom>
        </p:spPr>
      </p:pic>
      <p:sp>
        <p:nvSpPr>
          <p:cNvPr id="6" name="TextBox 5">
            <a:extLst>
              <a:ext uri="{FF2B5EF4-FFF2-40B4-BE49-F238E27FC236}">
                <a16:creationId xmlns:a16="http://schemas.microsoft.com/office/drawing/2014/main" id="{44C380D5-CC85-6600-B492-05CCF96BF679}"/>
              </a:ext>
            </a:extLst>
          </p:cNvPr>
          <p:cNvSpPr txBox="1"/>
          <p:nvPr/>
        </p:nvSpPr>
        <p:spPr>
          <a:xfrm>
            <a:off x="586106" y="5648972"/>
            <a:ext cx="4827373" cy="461665"/>
          </a:xfrm>
          <a:prstGeom prst="rect">
            <a:avLst/>
          </a:prstGeom>
          <a:noFill/>
        </p:spPr>
        <p:txBody>
          <a:bodyPr wrap="square" rtlCol="0">
            <a:spAutoFit/>
          </a:bodyPr>
          <a:lstStyle/>
          <a:p>
            <a:r>
              <a:rPr lang="en-GB" sz="2400">
                <a:hlinkClick r:id="rId4"/>
              </a:rPr>
              <a:t>www.curiousaboutcare.org.uk</a:t>
            </a:r>
            <a:r>
              <a:rPr lang="en-GB" sz="2400"/>
              <a:t> </a:t>
            </a:r>
          </a:p>
        </p:txBody>
      </p:sp>
    </p:spTree>
    <p:extLst>
      <p:ext uri="{BB962C8B-B14F-4D97-AF65-F5344CB8AC3E}">
        <p14:creationId xmlns:p14="http://schemas.microsoft.com/office/powerpoint/2010/main" val="24611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95934" y="472557"/>
            <a:ext cx="7139187"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a:ln>
                  <a:noFill/>
                </a:ln>
                <a:solidFill>
                  <a:srgbClr val="E87722"/>
                </a:solidFill>
                <a:effectLst/>
                <a:uLnTx/>
                <a:uFillTx/>
                <a:latin typeface="Arial" panose="020B0604020202020204"/>
                <a:ea typeface="+mj-ea"/>
                <a:cs typeface="+mj-cs"/>
              </a:rPr>
              <a:t>International recruitment support</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84598" y="1537807"/>
            <a:ext cx="8786170" cy="427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rPr>
              <a:t>Recruiting internationally is a great way to find skilled and diverse workers, but employers often tell us they have trouble navigating the legalities of recruiting internationally</a:t>
            </a:r>
          </a:p>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international recruitment webpage has a range of resources including: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Webinar recordings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Guidance and checklist for gathering and assessing criminal record information including displaced people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Links to other useful sources of information including</a:t>
            </a: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Overseas recruitment bite-size guide</a:t>
            </a: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Code of practice for international recruitment</a:t>
            </a: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212529"/>
                </a:solidFill>
                <a:effectLst/>
                <a:uLnTx/>
                <a:uFillTx/>
                <a:latin typeface="Arial" panose="020B0604020202020204"/>
                <a:ea typeface="+mn-ea"/>
                <a:cs typeface="+mn-cs"/>
              </a:rPr>
              <a:t>Ethical recruiters list</a:t>
            </a: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212529"/>
                </a:solidFill>
                <a:effectLst/>
                <a:uLnTx/>
                <a:uFillTx/>
                <a:latin typeface="Arial" panose="020B0604020202020204"/>
                <a:ea typeface="+mn-ea"/>
                <a:cs typeface="+mn-cs"/>
              </a:rPr>
              <a:t>Government guidance</a:t>
            </a: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a:ln>
                  <a:noFill/>
                </a:ln>
                <a:solidFill>
                  <a:srgbClr val="212529"/>
                </a:solidFill>
                <a:effectLst/>
                <a:uLnTx/>
                <a:uFillTx/>
                <a:latin typeface="Arial" panose="020B0604020202020204"/>
                <a:ea typeface="+mn-ea"/>
                <a:cs typeface="+mn-cs"/>
              </a:rPr>
              <a:t>Pastoral care guide for international recruitment</a:t>
            </a:r>
            <a:endParaRPr kumimoji="0" lang="en-GB" sz="1000" b="0" i="0" u="none" strike="noStrike" kern="1200" cap="none" spc="0" normalizeH="0" baseline="0" noProof="0">
              <a:ln>
                <a:noFill/>
              </a:ln>
              <a:solidFill>
                <a:srgbClr val="212529"/>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100" b="0" i="0" u="none" strike="noStrike" kern="1200" cap="none" spc="0" normalizeH="0" baseline="0" noProof="0">
              <a:ln>
                <a:noFill/>
              </a:ln>
              <a:solidFill>
                <a:srgbClr val="212529"/>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864FDC3-E78A-1A33-097B-3E6666E16AC8}"/>
              </a:ext>
            </a:extLst>
          </p:cNvPr>
          <p:cNvPicPr>
            <a:picLocks noChangeAspect="1"/>
          </p:cNvPicPr>
          <p:nvPr/>
        </p:nvPicPr>
        <p:blipFill>
          <a:blip r:embed="rId3"/>
          <a:stretch>
            <a:fillRect/>
          </a:stretch>
        </p:blipFill>
        <p:spPr>
          <a:xfrm>
            <a:off x="7060366" y="4363706"/>
            <a:ext cx="2021737" cy="2021737"/>
          </a:xfrm>
          <a:prstGeom prst="rect">
            <a:avLst/>
          </a:prstGeom>
        </p:spPr>
      </p:pic>
      <p:sp>
        <p:nvSpPr>
          <p:cNvPr id="2" name="Rectangle 1">
            <a:extLst>
              <a:ext uri="{FF2B5EF4-FFF2-40B4-BE49-F238E27FC236}">
                <a16:creationId xmlns:a16="http://schemas.microsoft.com/office/drawing/2014/main" id="{7E9F60C4-6F15-2561-AC25-5B32B2D2EAED}"/>
              </a:ext>
            </a:extLst>
          </p:cNvPr>
          <p:cNvSpPr/>
          <p:nvPr/>
        </p:nvSpPr>
        <p:spPr>
          <a:xfrm>
            <a:off x="614153" y="5873115"/>
            <a:ext cx="7457081" cy="98488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D4D4D"/>
                </a:solidFill>
                <a:effectLst/>
                <a:uLnTx/>
                <a:uFillTx/>
                <a:latin typeface="Helvetica Neue"/>
                <a:ea typeface="+mn-ea"/>
                <a:cs typeface="+mn-cs"/>
                <a:hlinkClick r:id="rId4"/>
              </a:rPr>
              <a:t>www.skillsforcare.org.uk</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hlinkClick r:id="rId4"/>
              </a:rPr>
              <a:t>/Internationalrecruitment</a:t>
            </a:r>
            <a:endParaRPr kumimoji="0" lang="en-GB" sz="20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62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287066" y="1277542"/>
            <a:ext cx="4161234"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446184" y="2371526"/>
            <a:ext cx="8560106" cy="3098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altLang="en-US" sz="2700"/>
          </a:p>
          <a:p>
            <a:endParaRPr lang="en-GB" altLang="en-US"/>
          </a:p>
        </p:txBody>
      </p:sp>
      <p:sp>
        <p:nvSpPr>
          <p:cNvPr id="2" name="TextBox 1">
            <a:extLst>
              <a:ext uri="{FF2B5EF4-FFF2-40B4-BE49-F238E27FC236}">
                <a16:creationId xmlns:a16="http://schemas.microsoft.com/office/drawing/2014/main" id="{BA73EA3A-FE99-CA41-1968-4E413034D348}"/>
              </a:ext>
            </a:extLst>
          </p:cNvPr>
          <p:cNvSpPr txBox="1"/>
          <p:nvPr/>
        </p:nvSpPr>
        <p:spPr>
          <a:xfrm>
            <a:off x="200722" y="602166"/>
            <a:ext cx="5006898" cy="615553"/>
          </a:xfrm>
          <a:prstGeom prst="rect">
            <a:avLst/>
          </a:prstGeom>
          <a:noFill/>
        </p:spPr>
        <p:txBody>
          <a:bodyPr wrap="square" rtlCol="0">
            <a:spAutoFit/>
          </a:bodyPr>
          <a:lstStyle/>
          <a:p>
            <a:r>
              <a:rPr lang="en-GB" sz="3400">
                <a:solidFill>
                  <a:schemeClr val="bg1"/>
                </a:solidFill>
                <a:latin typeface="Arial" panose="020B0604020202020204" pitchFamily="34" charset="0"/>
                <a:cs typeface="Arial" panose="020B0604020202020204" pitchFamily="34" charset="0"/>
              </a:rPr>
              <a:t>Contact details</a:t>
            </a:r>
          </a:p>
        </p:txBody>
      </p:sp>
      <p:sp>
        <p:nvSpPr>
          <p:cNvPr id="3" name="Text Placeholder 3">
            <a:extLst>
              <a:ext uri="{FF2B5EF4-FFF2-40B4-BE49-F238E27FC236}">
                <a16:creationId xmlns:a16="http://schemas.microsoft.com/office/drawing/2014/main" id="{8C431B24-6CBF-05E4-3FBB-23786688FBB0}"/>
              </a:ext>
            </a:extLst>
          </p:cNvPr>
          <p:cNvSpPr txBox="1">
            <a:spLocks/>
          </p:cNvSpPr>
          <p:nvPr/>
        </p:nvSpPr>
        <p:spPr>
          <a:xfrm>
            <a:off x="200722" y="2052986"/>
            <a:ext cx="7699426" cy="3098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2600" b="1">
                <a:solidFill>
                  <a:srgbClr val="005EB8"/>
                </a:solidFill>
                <a:latin typeface="Arial" panose="020B0604020202020204"/>
              </a:rPr>
              <a:t>SW London:</a:t>
            </a:r>
          </a:p>
          <a:p>
            <a:pPr marL="0" indent="0" defTabSz="685800">
              <a:spcBef>
                <a:spcPts val="750"/>
              </a:spcBef>
              <a:buNone/>
              <a:defRPr/>
            </a:pPr>
            <a:r>
              <a:rPr lang="en-GB" sz="2600">
                <a:solidFill>
                  <a:srgbClr val="000000"/>
                </a:solidFill>
                <a:latin typeface="Arial" panose="020B0604020202020204"/>
              </a:rPr>
              <a:t>Laura Anthony: 07890 514106 / </a:t>
            </a:r>
            <a:r>
              <a:rPr lang="en-GB" sz="2600">
                <a:solidFill>
                  <a:srgbClr val="005EB8"/>
                </a:solidFill>
                <a:latin typeface="Arial" panose="020B0604020202020204"/>
                <a:hlinkClick r:id="rId3"/>
              </a:rPr>
              <a:t>laura.anthony@skillsforcare.org.uk</a:t>
            </a:r>
            <a:r>
              <a:rPr lang="en-GB" sz="2600">
                <a:solidFill>
                  <a:srgbClr val="005EB8"/>
                </a:solidFill>
                <a:latin typeface="Arial" panose="020B0604020202020204"/>
              </a:rPr>
              <a:t> </a:t>
            </a:r>
          </a:p>
          <a:p>
            <a:pPr marL="0" indent="0" defTabSz="685800">
              <a:spcBef>
                <a:spcPts val="750"/>
              </a:spcBef>
              <a:buNone/>
              <a:defRPr/>
            </a:pPr>
            <a:endParaRPr lang="en-GB" sz="2600" b="1">
              <a:solidFill>
                <a:srgbClr val="005EB8"/>
              </a:solidFill>
              <a:latin typeface="Arial" panose="020B0604020202020204"/>
            </a:endParaRPr>
          </a:p>
          <a:p>
            <a:pPr marL="0" indent="0" defTabSz="685800">
              <a:spcBef>
                <a:spcPts val="750"/>
              </a:spcBef>
              <a:buNone/>
              <a:defRPr/>
            </a:pPr>
            <a:r>
              <a:rPr lang="en-GB" sz="2600" b="1">
                <a:solidFill>
                  <a:srgbClr val="005EB8"/>
                </a:solidFill>
                <a:latin typeface="Arial" panose="020B0604020202020204"/>
              </a:rPr>
              <a:t>NW London:</a:t>
            </a:r>
          </a:p>
          <a:p>
            <a:pPr marL="0" indent="0" defTabSz="685800">
              <a:spcBef>
                <a:spcPts val="750"/>
              </a:spcBef>
              <a:buNone/>
              <a:defRPr/>
            </a:pPr>
            <a:r>
              <a:rPr lang="en-GB" sz="2600">
                <a:solidFill>
                  <a:srgbClr val="000000"/>
                </a:solidFill>
                <a:latin typeface="Arial" panose="020B0604020202020204"/>
              </a:rPr>
              <a:t>Selena Docherty: 07825 933674 / </a:t>
            </a:r>
            <a:r>
              <a:rPr lang="en-GB" sz="2600">
                <a:solidFill>
                  <a:srgbClr val="005EB8"/>
                </a:solidFill>
                <a:latin typeface="Arial" panose="020B0604020202020204"/>
                <a:hlinkClick r:id="rId4"/>
              </a:rPr>
              <a:t>selena.docherty@skillsforcare.org.uk</a:t>
            </a:r>
            <a:endParaRPr lang="en-GB" sz="2600">
              <a:solidFill>
                <a:srgbClr val="005EB8"/>
              </a:solidFill>
              <a:latin typeface="Arial" panose="020B0604020202020204"/>
            </a:endParaRPr>
          </a:p>
          <a:p>
            <a:pPr marL="0" indent="0" defTabSz="685800">
              <a:spcBef>
                <a:spcPts val="750"/>
              </a:spcBef>
              <a:buNone/>
              <a:defRPr/>
            </a:pPr>
            <a:endParaRPr lang="en-GB" sz="2600">
              <a:solidFill>
                <a:srgbClr val="005EB8"/>
              </a:solidFill>
              <a:latin typeface="Arial" panose="020B0604020202020204"/>
            </a:endParaRPr>
          </a:p>
          <a:p>
            <a:pPr marL="0" indent="0" algn="ctr" defTabSz="685800">
              <a:spcBef>
                <a:spcPts val="750"/>
              </a:spcBef>
              <a:buNone/>
              <a:defRPr/>
            </a:pPr>
            <a:r>
              <a:rPr lang="en-GB" sz="2600">
                <a:solidFill>
                  <a:srgbClr val="005EB8"/>
                </a:solidFill>
                <a:latin typeface="Arial" panose="020B0604020202020204"/>
                <a:hlinkClick r:id="rId5"/>
              </a:rPr>
              <a:t>www.skillsforcare.org.uk</a:t>
            </a:r>
            <a:r>
              <a:rPr lang="en-GB" sz="2600">
                <a:solidFill>
                  <a:srgbClr val="005EB8"/>
                </a:solidFill>
                <a:latin typeface="Arial" panose="020B0604020202020204"/>
              </a:rPr>
              <a:t>  </a:t>
            </a:r>
          </a:p>
          <a:p>
            <a:pPr marL="0" indent="0" defTabSz="685800">
              <a:spcBef>
                <a:spcPts val="750"/>
              </a:spcBef>
              <a:buNone/>
              <a:defRPr/>
            </a:pPr>
            <a:endParaRPr lang="en-GB" sz="1800" b="1">
              <a:solidFill>
                <a:srgbClr val="005EB8"/>
              </a:solidFill>
              <a:latin typeface="Arial" panose="020B0604020202020204"/>
            </a:endParaRPr>
          </a:p>
        </p:txBody>
      </p:sp>
    </p:spTree>
    <p:extLst>
      <p:ext uri="{BB962C8B-B14F-4D97-AF65-F5344CB8AC3E}">
        <p14:creationId xmlns:p14="http://schemas.microsoft.com/office/powerpoint/2010/main" val="2569092043"/>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9" ma:contentTypeDescription="Create a new document." ma:contentTypeScope="" ma:versionID="cd7bbd8c71becdfa0ef8b3c3920932d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a8ece7b9be82e22f9752c9c33c9fa938"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SharedWithUsers xmlns="c2c53579-2ed6-4858-9273-79d923c5fd65">
      <UserInfo>
        <DisplayName/>
        <AccountId xsi:nil="true"/>
        <AccountType/>
      </UserInfo>
    </SharedWithUsers>
    <MediaLengthInSeconds xmlns="405262ef-1549-4053-8312-0d29ee3e5d79" xsi:nil="true"/>
  </documentManagement>
</p:properties>
</file>

<file path=customXml/itemProps1.xml><?xml version="1.0" encoding="utf-8"?>
<ds:datastoreItem xmlns:ds="http://schemas.openxmlformats.org/officeDocument/2006/customXml" ds:itemID="{97FEA2BA-12D0-4186-82D7-13CC5DE94F88}">
  <ds:schemaRefs>
    <ds:schemaRef ds:uri="405262ef-1549-4053-8312-0d29ee3e5d79"/>
    <ds:schemaRef ds:uri="c2c53579-2ed6-4858-9273-79d923c5fd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7EF87C-FFC9-49A8-9F99-098EB5D258D8}">
  <ds:schemaRefs>
    <ds:schemaRef ds:uri="http://schemas.microsoft.com/sharepoint/v3/contenttype/forms"/>
  </ds:schemaRefs>
</ds:datastoreItem>
</file>

<file path=customXml/itemProps3.xml><?xml version="1.0" encoding="utf-8"?>
<ds:datastoreItem xmlns:ds="http://schemas.openxmlformats.org/officeDocument/2006/customXml" ds:itemID="{A9AD54DB-1719-4645-9709-8F878C2AFFCF}">
  <ds:schemaRef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405262ef-1549-4053-8312-0d29ee3e5d79"/>
    <ds:schemaRef ds:uri="http://purl.org/dc/dcmitype/"/>
    <ds:schemaRef ds:uri="http://schemas.microsoft.com/sharepoint/v3"/>
    <ds:schemaRef ds:uri="c2c53579-2ed6-4858-9273-79d923c5fd6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432</Words>
  <Application>Microsoft Office PowerPoint</Application>
  <PresentationFormat>On-screen Show (4:3)</PresentationFormat>
  <Paragraphs>55</Paragraphs>
  <Slides>6</Slides>
  <Notes>6</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6</vt:i4>
      </vt:variant>
    </vt:vector>
  </HeadingPairs>
  <TitlesOfParts>
    <vt:vector size="24" baseType="lpstr">
      <vt:lpstr>Arial</vt:lpstr>
      <vt:lpstr>Calibri</vt:lpstr>
      <vt:lpstr>Calibri Light</vt:lpstr>
      <vt:lpstr>Helvetica Neue</vt:lpstr>
      <vt:lpstr>Wingdings</vt:lpstr>
      <vt:lpstr>Title slides</vt:lpstr>
      <vt:lpstr>Subtitle slides</vt:lpstr>
      <vt:lpstr>Content slides</vt:lpstr>
      <vt:lpstr>Bespoke title slides</vt:lpstr>
      <vt:lpstr>Bespoke content slides</vt:lpstr>
      <vt:lpstr>End slides</vt:lpstr>
      <vt:lpstr>1_Bespoke content slides</vt:lpstr>
      <vt:lpstr>4_Bespoke content slides</vt:lpstr>
      <vt:lpstr>3_Slides Template</vt:lpstr>
      <vt:lpstr>1_Bespoke title slides</vt:lpstr>
      <vt:lpstr>2_Bespoke content slides</vt:lpstr>
      <vt:lpstr>3_Bespoke content slides</vt:lpstr>
      <vt:lpstr>2_Bespoke title slides</vt:lpstr>
      <vt:lpstr>Skills for Care resources &amp; support – recruitment</vt:lpstr>
      <vt:lpstr>PowerPoint Presentation</vt:lpstr>
      <vt:lpstr>PowerPoint Presentation</vt:lpstr>
      <vt:lpstr>PowerPoint Presentation</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digital skills – Skills for Care resources &amp; support</dc:title>
  <dc:creator>Laura Owen</dc:creator>
  <cp:lastModifiedBy>Peter</cp:lastModifiedBy>
  <cp:revision>3</cp:revision>
  <cp:lastPrinted>2023-04-14T08:47:57Z</cp:lastPrinted>
  <dcterms:created xsi:type="dcterms:W3CDTF">2019-11-26T09:38:15Z</dcterms:created>
  <dcterms:modified xsi:type="dcterms:W3CDTF">2023-04-18T08:43:03Z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f194113b-ecba-4458-8e2e-fa038bf17a69_Enabled">
    <vt:lpwstr>true</vt:lpwstr>
  </property>
  <property fmtid="{D5CDD505-2E9C-101B-9397-08002B2CF9AE}" pid="8" name="MSIP_Label_f194113b-ecba-4458-8e2e-fa038bf17a69_SetDate">
    <vt:lpwstr>2023-02-09T09:42:08Z</vt:lpwstr>
  </property>
  <property fmtid="{D5CDD505-2E9C-101B-9397-08002B2CF9AE}" pid="9" name="MSIP_Label_f194113b-ecba-4458-8e2e-fa038bf17a69_Method">
    <vt:lpwstr>Standard</vt:lpwstr>
  </property>
  <property fmtid="{D5CDD505-2E9C-101B-9397-08002B2CF9AE}" pid="10" name="MSIP_Label_f194113b-ecba-4458-8e2e-fa038bf17a69_Name">
    <vt:lpwstr>Internal</vt:lpwstr>
  </property>
  <property fmtid="{D5CDD505-2E9C-101B-9397-08002B2CF9AE}" pid="11" name="MSIP_Label_f194113b-ecba-4458-8e2e-fa038bf17a69_SiteId">
    <vt:lpwstr>5c317017-415d-43e6-ada1-7668f9ad3f9f</vt:lpwstr>
  </property>
  <property fmtid="{D5CDD505-2E9C-101B-9397-08002B2CF9AE}" pid="12" name="MSIP_Label_f194113b-ecba-4458-8e2e-fa038bf17a69_ActionId">
    <vt:lpwstr>e8fa181a-46d7-4afd-9b3f-b98a843607ba</vt:lpwstr>
  </property>
  <property fmtid="{D5CDD505-2E9C-101B-9397-08002B2CF9AE}" pid="13" name="MSIP_Label_f194113b-ecba-4458-8e2e-fa038bf17a69_ContentBits">
    <vt:lpwstr>0</vt:lpwstr>
  </property>
</Properties>
</file>