
<file path=[Content_Types].xml><?xml version="1.0" encoding="utf-8"?>
<Types xmlns="http://schemas.openxmlformats.org/package/2006/content-types">
  <Default Extension="BE4758B0"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 id="2147483805" r:id="rId19"/>
    <p:sldMasterId id="2147483808" r:id="rId20"/>
    <p:sldMasterId id="2147483817" r:id="rId21"/>
    <p:sldMasterId id="2147483821" r:id="rId22"/>
    <p:sldMasterId id="2147483824" r:id="rId23"/>
    <p:sldMasterId id="2147483828" r:id="rId24"/>
  </p:sldMasterIdLst>
  <p:notesMasterIdLst>
    <p:notesMasterId r:id="rId33"/>
  </p:notesMasterIdLst>
  <p:handoutMasterIdLst>
    <p:handoutMasterId r:id="rId34"/>
  </p:handoutMasterIdLst>
  <p:sldIdLst>
    <p:sldId id="470" r:id="rId25"/>
    <p:sldId id="1378" r:id="rId26"/>
    <p:sldId id="822" r:id="rId27"/>
    <p:sldId id="1377" r:id="rId28"/>
    <p:sldId id="1371" r:id="rId29"/>
    <p:sldId id="452" r:id="rId30"/>
    <p:sldId id="1375" r:id="rId31"/>
    <p:sldId id="311"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FFB81C"/>
    <a:srgbClr val="A20067"/>
    <a:srgbClr val="00305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30FE2-AC87-4754-8A70-2FB1D19EA946}" v="6" dt="2023-03-20T10:04:25.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69771" autoAdjust="0"/>
  </p:normalViewPr>
  <p:slideViewPr>
    <p:cSldViewPr snapToGrid="0" snapToObjects="1">
      <p:cViewPr varScale="1">
        <p:scale>
          <a:sx n="80" d="100"/>
          <a:sy n="80" d="100"/>
        </p:scale>
        <p:origin x="276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20/03/2023</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20/03/2023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1.safelinks.protection.outlook.com/?url=https%3A%2F%2Fus06web.zoom.us%2Fwebinar%2Fregister%2FWN_lgD_vCGBTVa7weY78qTV2w&amp;data=05%7C01%7CJo.Hawkins%40skillsforcare.org.uk%7Cbe373e2953f940cca5c608daf57e466f%7C5c317017415d43e6ada17668f9ad3f9f%7C0%7C0%7C638092219932435823%7CUnknown%7CTWFpbGZsb3d8eyJWIjoiMC4wLjAwMDAiLCJQIjoiV2luMzIiLCJBTiI6Ik1haWwiLCJXVCI6Mn0%3D%7C3000%7C%7C%7C&amp;sdata=Qg85VHTs30gs86B%2F7p65NR5V48CcQemjCpjcVZK7guc%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forcare.org.uk/Learning-development/inducting-staff/care-certificate/Care-Certificate.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48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solidFill>
                  <a:srgbClr val="505050"/>
                </a:solidFill>
                <a:effectLst/>
                <a:latin typeface="Arial" panose="020B0604020202020204" pitchFamily="34" charset="0"/>
                <a:ea typeface="Times New Roman" panose="02020603050405020304" pitchFamily="18" charset="0"/>
              </a:rPr>
              <a:t>NEW : MAR 2023</a:t>
            </a:r>
          </a:p>
          <a:p>
            <a:endParaRPr lang="en-GB" sz="1800" b="1" u="sng" dirty="0">
              <a:solidFill>
                <a:srgbClr val="505050"/>
              </a:solidFill>
              <a:effectLst/>
              <a:latin typeface="Arial" panose="020B0604020202020204" pitchFamily="34" charset="0"/>
              <a:ea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rPr>
              <a:t>Web page, resources and more information will be coming soon….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48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NEW: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https://www.skillsforcare.org.uk/Support-for-leaders-and-managers/Supporting-a-diverse-workforce/LGBTQ-learning-framework.aspx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3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NEW: JAN 2023</a:t>
            </a:r>
          </a:p>
          <a:p>
            <a:endParaRPr lang="en-GB" sz="1200" b="1" u="sng" kern="1200" dirty="0">
              <a:solidFill>
                <a:schemeClr val="tx1"/>
              </a:solidFill>
              <a:effectLst/>
              <a:latin typeface="+mn-lt"/>
              <a:ea typeface="+mn-ea"/>
              <a:cs typeface="+mn-cs"/>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https://us06web.zoom.us/webinar/register/WN_lgD_vCGBTVa7weY78qTV2w</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89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ADDED: SEPTEMBER 2022</a:t>
            </a:r>
          </a:p>
          <a:p>
            <a:endParaRPr lang="en-GB" dirty="0"/>
          </a:p>
          <a:p>
            <a:r>
              <a:rPr lang="en-GB" b="1" dirty="0"/>
              <a:t>https://www.skillsforcare.org.uk/Funding/Essential-training/Essential-training.aspx</a:t>
            </a:r>
          </a:p>
          <a:p>
            <a:endParaRPr lang="en-GB" dirty="0"/>
          </a:p>
          <a:p>
            <a:pPr>
              <a:spcAft>
                <a:spcPts val="1200"/>
              </a:spcAft>
            </a:pPr>
            <a:r>
              <a:rPr lang="en-GB" sz="1800" b="1" u="sng" dirty="0">
                <a:solidFill>
                  <a:srgbClr val="0563C1"/>
                </a:solidFill>
                <a:effectLst/>
                <a:latin typeface="Arial" panose="020B0604020202020204" pitchFamily="34" charset="0"/>
                <a:ea typeface="Calibri" panose="020F0502020204030204" pitchFamily="34" charset="0"/>
              </a:rPr>
              <a:t>Funding available for the rapid induction training</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fully funded rapid induction programme is now available to ensure new workers can perform their duties safely.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rapid induction programme covers the following:</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assisting and moving people</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basic life support</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fire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food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health and safety awareness</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infection prevention and control</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medication management and safeguarding (specifically around isolation). </a:t>
            </a:r>
            <a:endParaRPr lang="en-GB" sz="1800" dirty="0">
              <a:effectLst/>
              <a:latin typeface="Calibri" panose="020F0502020204030204" pitchFamily="34" charset="0"/>
              <a:ea typeface="Calibri" panose="020F0502020204030204" pitchFamily="34" charset="0"/>
            </a:endParaRPr>
          </a:p>
          <a:p>
            <a:r>
              <a:rPr lang="en-GB" sz="1800" dirty="0">
                <a:solidFill>
                  <a:srgbClr val="4D4D4D"/>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rapid induction also contains the main knowledge elements from the </a:t>
            </a:r>
            <a:r>
              <a:rPr lang="en-GB" sz="1800" u="sng" dirty="0">
                <a:solidFill>
                  <a:srgbClr val="0065BD"/>
                </a:solidFill>
                <a:effectLst/>
                <a:latin typeface="Arial" panose="020B0604020202020204" pitchFamily="34" charset="0"/>
                <a:ea typeface="Calibri" panose="020F0502020204030204" pitchFamily="34" charset="0"/>
                <a:hlinkClick r:id="rId3"/>
              </a:rPr>
              <a:t>Care Certificate</a:t>
            </a:r>
            <a:r>
              <a:rPr lang="en-GB" sz="1800" dirty="0">
                <a:solidFill>
                  <a:srgbClr val="4D4D4D"/>
                </a:solidFill>
                <a:effectLst/>
                <a:latin typeface="Arial" panose="020B0604020202020204" pitchFamily="34" charset="0"/>
                <a:ea typeface="Calibri" panose="020F0502020204030204" pitchFamily="34" charset="0"/>
              </a:rPr>
              <a:t>.</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Employers can select from 11 endorsed training providers, some of which are new additions this year. These providers have been awarded grants to deliver the rapid induction programme. Please note, all training will be delivered virtually.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rPr>
              <a:t>http://www.skillsforcare.org.uk/essentialtraining</a:t>
            </a:r>
          </a:p>
          <a:p>
            <a:endParaRPr lang="en-GB" sz="1800" dirty="0">
              <a:effectLst/>
              <a:latin typeface="Arial" panose="020B060402020202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5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NEW: FEB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https://www.skillsforcare.org.uk/Recruitment-support/Application-and-selection-process/Application-and-selection-process.aspx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39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50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40539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69255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503672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894925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633743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38938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66455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8109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779068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247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98471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08E0-3200-4CD6-B61A-6887A2A710AF}" type="datetimeFigureOut">
              <a:rPr lang="en-GB" smtClean="0"/>
              <a:t>20/03/2023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89E263-A1DA-402D-8D0A-9845D8AEE218}" type="slidenum">
              <a:rPr lang="en-GB" smtClean="0"/>
              <a:t>‹#›</a:t>
            </a:fld>
            <a:endParaRPr lang="en-GB" dirty="0"/>
          </a:p>
        </p:txBody>
      </p:sp>
    </p:spTree>
    <p:extLst>
      <p:ext uri="{BB962C8B-B14F-4D97-AF65-F5344CB8AC3E}">
        <p14:creationId xmlns:p14="http://schemas.microsoft.com/office/powerpoint/2010/main" val="443662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58528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880547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752245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10779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962301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1288677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8571935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57007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4.jpeg"/><Relationship Id="rId5" Type="http://schemas.openxmlformats.org/officeDocument/2006/relationships/slideLayout" Target="../slideLayouts/slideLayout51.xml"/><Relationship Id="rId10" Type="http://schemas.openxmlformats.org/officeDocument/2006/relationships/theme" Target="../theme/theme1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4.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15.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4.jpeg"/><Relationship Id="rId4" Type="http://schemas.openxmlformats.org/officeDocument/2006/relationships/slideLayout" Target="../slideLayouts/slideLayout7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jpe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83.xml"/><Relationship Id="rId1" Type="http://schemas.openxmlformats.org/officeDocument/2006/relationships/slideLayout" Target="../slideLayouts/slideLayout8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8.jpg"/><Relationship Id="rId4" Type="http://schemas.openxmlformats.org/officeDocument/2006/relationships/slideLayout" Target="../slideLayouts/slideLayout1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8.jpg"/><Relationship Id="rId4" Type="http://schemas.openxmlformats.org/officeDocument/2006/relationships/slideLayout" Target="../slideLayouts/slideLayout2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9BB9F791-42E5-E147-6438-05FBC41925E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1AFE5D89-6B03-2C27-BE96-E6A9F6FB5DC5}"/>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E30FBDE5-95AE-508C-7651-DDE7A607EBF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26490350-3A23-4C5D-629A-FB76DE34380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19DB416A-1A42-959B-A247-D49C384EA915}"/>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A566DD67-CC77-2FA8-BB71-177F4F19A62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59319770-5D60-71B5-4CBD-4D6CE4842B7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B7375DDC-BD71-638C-EBBE-2C5F5CA5DED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65090752"/>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C138EF34-6CB0-B8C5-AF60-6B6B2ABE18A2}"/>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0707298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59727752"/>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538912690"/>
      </p:ext>
    </p:extLst>
  </p:cSld>
  <p:clrMap bg1="lt1" tx1="dk1" bg2="lt2" tx2="dk2" accent1="accent1" accent2="accent2" accent3="accent3" accent4="accent4" accent5="accent5" accent6="accent6" hlink="hlink" folHlink="folHlink"/>
  <p:sldLayoutIdLst>
    <p:sldLayoutId id="214748382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94DB5870-B0BC-4864-A82B-EA185688DE2A}"/>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30"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2134005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254541193"/>
      </p:ext>
    </p:extLst>
  </p:cSld>
  <p:clrMap bg1="lt1" tx1="dk1" bg2="lt2" tx2="dk2" accent1="accent1" accent2="accent2" accent3="accent3" accent4="accent4" accent5="accent5" accent6="accent6" hlink="hlink" folHlink="folHlink"/>
  <p:sldLayoutIdLst>
    <p:sldLayoutId id="2147483829" r:id="rId1"/>
    <p:sldLayoutId id="214748383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7868F-6966-2BAA-D108-54AC70BB9DF2}"/>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6F17D6FE-2CCD-B88A-ABAF-BD8F942A5DF4}"/>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680867-198C-F249-6952-FD401848EBD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C022D2CF-A087-882A-AF11-7E3633DB4AD8}"/>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B704A30C-5334-0073-2CDF-09E1C77E22B0}"/>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FE8F0744-E7F1-A67E-8118-BD7D1331EC4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93FC44C2-2AEA-5A4D-32FC-E46AF22BCDB8}"/>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9.BE4758B0"/><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hyperlink" Target="https://events.skillsforcare.org.uk/learnsharemay2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arketing@skillsforcare.org.uk" TargetMode="External"/><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LGBTQFramework" TargetMode="External"/><Relationship Id="rId2" Type="http://schemas.openxmlformats.org/officeDocument/2006/relationships/notesSlide" Target="../notesSlides/notesSlide4.xml"/><Relationship Id="rId1" Type="http://schemas.openxmlformats.org/officeDocument/2006/relationships/slideLayout" Target="../slideLayouts/slideLayout81.x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hyperlink" Target="https://us06web.zoom.us/webinar/register/WN_lgD_vCGBTVa7weY78qTV2w"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notesSlide" Target="../notesSlides/notesSlide6.xml"/><Relationship Id="rId1" Type="http://schemas.openxmlformats.org/officeDocument/2006/relationships/slideLayout" Target="../slideLayouts/slideLayout82.xml"/><Relationship Id="rId4" Type="http://schemas.openxmlformats.org/officeDocument/2006/relationships/image" Target="../media/image45.emf"/></Relationships>
</file>

<file path=ppt/slides/_rels/slide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82.xml"/><Relationship Id="rId5" Type="http://schemas.openxmlformats.org/officeDocument/2006/relationships/image" Target="../media/image47.emf"/><Relationship Id="rId4" Type="http://schemas.openxmlformats.org/officeDocument/2006/relationships/hyperlink" Target="https://www.skillsforcare.org.uk/Recruitment-support/Application-and-selection-process/Application-and-selection-process.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skillsforcare.org.uk/register" TargetMode="External"/><Relationship Id="rId4" Type="http://schemas.openxmlformats.org/officeDocument/2006/relationships/hyperlink" Target="mailto:selena.docherty@skillsforcar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a:xfrm>
            <a:off x="367729" y="590192"/>
            <a:ext cx="4711167" cy="1465823"/>
          </a:xfrm>
        </p:spPr>
        <p:txBody>
          <a:bodyPr/>
          <a:lstStyle/>
          <a:p>
            <a:r>
              <a:rPr lang="en-GB" sz="5000" dirty="0"/>
              <a:t>Skills for Care update</a:t>
            </a:r>
            <a:br>
              <a:rPr lang="en-GB" dirty="0"/>
            </a:br>
            <a:br>
              <a:rPr lang="en-GB" dirty="0"/>
            </a:br>
            <a:br>
              <a:rPr lang="en-GB" sz="3600" dirty="0"/>
            </a:br>
            <a:br>
              <a:rPr lang="en-GB" dirty="0"/>
            </a:br>
            <a:br>
              <a:rPr lang="en-GB" dirty="0"/>
            </a:br>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3"/>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17115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F09C963-A1F6-489B-9017-14E06423B929}"/>
              </a:ext>
            </a:extLst>
          </p:cNvPr>
          <p:cNvSpPr txBox="1">
            <a:spLocks/>
          </p:cNvSpPr>
          <p:nvPr/>
        </p:nvSpPr>
        <p:spPr>
          <a:xfrm>
            <a:off x="213670" y="2626661"/>
            <a:ext cx="8490235" cy="3357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13670" y="1849405"/>
            <a:ext cx="8786170" cy="84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Skills for Care Learn &amp; Share event – 18</a:t>
            </a:r>
            <a:r>
              <a:rPr kumimoji="0" lang="en-GB" sz="2200" b="1" i="0" u="none" strike="noStrike" kern="1200" cap="none" spc="0" normalizeH="0" baseline="30000" noProof="0" dirty="0">
                <a:ln>
                  <a:noFill/>
                </a:ln>
                <a:solidFill>
                  <a:srgbClr val="4472C4"/>
                </a:solidFill>
                <a:effectLst/>
                <a:uLnTx/>
                <a:uFillTx/>
                <a:latin typeface="Arial" panose="020B0604020202020204" pitchFamily="34" charset="0"/>
                <a:ea typeface="+mn-ea"/>
                <a:cs typeface="+mn-cs"/>
              </a:rPr>
              <a:t>th</a:t>
            </a:r>
            <a:r>
              <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May (10.15 – 3.20), Holiday Inn Gatwick Worth</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4472C4"/>
              </a:solidFill>
              <a:effectLst/>
              <a:uLnTx/>
              <a:uFillTx/>
              <a:latin typeface="Arial" panose="020B0604020202020204"/>
              <a:ea typeface="+mn-ea"/>
              <a:cs typeface="+mn-cs"/>
            </a:endParaRPr>
          </a:p>
        </p:txBody>
      </p:sp>
      <p:pic>
        <p:nvPicPr>
          <p:cNvPr id="2" name="Picture 1" descr="A picture containing text, music&#10;&#10;Description automatically generated">
            <a:extLst>
              <a:ext uri="{FF2B5EF4-FFF2-40B4-BE49-F238E27FC236}">
                <a16:creationId xmlns:a16="http://schemas.microsoft.com/office/drawing/2014/main" id="{C440588B-01E3-4651-D66F-96968D57FA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70" y="0"/>
            <a:ext cx="8930330" cy="1786066"/>
          </a:xfrm>
          <a:prstGeom prst="rect">
            <a:avLst/>
          </a:prstGeom>
          <a:noFill/>
          <a:ln>
            <a:noFill/>
          </a:ln>
        </p:spPr>
      </p:pic>
      <p:sp>
        <p:nvSpPr>
          <p:cNvPr id="8" name="TextBox 7">
            <a:extLst>
              <a:ext uri="{FF2B5EF4-FFF2-40B4-BE49-F238E27FC236}">
                <a16:creationId xmlns:a16="http://schemas.microsoft.com/office/drawing/2014/main" id="{5E9EB399-665C-AC75-7AF6-64C1BC49D15B}"/>
              </a:ext>
            </a:extLst>
          </p:cNvPr>
          <p:cNvSpPr txBox="1"/>
          <p:nvPr/>
        </p:nvSpPr>
        <p:spPr>
          <a:xfrm>
            <a:off x="234040" y="2642950"/>
            <a:ext cx="8786170" cy="1027461"/>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This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FREE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interactive event is aimed at managers, learning and development leads and HR leads from adult social care organisations based in London &amp; the SE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2EE9C6F2-85D0-BF6E-DEF6-761F1159BDD9}"/>
              </a:ext>
            </a:extLst>
          </p:cNvPr>
          <p:cNvSpPr txBox="1"/>
          <p:nvPr/>
        </p:nvSpPr>
        <p:spPr>
          <a:xfrm>
            <a:off x="213670" y="3400227"/>
            <a:ext cx="9511496" cy="211442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Come along to hear about: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how to attract – and keep – your staff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 Care Quality Commission’s new inspection focus and quality statements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best practice in medication management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how to provide culturally appropriate care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Pts val="1000"/>
              <a:buFont typeface="Wingdings" panose="05000000000000000000" pitchFamily="2" charset="2"/>
              <a:buChar char=""/>
              <a:tabLst>
                <a:tab pos="457200" algn="l"/>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safer recruitment – breaking down barriers to employment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6" name="TextBox 15">
            <a:extLst>
              <a:ext uri="{FF2B5EF4-FFF2-40B4-BE49-F238E27FC236}">
                <a16:creationId xmlns:a16="http://schemas.microsoft.com/office/drawing/2014/main" id="{6E7C7519-977D-91C7-4F61-D2E6C143EDD4}"/>
              </a:ext>
            </a:extLst>
          </p:cNvPr>
          <p:cNvSpPr txBox="1"/>
          <p:nvPr/>
        </p:nvSpPr>
        <p:spPr>
          <a:xfrm>
            <a:off x="129867" y="5645582"/>
            <a:ext cx="7173757" cy="708912"/>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Spaces are limited, book your place now</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mn-cs"/>
                <a:hlinkClick r:id="rId4"/>
              </a:rPr>
              <a:t>https://events.skillsforcare.org.uk/learnsharemay23</a:t>
            </a:r>
            <a:r>
              <a:rPr kumimoji="0" lang="en-GB" sz="1800" b="1" i="0" u="none" strike="noStrike" kern="1200" cap="none" spc="0" normalizeH="0" baseline="0" noProof="0" dirty="0">
                <a:ln>
                  <a:noFill/>
                </a:ln>
                <a:solidFill>
                  <a:srgbClr val="44546A"/>
                </a:solidFill>
                <a:effectLst/>
                <a:uLnTx/>
                <a:uFillTx/>
                <a:latin typeface="Arial" panose="020B06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00478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812305" y="680439"/>
            <a:ext cx="5519387" cy="69865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E87722"/>
                </a:solidFill>
                <a:effectLst/>
                <a:uLnTx/>
                <a:uFillTx/>
                <a:latin typeface="Arial" panose="020B0604020202020204"/>
                <a:ea typeface="+mj-ea"/>
                <a:cs typeface="+mj-cs"/>
              </a:rPr>
              <a:t>#CelebratingSocialCare</a:t>
            </a:r>
          </a:p>
        </p:txBody>
      </p:sp>
      <p:sp>
        <p:nvSpPr>
          <p:cNvPr id="5" name="Text Placeholder 3">
            <a:extLst>
              <a:ext uri="{FF2B5EF4-FFF2-40B4-BE49-F238E27FC236}">
                <a16:creationId xmlns:a16="http://schemas.microsoft.com/office/drawing/2014/main" id="{1F09C963-A1F6-489B-9017-14E06423B929}"/>
              </a:ext>
            </a:extLst>
          </p:cNvPr>
          <p:cNvSpPr txBox="1">
            <a:spLocks/>
          </p:cNvSpPr>
          <p:nvPr/>
        </p:nvSpPr>
        <p:spPr>
          <a:xfrm>
            <a:off x="295935" y="3060041"/>
            <a:ext cx="8490235" cy="3357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would love to hear from you if you think you may have a good news story for the campaign.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It may be someone that you work with or someone in your service or your organisation that you want to shout out for doing something above and beyond what is expected of them. Let us know all about it and we can share the good news during the campaign.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Just email </a:t>
            </a:r>
            <a:r>
              <a:rPr kumimoji="0" lang="en-GB" sz="20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3"/>
              </a:rPr>
              <a:t>marketing@skillsforcare.org.uk</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with the information and if it is something that we can feature, then we can get back in touch with you.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Keep an eye out for the campaign during April on social media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#CelebratingSocialCare</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F9912123-E291-4145-A692-0EC2313B21A4}"/>
              </a:ext>
            </a:extLst>
          </p:cNvPr>
          <p:cNvPicPr>
            <a:picLocks noChangeAspect="1"/>
          </p:cNvPicPr>
          <p:nvPr/>
        </p:nvPicPr>
        <p:blipFill>
          <a:blip r:embed="rId4"/>
          <a:stretch>
            <a:fillRect/>
          </a:stretch>
        </p:blipFill>
        <p:spPr>
          <a:xfrm>
            <a:off x="295935" y="215445"/>
            <a:ext cx="1463167" cy="1469263"/>
          </a:xfrm>
          <a:prstGeom prst="rect">
            <a:avLst/>
          </a:prstGeom>
        </p:spPr>
      </p:pic>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95935" y="1781061"/>
            <a:ext cx="8786170" cy="84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During April we’re running our #CelebratingSocialCare campaign. We’re looking to share good news stories from organisations and people working across social care. </a:t>
            </a:r>
            <a:endParaRPr kumimoji="0" lang="en-GB" sz="2200" b="1" i="0" u="none" strike="noStrike" kern="1200" cap="none" spc="0" normalizeH="0" baseline="0" noProof="0" dirty="0">
              <a:ln>
                <a:noFill/>
              </a:ln>
              <a:solidFill>
                <a:srgbClr val="4472C4"/>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29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A7C052F-9355-41F9-A414-9ECDB82D3EE0}"/>
              </a:ext>
            </a:extLst>
          </p:cNvPr>
          <p:cNvSpPr/>
          <p:nvPr/>
        </p:nvSpPr>
        <p:spPr>
          <a:xfrm>
            <a:off x="243105" y="1814528"/>
            <a:ext cx="8657789"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Times New Roman" panose="02020603050405020304" pitchFamily="18" charset="0"/>
                <a:cs typeface="+mn-cs"/>
              </a:rPr>
              <a:t>New learning framework for knowledge, skills and values for working affirmatively with LGBTQ+ people in later life.</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This learning framework aims to provide a base for identifying the insights, knowledge, understanding and skills that the social care workforce need to help them work affirmatively, inclusively and effectively with individuals from gender and sexually diverse communities.</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framework is intended to be used by social care employers, employees, training providers, regulator, commissioners, policy makers and others to build their own knowledge of LGBTQ+ issues, to support colleagues’ understanding, and to create learning programmes which will allow teams to better support LGBTQ+ people in later life.</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www.skillsforcare.org.uk/LGBTQFramework</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917694" y="359444"/>
            <a:ext cx="5308609" cy="108846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New LGBTQ+ learning framework</a:t>
            </a:r>
          </a:p>
        </p:txBody>
      </p:sp>
      <p:pic>
        <p:nvPicPr>
          <p:cNvPr id="5" name="Picture 4">
            <a:extLst>
              <a:ext uri="{FF2B5EF4-FFF2-40B4-BE49-F238E27FC236}">
                <a16:creationId xmlns:a16="http://schemas.microsoft.com/office/drawing/2014/main" id="{60E8FAD9-F520-D193-3913-561AF81E8E84}"/>
              </a:ext>
            </a:extLst>
          </p:cNvPr>
          <p:cNvPicPr>
            <a:picLocks noChangeAspect="1"/>
          </p:cNvPicPr>
          <p:nvPr/>
        </p:nvPicPr>
        <p:blipFill>
          <a:blip r:embed="rId4"/>
          <a:stretch>
            <a:fillRect/>
          </a:stretch>
        </p:blipFill>
        <p:spPr>
          <a:xfrm>
            <a:off x="203194" y="0"/>
            <a:ext cx="1714500" cy="1714500"/>
          </a:xfrm>
          <a:prstGeom prst="rect">
            <a:avLst/>
          </a:prstGeom>
        </p:spPr>
      </p:pic>
    </p:spTree>
    <p:extLst>
      <p:ext uri="{BB962C8B-B14F-4D97-AF65-F5344CB8AC3E}">
        <p14:creationId xmlns:p14="http://schemas.microsoft.com/office/powerpoint/2010/main" val="167480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846937"/>
            <a:ext cx="8953868" cy="546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New CQC inspection | </a:t>
            </a: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Tuesday 28 March I 14:00 – 15:00</a:t>
            </a:r>
            <a:endPar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397048"/>
            <a:ext cx="884718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32333"/>
                </a:solidFill>
                <a:effectLst/>
                <a:uLnTx/>
                <a:uFillTx/>
                <a:latin typeface="Arial" panose="020B0604020202020204"/>
                <a:ea typeface="+mn-ea"/>
                <a:cs typeface="+mn-cs"/>
              </a:rPr>
              <a:t>Practical tools and advice about the new CQC inspection focus and Quality Statements</a:t>
            </a:r>
            <a:endParaRPr kumimoji="0" lang="en-GB" sz="18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190132" y="3180023"/>
            <a:ext cx="4612820"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rPr>
              <a:t>Join us to gain insight into the new CQC Single Assessment Framework and how to meet their new Quality Statements.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30" normalizeH="0" baseline="0" noProof="0" dirty="0">
              <a:ln>
                <a:noFill/>
              </a:ln>
              <a:solidFill>
                <a:prstClr val="black"/>
              </a:solidFill>
              <a:effectLst/>
              <a:uLnTx/>
              <a:uFillTx/>
              <a:latin typeface="Arial" panose="020B0604020202020204"/>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You’ll hear from other managers and directors of other services on the bigger changes and what they are doing to be ready, as well as how to access Skills for Care’s latest products shaped around the new inspection focus</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5164955" y="5814953"/>
            <a:ext cx="38188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hlinkClick r:id="rId6"/>
              </a:rPr>
              <a:t>Register for the webinar now</a:t>
            </a: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4C71D62C-2393-1ACE-2436-3AD997B03C15}"/>
              </a:ext>
            </a:extLst>
          </p:cNvPr>
          <p:cNvPicPr>
            <a:picLocks noChangeAspect="1"/>
          </p:cNvPicPr>
          <p:nvPr/>
        </p:nvPicPr>
        <p:blipFill>
          <a:blip r:embed="rId7"/>
          <a:stretch>
            <a:fillRect/>
          </a:stretch>
        </p:blipFill>
        <p:spPr>
          <a:xfrm>
            <a:off x="4924108" y="3180023"/>
            <a:ext cx="3941309" cy="2217461"/>
          </a:xfrm>
          <a:prstGeom prst="rect">
            <a:avLst/>
          </a:prstGeom>
        </p:spPr>
      </p:pic>
    </p:spTree>
    <p:extLst>
      <p:ext uri="{BB962C8B-B14F-4D97-AF65-F5344CB8AC3E}">
        <p14:creationId xmlns:p14="http://schemas.microsoft.com/office/powerpoint/2010/main" val="389724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80100" y="466989"/>
            <a:ext cx="4383553" cy="693187"/>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srgbClr val="E87722"/>
                </a:solidFill>
                <a:effectLst/>
                <a:uLnTx/>
                <a:uFillTx/>
                <a:latin typeface="Arial" panose="020B0604020202020204"/>
                <a:ea typeface="+mj-ea"/>
                <a:cs typeface="+mj-cs"/>
              </a:rPr>
              <a:t>Essential training</a:t>
            </a:r>
            <a:br>
              <a:rPr kumimoji="0" lang="en-GB" sz="4200" b="1" i="0" u="none" strike="noStrike" kern="1200" cap="none" spc="0" normalizeH="0" baseline="0" noProof="0" dirty="0">
                <a:ln>
                  <a:noFill/>
                </a:ln>
                <a:solidFill>
                  <a:srgbClr val="E87722"/>
                </a:solidFill>
                <a:effectLst/>
                <a:uLnTx/>
                <a:uFillTx/>
                <a:latin typeface="Arial" panose="020B0604020202020204"/>
                <a:ea typeface="+mj-ea"/>
                <a:cs typeface="+mj-cs"/>
              </a:rPr>
            </a:br>
            <a:r>
              <a:rPr kumimoji="0" lang="en-GB" sz="1800" b="1" i="0" u="none" strike="noStrike" kern="1200" cap="none" spc="0" normalizeH="0" baseline="0" noProof="0" dirty="0">
                <a:ln>
                  <a:noFill/>
                </a:ln>
                <a:solidFill>
                  <a:srgbClr val="FFFFFF"/>
                </a:solidFill>
                <a:effectLst/>
                <a:uLnTx/>
                <a:uFillTx/>
                <a:latin typeface="Arial" panose="020B0604020202020204"/>
                <a:ea typeface="+mj-ea"/>
                <a:cs typeface="+mj-cs"/>
              </a:rPr>
              <a:t>t</a:t>
            </a:r>
            <a:br>
              <a:rPr kumimoji="0" lang="en-GB" sz="4200" b="1" i="0" u="none" strike="noStrike" kern="1200" cap="none" spc="0" normalizeH="0" baseline="0" noProof="0" dirty="0">
                <a:ln>
                  <a:noFill/>
                </a:ln>
                <a:solidFill>
                  <a:srgbClr val="E87722"/>
                </a:solidFill>
                <a:effectLst/>
                <a:uLnTx/>
                <a:uFillTx/>
                <a:latin typeface="Arial" panose="020B0604020202020204"/>
                <a:ea typeface="+mj-ea"/>
                <a:cs typeface="+mj-cs"/>
              </a:rPr>
            </a:br>
            <a:b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br>
            <a:b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br>
            <a:r>
              <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j-ea"/>
              <a:cs typeface="+mj-cs"/>
            </a:endParaRPr>
          </a:p>
        </p:txBody>
      </p:sp>
      <p:sp>
        <p:nvSpPr>
          <p:cNvPr id="11" name="Title 2">
            <a:extLst>
              <a:ext uri="{FF2B5EF4-FFF2-40B4-BE49-F238E27FC236}">
                <a16:creationId xmlns:a16="http://schemas.microsoft.com/office/drawing/2014/main" id="{151171E7-3DAC-408B-97B5-DD7B740B2E25}"/>
              </a:ext>
            </a:extLst>
          </p:cNvPr>
          <p:cNvSpPr txBox="1">
            <a:spLocks/>
          </p:cNvSpPr>
          <p:nvPr/>
        </p:nvSpPr>
        <p:spPr>
          <a:xfrm>
            <a:off x="323847" y="2319469"/>
            <a:ext cx="8278213" cy="538259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j-ea"/>
                <a:cs typeface="+mj-cs"/>
              </a:rPr>
              <a:t>The rapid induction programme for new workers contains the main knowledge elements from the Care certificate and covers: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800" b="1" i="0" u="none" strike="noStrike" kern="1200" cap="none" spc="0" normalizeH="0" baseline="0" noProof="0" dirty="0">
              <a:ln>
                <a:noFill/>
              </a:ln>
              <a:solidFill>
                <a:srgbClr val="0070C0"/>
              </a:solidFill>
              <a:effectLst/>
              <a:uLnTx/>
              <a:uFillTx/>
              <a:latin typeface="Arial" panose="020B0604020202020204"/>
              <a:ea typeface="+mj-ea"/>
              <a:cs typeface="+mj-cs"/>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assisting and moving people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basic life support</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fire safety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food safety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health and safety awareness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infection prevention control</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medication management and safeguarding.</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This training programme for new starters is delivered by some of our endorsed learning providers and continues to be funded for adult social care providers until 31 May 2023.</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sng"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hlinkClick r:id="rId3"/>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sng"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hlinkClick r:id="rId3"/>
              </a:rPr>
              <a:t>www.skillsforcare.org.uk/EssentialTraining</a:t>
            </a:r>
            <a:endPar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endParaRPr>
          </a:p>
        </p:txBody>
      </p:sp>
      <p:sp>
        <p:nvSpPr>
          <p:cNvPr id="6" name="Text Placeholder 3">
            <a:extLst>
              <a:ext uri="{FF2B5EF4-FFF2-40B4-BE49-F238E27FC236}">
                <a16:creationId xmlns:a16="http://schemas.microsoft.com/office/drawing/2014/main" id="{AF33604A-2D19-4705-B2C4-4D646DE66848}"/>
              </a:ext>
            </a:extLst>
          </p:cNvPr>
          <p:cNvSpPr txBox="1">
            <a:spLocks/>
          </p:cNvSpPr>
          <p:nvPr/>
        </p:nvSpPr>
        <p:spPr>
          <a:xfrm>
            <a:off x="323846" y="1480099"/>
            <a:ext cx="8820153" cy="6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70C0"/>
                </a:solidFill>
                <a:effectLst/>
                <a:uLnTx/>
                <a:uFillTx/>
                <a:latin typeface="Arial" panose="020B0604020202020204"/>
                <a:ea typeface="+mn-ea"/>
                <a:cs typeface="+mn-cs"/>
              </a:rPr>
              <a:t>Funding is now available to ensure new workers can perform their duties safely and refresher training for existing staff. </a:t>
            </a:r>
          </a:p>
        </p:txBody>
      </p:sp>
      <p:pic>
        <p:nvPicPr>
          <p:cNvPr id="9" name="Picture 8">
            <a:extLst>
              <a:ext uri="{FF2B5EF4-FFF2-40B4-BE49-F238E27FC236}">
                <a16:creationId xmlns:a16="http://schemas.microsoft.com/office/drawing/2014/main" id="{9A55222C-9C78-49BD-A160-63101A5489E1}"/>
              </a:ext>
            </a:extLst>
          </p:cNvPr>
          <p:cNvPicPr>
            <a:picLocks noChangeAspect="1"/>
          </p:cNvPicPr>
          <p:nvPr/>
        </p:nvPicPr>
        <p:blipFill>
          <a:blip r:embed="rId4"/>
          <a:stretch>
            <a:fillRect/>
          </a:stretch>
        </p:blipFill>
        <p:spPr>
          <a:xfrm>
            <a:off x="-1" y="-1"/>
            <a:ext cx="1480101" cy="1480101"/>
          </a:xfrm>
          <a:prstGeom prst="rect">
            <a:avLst/>
          </a:prstGeom>
        </p:spPr>
      </p:pic>
      <p:sp>
        <p:nvSpPr>
          <p:cNvPr id="3" name="Right Brace 2">
            <a:extLst>
              <a:ext uri="{FF2B5EF4-FFF2-40B4-BE49-F238E27FC236}">
                <a16:creationId xmlns:a16="http://schemas.microsoft.com/office/drawing/2014/main" id="{136E58AA-BD0E-32F1-C801-C1271BE58671}"/>
              </a:ext>
            </a:extLst>
          </p:cNvPr>
          <p:cNvSpPr/>
          <p:nvPr/>
        </p:nvSpPr>
        <p:spPr>
          <a:xfrm>
            <a:off x="5310554" y="3042138"/>
            <a:ext cx="386861" cy="170570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srgbClr val="000000"/>
                </a:solid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D257645-1BB0-90EF-65F7-E479133F9BED}"/>
              </a:ext>
            </a:extLst>
          </p:cNvPr>
          <p:cNvSpPr txBox="1"/>
          <p:nvPr/>
        </p:nvSpPr>
        <p:spPr>
          <a:xfrm>
            <a:off x="6025098" y="3402549"/>
            <a:ext cx="2576962"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Employers can select from 11 endorsed providers</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1658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211BB8-D3B2-7977-6109-135E8D983F87}"/>
              </a:ext>
            </a:extLst>
          </p:cNvPr>
          <p:cNvPicPr>
            <a:picLocks noChangeAspect="1"/>
          </p:cNvPicPr>
          <p:nvPr/>
        </p:nvPicPr>
        <p:blipFill>
          <a:blip r:embed="rId3"/>
          <a:stretch>
            <a:fillRect/>
          </a:stretch>
        </p:blipFill>
        <p:spPr>
          <a:xfrm>
            <a:off x="7397988" y="4924464"/>
            <a:ext cx="1746012" cy="1442914"/>
          </a:xfrm>
          <a:prstGeom prst="rect">
            <a:avLst/>
          </a:prstGeom>
        </p:spPr>
      </p:pic>
      <p:sp>
        <p:nvSpPr>
          <p:cNvPr id="9" name="Title 2">
            <a:extLst>
              <a:ext uri="{FF2B5EF4-FFF2-40B4-BE49-F238E27FC236}">
                <a16:creationId xmlns:a16="http://schemas.microsoft.com/office/drawing/2014/main" id="{F035FCB4-AB5E-4472-B85F-A210B5F04E33}"/>
              </a:ext>
            </a:extLst>
          </p:cNvPr>
          <p:cNvSpPr txBox="1">
            <a:spLocks/>
          </p:cNvSpPr>
          <p:nvPr/>
        </p:nvSpPr>
        <p:spPr>
          <a:xfrm>
            <a:off x="1752270" y="581890"/>
            <a:ext cx="6122443" cy="69195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E87722"/>
                </a:solidFill>
                <a:effectLst/>
                <a:uLnTx/>
                <a:uFillTx/>
                <a:latin typeface="Arial" panose="020B0604020202020204"/>
                <a:ea typeface="+mj-ea"/>
                <a:cs typeface="+mj-cs"/>
              </a:rPr>
              <a:t>Better hiring toolkit</a:t>
            </a:r>
          </a:p>
        </p:txBody>
      </p:sp>
      <p:sp>
        <p:nvSpPr>
          <p:cNvPr id="8" name="TextBox 7">
            <a:extLst>
              <a:ext uri="{FF2B5EF4-FFF2-40B4-BE49-F238E27FC236}">
                <a16:creationId xmlns:a16="http://schemas.microsoft.com/office/drawing/2014/main" id="{419A9219-8782-4063-6071-1A45E41FE5F3}"/>
              </a:ext>
            </a:extLst>
          </p:cNvPr>
          <p:cNvSpPr txBox="1"/>
          <p:nvPr/>
        </p:nvSpPr>
        <p:spPr>
          <a:xfrm>
            <a:off x="197801" y="1859339"/>
            <a:ext cx="8748398" cy="14465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5EB8"/>
                </a:solidFill>
                <a:effectLst/>
                <a:uLnTx/>
                <a:uFillTx/>
                <a:latin typeface="Arial" panose="020B0604020202020204"/>
                <a:ea typeface="+mn-ea"/>
                <a:cs typeface="+mn-cs"/>
              </a:rPr>
              <a:t>In partnership with a range of sector experts, we’ve created the ‘Better hiring toolkit’ to provide simple guidance to support you to obtain and provide effective references and conduct information. </a:t>
            </a:r>
            <a:endParaRPr kumimoji="0" lang="en-GB" sz="2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hlinkClick r:id="rId4"/>
            <a:extLst>
              <a:ext uri="{FF2B5EF4-FFF2-40B4-BE49-F238E27FC236}">
                <a16:creationId xmlns:a16="http://schemas.microsoft.com/office/drawing/2014/main" id="{1489610E-3D70-7865-63B0-1FD463CC5326}"/>
              </a:ext>
            </a:extLst>
          </p:cNvPr>
          <p:cNvSpPr txBox="1"/>
          <p:nvPr/>
        </p:nvSpPr>
        <p:spPr>
          <a:xfrm>
            <a:off x="258045" y="3429000"/>
            <a:ext cx="868815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rPr>
              <a:t>Social care staff and volunteers provide support for some of the most vulnerable people in society and it’s vital that referencing procedures are effective and robust to make sure that you’re recruiting safely and fairly.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rPr>
              <a:t>Take a look at our website which contains lots of useful information and resources to support you in the application and selection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hlinkClick r:id="rId4"/>
              </a:rPr>
              <a:t>Find out more</a:t>
            </a:r>
            <a:endParaRPr kumimoji="0" lang="en-GB" sz="2000" b="1" i="0" u="none" strike="noStrike" kern="1200" cap="none" spc="0" normalizeH="0" baseline="0" noProof="0" dirty="0">
              <a:ln>
                <a:noFill/>
              </a:ln>
              <a:solidFill>
                <a:srgbClr val="505050"/>
              </a:solidFill>
              <a:effectLst/>
              <a:uLnTx/>
              <a:uFillTx/>
              <a:latin typeface="Arial" panose="020B0604020202020204" pitchFamily="34" charset="0"/>
              <a:ea typeface="Calibri" panose="020F0502020204030204" pitchFamily="34" charset="0"/>
              <a:cs typeface="+mn-cs"/>
            </a:endParaRPr>
          </a:p>
        </p:txBody>
      </p:sp>
      <p:pic>
        <p:nvPicPr>
          <p:cNvPr id="14" name="Picture 13">
            <a:extLst>
              <a:ext uri="{FF2B5EF4-FFF2-40B4-BE49-F238E27FC236}">
                <a16:creationId xmlns:a16="http://schemas.microsoft.com/office/drawing/2014/main" id="{9A9F8962-E752-8C6F-F266-C5110A7DE27F}"/>
              </a:ext>
            </a:extLst>
          </p:cNvPr>
          <p:cNvPicPr>
            <a:picLocks noChangeAspect="1"/>
          </p:cNvPicPr>
          <p:nvPr/>
        </p:nvPicPr>
        <p:blipFill>
          <a:blip r:embed="rId5"/>
          <a:stretch>
            <a:fillRect/>
          </a:stretch>
        </p:blipFill>
        <p:spPr>
          <a:xfrm>
            <a:off x="21224" y="65499"/>
            <a:ext cx="1521250" cy="1521250"/>
          </a:xfrm>
          <a:prstGeom prst="rect">
            <a:avLst/>
          </a:prstGeom>
        </p:spPr>
      </p:pic>
    </p:spTree>
    <p:extLst>
      <p:ext uri="{BB962C8B-B14F-4D97-AF65-F5344CB8AC3E}">
        <p14:creationId xmlns:p14="http://schemas.microsoft.com/office/powerpoint/2010/main" val="282455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209863" y="688068"/>
            <a:ext cx="7140172"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Contacts</a:t>
            </a:r>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209862" y="1642821"/>
            <a:ext cx="8799667" cy="2784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SW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Laura Anthony: 07890 514106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3"/>
              </a:rPr>
              <a:t>laura.anthony@skillsforcare.org.uk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NW London: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Selena Docherty: 07825 933674 / </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hlinkClick r:id="rId4"/>
              </a:rPr>
              <a:t>selena.docherty@skillsforcare.org.uk</a:t>
            </a:r>
            <a:r>
              <a:rPr kumimoji="0" lang="en-GB" sz="2400" b="0" i="0" u="none" strike="noStrike" kern="1200" cap="none" spc="0" normalizeH="0" baseline="0" noProof="0" dirty="0">
                <a:ln>
                  <a:noFill/>
                </a:ln>
                <a:solidFill>
                  <a:srgbClr val="005EB8"/>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hlinkClick r:id="rId5"/>
              </a:rPr>
              <a:t>www.skillsforcare.org.uk/register</a:t>
            </a: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   </a:t>
            </a: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3684736"/>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6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9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8" ma:contentTypeDescription="Create a new document." ma:contentTypeScope="" ma:versionID="d951eb9ce3d21252e6da8f1e6df1ff49">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a9645f24ffa81798618228129a1b35de"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5F592-13D3-41F1-820A-53F19DEE4E24}">
  <ds:schemaRefs>
    <ds:schemaRef ds:uri="http://schemas.microsoft.com/sharepoint/v3/contenttype/forms"/>
  </ds:schemaRefs>
</ds:datastoreItem>
</file>

<file path=customXml/itemProps2.xml><?xml version="1.0" encoding="utf-8"?>
<ds:datastoreItem xmlns:ds="http://schemas.openxmlformats.org/officeDocument/2006/customXml" ds:itemID="{AA6E1F95-A172-4AB9-8A1E-0BBE62CBDB59}">
  <ds:schemaRefs>
    <ds:schemaRef ds:uri="http://purl.org/dc/dcmitype/"/>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c2c53579-2ed6-4858-9273-79d923c5fd65"/>
    <ds:schemaRef ds:uri="405262ef-1549-4053-8312-0d29ee3e5d79"/>
    <ds:schemaRef ds:uri="http://schemas.microsoft.com/sharepoint/v3"/>
  </ds:schemaRefs>
</ds:datastoreItem>
</file>

<file path=customXml/itemProps3.xml><?xml version="1.0" encoding="utf-8"?>
<ds:datastoreItem xmlns:ds="http://schemas.openxmlformats.org/officeDocument/2006/customXml" ds:itemID="{875A2198-E7D4-4AA8-9945-51DF64989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3699</TotalTime>
  <Words>1001</Words>
  <Application>Microsoft Office PowerPoint</Application>
  <PresentationFormat>On-screen Show (4:3)</PresentationFormat>
  <Paragraphs>108</Paragraphs>
  <Slides>8</Slides>
  <Notes>8</Notes>
  <HiddenSlides>0</HiddenSlides>
  <MMClips>0</MMClips>
  <ScaleCrop>false</ScaleCrop>
  <HeadingPairs>
    <vt:vector size="6" baseType="variant">
      <vt:variant>
        <vt:lpstr>Fonts Used</vt:lpstr>
      </vt:variant>
      <vt:variant>
        <vt:i4>3</vt:i4>
      </vt:variant>
      <vt:variant>
        <vt:lpstr>Theme</vt:lpstr>
      </vt:variant>
      <vt:variant>
        <vt:i4>21</vt:i4>
      </vt:variant>
      <vt:variant>
        <vt:lpstr>Slide Titles</vt:lpstr>
      </vt:variant>
      <vt:variant>
        <vt:i4>8</vt:i4>
      </vt:variant>
    </vt:vector>
  </HeadingPairs>
  <TitlesOfParts>
    <vt:vector size="32" baseType="lpstr">
      <vt:lpstr>Arial</vt:lpstr>
      <vt:lpstr>Calibri</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4_Bespoke title slides</vt:lpstr>
      <vt:lpstr>7_Bespoke content slides</vt:lpstr>
      <vt:lpstr>5_Bespoke title slides</vt:lpstr>
      <vt:lpstr>8_Bespoke content slides</vt:lpstr>
      <vt:lpstr>6_Bespoke title slides</vt:lpstr>
      <vt:lpstr>9_Bespoke content slides</vt:lpstr>
      <vt:lpstr>Skills for Care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429</cp:revision>
  <cp:lastPrinted>2022-12-13T13:43:29Z</cp:lastPrinted>
  <dcterms:created xsi:type="dcterms:W3CDTF">2019-11-26T09:38:15Z</dcterms:created>
  <dcterms:modified xsi:type="dcterms:W3CDTF">2023-03-20T11:02:23Z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ediaServiceImageTags">
    <vt:lpwstr/>
  </property>
  <property fmtid="{D5CDD505-2E9C-101B-9397-08002B2CF9AE}" pid="5" name="MSIP_Label_f194113b-ecba-4458-8e2e-fa038bf17a69_Enabled">
    <vt:lpwstr>true</vt:lpwstr>
  </property>
  <property fmtid="{D5CDD505-2E9C-101B-9397-08002B2CF9AE}" pid="6" name="MSIP_Label_f194113b-ecba-4458-8e2e-fa038bf17a69_SetDate">
    <vt:lpwstr>2022-09-20T13:21:31Z</vt:lpwstr>
  </property>
  <property fmtid="{D5CDD505-2E9C-101B-9397-08002B2CF9AE}" pid="7" name="MSIP_Label_f194113b-ecba-4458-8e2e-fa038bf17a69_Method">
    <vt:lpwstr>Standard</vt:lpwstr>
  </property>
  <property fmtid="{D5CDD505-2E9C-101B-9397-08002B2CF9AE}" pid="8" name="MSIP_Label_f194113b-ecba-4458-8e2e-fa038bf17a69_Name">
    <vt:lpwstr>Internal</vt:lpwstr>
  </property>
  <property fmtid="{D5CDD505-2E9C-101B-9397-08002B2CF9AE}" pid="9" name="MSIP_Label_f194113b-ecba-4458-8e2e-fa038bf17a69_SiteId">
    <vt:lpwstr>5c317017-415d-43e6-ada1-7668f9ad3f9f</vt:lpwstr>
  </property>
  <property fmtid="{D5CDD505-2E9C-101B-9397-08002B2CF9AE}" pid="10" name="MSIP_Label_f194113b-ecba-4458-8e2e-fa038bf17a69_ActionId">
    <vt:lpwstr>18ba8728-ab7e-4ce3-b527-d40cd1544e19</vt:lpwstr>
  </property>
  <property fmtid="{D5CDD505-2E9C-101B-9397-08002B2CF9AE}" pid="11" name="MSIP_Label_f194113b-ecba-4458-8e2e-fa038bf17a69_ContentBits">
    <vt:lpwstr>2</vt:lpwstr>
  </property>
  <property fmtid="{D5CDD505-2E9C-101B-9397-08002B2CF9AE}" pid="12" name="ClassificationContentMarkingFooterLocations">
    <vt:lpwstr>Bespoke title slides:3\Bespoke content slides:3\End slides:3\1_Bespoke content slides:3\2_Colour slides:3\1_Bespoke title slides:3\2_Bespoke content slides:3\Title Slides:3\2_Bespoke title slides:3\Content slides:3\3_Bespoke content slides:3\4_Bespoke content slides:3\3_Bespoke title slides:3\5_Bespoke content slides:4\6_Bespoke content slides:4\4_Bespoke title slides:3\7_Bespoke content slides:3</vt:lpwstr>
  </property>
  <property fmtid="{D5CDD505-2E9C-101B-9397-08002B2CF9AE}" pid="13" name="ClassificationContentMarkingFooterText">
    <vt:lpwstr>Internal </vt:lpwstr>
  </property>
</Properties>
</file>