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91" r:id="rId1"/>
    <p:sldMasterId id="2147483648" r:id="rId2"/>
  </p:sldMasterIdLst>
  <p:notesMasterIdLst>
    <p:notesMasterId r:id="rId31"/>
  </p:notesMasterIdLst>
  <p:handoutMasterIdLst>
    <p:handoutMasterId r:id="rId32"/>
  </p:handoutMasterIdLst>
  <p:sldIdLst>
    <p:sldId id="2147471730" r:id="rId3"/>
    <p:sldId id="2145706794" r:id="rId4"/>
    <p:sldId id="272" r:id="rId5"/>
    <p:sldId id="267" r:id="rId6"/>
    <p:sldId id="4619" r:id="rId7"/>
    <p:sldId id="794" r:id="rId8"/>
    <p:sldId id="650" r:id="rId9"/>
    <p:sldId id="2145706762" r:id="rId10"/>
    <p:sldId id="2145706810" r:id="rId11"/>
    <p:sldId id="4623" r:id="rId12"/>
    <p:sldId id="2147471728" r:id="rId13"/>
    <p:sldId id="2145706760" r:id="rId14"/>
    <p:sldId id="2147471729" r:id="rId15"/>
    <p:sldId id="2147471733" r:id="rId16"/>
    <p:sldId id="2147471736" r:id="rId17"/>
    <p:sldId id="2147471734" r:id="rId18"/>
    <p:sldId id="2147471740" r:id="rId19"/>
    <p:sldId id="2147471739" r:id="rId20"/>
    <p:sldId id="2147471743" r:id="rId21"/>
    <p:sldId id="2147471742" r:id="rId22"/>
    <p:sldId id="2147471741" r:id="rId23"/>
    <p:sldId id="2147471738" r:id="rId24"/>
    <p:sldId id="2147471737" r:id="rId25"/>
    <p:sldId id="2147471744" r:id="rId26"/>
    <p:sldId id="2147471746" r:id="rId27"/>
    <p:sldId id="2147471747" r:id="rId28"/>
    <p:sldId id="320" r:id="rId29"/>
    <p:sldId id="2147471719"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Inter" panose="020B0604020202020204" charset="0"/>
      <p:regular r:id="rId37"/>
      <p:bold r:id="rId38"/>
    </p:embeddedFont>
    <p:embeddedFont>
      <p:font typeface="Lato" panose="020F0502020204030203" pitchFamily="34" charset="0"/>
      <p:regular r:id="rId39"/>
      <p:bold r:id="rId40"/>
      <p:italic r:id="rId41"/>
      <p:boldItalic r:id="rId42"/>
    </p:embeddedFont>
    <p:embeddedFont>
      <p:font typeface="Lato Black" panose="020F0502020204030203" pitchFamily="34" charset="0"/>
      <p:bold r:id="rId43"/>
      <p:boldItalic r:id="rId44"/>
    </p:embeddedFont>
    <p:embeddedFont>
      <p:font typeface="Lato Light" panose="020F0502020204030203" pitchFamily="34" charset="0"/>
      <p:regular r:id="rId45"/>
      <p:italic r:id="rId46"/>
    </p:embeddedFont>
    <p:embeddedFont>
      <p:font typeface="Lora SemiBold" panose="020B0604020202020204" charset="0"/>
      <p:bold r:id="rId47"/>
      <p:boldItalic r:id="rId48"/>
    </p:embeddedFont>
    <p:embeddedFont>
      <p:font typeface="Times" panose="02020603050405020304" pitchFamily="18"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Scott"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096"/>
    <a:srgbClr val="F7F4F1"/>
    <a:srgbClr val="00436C"/>
    <a:srgbClr val="FBF4EE"/>
    <a:srgbClr val="EFEECB"/>
    <a:srgbClr val="18646E"/>
    <a:srgbClr val="0000FF"/>
    <a:srgbClr val="222222"/>
    <a:srgbClr val="FFFFFF"/>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4C0A84-618A-0030-5456-4448310E3977}" v="429" dt="2023-03-21T15:22:42.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979" autoAdjust="0"/>
  </p:normalViewPr>
  <p:slideViewPr>
    <p:cSldViewPr snapToGrid="0" snapToObjects="1">
      <p:cViewPr varScale="1">
        <p:scale>
          <a:sx n="91" d="100"/>
          <a:sy n="91" d="100"/>
        </p:scale>
        <p:origin x="1296"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6" d="100"/>
          <a:sy n="106" d="100"/>
        </p:scale>
        <p:origin x="444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7B4E0-C5AF-4E67-A372-F7A03C7E29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831CFB-1E73-40F4-AB1A-D345A7F8CA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99B0F1-6494-479E-9AB9-629C0F1571D6}" type="datetimeFigureOut">
              <a:rPr lang="en-GB" smtClean="0"/>
              <a:t>22/03/2023</a:t>
            </a:fld>
            <a:endParaRPr lang="en-GB"/>
          </a:p>
        </p:txBody>
      </p:sp>
      <p:sp>
        <p:nvSpPr>
          <p:cNvPr id="4" name="Footer Placeholder 3">
            <a:extLst>
              <a:ext uri="{FF2B5EF4-FFF2-40B4-BE49-F238E27FC236}">
                <a16:creationId xmlns:a16="http://schemas.microsoft.com/office/drawing/2014/main" id="{FC8C8A56-2EE4-4E74-BCEC-B277CFD21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52F1CB3-6147-438D-AE3F-8D3A9D32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6832AD-622C-4DA7-9523-4C5A8793F563}" type="slidenum">
              <a:rPr lang="en-GB" smtClean="0"/>
              <a:t>‹#›</a:t>
            </a:fld>
            <a:endParaRPr lang="en-GB"/>
          </a:p>
        </p:txBody>
      </p:sp>
    </p:spTree>
    <p:extLst>
      <p:ext uri="{BB962C8B-B14F-4D97-AF65-F5344CB8AC3E}">
        <p14:creationId xmlns:p14="http://schemas.microsoft.com/office/powerpoint/2010/main" val="351852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D7A42-0977-2147-8194-01C3DBCDFF3E}"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2B9AF-1FF3-B64A-A57E-17202D6D58C9}" type="slidenum">
              <a:rPr lang="en-US" smtClean="0"/>
              <a:t>‹#›</a:t>
            </a:fld>
            <a:endParaRPr lang="en-US"/>
          </a:p>
        </p:txBody>
      </p:sp>
    </p:spTree>
    <p:extLst>
      <p:ext uri="{BB962C8B-B14F-4D97-AF65-F5344CB8AC3E}">
        <p14:creationId xmlns:p14="http://schemas.microsoft.com/office/powerpoint/2010/main" val="42326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ice.org.uk/bran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nice.org.uk/guidance/SC1/chapter/1-Recommendations#keeping-residents-safe-safeguarding-2" TargetMode="External"/><Relationship Id="rId13" Type="http://schemas.openxmlformats.org/officeDocument/2006/relationships/hyperlink" Target="http://www.nice.org.uk/guidance/SC1/chapter/1-Recommendations#dispensing-and-supplying-medicines" TargetMode="External"/><Relationship Id="rId18" Type="http://schemas.openxmlformats.org/officeDocument/2006/relationships/hyperlink" Target="http://www.nice.org.uk/guidance/SC1/chapter/1-Recommendations#care-home-staff-giving-non-prescription-and-over-the-counter-products-to-residents-homely" TargetMode="External"/><Relationship Id="rId3" Type="http://schemas.openxmlformats.org/officeDocument/2006/relationships/hyperlink" Target="http://www.nice.org.uk/guidance/SC1/chapter/1-Recommendations#developing-and-reviewing-policies-for-safe-and-effective-use-of-medicines" TargetMode="External"/><Relationship Id="rId7" Type="http://schemas.openxmlformats.org/officeDocument/2006/relationships/hyperlink" Target="http://www.nice.org.uk/guidance/SC1/chapter/1-Recommendations#accurately-listing-a-residents-medicines-medicines-reconciliation" TargetMode="External"/><Relationship Id="rId12" Type="http://schemas.openxmlformats.org/officeDocument/2006/relationships/hyperlink" Target="http://www.nice.org.uk/guidance/SC1/chapter/1-Recommendations#ordering-medicines" TargetMode="External"/><Relationship Id="rId17" Type="http://schemas.openxmlformats.org/officeDocument/2006/relationships/hyperlink" Target="http://www.nice.org.uk/guidance/SC1/chapter/1-Recommendations#care-home-staff-giving-medicines-to-residents-without-their-knowledge-covert-administration" TargetMode="External"/><Relationship Id="rId2" Type="http://schemas.openxmlformats.org/officeDocument/2006/relationships/slide" Target="../slides/slide15.xml"/><Relationship Id="rId16" Type="http://schemas.openxmlformats.org/officeDocument/2006/relationships/hyperlink" Target="http://www.nice.org.uk/guidance/SC1/chapter/1-Recommendations#care-home-staff-administering-medicines-to-residents" TargetMode="External"/><Relationship Id="rId1" Type="http://schemas.openxmlformats.org/officeDocument/2006/relationships/notesMaster" Target="../notesMasters/notesMaster1.xml"/><Relationship Id="rId6" Type="http://schemas.openxmlformats.org/officeDocument/2006/relationships/hyperlink" Target="http://www.nice.org.uk/guidance/SC1/chapter/1-Recommendations#ensuring-that-records-are-accurate-and-up-to-date" TargetMode="External"/><Relationship Id="rId11" Type="http://schemas.openxmlformats.org/officeDocument/2006/relationships/hyperlink" Target="http://www.nice.org.uk/guidance/SC1/chapter/1-Recommendations#prescribing-medicines" TargetMode="External"/><Relationship Id="rId5" Type="http://schemas.openxmlformats.org/officeDocument/2006/relationships/hyperlink" Target="http://www.nice.org.uk/guidance/SC1/chapter/1-Recommendations#sharing-information-about-a-residents-medicines" TargetMode="External"/><Relationship Id="rId15" Type="http://schemas.openxmlformats.org/officeDocument/2006/relationships/hyperlink" Target="http://www.nice.org.uk/guidance/SC1/chapter/1-Recommendations#helping-residents-to-look-after-and-take-their-medicines-themselves-self-administration" TargetMode="External"/><Relationship Id="rId10" Type="http://schemas.openxmlformats.org/officeDocument/2006/relationships/hyperlink" Target="http://www.nice.org.uk/guidance/SC1/chapter/1-Recommendations#reviewing-medicines-medication-review" TargetMode="External"/><Relationship Id="rId19" Type="http://schemas.openxmlformats.org/officeDocument/2006/relationships/hyperlink" Target="http://www.nice.org.uk/guidance/SC1/chapter/1-Recommendations#training-and-skills-competency-of-care-home-staff" TargetMode="External"/><Relationship Id="rId4" Type="http://schemas.openxmlformats.org/officeDocument/2006/relationships/hyperlink" Target="http://www.nice.org.uk/guidance/SC1/chapter/1-Recommendations#supporting-residents-to-make-informed-decisions-and-recording-these-decisions" TargetMode="External"/><Relationship Id="rId9" Type="http://schemas.openxmlformats.org/officeDocument/2006/relationships/hyperlink" Target="http://www.nice.org.uk/guidance/SC1/chapter/1-Recommendations#identifying-reporting-and-reviewing-medicines-related-problems" TargetMode="External"/><Relationship Id="rId14" Type="http://schemas.openxmlformats.org/officeDocument/2006/relationships/hyperlink" Target="http://www.nice.org.uk/guidance/SC1/chapter/1-Recommendations#receiving-storing-and-disposing-of-medicine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nice.org.uk/guidance/NG67/chapter/Recommendations#managing-concerns-about-medicines" TargetMode="External"/><Relationship Id="rId13" Type="http://schemas.openxmlformats.org/officeDocument/2006/relationships/hyperlink" Target="http://www.nice.org.uk/guidance/NG67/chapter/Recommendations#transporting-storing-and-disposing-of-medicines" TargetMode="External"/><Relationship Id="rId3" Type="http://schemas.openxmlformats.org/officeDocument/2006/relationships/hyperlink" Target="http://www.nice.org.uk/guidance/NG67/chapter/Recommendations#governance-for-managing-medicines-safely-and-effectively" TargetMode="External"/><Relationship Id="rId7" Type="http://schemas.openxmlformats.org/officeDocument/2006/relationships/hyperlink" Target="http://www.nice.org.uk/guidance/NG67/chapter/Recommendations#giving-medicines-to-people-without-their-knowledge-covert-administration" TargetMode="External"/><Relationship Id="rId12" Type="http://schemas.openxmlformats.org/officeDocument/2006/relationships/hyperlink" Target="http://www.nice.org.uk/guidance/NG67/chapter/Recommendations#ordering-and-supplying-medicine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nice.org.uk/guidance/NG67/chapter/Recommendations#supporting-people-to-take-their-medicines" TargetMode="External"/><Relationship Id="rId11" Type="http://schemas.openxmlformats.org/officeDocument/2006/relationships/hyperlink" Target="http://www.nice.org.uk/guidance/NG67/chapter/Recommendations#ensuring-that-records-are-accurate-and-up-to-date" TargetMode="External"/><Relationship Id="rId5" Type="http://schemas.openxmlformats.org/officeDocument/2006/relationships/hyperlink" Target="http://www.nice.org.uk/guidance/NG67/chapter/Recommendations#assessing-and-reviewing-a-persons-medicines-support-needs" TargetMode="External"/><Relationship Id="rId10" Type="http://schemas.openxmlformats.org/officeDocument/2006/relationships/hyperlink" Target="http://www.nice.org.uk/guidance/NG67/chapter/Recommendations#sharing-information-about-a-persons-medicines" TargetMode="External"/><Relationship Id="rId4" Type="http://schemas.openxmlformats.org/officeDocument/2006/relationships/hyperlink" Target="http://www.nice.org.uk/guidance/NG67/chapter/Recommendations#joint-working-between-health-and-social-care" TargetMode="External"/><Relationship Id="rId9" Type="http://schemas.openxmlformats.org/officeDocument/2006/relationships/hyperlink" Target="http://www.nice.org.uk/guidance/NG67/chapter/Recommendations#training-and-competency"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03188" y="750888"/>
            <a:ext cx="6678612" cy="3757612"/>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 </a:t>
            </a:r>
          </a:p>
          <a:p>
            <a:r>
              <a:rPr lang="en-GB" altLang="en-US" u="sng">
                <a:hlinkClick r:id="rId3"/>
              </a:rPr>
              <a:t>https://www.nice.org.uk/brand</a:t>
            </a:r>
            <a:r>
              <a:rPr lang="en-GB" altLang="en-US"/>
              <a:t> </a:t>
            </a:r>
          </a:p>
          <a:p>
            <a:r>
              <a:rPr lang="en-GB" altLang="en-US"/>
              <a:t> Our primary font colour across titles and body text is Rich Black. This should be used against white and grey backgrounds.</a:t>
            </a:r>
          </a:p>
          <a:p>
            <a:r>
              <a:rPr lang="en-GB" altLang="en-US"/>
              <a:t>Our secondary font colour is Dark Grey. This should be used sparingly and should only be used for subtext which sits close to headings.</a:t>
            </a:r>
          </a:p>
          <a:p>
            <a:r>
              <a:rPr lang="en-GB" altLang="en-US"/>
              <a:t>Our tertiary font colour is NICE White and should only be used when placing text on dark backgrounds.</a:t>
            </a:r>
          </a:p>
          <a:p>
            <a:r>
              <a:rPr lang="en-GB" altLang="en-US"/>
              <a:t> </a:t>
            </a:r>
          </a:p>
          <a:p>
            <a:r>
              <a:rPr lang="en-GB" altLang="en-US" b="1"/>
              <a:t>Rich Black</a:t>
            </a:r>
            <a:br>
              <a:rPr lang="en-GB" altLang="en-US" b="1"/>
            </a:br>
            <a:r>
              <a:rPr lang="en-GB" altLang="en-US"/>
              <a:t>RGB: 14/14/14</a:t>
            </a:r>
            <a:br>
              <a:rPr lang="en-GB" altLang="en-US"/>
            </a:br>
            <a:endParaRPr lang="en-GB" altLang="en-US">
              <a:solidFill>
                <a:srgbClr val="393939"/>
              </a:solidFill>
            </a:endParaRPr>
          </a:p>
          <a:p>
            <a:r>
              <a:rPr lang="en-GB" altLang="en-US" b="1"/>
              <a:t>Dark Grey</a:t>
            </a:r>
            <a:br>
              <a:rPr lang="en-GB" altLang="en-US" b="1"/>
            </a:br>
            <a:r>
              <a:rPr lang="en-GB" altLang="en-US"/>
              <a:t>RGB: 57/57/57</a:t>
            </a:r>
          </a:p>
          <a:p>
            <a:br>
              <a:rPr lang="en-GB" altLang="en-US"/>
            </a:br>
            <a:r>
              <a:rPr lang="en-GB" altLang="en-US"/>
              <a:t>Headings should always be lower case apart from the first letter of a phrase.</a:t>
            </a:r>
          </a:p>
          <a:p>
            <a:r>
              <a:rPr lang="en-GB" altLang="en-US"/>
              <a:t>Lato black or Arial bold font.</a:t>
            </a:r>
          </a:p>
          <a:p>
            <a:r>
              <a:rPr lang="en-GB" altLang="en-US"/>
              <a:t>Body text should always be lowercase apart from the opening letter of a sentence</a:t>
            </a:r>
          </a:p>
          <a:p>
            <a:endParaRPr lang="en-GB" altLang="en-US"/>
          </a:p>
          <a:p>
            <a:endParaRPr lang="en-GB"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59146" indent="-291979">
              <a:spcBef>
                <a:spcPct val="30000"/>
              </a:spcBef>
              <a:defRPr sz="1200">
                <a:solidFill>
                  <a:schemeClr val="tx1"/>
                </a:solidFill>
                <a:latin typeface="Times" panose="02020603050405020304" pitchFamily="18" charset="0"/>
              </a:defRPr>
            </a:lvl2pPr>
            <a:lvl3pPr marL="1167917" indent="-233583">
              <a:spcBef>
                <a:spcPct val="30000"/>
              </a:spcBef>
              <a:defRPr sz="1200">
                <a:solidFill>
                  <a:schemeClr val="tx1"/>
                </a:solidFill>
                <a:latin typeface="Times" panose="02020603050405020304" pitchFamily="18" charset="0"/>
              </a:defRPr>
            </a:lvl3pPr>
            <a:lvl4pPr marL="1635084" indent="-233583">
              <a:spcBef>
                <a:spcPct val="30000"/>
              </a:spcBef>
              <a:defRPr sz="1200">
                <a:solidFill>
                  <a:schemeClr val="tx1"/>
                </a:solidFill>
                <a:latin typeface="Times" panose="02020603050405020304" pitchFamily="18" charset="0"/>
              </a:defRPr>
            </a:lvl4pPr>
            <a:lvl5pPr marL="2102251" indent="-233583">
              <a:spcBef>
                <a:spcPct val="30000"/>
              </a:spcBef>
              <a:defRPr sz="1200">
                <a:solidFill>
                  <a:schemeClr val="tx1"/>
                </a:solidFill>
                <a:latin typeface="Times" panose="02020603050405020304" pitchFamily="18" charset="0"/>
              </a:defRPr>
            </a:lvl5pPr>
            <a:lvl6pPr marL="2569418" indent="-233583" eaLnBrk="0" fontAlgn="base" hangingPunct="0">
              <a:spcBef>
                <a:spcPct val="30000"/>
              </a:spcBef>
              <a:spcAft>
                <a:spcPct val="0"/>
              </a:spcAft>
              <a:defRPr sz="1200">
                <a:solidFill>
                  <a:schemeClr val="tx1"/>
                </a:solidFill>
                <a:latin typeface="Times" panose="02020603050405020304" pitchFamily="18" charset="0"/>
              </a:defRPr>
            </a:lvl6pPr>
            <a:lvl7pPr marL="3036585" indent="-233583" eaLnBrk="0" fontAlgn="base" hangingPunct="0">
              <a:spcBef>
                <a:spcPct val="30000"/>
              </a:spcBef>
              <a:spcAft>
                <a:spcPct val="0"/>
              </a:spcAft>
              <a:defRPr sz="1200">
                <a:solidFill>
                  <a:schemeClr val="tx1"/>
                </a:solidFill>
                <a:latin typeface="Times" panose="02020603050405020304" pitchFamily="18" charset="0"/>
              </a:defRPr>
            </a:lvl7pPr>
            <a:lvl8pPr marL="3503752" indent="-233583" eaLnBrk="0" fontAlgn="base" hangingPunct="0">
              <a:spcBef>
                <a:spcPct val="30000"/>
              </a:spcBef>
              <a:spcAft>
                <a:spcPct val="0"/>
              </a:spcAft>
              <a:defRPr sz="1200">
                <a:solidFill>
                  <a:schemeClr val="tx1"/>
                </a:solidFill>
                <a:latin typeface="Times" panose="02020603050405020304" pitchFamily="18" charset="0"/>
              </a:defRPr>
            </a:lvl8pPr>
            <a:lvl9pPr marL="3970919" indent="-233583"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79A8264-8DBB-44B3-B046-59A9B3205B2E}" type="slidenum">
              <a:rPr lang="en-GB" altLang="en-US" smtClean="0">
                <a:solidFill>
                  <a:srgbClr val="000000"/>
                </a:solidFill>
              </a:rPr>
              <a:pPr>
                <a:spcBef>
                  <a:spcPct val="0"/>
                </a:spcBef>
              </a:pPr>
              <a:t>1</a:t>
            </a:fld>
            <a:endParaRPr lang="en-GB" altLang="en-US">
              <a:solidFill>
                <a:srgbClr val="000000"/>
              </a:solidFill>
            </a:endParaRPr>
          </a:p>
        </p:txBody>
      </p:sp>
    </p:spTree>
    <p:extLst>
      <p:ext uri="{BB962C8B-B14F-4D97-AF65-F5344CB8AC3E}">
        <p14:creationId xmlns:p14="http://schemas.microsoft.com/office/powerpoint/2010/main" val="228588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EE6A6F6-EF5D-40B6-B44B-7F7173C66F6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C30E8863-FAEE-4AC0-B432-D14ECC8BC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 thought it would be good to flag our very popular quick guides which are based on NICE guidelines and have been developed to give key information for social care topics in as simple, visual format. They have been used in a number of ways to support implementation of NICE and evidence based practice, including in team meetings, staff supervision and as a support tool for staff undertaking assessments </a:t>
            </a:r>
            <a:r>
              <a:rPr lang="en-GB" altLang="en-US" dirty="0" err="1"/>
              <a:t>e.g</a:t>
            </a:r>
            <a:r>
              <a:rPr lang="en-GB" altLang="en-US" dirty="0"/>
              <a:t> oral health in care homes.</a:t>
            </a:r>
          </a:p>
          <a:p>
            <a:endParaRPr lang="en-GB" altLang="en-US" dirty="0"/>
          </a:p>
          <a:p>
            <a:r>
              <a:rPr lang="en-GB" altLang="en-US" dirty="0"/>
              <a:t>Varied topics including:</a:t>
            </a:r>
          </a:p>
          <a:p>
            <a:pPr marL="171450" indent="-171450">
              <a:buFont typeface="Arial" panose="020B0604020202020204" pitchFamily="34" charset="0"/>
              <a:buChar char="•"/>
            </a:pPr>
            <a:r>
              <a:rPr lang="en-GB" altLang="en-US" dirty="0"/>
              <a:t>Safeguarding - creating a safeguarding culture &amp; good practice in training</a:t>
            </a:r>
          </a:p>
          <a:p>
            <a:pPr marL="171450" indent="-171450">
              <a:buFont typeface="Arial" panose="020B0604020202020204" pitchFamily="34" charset="0"/>
              <a:buChar char="•"/>
            </a:pPr>
            <a:r>
              <a:rPr lang="en-GB" altLang="en-US" dirty="0"/>
              <a:t>Promoting positive mental wellbeing for older people</a:t>
            </a:r>
          </a:p>
          <a:p>
            <a:pPr marL="171450" indent="-171450">
              <a:buFont typeface="Arial" panose="020B0604020202020204" pitchFamily="34" charset="0"/>
              <a:buChar char="•"/>
            </a:pPr>
            <a:r>
              <a:rPr lang="en-GB" altLang="en-US" dirty="0"/>
              <a:t>Medicines - giving covertly, effective record keeping and ordering, and discussing &amp; planning medicines support</a:t>
            </a:r>
          </a:p>
          <a:p>
            <a:pPr marL="171450" indent="-171450">
              <a:buFont typeface="Arial" panose="020B0604020202020204" pitchFamily="34" charset="0"/>
              <a:buChar char="•"/>
            </a:pPr>
            <a:r>
              <a:rPr lang="en-GB" altLang="en-US" dirty="0"/>
              <a:t>Advance care planning</a:t>
            </a:r>
          </a:p>
          <a:p>
            <a:pPr marL="171450" indent="-171450">
              <a:buFont typeface="Arial" panose="020B0604020202020204" pitchFamily="34" charset="0"/>
              <a:buChar char="•"/>
            </a:pPr>
            <a:r>
              <a:rPr lang="en-GB" altLang="en-US" dirty="0"/>
              <a:t>Helping to prevent pressure ulcers</a:t>
            </a:r>
          </a:p>
          <a:p>
            <a:pPr marL="171450" indent="-171450">
              <a:buFont typeface="Arial" panose="020B0604020202020204" pitchFamily="34" charset="0"/>
              <a:buChar char="•"/>
            </a:pPr>
            <a:r>
              <a:rPr lang="en-GB" altLang="en-US" dirty="0"/>
              <a:t>Dementia: discussing and planning support after diagnosis</a:t>
            </a:r>
          </a:p>
          <a:p>
            <a:pPr marL="171450" indent="-171450">
              <a:buFont typeface="Arial" panose="020B0604020202020204" pitchFamily="34" charset="0"/>
              <a:buChar char="•"/>
            </a:pPr>
            <a:r>
              <a:rPr lang="en-GB" altLang="en-US" dirty="0"/>
              <a:t>Intermediate care - promoting independence through intermediate care, and understanding intermediate care, including reablement (for people using)</a:t>
            </a:r>
          </a:p>
          <a:p>
            <a:pPr marL="171450" indent="-171450">
              <a:buFont typeface="Arial" panose="020B0604020202020204" pitchFamily="34" charset="0"/>
              <a:buChar char="•"/>
            </a:pPr>
            <a:r>
              <a:rPr lang="en-GB" altLang="en-US" dirty="0"/>
              <a:t>Helping to prevent infection</a:t>
            </a:r>
          </a:p>
          <a:p>
            <a:pPr marL="171450" indent="-171450">
              <a:buFont typeface="Arial" panose="020B0604020202020204" pitchFamily="34" charset="0"/>
              <a:buChar char="•"/>
            </a:pPr>
            <a:r>
              <a:rPr lang="en-GB" altLang="en-US" dirty="0"/>
              <a:t>Moving between hospital and home</a:t>
            </a:r>
          </a:p>
          <a:p>
            <a:pPr marL="171450" indent="-171450">
              <a:buFont typeface="Arial" panose="020B0604020202020204" pitchFamily="34" charset="0"/>
              <a:buChar char="•"/>
            </a:pPr>
            <a:r>
              <a:rPr lang="en-GB" altLang="en-US" dirty="0"/>
              <a:t>Recognising and preventing delirium</a:t>
            </a:r>
          </a:p>
          <a:p>
            <a:pPr marL="171450" indent="-171450">
              <a:buFont typeface="Arial" panose="020B0604020202020204" pitchFamily="34" charset="0"/>
              <a:buChar char="•"/>
            </a:pPr>
            <a:r>
              <a:rPr lang="en-GB" altLang="en-US" dirty="0"/>
              <a:t>Improving oral health for adults in care homes</a:t>
            </a:r>
          </a:p>
          <a:p>
            <a:pPr marL="171450" indent="-171450">
              <a:buFont typeface="Arial" panose="020B0604020202020204" pitchFamily="34" charset="0"/>
              <a:buChar char="•"/>
            </a:pPr>
            <a:r>
              <a:rPr lang="en-GB" altLang="en-US" dirty="0"/>
              <a:t>Better home care for older people</a:t>
            </a:r>
          </a:p>
          <a:p>
            <a:pPr marL="171450" indent="-171450">
              <a:buFont typeface="Arial" panose="020B0604020202020204" pitchFamily="34" charset="0"/>
              <a:buChar char="•"/>
            </a:pPr>
            <a:r>
              <a:rPr lang="en-GB" altLang="en-US" dirty="0"/>
              <a:t>Recognising and responding to domestic violence and abuse</a:t>
            </a:r>
          </a:p>
          <a:p>
            <a:pPr marL="171450" indent="-171450">
              <a:buFont typeface="Arial" panose="020B0604020202020204" pitchFamily="34" charset="0"/>
              <a:buChar char="•"/>
            </a:pPr>
            <a:r>
              <a:rPr lang="en-GB" altLang="en-US" dirty="0"/>
              <a:t>Helping to prevent winter deaths and illnesses associated with cold homes</a:t>
            </a:r>
          </a:p>
          <a:p>
            <a:pPr marL="171450" indent="-171450">
              <a:buFont typeface="Arial" panose="020B0604020202020204" pitchFamily="34" charset="0"/>
              <a:buChar char="•"/>
            </a:pPr>
            <a:r>
              <a:rPr lang="en-GB" altLang="en-US" dirty="0"/>
              <a:t>What to expect during assessment and care planning (for people using adult social care services)</a:t>
            </a:r>
          </a:p>
          <a:p>
            <a:endParaRPr lang="en-GB" altLang="en-US" dirty="0"/>
          </a:p>
          <a:p>
            <a:r>
              <a:rPr lang="en-GB" altLang="en-US" dirty="0"/>
              <a:t>Latest ones published – </a:t>
            </a:r>
            <a:endParaRPr lang="en-US" dirty="0"/>
          </a:p>
          <a:p>
            <a:pPr marL="171450" indent="-171450">
              <a:buFont typeface="Arial" panose="020B0604020202020204" pitchFamily="34" charset="0"/>
              <a:buChar char="•"/>
            </a:pPr>
            <a:r>
              <a:rPr lang="en-US" b="0" dirty="0"/>
              <a:t>Creating a safeguarding culture</a:t>
            </a:r>
            <a:endParaRPr lang="en-US" b="0" baseline="30000" dirty="0"/>
          </a:p>
          <a:p>
            <a:pPr marL="171450" indent="-171450">
              <a:buFont typeface="Arial" panose="020B0604020202020204" pitchFamily="34" charset="0"/>
              <a:buChar char="•"/>
            </a:pPr>
            <a:r>
              <a:rPr lang="en-US" b="0" dirty="0"/>
              <a:t>Good practice in safeguarding training</a:t>
            </a:r>
          </a:p>
          <a:p>
            <a:pPr marL="171450" indent="-171450">
              <a:buFont typeface="Arial" panose="020B0604020202020204" pitchFamily="34" charset="0"/>
              <a:buChar char="•"/>
            </a:pPr>
            <a:r>
              <a:rPr lang="en-US" dirty="0"/>
              <a:t>Support for unpaid carers’ </a:t>
            </a:r>
          </a:p>
          <a:p>
            <a:pPr marL="171450" indent="-171450">
              <a:buFont typeface="Arial" panose="020B0604020202020204" pitchFamily="34" charset="0"/>
              <a:buChar char="•"/>
            </a:pPr>
            <a:r>
              <a:rPr lang="en-GB" dirty="0"/>
              <a:t>Developing a positive working culture for supporting disabled children and young people with severe complex needs</a:t>
            </a:r>
            <a:endParaRPr lang="en-US" dirty="0"/>
          </a:p>
          <a:p>
            <a:endParaRPr lang="en-GB" altLang="en-US" dirty="0"/>
          </a:p>
        </p:txBody>
      </p:sp>
      <p:sp>
        <p:nvSpPr>
          <p:cNvPr id="41988" name="Slide Number Placeholder 3">
            <a:extLst>
              <a:ext uri="{FF2B5EF4-FFF2-40B4-BE49-F238E27FC236}">
                <a16:creationId xmlns:a16="http://schemas.microsoft.com/office/drawing/2014/main" id="{9F5849E4-A3EC-4C29-9783-A7D5433A78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84225" indent="-301625">
              <a:spcBef>
                <a:spcPct val="30000"/>
              </a:spcBef>
              <a:defRPr sz="1200">
                <a:solidFill>
                  <a:schemeClr val="tx1"/>
                </a:solidFill>
                <a:latin typeface="Times" panose="02020603050405020304" pitchFamily="18" charset="0"/>
              </a:defRPr>
            </a:lvl2pPr>
            <a:lvl3pPr marL="1206500" indent="-241300">
              <a:spcBef>
                <a:spcPct val="30000"/>
              </a:spcBef>
              <a:defRPr sz="1200">
                <a:solidFill>
                  <a:schemeClr val="tx1"/>
                </a:solidFill>
                <a:latin typeface="Times" panose="02020603050405020304" pitchFamily="18" charset="0"/>
              </a:defRPr>
            </a:lvl3pPr>
            <a:lvl4pPr marL="1689100" indent="-241300">
              <a:spcBef>
                <a:spcPct val="30000"/>
              </a:spcBef>
              <a:defRPr sz="1200">
                <a:solidFill>
                  <a:schemeClr val="tx1"/>
                </a:solidFill>
                <a:latin typeface="Times" panose="02020603050405020304" pitchFamily="18" charset="0"/>
              </a:defRPr>
            </a:lvl4pPr>
            <a:lvl5pPr marL="2171700" indent="-241300">
              <a:spcBef>
                <a:spcPct val="30000"/>
              </a:spcBef>
              <a:defRPr sz="1200">
                <a:solidFill>
                  <a:schemeClr val="tx1"/>
                </a:solidFill>
                <a:latin typeface="Times" panose="02020603050405020304" pitchFamily="18" charset="0"/>
              </a:defRPr>
            </a:lvl5pPr>
            <a:lvl6pPr marL="2628900" indent="-241300" eaLnBrk="0" fontAlgn="base" hangingPunct="0">
              <a:spcBef>
                <a:spcPct val="30000"/>
              </a:spcBef>
              <a:spcAft>
                <a:spcPct val="0"/>
              </a:spcAft>
              <a:defRPr sz="1200">
                <a:solidFill>
                  <a:schemeClr val="tx1"/>
                </a:solidFill>
                <a:latin typeface="Times" panose="02020603050405020304" pitchFamily="18" charset="0"/>
              </a:defRPr>
            </a:lvl6pPr>
            <a:lvl7pPr marL="3086100" indent="-241300" eaLnBrk="0" fontAlgn="base" hangingPunct="0">
              <a:spcBef>
                <a:spcPct val="30000"/>
              </a:spcBef>
              <a:spcAft>
                <a:spcPct val="0"/>
              </a:spcAft>
              <a:defRPr sz="1200">
                <a:solidFill>
                  <a:schemeClr val="tx1"/>
                </a:solidFill>
                <a:latin typeface="Times" panose="02020603050405020304" pitchFamily="18" charset="0"/>
              </a:defRPr>
            </a:lvl7pPr>
            <a:lvl8pPr marL="3543300" indent="-241300" eaLnBrk="0" fontAlgn="base" hangingPunct="0">
              <a:spcBef>
                <a:spcPct val="30000"/>
              </a:spcBef>
              <a:spcAft>
                <a:spcPct val="0"/>
              </a:spcAft>
              <a:defRPr sz="1200">
                <a:solidFill>
                  <a:schemeClr val="tx1"/>
                </a:solidFill>
                <a:latin typeface="Times" panose="02020603050405020304" pitchFamily="18" charset="0"/>
              </a:defRPr>
            </a:lvl8pPr>
            <a:lvl9pPr marL="4000500" indent="-241300"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8428557-3577-4746-B302-39B5C6743E10}" type="slidenum">
              <a:rPr kumimoji="0" lang="en-GB" altLang="en-US" sz="13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GB" altLang="en-US" sz="13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1912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4E98022-61A7-4FE3-9989-E7398C7DF258}"/>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5447F025-0B9B-4CDB-BADD-4EBBAA338D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cs typeface="Calibri"/>
            </a:endParaRPr>
          </a:p>
        </p:txBody>
      </p:sp>
      <p:sp>
        <p:nvSpPr>
          <p:cNvPr id="9220" name="Slide Number Placeholder 3">
            <a:extLst>
              <a:ext uri="{FF2B5EF4-FFF2-40B4-BE49-F238E27FC236}">
                <a16:creationId xmlns:a16="http://schemas.microsoft.com/office/drawing/2014/main" id="{7DF5A274-F59E-408E-A8FA-C43FE904D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C1ACC13-3B48-4BA6-B743-425C6FE4D192}" type="slidenum">
              <a:rPr lang="en-GB" altLang="en-US" smtClean="0"/>
              <a:pPr>
                <a:spcBef>
                  <a:spcPct val="0"/>
                </a:spcBef>
              </a:pPr>
              <a:t>11</a:t>
            </a:fld>
            <a:endParaRPr lang="en-GB" altLang="en-US"/>
          </a:p>
        </p:txBody>
      </p:sp>
    </p:spTree>
    <p:extLst>
      <p:ext uri="{BB962C8B-B14F-4D97-AF65-F5344CB8AC3E}">
        <p14:creationId xmlns:p14="http://schemas.microsoft.com/office/powerpoint/2010/main" val="214652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EE6A6F6-EF5D-40B6-B44B-7F7173C66F6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C30E8863-FAEE-4AC0-B432-D14ECC8BC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This is the NICE homepage – our website. You can search by typing in words to the text box at the top.</a:t>
            </a:r>
          </a:p>
          <a:p>
            <a:endParaRPr lang="en-GB" dirty="0"/>
          </a:p>
          <a:p>
            <a:r>
              <a:rPr lang="en-GB" dirty="0"/>
              <a:t>You can also browse by area, looking at population groups such as: older people, people with learning disabilities or vulnerable groups. You can also search by setting such as: care homes and home.</a:t>
            </a:r>
          </a:p>
          <a:p>
            <a:endParaRPr lang="en-GB" dirty="0"/>
          </a:p>
          <a:p>
            <a:r>
              <a:rPr lang="en-GB" dirty="0"/>
              <a:t>If you click on care homes </a:t>
            </a:r>
            <a:r>
              <a:rPr lang="en-GB" i="1" dirty="0"/>
              <a:t>(next slide)…..</a:t>
            </a:r>
          </a:p>
        </p:txBody>
      </p:sp>
      <p:sp>
        <p:nvSpPr>
          <p:cNvPr id="41988" name="Slide Number Placeholder 3">
            <a:extLst>
              <a:ext uri="{FF2B5EF4-FFF2-40B4-BE49-F238E27FC236}">
                <a16:creationId xmlns:a16="http://schemas.microsoft.com/office/drawing/2014/main" id="{9F5849E4-A3EC-4C29-9783-A7D5433A78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84225" indent="-301625">
              <a:spcBef>
                <a:spcPct val="30000"/>
              </a:spcBef>
              <a:defRPr sz="1200">
                <a:solidFill>
                  <a:schemeClr val="tx1"/>
                </a:solidFill>
                <a:latin typeface="Times" panose="02020603050405020304" pitchFamily="18" charset="0"/>
              </a:defRPr>
            </a:lvl2pPr>
            <a:lvl3pPr marL="1206500" indent="-241300">
              <a:spcBef>
                <a:spcPct val="30000"/>
              </a:spcBef>
              <a:defRPr sz="1200">
                <a:solidFill>
                  <a:schemeClr val="tx1"/>
                </a:solidFill>
                <a:latin typeface="Times" panose="02020603050405020304" pitchFamily="18" charset="0"/>
              </a:defRPr>
            </a:lvl3pPr>
            <a:lvl4pPr marL="1689100" indent="-241300">
              <a:spcBef>
                <a:spcPct val="30000"/>
              </a:spcBef>
              <a:defRPr sz="1200">
                <a:solidFill>
                  <a:schemeClr val="tx1"/>
                </a:solidFill>
                <a:latin typeface="Times" panose="02020603050405020304" pitchFamily="18" charset="0"/>
              </a:defRPr>
            </a:lvl4pPr>
            <a:lvl5pPr marL="2171700" indent="-241300">
              <a:spcBef>
                <a:spcPct val="30000"/>
              </a:spcBef>
              <a:defRPr sz="1200">
                <a:solidFill>
                  <a:schemeClr val="tx1"/>
                </a:solidFill>
                <a:latin typeface="Times" panose="02020603050405020304" pitchFamily="18" charset="0"/>
              </a:defRPr>
            </a:lvl5pPr>
            <a:lvl6pPr marL="2628900" indent="-241300" eaLnBrk="0" fontAlgn="base" hangingPunct="0">
              <a:spcBef>
                <a:spcPct val="30000"/>
              </a:spcBef>
              <a:spcAft>
                <a:spcPct val="0"/>
              </a:spcAft>
              <a:defRPr sz="1200">
                <a:solidFill>
                  <a:schemeClr val="tx1"/>
                </a:solidFill>
                <a:latin typeface="Times" panose="02020603050405020304" pitchFamily="18" charset="0"/>
              </a:defRPr>
            </a:lvl6pPr>
            <a:lvl7pPr marL="3086100" indent="-241300" eaLnBrk="0" fontAlgn="base" hangingPunct="0">
              <a:spcBef>
                <a:spcPct val="30000"/>
              </a:spcBef>
              <a:spcAft>
                <a:spcPct val="0"/>
              </a:spcAft>
              <a:defRPr sz="1200">
                <a:solidFill>
                  <a:schemeClr val="tx1"/>
                </a:solidFill>
                <a:latin typeface="Times" panose="02020603050405020304" pitchFamily="18" charset="0"/>
              </a:defRPr>
            </a:lvl7pPr>
            <a:lvl8pPr marL="3543300" indent="-241300" eaLnBrk="0" fontAlgn="base" hangingPunct="0">
              <a:spcBef>
                <a:spcPct val="30000"/>
              </a:spcBef>
              <a:spcAft>
                <a:spcPct val="0"/>
              </a:spcAft>
              <a:defRPr sz="1200">
                <a:solidFill>
                  <a:schemeClr val="tx1"/>
                </a:solidFill>
                <a:latin typeface="Times" panose="02020603050405020304" pitchFamily="18" charset="0"/>
              </a:defRPr>
            </a:lvl8pPr>
            <a:lvl9pPr marL="4000500" indent="-2413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8428557-3577-4746-B302-39B5C6743E10}" type="slidenum">
              <a:rPr lang="en-GB" altLang="en-US" sz="1300"/>
              <a:pPr>
                <a:spcBef>
                  <a:spcPct val="0"/>
                </a:spcBef>
              </a:pPr>
              <a:t>12</a:t>
            </a:fld>
            <a:endParaRPr lang="en-GB" altLang="en-US" sz="1300"/>
          </a:p>
        </p:txBody>
      </p:sp>
    </p:spTree>
    <p:extLst>
      <p:ext uri="{BB962C8B-B14F-4D97-AF65-F5344CB8AC3E}">
        <p14:creationId xmlns:p14="http://schemas.microsoft.com/office/powerpoint/2010/main" val="60954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EE6A6F6-EF5D-40B6-B44B-7F7173C66F6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C30E8863-FAEE-4AC0-B432-D14ECC8BC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This is the NICE homepage – our website. You can search by typing in words to the text box at the top.</a:t>
            </a:r>
          </a:p>
          <a:p>
            <a:endParaRPr lang="en-GB" dirty="0"/>
          </a:p>
          <a:p>
            <a:r>
              <a:rPr lang="en-GB" dirty="0"/>
              <a:t>You can also browse by area, looking at population groups such as: older people, people with learning disabilities or vulnerable groups. You can also search by setting such as: care homes and home.</a:t>
            </a:r>
          </a:p>
          <a:p>
            <a:endParaRPr lang="en-GB" dirty="0"/>
          </a:p>
          <a:p>
            <a:r>
              <a:rPr lang="en-GB" dirty="0"/>
              <a:t>If you click on care homes </a:t>
            </a:r>
            <a:r>
              <a:rPr lang="en-GB" i="1" dirty="0"/>
              <a:t>(next slide)…..</a:t>
            </a:r>
          </a:p>
        </p:txBody>
      </p:sp>
      <p:sp>
        <p:nvSpPr>
          <p:cNvPr id="41988" name="Slide Number Placeholder 3">
            <a:extLst>
              <a:ext uri="{FF2B5EF4-FFF2-40B4-BE49-F238E27FC236}">
                <a16:creationId xmlns:a16="http://schemas.microsoft.com/office/drawing/2014/main" id="{9F5849E4-A3EC-4C29-9783-A7D5433A78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84225" indent="-301625">
              <a:spcBef>
                <a:spcPct val="30000"/>
              </a:spcBef>
              <a:defRPr sz="1200">
                <a:solidFill>
                  <a:schemeClr val="tx1"/>
                </a:solidFill>
                <a:latin typeface="Times" panose="02020603050405020304" pitchFamily="18" charset="0"/>
              </a:defRPr>
            </a:lvl2pPr>
            <a:lvl3pPr marL="1206500" indent="-241300">
              <a:spcBef>
                <a:spcPct val="30000"/>
              </a:spcBef>
              <a:defRPr sz="1200">
                <a:solidFill>
                  <a:schemeClr val="tx1"/>
                </a:solidFill>
                <a:latin typeface="Times" panose="02020603050405020304" pitchFamily="18" charset="0"/>
              </a:defRPr>
            </a:lvl3pPr>
            <a:lvl4pPr marL="1689100" indent="-241300">
              <a:spcBef>
                <a:spcPct val="30000"/>
              </a:spcBef>
              <a:defRPr sz="1200">
                <a:solidFill>
                  <a:schemeClr val="tx1"/>
                </a:solidFill>
                <a:latin typeface="Times" panose="02020603050405020304" pitchFamily="18" charset="0"/>
              </a:defRPr>
            </a:lvl4pPr>
            <a:lvl5pPr marL="2171700" indent="-241300">
              <a:spcBef>
                <a:spcPct val="30000"/>
              </a:spcBef>
              <a:defRPr sz="1200">
                <a:solidFill>
                  <a:schemeClr val="tx1"/>
                </a:solidFill>
                <a:latin typeface="Times" panose="02020603050405020304" pitchFamily="18" charset="0"/>
              </a:defRPr>
            </a:lvl5pPr>
            <a:lvl6pPr marL="2628900" indent="-241300" eaLnBrk="0" fontAlgn="base" hangingPunct="0">
              <a:spcBef>
                <a:spcPct val="30000"/>
              </a:spcBef>
              <a:spcAft>
                <a:spcPct val="0"/>
              </a:spcAft>
              <a:defRPr sz="1200">
                <a:solidFill>
                  <a:schemeClr val="tx1"/>
                </a:solidFill>
                <a:latin typeface="Times" panose="02020603050405020304" pitchFamily="18" charset="0"/>
              </a:defRPr>
            </a:lvl6pPr>
            <a:lvl7pPr marL="3086100" indent="-241300" eaLnBrk="0" fontAlgn="base" hangingPunct="0">
              <a:spcBef>
                <a:spcPct val="30000"/>
              </a:spcBef>
              <a:spcAft>
                <a:spcPct val="0"/>
              </a:spcAft>
              <a:defRPr sz="1200">
                <a:solidFill>
                  <a:schemeClr val="tx1"/>
                </a:solidFill>
                <a:latin typeface="Times" panose="02020603050405020304" pitchFamily="18" charset="0"/>
              </a:defRPr>
            </a:lvl7pPr>
            <a:lvl8pPr marL="3543300" indent="-241300" eaLnBrk="0" fontAlgn="base" hangingPunct="0">
              <a:spcBef>
                <a:spcPct val="30000"/>
              </a:spcBef>
              <a:spcAft>
                <a:spcPct val="0"/>
              </a:spcAft>
              <a:defRPr sz="1200">
                <a:solidFill>
                  <a:schemeClr val="tx1"/>
                </a:solidFill>
                <a:latin typeface="Times" panose="02020603050405020304" pitchFamily="18" charset="0"/>
              </a:defRPr>
            </a:lvl8pPr>
            <a:lvl9pPr marL="4000500" indent="-2413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8428557-3577-4746-B302-39B5C6743E10}" type="slidenum">
              <a:rPr lang="en-GB" altLang="en-US" sz="1300"/>
              <a:pPr>
                <a:spcBef>
                  <a:spcPct val="0"/>
                </a:spcBef>
              </a:pPr>
              <a:t>13</a:t>
            </a:fld>
            <a:endParaRPr lang="en-GB" altLang="en-US" sz="1300"/>
          </a:p>
        </p:txBody>
      </p:sp>
    </p:spTree>
    <p:extLst>
      <p:ext uri="{BB962C8B-B14F-4D97-AF65-F5344CB8AC3E}">
        <p14:creationId xmlns:p14="http://schemas.microsoft.com/office/powerpoint/2010/main" val="2743416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a:t>An independent organisation, government funded, responsible for providing evidence-based guidance on health and social care. </a:t>
            </a:r>
          </a:p>
          <a:p>
            <a:endParaRPr lang="en-GB" altLang="en-US" sz="1200" dirty="0"/>
          </a:p>
          <a:p>
            <a:r>
              <a:rPr lang="en-GB" altLang="en-US" sz="1200" dirty="0"/>
              <a:t>Our guidance, standards and other resources help health, public health and social care professionals deliver the best possible care within the resources available.  We review all the available evidence, publish recommendations to improve care  - that reflect safe, effective and cost effective practice. </a:t>
            </a:r>
          </a:p>
          <a:p>
            <a:endParaRPr lang="en-GB" altLang="en-US" sz="1200" dirty="0"/>
          </a:p>
          <a:p>
            <a:r>
              <a:rPr lang="en-GB" altLang="en-US" sz="1200" dirty="0"/>
              <a:t>We work closely with local and national health and social care organisations including NHS England, CQC, Skills for Care and ADASS,. Together we encourage and support a quality and safety focused approach, in which commissioners and providers use NICE guidance and other NICE accredited sources to improve outcomes. Really it’s all about working together, using skills, judgement and evidence to help deliver lives better lived.</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88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 is it for?</a:t>
            </a:r>
            <a:endParaRPr lang="en-US" dirty="0"/>
          </a:p>
          <a:p>
            <a:pPr marL="171450" indent="-171450">
              <a:buFont typeface="Arial"/>
              <a:buChar char="•"/>
            </a:pPr>
            <a:r>
              <a:rPr lang="en-GB" dirty="0"/>
              <a:t>People who provide care in care homes, including care home staff (including nurses employed by the home), GPs, community nursing teams and specialist nurses</a:t>
            </a:r>
            <a:endParaRPr lang="en-GB" dirty="0">
              <a:cs typeface="Calibri"/>
            </a:endParaRPr>
          </a:p>
          <a:p>
            <a:pPr marL="171450" indent="-171450">
              <a:buFont typeface="Arial"/>
              <a:buChar char="•"/>
            </a:pPr>
            <a:r>
              <a:rPr lang="en-GB" dirty="0"/>
              <a:t>People who provide services to care homes, for example supplying pharmacies, GPs, dispensing doctors and appliance contractors</a:t>
            </a:r>
            <a:endParaRPr lang="en-GB" dirty="0">
              <a:cs typeface="Calibri"/>
            </a:endParaRPr>
          </a:p>
          <a:p>
            <a:pPr marL="171450" indent="-171450">
              <a:buFont typeface="Arial"/>
              <a:buChar char="•"/>
            </a:pPr>
            <a:r>
              <a:rPr lang="en-GB" dirty="0"/>
              <a:t>People who commission or monitor how care is provided in care homes, for example, local authorities, the Care Quality Commission (CQC) and the Office for Standards in Education, Children's Services and Skills (Ofsted)</a:t>
            </a:r>
            <a:endParaRPr lang="en-GB" dirty="0">
              <a:cs typeface="Calibri"/>
            </a:endParaRPr>
          </a:p>
          <a:p>
            <a:pPr marL="171450" indent="-171450">
              <a:buFont typeface="Arial"/>
              <a:buChar char="•"/>
            </a:pPr>
            <a:r>
              <a:rPr lang="en-GB" dirty="0"/>
              <a:t>People who live in care homes and their families and carers</a:t>
            </a:r>
            <a:endParaRPr lang="en-GB" dirty="0">
              <a:cs typeface="Calibri"/>
            </a:endParaRPr>
          </a:p>
          <a:p>
            <a:endParaRPr lang="en-GB" dirty="0">
              <a:cs typeface="Calibri"/>
            </a:endParaRPr>
          </a:p>
          <a:p>
            <a:r>
              <a:rPr lang="en-GB" b="1" dirty="0"/>
              <a:t>Recommendations</a:t>
            </a:r>
            <a:endParaRPr lang="en-GB" dirty="0"/>
          </a:p>
          <a:p>
            <a:r>
              <a:rPr lang="en-GB" dirty="0"/>
              <a:t>This guideline includes recommendations on:</a:t>
            </a:r>
            <a:endParaRPr lang="en-GB" dirty="0">
              <a:cs typeface="Calibri"/>
            </a:endParaRPr>
          </a:p>
          <a:p>
            <a:pPr marL="171450" indent="-171450">
              <a:buFont typeface="Arial"/>
              <a:buChar char="•"/>
            </a:pPr>
            <a:r>
              <a:rPr lang="en-GB" u="sng" dirty="0">
                <a:hlinkClick r:id="rId3"/>
              </a:rPr>
              <a:t>developing and reviewing policies for safe and effective use of medicines</a:t>
            </a:r>
            <a:endParaRPr lang="en-GB"/>
          </a:p>
          <a:p>
            <a:pPr marL="171450" indent="-171450">
              <a:buFont typeface="Arial"/>
              <a:buChar char="•"/>
            </a:pPr>
            <a:r>
              <a:rPr lang="en-GB" u="sng" dirty="0">
                <a:hlinkClick r:id="rId4"/>
              </a:rPr>
              <a:t>supporting residents to make informed decisions and recording them</a:t>
            </a:r>
            <a:endParaRPr lang="en-GB"/>
          </a:p>
          <a:p>
            <a:pPr marL="171450" indent="-171450">
              <a:buFont typeface="Arial"/>
              <a:buChar char="•"/>
            </a:pPr>
            <a:r>
              <a:rPr lang="en-GB" u="sng" dirty="0">
                <a:hlinkClick r:id="rId5"/>
              </a:rPr>
              <a:t>sharing information</a:t>
            </a:r>
            <a:r>
              <a:rPr lang="en-GB" dirty="0"/>
              <a:t>, </a:t>
            </a:r>
            <a:r>
              <a:rPr lang="en-GB" u="sng" dirty="0">
                <a:hlinkClick r:id="rId6"/>
              </a:rPr>
              <a:t>record-keeping</a:t>
            </a:r>
            <a:r>
              <a:rPr lang="en-GB" dirty="0"/>
              <a:t> and </a:t>
            </a:r>
            <a:r>
              <a:rPr lang="en-GB" u="sng" dirty="0">
                <a:hlinkClick r:id="rId7"/>
              </a:rPr>
              <a:t>medicines reconciliation</a:t>
            </a:r>
            <a:endParaRPr lang="en-GB"/>
          </a:p>
          <a:p>
            <a:pPr marL="171450" indent="-171450">
              <a:buFont typeface="Arial"/>
              <a:buChar char="•"/>
            </a:pPr>
            <a:r>
              <a:rPr lang="en-GB" u="sng" dirty="0">
                <a:hlinkClick r:id="rId8"/>
              </a:rPr>
              <a:t>safeguarding</a:t>
            </a:r>
            <a:r>
              <a:rPr lang="en-GB" dirty="0"/>
              <a:t> and </a:t>
            </a:r>
            <a:r>
              <a:rPr lang="en-GB" u="sng" dirty="0">
                <a:hlinkClick r:id="rId9"/>
              </a:rPr>
              <a:t>medicine-related problems</a:t>
            </a:r>
            <a:endParaRPr lang="en-GB"/>
          </a:p>
          <a:p>
            <a:pPr marL="171450" indent="-171450">
              <a:buFont typeface="Arial"/>
              <a:buChar char="•"/>
            </a:pPr>
            <a:r>
              <a:rPr lang="en-GB" u="sng" dirty="0">
                <a:hlinkClick r:id="rId10"/>
              </a:rPr>
              <a:t>reviewing</a:t>
            </a:r>
            <a:r>
              <a:rPr lang="en-GB" dirty="0"/>
              <a:t>, </a:t>
            </a:r>
            <a:r>
              <a:rPr lang="en-GB" u="sng" dirty="0">
                <a:hlinkClick r:id="rId11"/>
              </a:rPr>
              <a:t>prescribing</a:t>
            </a:r>
            <a:r>
              <a:rPr lang="en-GB" dirty="0"/>
              <a:t>, </a:t>
            </a:r>
            <a:r>
              <a:rPr lang="en-GB" u="sng" dirty="0">
                <a:hlinkClick r:id="rId12"/>
              </a:rPr>
              <a:t>ordering</a:t>
            </a:r>
            <a:r>
              <a:rPr lang="en-GB" dirty="0"/>
              <a:t> and </a:t>
            </a:r>
            <a:r>
              <a:rPr lang="en-GB" u="sng" dirty="0">
                <a:hlinkClick r:id="rId13"/>
              </a:rPr>
              <a:t>dispensing</a:t>
            </a:r>
            <a:r>
              <a:rPr lang="en-GB" dirty="0"/>
              <a:t> medicines, and </a:t>
            </a:r>
            <a:r>
              <a:rPr lang="en-GB" u="sng" dirty="0">
                <a:hlinkClick r:id="rId14"/>
              </a:rPr>
              <a:t>receiving, storing and disposing</a:t>
            </a:r>
            <a:r>
              <a:rPr lang="en-GB" dirty="0"/>
              <a:t> of them</a:t>
            </a:r>
            <a:endParaRPr lang="en-GB" dirty="0">
              <a:cs typeface="Calibri"/>
            </a:endParaRPr>
          </a:p>
          <a:p>
            <a:pPr marL="171450" indent="-171450">
              <a:buFont typeface="Arial"/>
              <a:buChar char="•"/>
            </a:pPr>
            <a:r>
              <a:rPr lang="en-GB" u="sng" dirty="0">
                <a:hlinkClick r:id="rId15"/>
              </a:rPr>
              <a:t>helping residents to take their own medicines</a:t>
            </a:r>
            <a:endParaRPr lang="en-GB"/>
          </a:p>
          <a:p>
            <a:pPr marL="171450" indent="-171450">
              <a:buFont typeface="Arial"/>
              <a:buChar char="•"/>
            </a:pPr>
            <a:r>
              <a:rPr lang="en-GB" u="sng" dirty="0">
                <a:hlinkClick r:id="rId16"/>
              </a:rPr>
              <a:t>care home staff administering medicines</a:t>
            </a:r>
            <a:r>
              <a:rPr lang="en-GB" dirty="0"/>
              <a:t> (including </a:t>
            </a:r>
            <a:r>
              <a:rPr lang="en-GB" u="sng" dirty="0">
                <a:hlinkClick r:id="rId17"/>
              </a:rPr>
              <a:t>covert administration</a:t>
            </a:r>
            <a:r>
              <a:rPr lang="en-GB" dirty="0"/>
              <a:t>) and </a:t>
            </a:r>
            <a:r>
              <a:rPr lang="en-GB" u="sng" dirty="0">
                <a:hlinkClick r:id="rId18"/>
              </a:rPr>
              <a:t>non-prescription products</a:t>
            </a:r>
            <a:endParaRPr lang="en-GB"/>
          </a:p>
          <a:p>
            <a:pPr marL="171450" indent="-171450">
              <a:buFont typeface="Arial"/>
              <a:buChar char="•"/>
            </a:pPr>
            <a:r>
              <a:rPr lang="en-GB" u="sng" dirty="0">
                <a:hlinkClick r:id="rId19"/>
              </a:rPr>
              <a:t>training and competency of care home staff</a:t>
            </a:r>
            <a:endParaRPr lang="en-GB"/>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63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Expanding a little…… our guidance is based on the best available evidence and is produced collaboratively by experts, service users, people using services , carers and the wider public. It is subject to consultation and, when necessary challenge.</a:t>
            </a:r>
          </a:p>
          <a:p>
            <a:endParaRPr lang="en-GB" dirty="0"/>
          </a:p>
          <a:p>
            <a:r>
              <a:rPr lang="en-GB" dirty="0"/>
              <a:t>Covers a wide range of topics, from preventing and managing specific conditions, improving health, and managing medicines in different settings, to providing social care and support to adults and children, and planning broader services and interventions to improve the health of communities. </a:t>
            </a:r>
          </a:p>
          <a:p>
            <a:endParaRPr lang="en-GB" dirty="0"/>
          </a:p>
          <a:p>
            <a:r>
              <a:rPr lang="en-GB" dirty="0"/>
              <a:t>Our guidance is used to help inform decisions about patient care and also much more widely – for informing commissioning and business planning, health inequalities, specific programmes (for example CVD prevention), and also learning and development.</a:t>
            </a:r>
          </a:p>
          <a:p>
            <a:endParaRPr lang="en-GB" dirty="0"/>
          </a:p>
          <a:p>
            <a:r>
              <a:rPr lang="en-GB" dirty="0"/>
              <a:t>Very much supporting a shared view of quality across health and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53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03188" y="750888"/>
            <a:ext cx="6678612" cy="3757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200" dirty="0">
                <a:latin typeface="Arial" charset="0"/>
                <a:cs typeface="Arial" charset="0"/>
              </a:rPr>
              <a:t>1.1 Developing and reviewing policies for safe and effective use of medicines</a:t>
            </a:r>
          </a:p>
          <a:p>
            <a:r>
              <a:rPr lang="en-GB" altLang="en-US" sz="1200" dirty="0">
                <a:latin typeface="Arial" charset="0"/>
                <a:cs typeface="Arial" charset="0"/>
              </a:rPr>
              <a:t>1.2 Supporting residents to make informed decisions and recording these decisions</a:t>
            </a:r>
          </a:p>
          <a:p>
            <a:r>
              <a:rPr lang="en-GB" altLang="en-US" sz="1200" dirty="0">
                <a:latin typeface="Arial" charset="0"/>
                <a:cs typeface="Arial" charset="0"/>
              </a:rPr>
              <a:t>1.3 Sharing information about a resident's medicines</a:t>
            </a:r>
          </a:p>
          <a:p>
            <a:r>
              <a:rPr lang="en-GB" altLang="en-US" sz="1200" dirty="0">
                <a:latin typeface="Arial" charset="0"/>
                <a:cs typeface="Arial" charset="0"/>
              </a:rPr>
              <a:t>1.4 Ensuring that records are accurate and up to date</a:t>
            </a:r>
          </a:p>
          <a:p>
            <a:r>
              <a:rPr lang="en-GB" altLang="en-US" sz="1200" dirty="0">
                <a:latin typeface="Arial" charset="0"/>
                <a:cs typeface="Arial" charset="0"/>
              </a:rPr>
              <a:t>1.5 Identifying, reporting and reviewing medicines-related problems</a:t>
            </a:r>
          </a:p>
          <a:p>
            <a:r>
              <a:rPr lang="en-GB" altLang="en-US" sz="1200" dirty="0">
                <a:latin typeface="Arial" charset="0"/>
                <a:cs typeface="Arial" charset="0"/>
              </a:rPr>
              <a:t>1.6 Keeping residents safe (safeguarding)</a:t>
            </a:r>
          </a:p>
          <a:p>
            <a:r>
              <a:rPr lang="en-GB" altLang="en-US" sz="1200" dirty="0">
                <a:latin typeface="Arial" charset="0"/>
                <a:cs typeface="Arial" charset="0"/>
              </a:rPr>
              <a:t>1.7 Accurately listing a resident's medicines (medicines reconciliation)</a:t>
            </a:r>
          </a:p>
          <a:p>
            <a:r>
              <a:rPr lang="en-GB" altLang="en-US" sz="1200" dirty="0">
                <a:latin typeface="Arial" charset="0"/>
                <a:cs typeface="Arial" charset="0"/>
              </a:rPr>
              <a:t>1.8 Reviewing medicines (medication review)</a:t>
            </a:r>
          </a:p>
          <a:p>
            <a:pPr eaLnBrk="1" hangingPunct="1"/>
            <a:endParaRPr lang="en-GB" altLang="en-US" dirty="0"/>
          </a:p>
        </p:txBody>
      </p:sp>
      <p:sp>
        <p:nvSpPr>
          <p:cNvPr id="4" name="Header Placeholder 3"/>
          <p:cNvSpPr>
            <a:spLocks noGrp="1"/>
          </p:cNvSpPr>
          <p:nvPr>
            <p:ph type="hdr" sz="quarter"/>
          </p:nvPr>
        </p:nvSpPr>
        <p:spPr>
          <a:xfrm>
            <a:off x="0" y="0"/>
            <a:ext cx="2890838" cy="496888"/>
          </a:xfrm>
          <a:prstGeom prst="rect">
            <a:avLst/>
          </a:prstGeom>
        </p:spPr>
        <p:txBody>
          <a:bodyPr/>
          <a:lstStyle/>
          <a:p>
            <a:pPr>
              <a:defRPr/>
            </a:pPr>
            <a:r>
              <a:rPr lang="en-GB"/>
              <a:t>agenda item 3</a:t>
            </a:r>
          </a:p>
        </p:txBody>
      </p:sp>
      <p:sp>
        <p:nvSpPr>
          <p:cNvPr id="5" name="Slide Number Placeholder 4"/>
          <p:cNvSpPr>
            <a:spLocks noGrp="1"/>
          </p:cNvSpPr>
          <p:nvPr>
            <p:ph type="sldNum" sz="quarter" idx="5"/>
          </p:nvPr>
        </p:nvSpPr>
        <p:spPr/>
        <p:txBody>
          <a:bodyPr/>
          <a:lstStyle/>
          <a:p>
            <a:pPr>
              <a:defRPr/>
            </a:pPr>
            <a:fld id="{9318F3B0-CA34-426B-8139-3B0E4A1E1E84}" type="slidenum">
              <a:rPr lang="en-GB" smtClean="0"/>
              <a:pPr>
                <a:defRPr/>
              </a:pPr>
              <a:t>17</a:t>
            </a:fld>
            <a:endParaRPr lang="en-GB" dirty="0"/>
          </a:p>
        </p:txBody>
      </p:sp>
    </p:spTree>
    <p:extLst>
      <p:ext uri="{BB962C8B-B14F-4D97-AF65-F5344CB8AC3E}">
        <p14:creationId xmlns:p14="http://schemas.microsoft.com/office/powerpoint/2010/main" val="224561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8612" cy="3757612"/>
          </a:xfrm>
        </p:spPr>
      </p:sp>
      <p:sp>
        <p:nvSpPr>
          <p:cNvPr id="3" name="Notes Placeholder 2"/>
          <p:cNvSpPr>
            <a:spLocks noGrp="1"/>
          </p:cNvSpPr>
          <p:nvPr>
            <p:ph type="body" idx="1"/>
          </p:nvPr>
        </p:nvSpPr>
        <p:spPr/>
        <p:txBody>
          <a:bodyPr/>
          <a:lstStyle/>
          <a:p>
            <a:pPr>
              <a:defRPr/>
            </a:pPr>
            <a:r>
              <a:rPr lang="en-GB" sz="1200" dirty="0"/>
              <a:t>1.9 Prescribing medicines</a:t>
            </a:r>
          </a:p>
          <a:p>
            <a:pPr>
              <a:defRPr/>
            </a:pPr>
            <a:r>
              <a:rPr lang="en-GB" sz="1200" dirty="0"/>
              <a:t>1.10 Ordering medicines</a:t>
            </a:r>
          </a:p>
          <a:p>
            <a:pPr>
              <a:defRPr/>
            </a:pPr>
            <a:r>
              <a:rPr lang="en-GB" sz="1200" dirty="0"/>
              <a:t>1.11 Dispensing and supplying medicines</a:t>
            </a:r>
          </a:p>
          <a:p>
            <a:pPr>
              <a:defRPr/>
            </a:pPr>
            <a:r>
              <a:rPr lang="en-GB" sz="1200" dirty="0"/>
              <a:t>1.12 Receiving, storing and disposing of medicines</a:t>
            </a:r>
          </a:p>
          <a:p>
            <a:pPr>
              <a:defRPr/>
            </a:pPr>
            <a:r>
              <a:rPr lang="en-GB" sz="1200" dirty="0"/>
              <a:t>1.13 Helping residents to look after and take their medicines themselves (self-administration)</a:t>
            </a:r>
          </a:p>
          <a:p>
            <a:pPr>
              <a:defRPr/>
            </a:pPr>
            <a:r>
              <a:rPr lang="en-GB" sz="1200" dirty="0"/>
              <a:t>1.14 Care home staff administering medicines to residents</a:t>
            </a:r>
          </a:p>
          <a:p>
            <a:pPr>
              <a:defRPr/>
            </a:pPr>
            <a:r>
              <a:rPr lang="en-GB" sz="1200" dirty="0"/>
              <a:t>1.15 Care home staff giving medicines to residents without their knowledge (covert administration)</a:t>
            </a:r>
          </a:p>
          <a:p>
            <a:pPr>
              <a:defRPr/>
            </a:pPr>
            <a:r>
              <a:rPr lang="en-GB" sz="1200" dirty="0"/>
              <a:t>1.16 Care home staff giving non-prescription and over-the-counter products to residents (homely remedies)</a:t>
            </a:r>
          </a:p>
          <a:p>
            <a:pPr>
              <a:defRPr/>
            </a:pPr>
            <a:r>
              <a:rPr lang="en-GB" sz="1200" dirty="0"/>
              <a:t>1.17 Training and skills (competency) of care home staff</a:t>
            </a:r>
          </a:p>
          <a:p>
            <a:endParaRPr lang="en-GB" dirty="0"/>
          </a:p>
        </p:txBody>
      </p:sp>
      <p:sp>
        <p:nvSpPr>
          <p:cNvPr id="4" name="Header Placeholder 3"/>
          <p:cNvSpPr>
            <a:spLocks noGrp="1"/>
          </p:cNvSpPr>
          <p:nvPr>
            <p:ph type="hdr" sz="quarter" idx="10"/>
          </p:nvPr>
        </p:nvSpPr>
        <p:spPr>
          <a:xfrm>
            <a:off x="0" y="0"/>
            <a:ext cx="2890838" cy="496888"/>
          </a:xfrm>
          <a:prstGeom prst="rect">
            <a:avLst/>
          </a:prstGeom>
        </p:spPr>
        <p:txBody>
          <a:bodyPr/>
          <a:lstStyle/>
          <a:p>
            <a:pPr>
              <a:defRPr/>
            </a:pPr>
            <a:r>
              <a:rPr lang="en-GB"/>
              <a:t>agenda item 3</a:t>
            </a:r>
          </a:p>
        </p:txBody>
      </p:sp>
      <p:sp>
        <p:nvSpPr>
          <p:cNvPr id="5" name="Slide Number Placeholder 4"/>
          <p:cNvSpPr>
            <a:spLocks noGrp="1"/>
          </p:cNvSpPr>
          <p:nvPr>
            <p:ph type="sldNum" sz="quarter" idx="11"/>
          </p:nvPr>
        </p:nvSpPr>
        <p:spPr/>
        <p:txBody>
          <a:bodyPr/>
          <a:lstStyle/>
          <a:p>
            <a:pPr>
              <a:defRPr/>
            </a:pPr>
            <a:fld id="{6DF33E5B-5935-4597-868D-1436AA1DAEC5}" type="slidenum">
              <a:rPr lang="en-GB" smtClean="0"/>
              <a:pPr>
                <a:defRPr/>
              </a:pPr>
              <a:t>18</a:t>
            </a:fld>
            <a:endParaRPr lang="en-GB" dirty="0"/>
          </a:p>
        </p:txBody>
      </p:sp>
    </p:spTree>
    <p:extLst>
      <p:ext uri="{BB962C8B-B14F-4D97-AF65-F5344CB8AC3E}">
        <p14:creationId xmlns:p14="http://schemas.microsoft.com/office/powerpoint/2010/main" val="203747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8612" cy="3757612"/>
          </a:xfrm>
        </p:spPr>
      </p:sp>
      <p:sp>
        <p:nvSpPr>
          <p:cNvPr id="3" name="Notes Placeholder 2"/>
          <p:cNvSpPr>
            <a:spLocks noGrp="1"/>
          </p:cNvSpPr>
          <p:nvPr>
            <p:ph type="body" idx="1"/>
          </p:nvPr>
        </p:nvSpPr>
        <p:spPr/>
        <p:txBody>
          <a:bodyPr/>
          <a:lstStyle/>
          <a:p>
            <a:pPr>
              <a:defRPr/>
            </a:pPr>
            <a:r>
              <a:rPr lang="en-GB" sz="1200" dirty="0"/>
              <a:t>1.9 Prescribing medicines</a:t>
            </a:r>
          </a:p>
          <a:p>
            <a:pPr>
              <a:defRPr/>
            </a:pPr>
            <a:r>
              <a:rPr lang="en-GB" sz="1200" dirty="0"/>
              <a:t>1.10 Ordering medicines</a:t>
            </a:r>
          </a:p>
          <a:p>
            <a:pPr>
              <a:defRPr/>
            </a:pPr>
            <a:r>
              <a:rPr lang="en-GB" sz="1200" dirty="0"/>
              <a:t>1.11 Dispensing and supplying medicines</a:t>
            </a:r>
          </a:p>
          <a:p>
            <a:pPr>
              <a:defRPr/>
            </a:pPr>
            <a:r>
              <a:rPr lang="en-GB" sz="1200" dirty="0"/>
              <a:t>1.12 Receiving, storing and disposing of medicines</a:t>
            </a:r>
          </a:p>
          <a:p>
            <a:pPr>
              <a:defRPr/>
            </a:pPr>
            <a:r>
              <a:rPr lang="en-GB" sz="1200" dirty="0"/>
              <a:t>1.13 Helping residents to look after and take their medicines themselves (self-administration)</a:t>
            </a:r>
          </a:p>
          <a:p>
            <a:pPr>
              <a:defRPr/>
            </a:pPr>
            <a:r>
              <a:rPr lang="en-GB" sz="1200" dirty="0"/>
              <a:t>1.14 Care home staff administering medicines to residents</a:t>
            </a:r>
          </a:p>
          <a:p>
            <a:pPr>
              <a:defRPr/>
            </a:pPr>
            <a:r>
              <a:rPr lang="en-GB" sz="1200" dirty="0"/>
              <a:t>1.15 Care home staff giving medicines to residents without their knowledge (covert administration)</a:t>
            </a:r>
          </a:p>
          <a:p>
            <a:pPr>
              <a:defRPr/>
            </a:pPr>
            <a:r>
              <a:rPr lang="en-GB" sz="1200" dirty="0"/>
              <a:t>1.16 Care home staff giving non-prescription and over-the-counter products to residents (homely remedies)</a:t>
            </a:r>
          </a:p>
          <a:p>
            <a:pPr>
              <a:defRPr/>
            </a:pPr>
            <a:r>
              <a:rPr lang="en-GB" sz="1200" dirty="0"/>
              <a:t>1.17 Training and skills (competency) of care home staff</a:t>
            </a:r>
          </a:p>
          <a:p>
            <a:endParaRPr lang="en-GB" dirty="0"/>
          </a:p>
        </p:txBody>
      </p:sp>
      <p:sp>
        <p:nvSpPr>
          <p:cNvPr id="4" name="Header Placeholder 3"/>
          <p:cNvSpPr>
            <a:spLocks noGrp="1"/>
          </p:cNvSpPr>
          <p:nvPr>
            <p:ph type="hdr" sz="quarter" idx="10"/>
          </p:nvPr>
        </p:nvSpPr>
        <p:spPr>
          <a:xfrm>
            <a:off x="0" y="0"/>
            <a:ext cx="2890838" cy="496888"/>
          </a:xfrm>
          <a:prstGeom prst="rect">
            <a:avLst/>
          </a:prstGeom>
        </p:spPr>
        <p:txBody>
          <a:bodyPr/>
          <a:lstStyle/>
          <a:p>
            <a:pPr>
              <a:defRPr/>
            </a:pPr>
            <a:r>
              <a:rPr lang="en-GB"/>
              <a:t>agenda item 3</a:t>
            </a:r>
          </a:p>
        </p:txBody>
      </p:sp>
      <p:sp>
        <p:nvSpPr>
          <p:cNvPr id="5" name="Slide Number Placeholder 4"/>
          <p:cNvSpPr>
            <a:spLocks noGrp="1"/>
          </p:cNvSpPr>
          <p:nvPr>
            <p:ph type="sldNum" sz="quarter" idx="11"/>
          </p:nvPr>
        </p:nvSpPr>
        <p:spPr/>
        <p:txBody>
          <a:bodyPr/>
          <a:lstStyle/>
          <a:p>
            <a:pPr>
              <a:defRPr/>
            </a:pPr>
            <a:fld id="{6DF33E5B-5935-4597-868D-1436AA1DAEC5}" type="slidenum">
              <a:rPr lang="en-GB" smtClean="0"/>
              <a:pPr>
                <a:defRPr/>
              </a:pPr>
              <a:t>19</a:t>
            </a:fld>
            <a:endParaRPr lang="en-GB" dirty="0"/>
          </a:p>
        </p:txBody>
      </p:sp>
    </p:spTree>
    <p:extLst>
      <p:ext uri="{BB962C8B-B14F-4D97-AF65-F5344CB8AC3E}">
        <p14:creationId xmlns:p14="http://schemas.microsoft.com/office/powerpoint/2010/main" val="145012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ACTIVITY - PUT INTO THE CHAT BOX</a:t>
            </a:r>
          </a:p>
          <a:p>
            <a:endParaRPr lang="en-GB"/>
          </a:p>
          <a:p>
            <a:endParaRPr lang="en-GB"/>
          </a:p>
        </p:txBody>
      </p:sp>
      <p:sp>
        <p:nvSpPr>
          <p:cNvPr id="4" name="Slide Number Placeholder 3"/>
          <p:cNvSpPr>
            <a:spLocks noGrp="1"/>
          </p:cNvSpPr>
          <p:nvPr>
            <p:ph type="sldNum" sz="quarter" idx="5"/>
          </p:nvPr>
        </p:nvSpPr>
        <p:spPr/>
        <p:txBody>
          <a:bodyPr/>
          <a:lstStyle/>
          <a:p>
            <a:pPr defTabSz="914320">
              <a:defRPr/>
            </a:pPr>
            <a:fld id="{3D92B9AF-1FF3-B64A-A57E-17202D6D58C9}" type="slidenum">
              <a:rPr lang="en-US">
                <a:solidFill>
                  <a:prstClr val="black"/>
                </a:solidFill>
                <a:latin typeface="Calibri" panose="020F0502020204030204"/>
              </a:rPr>
              <a:pPr defTabSz="914320">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709418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8612" cy="3757612"/>
          </a:xfrm>
        </p:spPr>
      </p:sp>
      <p:sp>
        <p:nvSpPr>
          <p:cNvPr id="3" name="Notes Placeholder 2"/>
          <p:cNvSpPr>
            <a:spLocks noGrp="1"/>
          </p:cNvSpPr>
          <p:nvPr>
            <p:ph type="body" idx="1"/>
          </p:nvPr>
        </p:nvSpPr>
        <p:spPr/>
        <p:txBody>
          <a:bodyPr/>
          <a:lstStyle/>
          <a:p>
            <a:r>
              <a:rPr lang="en-GB" dirty="0"/>
              <a:t>People living in care homes have the same rights in relation to NHS care as the rest of us, as set out in the NHS Constitution.</a:t>
            </a:r>
          </a:p>
          <a:p>
            <a:r>
              <a:rPr lang="en-GB" dirty="0"/>
              <a:t>Care homes residents should have the opportunity to make informed decisions about their care and treatment. </a:t>
            </a:r>
          </a:p>
          <a:p>
            <a:r>
              <a:rPr lang="en-GB" dirty="0"/>
              <a:t>Person-centred care is important. </a:t>
            </a:r>
          </a:p>
          <a:p>
            <a:r>
              <a:rPr lang="en-GB" dirty="0"/>
              <a:t>Helping residents to look after and take their own medicines helps them retain their independence.</a:t>
            </a:r>
          </a:p>
          <a:p>
            <a:r>
              <a:rPr lang="en-GB" dirty="0"/>
              <a:t>When a person moves into a care home, staff should assume they  can manage their own medicines, unless indicated otherwise. </a:t>
            </a:r>
          </a:p>
          <a:p>
            <a:r>
              <a:rPr lang="en-GB" dirty="0"/>
              <a:t>Each resident should have an individual risk assessment to determine the support they need to manage their own medicines. </a:t>
            </a:r>
          </a:p>
          <a:p>
            <a:r>
              <a:rPr lang="en-GB" dirty="0"/>
              <a:t>Care home providers should have a medicines policy which includes written processes for the safe and effective use of medicines</a:t>
            </a:r>
          </a:p>
          <a:p>
            <a:endParaRPr lang="en-GB" dirty="0"/>
          </a:p>
          <a:p>
            <a:r>
              <a:rPr lang="en-GB" dirty="0"/>
              <a:t>Risk assessment of residents ability to self manage medication might cover;</a:t>
            </a:r>
            <a:br>
              <a:rPr lang="en-GB" dirty="0"/>
            </a:br>
            <a:endParaRPr lang="en-GB" dirty="0"/>
          </a:p>
          <a:p>
            <a:r>
              <a:rPr lang="en-GB" dirty="0"/>
              <a:t>-  resident choice </a:t>
            </a:r>
          </a:p>
          <a:p>
            <a:r>
              <a:rPr lang="en-GB" dirty="0"/>
              <a:t>– whether self‑administration will be a risk to the resident or to other residents </a:t>
            </a:r>
          </a:p>
          <a:p>
            <a:r>
              <a:rPr lang="en-GB" dirty="0"/>
              <a:t>– whether the resident can take the correct dose of their own medicines at the right time and in the right way (for example, do they have the mental capacity and manual dexterity for self-administration?) </a:t>
            </a:r>
          </a:p>
          <a:p>
            <a:r>
              <a:rPr lang="en-GB" dirty="0"/>
              <a:t>– how often the assessment will need to be repeated based upon individual resident need </a:t>
            </a:r>
          </a:p>
          <a:p>
            <a:r>
              <a:rPr lang="en-GB" dirty="0"/>
              <a:t>– how the medicines will be stored </a:t>
            </a:r>
          </a:p>
          <a:p>
            <a:r>
              <a:rPr lang="en-GB" dirty="0"/>
              <a:t>– the responsibilities of the care home staff, which should be written in the resident's care plan (such as reminding the resident to self-administer or assisting residents with certain medicines)? </a:t>
            </a:r>
          </a:p>
          <a:p>
            <a:r>
              <a:rPr lang="en-GB" dirty="0"/>
              <a:t>The process should detail who will be responsible for coordinating, and who will be involved in, risk assessment  </a:t>
            </a:r>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20</a:t>
            </a:fld>
            <a:endParaRPr lang="en-GB" dirty="0"/>
          </a:p>
        </p:txBody>
      </p:sp>
    </p:spTree>
    <p:extLst>
      <p:ext uri="{BB962C8B-B14F-4D97-AF65-F5344CB8AC3E}">
        <p14:creationId xmlns:p14="http://schemas.microsoft.com/office/powerpoint/2010/main" val="77980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03188" y="750888"/>
            <a:ext cx="6678612" cy="3757612"/>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Recommendations:</a:t>
            </a:r>
          </a:p>
          <a:p>
            <a:r>
              <a:rPr lang="en-GB" altLang="en-US" dirty="0"/>
              <a:t>1.1.1 Commissioners and providers (organisations that directly provide health or social care services) should review their policies, processes and local governance arrangements, making sure that it is clear who is accountable and responsible for using medicines safely and effectively in care homes. </a:t>
            </a:r>
          </a:p>
          <a:p>
            <a:endParaRPr lang="en-GB" altLang="en-US" dirty="0"/>
          </a:p>
          <a:p>
            <a:r>
              <a:rPr lang="en-GB" altLang="en-US" dirty="0"/>
              <a:t>1.1.2 Care home providers should have a care home medicines policy, which they review to make sure it is up to date, and is based on current legislation and the best available evidence. The policy should include written processes for: </a:t>
            </a:r>
          </a:p>
          <a:p>
            <a:r>
              <a:rPr lang="en-GB" altLang="en-US" dirty="0"/>
              <a:t>sharing information about a resident's medicines, including when they transfer between care settings</a:t>
            </a:r>
          </a:p>
          <a:p>
            <a:r>
              <a:rPr lang="en-GB" altLang="en-US" dirty="0"/>
              <a:t>ensuring that records are accurate and up to date </a:t>
            </a:r>
          </a:p>
          <a:p>
            <a:r>
              <a:rPr lang="en-GB" altLang="en-US" dirty="0"/>
              <a:t>identifying, reporting and reviewing medicines‑related problems </a:t>
            </a:r>
          </a:p>
          <a:p>
            <a:r>
              <a:rPr lang="en-GB" altLang="en-US" dirty="0"/>
              <a:t>keeping residents safe (safeguarding) </a:t>
            </a:r>
          </a:p>
          <a:p>
            <a:r>
              <a:rPr lang="en-GB" altLang="en-US" dirty="0"/>
              <a:t>accurately listing a resident's medicines (medicines reconciliation) </a:t>
            </a:r>
          </a:p>
          <a:p>
            <a:r>
              <a:rPr lang="en-GB" altLang="en-US" dirty="0"/>
              <a:t>reviewing medicines (medication review) </a:t>
            </a:r>
          </a:p>
          <a:p>
            <a:r>
              <a:rPr lang="en-GB" altLang="en-US" dirty="0"/>
              <a:t>ordering medicines </a:t>
            </a:r>
          </a:p>
          <a:p>
            <a:r>
              <a:rPr lang="en-GB" altLang="en-US" dirty="0"/>
              <a:t>receiving, storing and disposing of medicines </a:t>
            </a:r>
          </a:p>
          <a:p>
            <a:r>
              <a:rPr lang="en-GB" altLang="en-US" dirty="0"/>
              <a:t>helping residents to look after and take their medicines themselves (self‑administration) </a:t>
            </a:r>
          </a:p>
          <a:p>
            <a:r>
              <a:rPr lang="en-GB" altLang="en-US" dirty="0"/>
              <a:t>care home staff administering medicines to residents, including staff training and competence requirements </a:t>
            </a:r>
          </a:p>
          <a:p>
            <a:r>
              <a:rPr lang="en-GB" altLang="en-US" dirty="0"/>
              <a:t>care home staff giving medicines to residents without their knowledge (covert administration) </a:t>
            </a:r>
          </a:p>
          <a:p>
            <a:r>
              <a:rPr lang="en-GB" altLang="en-US" dirty="0"/>
              <a:t>care home staff giving non-prescription and over‑the‑counter products to residents (homely remedies), if appropriate.</a:t>
            </a:r>
          </a:p>
          <a:p>
            <a:endParaRPr lang="en-GB" altLang="en-US" dirty="0"/>
          </a:p>
          <a:p>
            <a:endParaRPr lang="en-GB" alt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B95A5990-52FD-45D0-9A22-702059547BD8}" type="slidenum">
              <a:rPr lang="en-GB" altLang="en-US" smtClean="0">
                <a:latin typeface="Arial" panose="020B0604020202020204" pitchFamily="34" charset="0"/>
                <a:cs typeface="Arial" panose="020B0604020202020204" pitchFamily="34" charset="0"/>
              </a:rPr>
              <a:pPr eaLnBrk="1" hangingPunct="1">
                <a:spcBef>
                  <a:spcPct val="0"/>
                </a:spcBef>
              </a:pPr>
              <a:t>21</a:t>
            </a:fld>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42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 is it for?</a:t>
            </a:r>
            <a:endParaRPr lang="en-US" dirty="0"/>
          </a:p>
          <a:p>
            <a:pPr marL="171450" indent="-171450">
              <a:buFont typeface="Arial"/>
              <a:buChar char="•"/>
            </a:pPr>
            <a:r>
              <a:rPr lang="en-GB" dirty="0"/>
              <a:t>Social care practitioners (including care workers and social workers) providing care for people in the community</a:t>
            </a:r>
            <a:endParaRPr lang="en-GB" dirty="0">
              <a:cs typeface="Calibri"/>
            </a:endParaRPr>
          </a:p>
          <a:p>
            <a:pPr marL="171450" indent="-171450">
              <a:buFont typeface="Arial"/>
              <a:buChar char="•"/>
            </a:pPr>
            <a:r>
              <a:rPr lang="en-GB" dirty="0"/>
              <a:t>Health professionals providing care for people receiving social care in the community, and their support staff</a:t>
            </a:r>
            <a:endParaRPr lang="en-GB" dirty="0">
              <a:cs typeface="Calibri"/>
            </a:endParaRPr>
          </a:p>
          <a:p>
            <a:pPr marL="171450" indent="-171450">
              <a:buFont typeface="Arial"/>
              <a:buChar char="•"/>
            </a:pPr>
            <a:r>
              <a:rPr lang="en-GB" dirty="0"/>
              <a:t>Commissioners and providers of services for people receiving social care in the community</a:t>
            </a:r>
            <a:endParaRPr lang="en-GB" dirty="0">
              <a:cs typeface="Calibri"/>
            </a:endParaRPr>
          </a:p>
          <a:p>
            <a:pPr marL="171450" indent="-171450">
              <a:buFont typeface="Arial"/>
              <a:buChar char="•"/>
            </a:pPr>
            <a:r>
              <a:rPr lang="en-GB" dirty="0"/>
              <a:t>People receiving social care in the community, their families and carers</a:t>
            </a:r>
            <a:endParaRPr lang="en-GB" dirty="0">
              <a:cs typeface="Calibri"/>
            </a:endParaRPr>
          </a:p>
          <a:p>
            <a:endParaRPr lang="en-GB" b="1" dirty="0">
              <a:cs typeface="Calibri"/>
            </a:endParaRPr>
          </a:p>
          <a:p>
            <a:r>
              <a:rPr lang="en-GB" b="1" dirty="0"/>
              <a:t>Recommendations</a:t>
            </a:r>
            <a:endParaRPr lang="en-GB" dirty="0"/>
          </a:p>
          <a:p>
            <a:r>
              <a:rPr lang="en-GB" dirty="0"/>
              <a:t>This guideline includes recommendations on:</a:t>
            </a:r>
            <a:endParaRPr lang="en-GB" dirty="0">
              <a:cs typeface="Calibri"/>
            </a:endParaRPr>
          </a:p>
          <a:p>
            <a:pPr marL="171450" indent="-171450">
              <a:buFont typeface="Arial"/>
              <a:buChar char="•"/>
            </a:pPr>
            <a:r>
              <a:rPr lang="en-GB" u="sng" dirty="0">
                <a:hlinkClick r:id="rId3"/>
              </a:rPr>
              <a:t>governance arrangements</a:t>
            </a:r>
            <a:r>
              <a:rPr lang="en-GB" dirty="0"/>
              <a:t> and </a:t>
            </a:r>
            <a:r>
              <a:rPr lang="en-GB" u="sng" dirty="0">
                <a:hlinkClick r:id="rId4"/>
              </a:rPr>
              <a:t>joint working between health and social care</a:t>
            </a:r>
            <a:endParaRPr lang="en-GB"/>
          </a:p>
          <a:p>
            <a:pPr marL="171450" indent="-171450">
              <a:buFont typeface="Arial"/>
              <a:buChar char="•"/>
            </a:pPr>
            <a:r>
              <a:rPr lang="en-GB" u="sng" dirty="0">
                <a:hlinkClick r:id="rId5"/>
              </a:rPr>
              <a:t>assessing medicines support needs</a:t>
            </a:r>
            <a:endParaRPr lang="en-GB"/>
          </a:p>
          <a:p>
            <a:pPr marL="171450" indent="-171450">
              <a:buFont typeface="Arial"/>
              <a:buChar char="•"/>
            </a:pPr>
            <a:r>
              <a:rPr lang="en-GB" u="sng" dirty="0">
                <a:hlinkClick r:id="rId6"/>
              </a:rPr>
              <a:t>supporting people to take their medicines</a:t>
            </a:r>
            <a:r>
              <a:rPr lang="en-GB" dirty="0"/>
              <a:t>, including </a:t>
            </a:r>
            <a:r>
              <a:rPr lang="en-GB" u="sng" dirty="0">
                <a:hlinkClick r:id="rId7"/>
              </a:rPr>
              <a:t>covert administration</a:t>
            </a:r>
            <a:r>
              <a:rPr lang="en-GB" dirty="0"/>
              <a:t> and </a:t>
            </a:r>
            <a:r>
              <a:rPr lang="en-GB" u="sng" dirty="0">
                <a:hlinkClick r:id="rId8"/>
              </a:rPr>
              <a:t>managing concerns</a:t>
            </a:r>
            <a:endParaRPr lang="en-GB"/>
          </a:p>
          <a:p>
            <a:pPr marL="171450" indent="-171450">
              <a:buFont typeface="Arial"/>
              <a:buChar char="•"/>
            </a:pPr>
            <a:r>
              <a:rPr lang="en-GB" u="sng" dirty="0">
                <a:hlinkClick r:id="rId9"/>
              </a:rPr>
              <a:t>staff training and competency</a:t>
            </a:r>
            <a:endParaRPr lang="en-GB"/>
          </a:p>
          <a:p>
            <a:pPr marL="171450" indent="-171450">
              <a:buFont typeface="Arial"/>
              <a:buChar char="•"/>
            </a:pPr>
            <a:r>
              <a:rPr lang="en-GB" u="sng" dirty="0">
                <a:hlinkClick r:id="rId10"/>
              </a:rPr>
              <a:t>sharing medicines information</a:t>
            </a:r>
            <a:r>
              <a:rPr lang="en-GB" dirty="0"/>
              <a:t> and </a:t>
            </a:r>
            <a:r>
              <a:rPr lang="en-GB" u="sng" dirty="0">
                <a:hlinkClick r:id="rId11"/>
              </a:rPr>
              <a:t>record keeping</a:t>
            </a:r>
            <a:endParaRPr lang="en-GB"/>
          </a:p>
          <a:p>
            <a:pPr marL="171450" indent="-171450">
              <a:buFont typeface="Arial"/>
              <a:buChar char="•"/>
            </a:pPr>
            <a:r>
              <a:rPr lang="en-GB" dirty="0"/>
              <a:t>safely </a:t>
            </a:r>
            <a:r>
              <a:rPr lang="en-GB" u="sng" dirty="0">
                <a:hlinkClick r:id="rId12"/>
              </a:rPr>
              <a:t>ordering and supplying medicines</a:t>
            </a:r>
            <a:r>
              <a:rPr lang="en-GB" dirty="0"/>
              <a:t> and </a:t>
            </a:r>
            <a:r>
              <a:rPr lang="en-GB" u="sng" dirty="0">
                <a:hlinkClick r:id="rId13"/>
              </a:rPr>
              <a:t>transporting, storing and disposing of medicines</a:t>
            </a:r>
            <a:endParaRPr lang="en-GB"/>
          </a:p>
          <a:p>
            <a:endParaRPr lang="en-GB"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8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Expanding a little…… our guidance is based on the best available evidence and is produced collaboratively by experts, service users, people using services , carers and the wider public. It is subject to consultation and, when necessary challenge.</a:t>
            </a:r>
          </a:p>
          <a:p>
            <a:endParaRPr lang="en-GB" dirty="0"/>
          </a:p>
          <a:p>
            <a:r>
              <a:rPr lang="en-GB" dirty="0"/>
              <a:t>Covers a wide range of topics, from preventing and managing specific conditions, improving health, and managing medicines in different settings, to providing social care and support to adults and children, and planning broader services and interventions to improve the health of communities. </a:t>
            </a:r>
          </a:p>
          <a:p>
            <a:endParaRPr lang="en-GB" dirty="0"/>
          </a:p>
          <a:p>
            <a:r>
              <a:rPr lang="en-GB" dirty="0"/>
              <a:t>Our guidance is used to help inform decisions about patient care and also much more widely – for informing commissioning and business planning, health inequalities, specific programmes (for example CVD prevention), and also learning and development.</a:t>
            </a:r>
          </a:p>
          <a:p>
            <a:endParaRPr lang="en-GB" dirty="0"/>
          </a:p>
          <a:p>
            <a:r>
              <a:rPr lang="en-GB" dirty="0"/>
              <a:t>Very much supporting a shared view of quality across health and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90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03188" y="750888"/>
            <a:ext cx="6678612" cy="3757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200" dirty="0">
                <a:latin typeface="Arial" charset="0"/>
                <a:cs typeface="Arial" charset="0"/>
              </a:rPr>
              <a:t>1.1 Developing and reviewing policies for safe and effective use of medicines</a:t>
            </a:r>
          </a:p>
          <a:p>
            <a:r>
              <a:rPr lang="en-GB" altLang="en-US" sz="1200" dirty="0">
                <a:latin typeface="Arial" charset="0"/>
                <a:cs typeface="Arial" charset="0"/>
              </a:rPr>
              <a:t>1.2 Supporting residents to make informed decisions and recording these decisions</a:t>
            </a:r>
          </a:p>
          <a:p>
            <a:r>
              <a:rPr lang="en-GB" altLang="en-US" sz="1200" dirty="0">
                <a:latin typeface="Arial" charset="0"/>
                <a:cs typeface="Arial" charset="0"/>
              </a:rPr>
              <a:t>1.3 Sharing information about a resident's medicines</a:t>
            </a:r>
          </a:p>
          <a:p>
            <a:r>
              <a:rPr lang="en-GB" altLang="en-US" sz="1200" dirty="0">
                <a:latin typeface="Arial" charset="0"/>
                <a:cs typeface="Arial" charset="0"/>
              </a:rPr>
              <a:t>1.4 Ensuring that records are accurate and up to date</a:t>
            </a:r>
          </a:p>
          <a:p>
            <a:r>
              <a:rPr lang="en-GB" altLang="en-US" sz="1200" dirty="0">
                <a:latin typeface="Arial" charset="0"/>
                <a:cs typeface="Arial" charset="0"/>
              </a:rPr>
              <a:t>1.5 Identifying, reporting and reviewing medicines-related problems</a:t>
            </a:r>
          </a:p>
          <a:p>
            <a:r>
              <a:rPr lang="en-GB" altLang="en-US" sz="1200" dirty="0">
                <a:latin typeface="Arial" charset="0"/>
                <a:cs typeface="Arial" charset="0"/>
              </a:rPr>
              <a:t>1.6 Keeping residents safe (safeguarding)</a:t>
            </a:r>
          </a:p>
          <a:p>
            <a:r>
              <a:rPr lang="en-GB" altLang="en-US" sz="1200" dirty="0">
                <a:latin typeface="Arial" charset="0"/>
                <a:cs typeface="Arial" charset="0"/>
              </a:rPr>
              <a:t>1.7 Accurately listing a resident's medicines (medicines reconciliation)</a:t>
            </a:r>
          </a:p>
          <a:p>
            <a:r>
              <a:rPr lang="en-GB" altLang="en-US" sz="1200" dirty="0">
                <a:latin typeface="Arial" charset="0"/>
                <a:cs typeface="Arial" charset="0"/>
              </a:rPr>
              <a:t>1.8 Reviewing medicines (medication review)</a:t>
            </a:r>
          </a:p>
          <a:p>
            <a:pPr eaLnBrk="1" hangingPunct="1"/>
            <a:endParaRPr lang="en-GB" altLang="en-US" dirty="0"/>
          </a:p>
        </p:txBody>
      </p:sp>
      <p:sp>
        <p:nvSpPr>
          <p:cNvPr id="4" name="Header Placeholder 3"/>
          <p:cNvSpPr>
            <a:spLocks noGrp="1"/>
          </p:cNvSpPr>
          <p:nvPr>
            <p:ph type="hdr" sz="quarter"/>
          </p:nvPr>
        </p:nvSpPr>
        <p:spPr>
          <a:xfrm>
            <a:off x="0" y="0"/>
            <a:ext cx="2890838" cy="496888"/>
          </a:xfrm>
          <a:prstGeom prst="rect">
            <a:avLst/>
          </a:prstGeom>
        </p:spPr>
        <p:txBody>
          <a:bodyPr/>
          <a:lstStyle/>
          <a:p>
            <a:pPr>
              <a:defRPr/>
            </a:pPr>
            <a:r>
              <a:rPr lang="en-GB">
                <a:solidFill>
                  <a:prstClr val="black"/>
                </a:solidFill>
              </a:rPr>
              <a:t>agenda item 3</a:t>
            </a:r>
          </a:p>
        </p:txBody>
      </p:sp>
      <p:sp>
        <p:nvSpPr>
          <p:cNvPr id="5" name="Slide Number Placeholder 4"/>
          <p:cNvSpPr>
            <a:spLocks noGrp="1"/>
          </p:cNvSpPr>
          <p:nvPr>
            <p:ph type="sldNum" sz="quarter" idx="5"/>
          </p:nvPr>
        </p:nvSpPr>
        <p:spPr/>
        <p:txBody>
          <a:bodyPr/>
          <a:lstStyle/>
          <a:p>
            <a:pPr>
              <a:defRPr/>
            </a:pPr>
            <a:fld id="{9318F3B0-CA34-426B-8139-3B0E4A1E1E84}" type="slidenum">
              <a:rPr lang="en-GB" smtClean="0">
                <a:solidFill>
                  <a:prstClr val="black"/>
                </a:solidFill>
              </a:rPr>
              <a:pPr>
                <a:defRPr/>
              </a:pPr>
              <a:t>24</a:t>
            </a:fld>
            <a:endParaRPr lang="en-GB" dirty="0">
              <a:solidFill>
                <a:prstClr val="black"/>
              </a:solidFill>
            </a:endParaRPr>
          </a:p>
        </p:txBody>
      </p:sp>
    </p:spTree>
    <p:extLst>
      <p:ext uri="{BB962C8B-B14F-4D97-AF65-F5344CB8AC3E}">
        <p14:creationId xmlns:p14="http://schemas.microsoft.com/office/powerpoint/2010/main" val="27215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8612" cy="3757612"/>
          </a:xfrm>
        </p:spPr>
      </p:sp>
      <p:sp>
        <p:nvSpPr>
          <p:cNvPr id="3" name="Notes Placeholder 2"/>
          <p:cNvSpPr>
            <a:spLocks noGrp="1"/>
          </p:cNvSpPr>
          <p:nvPr>
            <p:ph type="body" idx="1"/>
          </p:nvPr>
        </p:nvSpPr>
        <p:spPr/>
        <p:txBody>
          <a:bodyPr/>
          <a:lstStyle/>
          <a:p>
            <a:pPr>
              <a:defRPr/>
            </a:pPr>
            <a:r>
              <a:rPr lang="en-GB" sz="1200" dirty="0"/>
              <a:t>1.9 Prescribing medicines</a:t>
            </a:r>
          </a:p>
          <a:p>
            <a:pPr>
              <a:defRPr/>
            </a:pPr>
            <a:r>
              <a:rPr lang="en-GB" sz="1200" dirty="0"/>
              <a:t>1.10 Ordering medicines</a:t>
            </a:r>
          </a:p>
          <a:p>
            <a:pPr>
              <a:defRPr/>
            </a:pPr>
            <a:r>
              <a:rPr lang="en-GB" sz="1200" dirty="0"/>
              <a:t>1.11 Dispensing and supplying medicines</a:t>
            </a:r>
          </a:p>
          <a:p>
            <a:pPr>
              <a:defRPr/>
            </a:pPr>
            <a:r>
              <a:rPr lang="en-GB" sz="1200" dirty="0"/>
              <a:t>1.12 Receiving, storing and disposing of medicines</a:t>
            </a:r>
          </a:p>
          <a:p>
            <a:pPr>
              <a:defRPr/>
            </a:pPr>
            <a:r>
              <a:rPr lang="en-GB" sz="1200" dirty="0"/>
              <a:t>1.13 Helping residents to look after and take their medicines themselves (self-administration)</a:t>
            </a:r>
          </a:p>
          <a:p>
            <a:pPr>
              <a:defRPr/>
            </a:pPr>
            <a:r>
              <a:rPr lang="en-GB" sz="1200" dirty="0"/>
              <a:t>1.14 Care home staff administering medicines to residents</a:t>
            </a:r>
          </a:p>
          <a:p>
            <a:pPr>
              <a:defRPr/>
            </a:pPr>
            <a:r>
              <a:rPr lang="en-GB" sz="1200" dirty="0"/>
              <a:t>1.15 Care home staff giving medicines to residents without their knowledge (covert administration)</a:t>
            </a:r>
          </a:p>
          <a:p>
            <a:pPr>
              <a:defRPr/>
            </a:pPr>
            <a:r>
              <a:rPr lang="en-GB" sz="1200" dirty="0"/>
              <a:t>1.16 Care home staff giving non-prescription and over-the-counter products to residents (homely remedies)</a:t>
            </a:r>
          </a:p>
          <a:p>
            <a:pPr>
              <a:defRPr/>
            </a:pPr>
            <a:r>
              <a:rPr lang="en-GB" sz="1200" dirty="0"/>
              <a:t>1.17 Training and skills (competency) of care home staff</a:t>
            </a:r>
          </a:p>
          <a:p>
            <a:endParaRPr lang="en-GB" dirty="0"/>
          </a:p>
        </p:txBody>
      </p:sp>
      <p:sp>
        <p:nvSpPr>
          <p:cNvPr id="4" name="Header Placeholder 3"/>
          <p:cNvSpPr>
            <a:spLocks noGrp="1"/>
          </p:cNvSpPr>
          <p:nvPr>
            <p:ph type="hdr" sz="quarter" idx="10"/>
          </p:nvPr>
        </p:nvSpPr>
        <p:spPr>
          <a:xfrm>
            <a:off x="0" y="0"/>
            <a:ext cx="2890838" cy="496888"/>
          </a:xfrm>
          <a:prstGeom prst="rect">
            <a:avLst/>
          </a:prstGeom>
        </p:spPr>
        <p:txBody>
          <a:bodyPr/>
          <a:lstStyle/>
          <a:p>
            <a:pPr>
              <a:defRPr/>
            </a:pPr>
            <a:r>
              <a:rPr lang="en-GB"/>
              <a:t>agenda item 3</a:t>
            </a:r>
          </a:p>
        </p:txBody>
      </p:sp>
      <p:sp>
        <p:nvSpPr>
          <p:cNvPr id="5" name="Slide Number Placeholder 4"/>
          <p:cNvSpPr>
            <a:spLocks noGrp="1"/>
          </p:cNvSpPr>
          <p:nvPr>
            <p:ph type="sldNum" sz="quarter" idx="11"/>
          </p:nvPr>
        </p:nvSpPr>
        <p:spPr/>
        <p:txBody>
          <a:bodyPr/>
          <a:lstStyle/>
          <a:p>
            <a:pPr>
              <a:defRPr/>
            </a:pPr>
            <a:fld id="{6DF33E5B-5935-4597-868D-1436AA1DAEC5}" type="slidenum">
              <a:rPr lang="en-GB" smtClean="0"/>
              <a:pPr>
                <a:defRPr/>
              </a:pPr>
              <a:t>25</a:t>
            </a:fld>
            <a:endParaRPr lang="en-GB" dirty="0"/>
          </a:p>
        </p:txBody>
      </p:sp>
    </p:spTree>
    <p:extLst>
      <p:ext uri="{BB962C8B-B14F-4D97-AF65-F5344CB8AC3E}">
        <p14:creationId xmlns:p14="http://schemas.microsoft.com/office/powerpoint/2010/main" val="3427588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8612" cy="3757612"/>
          </a:xfrm>
        </p:spPr>
      </p:sp>
      <p:sp>
        <p:nvSpPr>
          <p:cNvPr id="3" name="Notes Placeholder 2"/>
          <p:cNvSpPr>
            <a:spLocks noGrp="1"/>
          </p:cNvSpPr>
          <p:nvPr>
            <p:ph type="body" idx="1"/>
          </p:nvPr>
        </p:nvSpPr>
        <p:spPr/>
        <p:txBody>
          <a:bodyPr/>
          <a:lstStyle/>
          <a:p>
            <a:r>
              <a:rPr lang="en-GB" dirty="0"/>
              <a:t>People living in care homes have the same rights in relation to NHS care as the rest of us, as set out in the NHS Constitution.</a:t>
            </a:r>
          </a:p>
          <a:p>
            <a:r>
              <a:rPr lang="en-GB" dirty="0"/>
              <a:t>Care homes residents should have the opportunity to make informed decisions about their care and treatment. </a:t>
            </a:r>
          </a:p>
          <a:p>
            <a:r>
              <a:rPr lang="en-GB" dirty="0"/>
              <a:t>Person-centred care is important. </a:t>
            </a:r>
          </a:p>
          <a:p>
            <a:r>
              <a:rPr lang="en-GB" dirty="0"/>
              <a:t>Helping residents to look after and take their own medicines helps them retain their independence.</a:t>
            </a:r>
          </a:p>
          <a:p>
            <a:r>
              <a:rPr lang="en-GB" dirty="0"/>
              <a:t>When a person moves into a care home, staff should assume they  can manage their own medicines, unless indicated otherwise. </a:t>
            </a:r>
          </a:p>
          <a:p>
            <a:r>
              <a:rPr lang="en-GB" dirty="0"/>
              <a:t>Each resident should have an individual risk assessment to determine the support they need to manage their own medicines. </a:t>
            </a:r>
          </a:p>
          <a:p>
            <a:r>
              <a:rPr lang="en-GB" dirty="0"/>
              <a:t>Care home providers should have a medicines policy which includes written processes for the safe and effective use of medicines</a:t>
            </a:r>
          </a:p>
          <a:p>
            <a:endParaRPr lang="en-GB" dirty="0"/>
          </a:p>
          <a:p>
            <a:r>
              <a:rPr lang="en-GB" dirty="0"/>
              <a:t>Risk assessment of residents ability to self manage medication might cover;</a:t>
            </a:r>
            <a:br>
              <a:rPr lang="en-GB" dirty="0"/>
            </a:br>
            <a:endParaRPr lang="en-GB" dirty="0"/>
          </a:p>
          <a:p>
            <a:r>
              <a:rPr lang="en-GB" dirty="0"/>
              <a:t>-  resident choice </a:t>
            </a:r>
          </a:p>
          <a:p>
            <a:r>
              <a:rPr lang="en-GB" dirty="0"/>
              <a:t>– whether self‑administration will be a risk to the resident or to other residents </a:t>
            </a:r>
          </a:p>
          <a:p>
            <a:r>
              <a:rPr lang="en-GB" dirty="0"/>
              <a:t>– whether the resident can take the correct dose of their own medicines at the right time and in the right way (for example, do they have the mental capacity and manual dexterity for self-administration?) </a:t>
            </a:r>
          </a:p>
          <a:p>
            <a:r>
              <a:rPr lang="en-GB" dirty="0"/>
              <a:t>– how often the assessment will need to be repeated based upon individual resident need </a:t>
            </a:r>
          </a:p>
          <a:p>
            <a:r>
              <a:rPr lang="en-GB" dirty="0"/>
              <a:t>– how the medicines will be stored </a:t>
            </a:r>
          </a:p>
          <a:p>
            <a:r>
              <a:rPr lang="en-GB" dirty="0"/>
              <a:t>– the responsibilities of the care home staff, which should be written in the resident's care plan (such as reminding the resident to self-administer or assisting residents with certain medicines)? </a:t>
            </a:r>
          </a:p>
          <a:p>
            <a:r>
              <a:rPr lang="en-GB" dirty="0"/>
              <a:t>The process should detail who will be responsible for coordinating, and who will be involved in, risk assessment  </a:t>
            </a:r>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3602423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spcAft>
                <a:spcPts val="1125"/>
              </a:spcAft>
            </a:pPr>
            <a:r>
              <a:rPr lang="en-GB" dirty="0"/>
              <a:t>Our field team has extensively delivered bespoke sessions for different audiences across health and social care, often joining up with key partners to do so (</a:t>
            </a:r>
            <a:r>
              <a:rPr lang="en-GB" dirty="0" err="1"/>
              <a:t>e,g</a:t>
            </a:r>
            <a:r>
              <a:rPr lang="en-GB" dirty="0"/>
              <a:t> NHSE, </a:t>
            </a:r>
            <a:r>
              <a:rPr lang="en-GB" dirty="0" err="1"/>
              <a:t>SfC</a:t>
            </a:r>
            <a:r>
              <a:rPr lang="en-GB" dirty="0"/>
              <a:t>, CQC, SWE.)</a:t>
            </a:r>
          </a:p>
          <a:p>
            <a:pPr>
              <a:spcBef>
                <a:spcPts val="500"/>
              </a:spcBef>
              <a:spcAft>
                <a:spcPts val="1125"/>
              </a:spcAft>
            </a:pPr>
            <a:endParaRPr lang="en-GB" dirty="0"/>
          </a:p>
          <a:p>
            <a:pPr>
              <a:spcBef>
                <a:spcPts val="500"/>
              </a:spcBef>
              <a:spcAft>
                <a:spcPts val="1125"/>
              </a:spcAft>
            </a:pPr>
            <a:r>
              <a:rPr lang="en-GB" dirty="0"/>
              <a:t>For example – </a:t>
            </a:r>
          </a:p>
          <a:p>
            <a:pPr marL="171450" indent="-171450">
              <a:spcBef>
                <a:spcPts val="500"/>
              </a:spcBef>
              <a:spcAft>
                <a:spcPts val="1125"/>
              </a:spcAft>
              <a:buFont typeface="Arial" panose="020B0604020202020204" pitchFamily="34" charset="0"/>
              <a:buChar char="•"/>
            </a:pPr>
            <a:r>
              <a:rPr lang="en-GB" dirty="0"/>
              <a:t>General introductory sessions about NICE, supporting quality in practice</a:t>
            </a:r>
          </a:p>
          <a:p>
            <a:pPr marL="171450" indent="-171450">
              <a:spcBef>
                <a:spcPts val="500"/>
              </a:spcBef>
              <a:spcAft>
                <a:spcPts val="1125"/>
              </a:spcAft>
              <a:buFont typeface="Arial" panose="020B0604020202020204" pitchFamily="34" charset="0"/>
              <a:buChar char="•"/>
            </a:pPr>
            <a:r>
              <a:rPr lang="en-GB" dirty="0"/>
              <a:t>Registered Manager Networks &amp; Social Care providers – varied topical sessions for example safeguarding, advanced care planning, oral health in care homes, dementia, mental wellbeing of older persons, caring for persons with learning disabilities &amp; autism, supporting CQC preparedness, medicines management &amp; optimisation (linking in with our Medicines Implementation Consultants)</a:t>
            </a:r>
          </a:p>
          <a:p>
            <a:pPr marL="171450" indent="-171450">
              <a:spcBef>
                <a:spcPts val="500"/>
              </a:spcBef>
              <a:spcAft>
                <a:spcPts val="1125"/>
              </a:spcAft>
              <a:buFont typeface="Arial" panose="020B0604020202020204" pitchFamily="34" charset="0"/>
              <a:buChar char="•"/>
            </a:pPr>
            <a:r>
              <a:rPr lang="en-GB" dirty="0"/>
              <a:t>Regulated professionals – NICE supporting CPD, evidence based practice and registration revalidation (social workers, nurses community of practice)</a:t>
            </a:r>
          </a:p>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27</a:t>
            </a:fld>
            <a:endParaRPr lang="en-US"/>
          </a:p>
        </p:txBody>
      </p:sp>
    </p:spTree>
    <p:extLst>
      <p:ext uri="{BB962C8B-B14F-4D97-AF65-F5344CB8AC3E}">
        <p14:creationId xmlns:p14="http://schemas.microsoft.com/office/powerpoint/2010/main" val="1241471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actions will you take as a result of today’s session?</a:t>
            </a:r>
            <a:endParaRPr lang="en-US">
              <a:cs typeface="Calibri" panose="020F0502020204030204"/>
            </a:endParaRPr>
          </a:p>
          <a:p>
            <a:r>
              <a:rPr lang="en-US"/>
              <a:t>These are all things you can log as CPD</a:t>
            </a:r>
            <a:endParaRPr lang="en-GB"/>
          </a:p>
          <a:p>
            <a:r>
              <a:rPr lang="en-GB"/>
              <a:t>Please let us know in chat if you are willing to share a  case example on how you are using NICE guidance </a:t>
            </a:r>
            <a:endParaRPr lang="en-US">
              <a:cs typeface="Calibri"/>
            </a:endParaRPr>
          </a:p>
          <a:p>
            <a:endParaRPr lang="en-US">
              <a:cs typeface="Calibri"/>
            </a:endParaRPr>
          </a:p>
        </p:txBody>
      </p:sp>
      <p:sp>
        <p:nvSpPr>
          <p:cNvPr id="4" name="Slide Number Placeholder 3"/>
          <p:cNvSpPr>
            <a:spLocks noGrp="1"/>
          </p:cNvSpPr>
          <p:nvPr>
            <p:ph type="sldNum" sz="quarter" idx="5"/>
          </p:nvPr>
        </p:nvSpPr>
        <p:spPr>
          <a:xfrm>
            <a:off x="3429000" y="8685213"/>
            <a:ext cx="2971800" cy="458787"/>
          </a:xfrm>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6653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3</a:t>
            </a:fld>
            <a:endParaRPr lang="en-US"/>
          </a:p>
        </p:txBody>
      </p:sp>
    </p:spTree>
    <p:extLst>
      <p:ext uri="{BB962C8B-B14F-4D97-AF65-F5344CB8AC3E}">
        <p14:creationId xmlns:p14="http://schemas.microsoft.com/office/powerpoint/2010/main" val="329902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Expanding a little…… our guidance is based on the best available evidence and is produced collaboratively by experts, service users, people using services , carers and the wider public. It is subject to consultation and, when necessary challenge.</a:t>
            </a:r>
          </a:p>
          <a:p>
            <a:endParaRPr lang="en-GB" dirty="0"/>
          </a:p>
          <a:p>
            <a:r>
              <a:rPr lang="en-GB" dirty="0"/>
              <a:t>Covers a wide range of topics, from preventing and managing specific conditions, improving health, and managing medicines in different settings, to providing social care and support to adults and children, and planning broader services and interventions to improve the health of communities. </a:t>
            </a:r>
          </a:p>
          <a:p>
            <a:endParaRPr lang="en-GB" dirty="0"/>
          </a:p>
          <a:p>
            <a:r>
              <a:rPr lang="en-GB" dirty="0"/>
              <a:t>Our guidance is used to help inform decisions about patient care and also much more widely – for informing commissioning and business planning, health inequalities, specific programmes (for example CVD prevention), and also learning and development.</a:t>
            </a:r>
          </a:p>
          <a:p>
            <a:endParaRPr lang="en-GB" dirty="0"/>
          </a:p>
          <a:p>
            <a:r>
              <a:rPr lang="en-GB" dirty="0"/>
              <a:t>Very much supporting a shared view of quality across health and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70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Our guidelines aren’t produced by NICE staff themselves but working groups of health and social care professionals, along with practitioners, technical experts and importantly also patients, service users, carers and members of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Also have the option of inviting expert witnesses to provide expert advice in the absence of published evidence, and the option to call for evidence (</a:t>
            </a:r>
            <a:r>
              <a:rPr lang="en-GB" altLang="en-US" err="1"/>
              <a:t>ie</a:t>
            </a:r>
            <a:r>
              <a:rPr lang="en-GB" altLang="en-US"/>
              <a:t> ask stakeholders if they are aware of anything)</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[Guideline Development Committee comprises – the chair, social care topic advisor, and technical and project management staff from NCCSC and NICE, members from the social care professions (providers and commissioners), other professionals if relevant, service user and carer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This image is of a guideline committee meeting prior to the pandemic. These committees now meet virtually but you can see the number of people who input into guideline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6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00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1633"/>
              </a:spcAft>
            </a:pPr>
            <a:r>
              <a:rPr lang="en-GB" altLang="en-US" sz="1200" b="1" dirty="0"/>
              <a:t>Smiling matters:</a:t>
            </a:r>
          </a:p>
          <a:p>
            <a:pPr marL="526514" indent="-311010" defTabSz="946052">
              <a:lnSpc>
                <a:spcPts val="2540"/>
              </a:lnSpc>
              <a:spcBef>
                <a:spcPts val="900"/>
              </a:spcBef>
              <a:spcAft>
                <a:spcPts val="726"/>
              </a:spcAft>
              <a:buClr>
                <a:srgbClr val="393938"/>
              </a:buClr>
              <a:buFont typeface="Arial" panose="020B0604020202020204" pitchFamily="34" charset="0"/>
              <a:buChar char="•"/>
            </a:pPr>
            <a:r>
              <a:rPr lang="en-GB" sz="1200" dirty="0">
                <a:solidFill>
                  <a:srgbClr val="18646E"/>
                </a:solidFill>
                <a:latin typeface="+mn-lt"/>
                <a:cs typeface="Arial" panose="020B0604020202020204" pitchFamily="34" charset="0"/>
              </a:rPr>
              <a:t>52% of care homes visited had no policy to promote and protect people’s oral health</a:t>
            </a:r>
          </a:p>
          <a:p>
            <a:pPr marL="526514" indent="-311010" defTabSz="946052">
              <a:lnSpc>
                <a:spcPts val="2540"/>
              </a:lnSpc>
              <a:spcBef>
                <a:spcPts val="900"/>
              </a:spcBef>
              <a:spcAft>
                <a:spcPts val="726"/>
              </a:spcAft>
              <a:buClr>
                <a:srgbClr val="393938"/>
              </a:buClr>
              <a:buFont typeface="Arial" panose="020B0604020202020204" pitchFamily="34" charset="0"/>
              <a:buChar char="•"/>
            </a:pPr>
            <a:r>
              <a:rPr lang="en-GB" sz="1200" dirty="0">
                <a:solidFill>
                  <a:srgbClr val="18646E"/>
                </a:solidFill>
                <a:latin typeface="+mn-lt"/>
                <a:cs typeface="Arial" panose="020B0604020202020204" pitchFamily="34" charset="0"/>
              </a:rPr>
              <a:t>47% of care homes were not providing any staff training to support people’s daily oral healthcare</a:t>
            </a:r>
          </a:p>
          <a:p>
            <a:pPr marL="526514" indent="-311010" defTabSz="946052">
              <a:lnSpc>
                <a:spcPts val="2540"/>
              </a:lnSpc>
              <a:spcBef>
                <a:spcPts val="544"/>
              </a:spcBef>
              <a:spcAft>
                <a:spcPts val="544"/>
              </a:spcAft>
              <a:buClr>
                <a:srgbClr val="393938"/>
              </a:buClr>
              <a:buFont typeface="Arial" panose="020B0604020202020204" pitchFamily="34" charset="0"/>
              <a:buChar char="•"/>
            </a:pPr>
            <a:r>
              <a:rPr lang="en-GB" sz="1200" dirty="0">
                <a:solidFill>
                  <a:srgbClr val="18646E"/>
                </a:solidFill>
                <a:latin typeface="+mn-lt"/>
                <a:cs typeface="Arial" panose="020B0604020202020204" pitchFamily="34" charset="0"/>
              </a:rPr>
              <a:t>73% of residents’ care plans we reviewed only partly covered or did not cover oral health at all – homes looking after people with dementia being the most likely to have no plan in place</a:t>
            </a:r>
          </a:p>
          <a:p>
            <a:pPr marL="526514" indent="-311010" defTabSz="946052">
              <a:lnSpc>
                <a:spcPts val="2540"/>
              </a:lnSpc>
              <a:spcBef>
                <a:spcPts val="900"/>
              </a:spcBef>
              <a:spcAft>
                <a:spcPts val="726"/>
              </a:spcAft>
              <a:buClr>
                <a:srgbClr val="393938"/>
              </a:buClr>
              <a:buFont typeface="Arial" panose="020B0604020202020204" pitchFamily="34" charset="0"/>
              <a:buChar char="•"/>
            </a:pPr>
            <a:r>
              <a:rPr lang="en-GB" sz="1200" dirty="0">
                <a:solidFill>
                  <a:srgbClr val="18646E"/>
                </a:solidFill>
                <a:latin typeface="+mn-lt"/>
                <a:cs typeface="Arial" panose="020B0604020202020204" pitchFamily="34" charset="0"/>
              </a:rPr>
              <a:t>17% of care homes said they did not assess people’s oral health on admission</a:t>
            </a:r>
          </a:p>
          <a:p>
            <a:pPr>
              <a:lnSpc>
                <a:spcPct val="100000"/>
              </a:lnSpc>
              <a:spcBef>
                <a:spcPts val="0"/>
              </a:spcBef>
              <a:spcAft>
                <a:spcPts val="1633"/>
              </a:spcAft>
            </a:pPr>
            <a:endParaRPr lang="en-GB" altLang="en-US" sz="1200" b="1" dirty="0"/>
          </a:p>
          <a:p>
            <a:pPr>
              <a:lnSpc>
                <a:spcPct val="100000"/>
              </a:lnSpc>
              <a:spcBef>
                <a:spcPts val="0"/>
              </a:spcBef>
              <a:spcAft>
                <a:spcPts val="1633"/>
              </a:spcAft>
            </a:pPr>
            <a:endParaRPr lang="en-GB" altLang="en-US" sz="1200" b="1" dirty="0"/>
          </a:p>
          <a:p>
            <a:pPr>
              <a:lnSpc>
                <a:spcPct val="100000"/>
              </a:lnSpc>
              <a:spcBef>
                <a:spcPts val="0"/>
              </a:spcBef>
              <a:spcAft>
                <a:spcPts val="1633"/>
              </a:spcAft>
            </a:pPr>
            <a:r>
              <a:rPr lang="en-GB" altLang="en-US" sz="1200" b="1" dirty="0"/>
              <a:t>Aim is to maintain and improve their oral health and ensure timely access to dental treatment</a:t>
            </a:r>
          </a:p>
          <a:p>
            <a:pPr>
              <a:lnSpc>
                <a:spcPct val="100000"/>
              </a:lnSpc>
              <a:spcBef>
                <a:spcPts val="0"/>
              </a:spcBef>
              <a:spcAft>
                <a:spcPts val="1633"/>
              </a:spcAft>
            </a:pPr>
            <a:r>
              <a:rPr lang="en-GB" altLang="en-US" sz="1200" b="1" dirty="0"/>
              <a:t>Recommendations</a:t>
            </a:r>
            <a:endParaRPr lang="en-GB" sz="1200" b="1" dirty="0"/>
          </a:p>
          <a:p>
            <a:pPr marL="526514" indent="-311010">
              <a:lnSpc>
                <a:spcPct val="100000"/>
              </a:lnSpc>
              <a:spcBef>
                <a:spcPts val="0"/>
              </a:spcBef>
              <a:spcAft>
                <a:spcPts val="1633"/>
              </a:spcAft>
              <a:buFont typeface="Arial" panose="020B0604020202020204" pitchFamily="34" charset="0"/>
              <a:buChar char="•"/>
            </a:pPr>
            <a:r>
              <a:rPr lang="en-GB" sz="1200" dirty="0"/>
              <a:t>Care home policies on oral health and providing residents with support to access dental services</a:t>
            </a:r>
          </a:p>
          <a:p>
            <a:pPr marL="526514" indent="-311010">
              <a:lnSpc>
                <a:spcPct val="100000"/>
              </a:lnSpc>
              <a:spcBef>
                <a:spcPts val="0"/>
              </a:spcBef>
              <a:spcAft>
                <a:spcPts val="1633"/>
              </a:spcAft>
              <a:buFont typeface="Arial" panose="020B0604020202020204" pitchFamily="34" charset="0"/>
              <a:buChar char="•"/>
            </a:pPr>
            <a:r>
              <a:rPr lang="en-GB" sz="1200" dirty="0"/>
              <a:t>General dental practices and community dental services</a:t>
            </a:r>
          </a:p>
          <a:p>
            <a:pPr marL="526514" indent="-311010">
              <a:lnSpc>
                <a:spcPct val="100000"/>
              </a:lnSpc>
              <a:spcBef>
                <a:spcPts val="0"/>
              </a:spcBef>
              <a:spcAft>
                <a:spcPts val="1633"/>
              </a:spcAft>
              <a:buFont typeface="Arial" panose="020B0604020202020204" pitchFamily="34" charset="0"/>
              <a:buChar char="•"/>
            </a:pPr>
            <a:r>
              <a:rPr lang="en-GB" sz="1200" dirty="0"/>
              <a:t>Oral health assessment and mouth care plans</a:t>
            </a:r>
          </a:p>
          <a:p>
            <a:pPr marL="526514" indent="-311010">
              <a:lnSpc>
                <a:spcPct val="100000"/>
              </a:lnSpc>
              <a:spcBef>
                <a:spcPts val="0"/>
              </a:spcBef>
              <a:spcAft>
                <a:spcPts val="1633"/>
              </a:spcAft>
              <a:buFont typeface="Arial" panose="020B0604020202020204" pitchFamily="34" charset="0"/>
              <a:buChar char="•"/>
            </a:pPr>
            <a:r>
              <a:rPr lang="en-GB" sz="1200" dirty="0"/>
              <a:t>Daily mouth care</a:t>
            </a:r>
          </a:p>
          <a:p>
            <a:pPr marL="526514" indent="-311010">
              <a:lnSpc>
                <a:spcPct val="100000"/>
              </a:lnSpc>
              <a:spcBef>
                <a:spcPts val="0"/>
              </a:spcBef>
              <a:spcAft>
                <a:spcPts val="1633"/>
              </a:spcAft>
              <a:buFont typeface="Arial" panose="020B0604020202020204" pitchFamily="34" charset="0"/>
              <a:buChar char="•"/>
            </a:pPr>
            <a:r>
              <a:rPr lang="en-GB" sz="1200" dirty="0"/>
              <a:t>Care staff knowledge and skills</a:t>
            </a:r>
          </a:p>
          <a:p>
            <a:pPr marL="526514" indent="-311010">
              <a:lnSpc>
                <a:spcPct val="100000"/>
              </a:lnSpc>
              <a:spcBef>
                <a:spcPts val="0"/>
              </a:spcBef>
              <a:spcAft>
                <a:spcPts val="1633"/>
              </a:spcAft>
              <a:buFont typeface="Arial" panose="020B0604020202020204" pitchFamily="34" charset="0"/>
              <a:buChar char="•"/>
            </a:pPr>
            <a:r>
              <a:rPr lang="en-GB" sz="1200" dirty="0"/>
              <a:t>Availability of local oral health services</a:t>
            </a:r>
          </a:p>
          <a:p>
            <a:pPr marL="526514" indent="-311010">
              <a:lnSpc>
                <a:spcPct val="100000"/>
              </a:lnSpc>
              <a:spcBef>
                <a:spcPts val="0"/>
              </a:spcBef>
              <a:spcAft>
                <a:spcPts val="1633"/>
              </a:spcAft>
              <a:buFont typeface="Arial" panose="020B0604020202020204" pitchFamily="34" charset="0"/>
              <a:buChar char="•"/>
            </a:pPr>
            <a:r>
              <a:rPr lang="en-GB" sz="1200" dirty="0"/>
              <a:t>Oral health promotion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7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303030"/>
                </a:solidFill>
              </a:rPr>
              <a:t>The webinar provides:</a:t>
            </a:r>
          </a:p>
          <a:p>
            <a:pPr marL="311010" indent="-311010">
              <a:buFont typeface="Arial" panose="020B0604020202020204" pitchFamily="34" charset="0"/>
              <a:buChar char="•"/>
            </a:pPr>
            <a:r>
              <a:rPr lang="en-GB" dirty="0">
                <a:solidFill>
                  <a:srgbClr val="303030"/>
                </a:solidFill>
              </a:rPr>
              <a:t>an overview of the NICE guideline and support resources.</a:t>
            </a:r>
          </a:p>
          <a:p>
            <a:pPr marL="311010" indent="-311010">
              <a:buFont typeface="Arial" panose="020B0604020202020204" pitchFamily="34" charset="0"/>
              <a:buChar char="•"/>
            </a:pPr>
            <a:r>
              <a:rPr lang="en-GB" dirty="0">
                <a:solidFill>
                  <a:srgbClr val="303030"/>
                </a:solidFill>
              </a:rPr>
              <a:t>Links to CQC report</a:t>
            </a:r>
          </a:p>
          <a:p>
            <a:pPr marL="311010" indent="-311010">
              <a:buFont typeface="Arial" panose="020B0604020202020204" pitchFamily="34" charset="0"/>
              <a:buChar char="•"/>
            </a:pPr>
            <a:r>
              <a:rPr lang="en-GB" dirty="0">
                <a:solidFill>
                  <a:srgbClr val="303030"/>
                </a:solidFill>
              </a:rPr>
              <a:t>Case studies on how the guidance has been use to support improvement in practice</a:t>
            </a:r>
          </a:p>
          <a:p>
            <a:endParaRPr lang="en-GB" b="1" dirty="0">
              <a:solidFill>
                <a:srgbClr val="303030"/>
              </a:solidFill>
            </a:endParaRPr>
          </a:p>
          <a:p>
            <a:r>
              <a:rPr lang="en-GB" b="1" dirty="0">
                <a:solidFill>
                  <a:srgbClr val="303030"/>
                </a:solidFill>
              </a:rPr>
              <a:t>This webinar was led by:</a:t>
            </a:r>
            <a:endParaRPr lang="en-GB" dirty="0">
              <a:solidFill>
                <a:srgbClr val="303030"/>
              </a:solidFill>
            </a:endParaRPr>
          </a:p>
          <a:p>
            <a:pPr marL="311010" indent="-311010">
              <a:buFont typeface="Arial" panose="020B0604020202020204" pitchFamily="34" charset="0"/>
              <a:buChar char="•"/>
            </a:pPr>
            <a:r>
              <a:rPr lang="en-GB" dirty="0">
                <a:solidFill>
                  <a:srgbClr val="303030"/>
                </a:solidFill>
              </a:rPr>
              <a:t>Lindsey </a:t>
            </a:r>
            <a:r>
              <a:rPr lang="en-GB" dirty="0" err="1">
                <a:solidFill>
                  <a:srgbClr val="303030"/>
                </a:solidFill>
              </a:rPr>
              <a:t>Deignan</a:t>
            </a:r>
            <a:r>
              <a:rPr lang="en-GB" dirty="0">
                <a:solidFill>
                  <a:srgbClr val="303030"/>
                </a:solidFill>
              </a:rPr>
              <a:t> - Care home manager, Sheffield</a:t>
            </a:r>
          </a:p>
          <a:p>
            <a:pPr marL="311010" indent="-311010">
              <a:buFont typeface="Arial" panose="020B0604020202020204" pitchFamily="34" charset="0"/>
              <a:buChar char="•"/>
            </a:pPr>
            <a:r>
              <a:rPr lang="en-GB" dirty="0">
                <a:solidFill>
                  <a:srgbClr val="303030"/>
                </a:solidFill>
              </a:rPr>
              <a:t>Antony Hall - Head of Inspection for Primary Medical Services and Integrated Care in London, CQC</a:t>
            </a:r>
          </a:p>
          <a:p>
            <a:pPr marL="311010" indent="-311010">
              <a:buFont typeface="Arial" panose="020B0604020202020204" pitchFamily="34" charset="0"/>
              <a:buChar char="•"/>
            </a:pPr>
            <a:r>
              <a:rPr lang="en-GB" dirty="0">
                <a:solidFill>
                  <a:srgbClr val="303030"/>
                </a:solidFill>
              </a:rPr>
              <a:t>Margaret Naylor - Dentist, Sheffield.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8</a:t>
            </a:fld>
            <a:endParaRPr lang="en-US"/>
          </a:p>
        </p:txBody>
      </p:sp>
    </p:spTree>
    <p:extLst>
      <p:ext uri="{BB962C8B-B14F-4D97-AF65-F5344CB8AC3E}">
        <p14:creationId xmlns:p14="http://schemas.microsoft.com/office/powerpoint/2010/main" val="254758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Will improve oral health of residents</a:t>
            </a:r>
          </a:p>
          <a:p>
            <a:r>
              <a:rPr lang="en-GB" dirty="0">
                <a:cs typeface="Calibri"/>
              </a:rPr>
              <a:t>Can be staff training and development</a:t>
            </a:r>
          </a:p>
          <a:p>
            <a:r>
              <a:rPr lang="en-GB" dirty="0">
                <a:cs typeface="Calibri"/>
              </a:rPr>
              <a:t>Can be used for CQC evidence</a:t>
            </a:r>
          </a:p>
          <a:p>
            <a:endParaRPr lang="en-GB" dirty="0">
              <a:cs typeface="Calibri"/>
            </a:endParaRPr>
          </a:p>
        </p:txBody>
      </p:sp>
      <p:sp>
        <p:nvSpPr>
          <p:cNvPr id="4" name="Slide Number Placeholder 3"/>
          <p:cNvSpPr>
            <a:spLocks noGrp="1"/>
          </p:cNvSpPr>
          <p:nvPr>
            <p:ph type="sldNum" sz="quarter" idx="5"/>
          </p:nvPr>
        </p:nvSpPr>
        <p:spPr/>
        <p:txBody>
          <a:bodyPr/>
          <a:lstStyle/>
          <a:p>
            <a:fld id="{3D92B9AF-1FF3-B64A-A57E-17202D6D58C9}" type="slidenum">
              <a:rPr lang="en-US" smtClean="0"/>
              <a:t>9</a:t>
            </a:fld>
            <a:endParaRPr lang="en-US"/>
          </a:p>
        </p:txBody>
      </p:sp>
    </p:spTree>
    <p:extLst>
      <p:ext uri="{BB962C8B-B14F-4D97-AF65-F5344CB8AC3E}">
        <p14:creationId xmlns:p14="http://schemas.microsoft.com/office/powerpoint/2010/main" val="367753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s://www.nice.org.uk/terms-and-conditions" TargetMode="External"/><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272840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mple Page (Blu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2502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84944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Inter" panose="02000503000000020004" pitchFamily="2" charset="0"/>
                <a:ea typeface="Inter" panose="02000503000000020004" pitchFamily="2" charset="0"/>
              </a:defRPr>
            </a:lvl1pPr>
            <a:lvl2pPr marL="742950" indent="-285750">
              <a:lnSpc>
                <a:spcPct val="150000"/>
              </a:lnSpc>
              <a:buFont typeface="Arial" panose="020B0604020202020204" pitchFamily="34" charset="0"/>
              <a:buChar char="•"/>
              <a:tabLst>
                <a:tab pos="809625" algn="l"/>
              </a:tabLst>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1126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One Column (Grey)">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69F6042C-4FF5-9C78-773F-A908D7CF358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3011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ne Column (Blu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6" name="Slide Number Placeholder 3">
            <a:extLst>
              <a:ext uri="{FF2B5EF4-FFF2-40B4-BE49-F238E27FC236}">
                <a16:creationId xmlns:a16="http://schemas.microsoft.com/office/drawing/2014/main" id="{AFF83454-999B-528A-ABD5-5E6295622CE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3126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61982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51790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4251FC1A-18C3-8857-744C-B529916937E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523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4465497B-DBB1-FF55-0C82-C9790D9E8C7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312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824438"/>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914400" indent="0">
              <a:lnSpc>
                <a:spcPct val="150000"/>
              </a:lnSpc>
              <a:buNone/>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9353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9142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21741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A89A192D-5635-16B4-3E0C-90566DF272C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616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9D7AE041-1A20-6D09-1920-2325053A343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70052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77088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ple Layout Page (Cr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8393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mple Layout Image (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2" name="Slide Number Placeholder 3">
            <a:extLst>
              <a:ext uri="{FF2B5EF4-FFF2-40B4-BE49-F238E27FC236}">
                <a16:creationId xmlns:a16="http://schemas.microsoft.com/office/drawing/2014/main" id="{18B2AE33-3C48-50BA-57A8-0409C6AF98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4552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ample Layout Imag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23E6560D-9ECD-5697-AC5D-95FB4411BE6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35367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987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76930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1141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BA88F966-6CFC-187F-ED67-B6C62B8A5C9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3382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3359280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Tree>
    <p:extLst>
      <p:ext uri="{BB962C8B-B14F-4D97-AF65-F5344CB8AC3E}">
        <p14:creationId xmlns:p14="http://schemas.microsoft.com/office/powerpoint/2010/main" val="292747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31389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580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66974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4140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736091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mn-lt"/>
                <a:ea typeface="Inter" panose="02000503000000020004" pitchFamily="2" charset="0"/>
              </a:defRPr>
            </a:lvl1pPr>
          </a:lstStyle>
          <a:p>
            <a:pPr lvl="0"/>
            <a:r>
              <a:rPr lang="en-GB" dirty="0"/>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3949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342220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264494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6497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12" name="Slide Number Placeholder 3">
            <a:extLst>
              <a:ext uri="{FF2B5EF4-FFF2-40B4-BE49-F238E27FC236}">
                <a16:creationId xmlns:a16="http://schemas.microsoft.com/office/drawing/2014/main" id="{E1B2A81C-3787-4E99-126F-BE4F82F4285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527761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2" name="Slide Number Placeholder 3">
            <a:extLst>
              <a:ext uri="{FF2B5EF4-FFF2-40B4-BE49-F238E27FC236}">
                <a16:creationId xmlns:a16="http://schemas.microsoft.com/office/drawing/2014/main" id="{342D7AAF-577C-E9BB-D75D-B9A06341ECC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9864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ample Layout Image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 uri="{C183D7F6-B498-43B3-948B-1728B52AA6E4}">
                <adec:decorative xmlns:adec="http://schemas.microsoft.com/office/drawing/2017/decorative" val="1"/>
              </a:ext>
            </a:extLst>
          </p:cNvPr>
          <p:cNvSpPr/>
          <p:nvPr userDrawn="1"/>
        </p:nvSpPr>
        <p:spPr>
          <a:xfrm>
            <a:off x="359999" y="367937"/>
            <a:ext cx="8984025" cy="6122126"/>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a:solidFill>
                  <a:srgbClr val="FFFFFF"/>
                </a:solidFill>
              </a:defRPr>
            </a:lvl1pPr>
          </a:lstStyle>
          <a:p>
            <a:r>
              <a:rPr lang="en-US" dirty="0"/>
              <a:t>This is a sample page layout</a:t>
            </a:r>
            <a:br>
              <a:rPr lang="en-US" dirty="0"/>
            </a:br>
            <a:endParaRPr lang="en-US" dirty="0"/>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496383" y="1774143"/>
            <a:ext cx="8416708" cy="4074812"/>
          </a:xfrm>
          <a:prstGeom prst="rect">
            <a:avLst/>
          </a:prstGeom>
        </p:spPr>
        <p:txBody>
          <a:bodyPr>
            <a:normAutofit/>
          </a:bodyPr>
          <a:lstStyle>
            <a:lvl1pPr marL="285750" indent="-285750" algn="l">
              <a:buFont typeface="Arial" panose="020B0604020202020204" pitchFamily="34" charset="0"/>
              <a:buChar char="•"/>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US"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p:txBody>
      </p:sp>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9545044" y="391242"/>
            <a:ext cx="2286956" cy="6098821"/>
          </a:xfrm>
        </p:spPr>
        <p:txBody>
          <a:bodyPr/>
          <a:lstStyle/>
          <a:p>
            <a:endParaRPr lang="en-GB" dirty="0"/>
          </a:p>
        </p:txBody>
      </p:sp>
      <p:pic>
        <p:nvPicPr>
          <p:cNvPr id="10" name="Picture 9">
            <a:extLst>
              <a:ext uri="{FF2B5EF4-FFF2-40B4-BE49-F238E27FC236}">
                <a16:creationId xmlns:a16="http://schemas.microsoft.com/office/drawing/2014/main" id="{DFFFA366-D5B5-F246-BC40-BFD8DCE281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40" y="6060646"/>
            <a:ext cx="666786" cy="217726"/>
          </a:xfrm>
          <a:prstGeom prst="rect">
            <a:avLst/>
          </a:prstGeom>
        </p:spPr>
      </p:pic>
    </p:spTree>
    <p:extLst>
      <p:ext uri="{BB962C8B-B14F-4D97-AF65-F5344CB8AC3E}">
        <p14:creationId xmlns:p14="http://schemas.microsoft.com/office/powerpoint/2010/main" val="313042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3589-422D-4A2B-8522-E66FC76C4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9ADF6-4EBD-409C-A896-ABB10D680E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C2475-B6D8-4431-8317-FC9ACD188D5C}"/>
              </a:ext>
            </a:extLst>
          </p:cNvPr>
          <p:cNvSpPr>
            <a:spLocks noGrp="1"/>
          </p:cNvSpPr>
          <p:nvPr>
            <p:ph type="dt" sz="half" idx="10"/>
          </p:nvPr>
        </p:nvSpPr>
        <p:spPr/>
        <p:txBody>
          <a:bodyPr/>
          <a:lstStyle/>
          <a:p>
            <a:fld id="{C1E0C72A-C2F4-45A4-803F-A04EC863C26E}" type="datetimeFigureOut">
              <a:rPr lang="en-GB" smtClean="0"/>
              <a:t>22/03/2023</a:t>
            </a:fld>
            <a:endParaRPr lang="en-GB"/>
          </a:p>
        </p:txBody>
      </p:sp>
      <p:sp>
        <p:nvSpPr>
          <p:cNvPr id="5" name="Footer Placeholder 4">
            <a:extLst>
              <a:ext uri="{FF2B5EF4-FFF2-40B4-BE49-F238E27FC236}">
                <a16:creationId xmlns:a16="http://schemas.microsoft.com/office/drawing/2014/main" id="{37F0B69B-72EB-4BD3-9E38-B714F7B6F8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4FC51-B7E7-438F-9642-EB8B2E1D4079}"/>
              </a:ext>
            </a:extLst>
          </p:cNvPr>
          <p:cNvSpPr>
            <a:spLocks noGrp="1"/>
          </p:cNvSpPr>
          <p:nvPr>
            <p:ph type="sldNum" sz="quarter" idx="12"/>
          </p:nvPr>
        </p:nvSpPr>
        <p:spPr/>
        <p:txBody>
          <a:bodyPr/>
          <a:lstStyle/>
          <a:p>
            <a:fld id="{28A2C82C-EC1C-4361-A72F-D24CA3DB9A8E}" type="slidenum">
              <a:rPr lang="en-GB" smtClean="0"/>
              <a:t>‹#›</a:t>
            </a:fld>
            <a:endParaRPr lang="en-GB"/>
          </a:p>
        </p:txBody>
      </p:sp>
    </p:spTree>
    <p:extLst>
      <p:ext uri="{BB962C8B-B14F-4D97-AF65-F5344CB8AC3E}">
        <p14:creationId xmlns:p14="http://schemas.microsoft.com/office/powerpoint/2010/main" val="3723131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0390497" y="6356352"/>
            <a:ext cx="1550159" cy="365125"/>
          </a:xfrm>
          <a:prstGeom prst="rect">
            <a:avLst/>
          </a:prstGeom>
        </p:spPr>
        <p:txBody>
          <a:bodyPr vert="horz" lIns="91440" tIns="45720" rIns="91440" bIns="45720" rtlCol="0" anchor="ctr"/>
          <a:lstStyle>
            <a:lvl1pPr algn="r">
              <a:defRPr sz="760">
                <a:solidFill>
                  <a:schemeClr val="tx1">
                    <a:tint val="75000"/>
                  </a:schemeClr>
                </a:solidFill>
              </a:defRPr>
            </a:lvl1pPr>
          </a:lstStyle>
          <a:p>
            <a:fld id="{108A91A5-6136-4483-9AB6-A0C5BD02E4F8}" type="slidenum">
              <a:rPr lang="en-GB" smtClean="0">
                <a:solidFill>
                  <a:srgbClr val="393938">
                    <a:tint val="75000"/>
                  </a:srgbClr>
                </a:solidFill>
              </a:rPr>
              <a:pPr/>
              <a:t>‹#›</a:t>
            </a:fld>
            <a:endParaRPr lang="en-GB" dirty="0">
              <a:solidFill>
                <a:srgbClr val="393938">
                  <a:tint val="75000"/>
                </a:srgbClr>
              </a:solidFill>
            </a:endParaRPr>
          </a:p>
        </p:txBody>
      </p:sp>
      <p:sp>
        <p:nvSpPr>
          <p:cNvPr id="5" name="Title 1"/>
          <p:cNvSpPr>
            <a:spLocks noGrp="1"/>
          </p:cNvSpPr>
          <p:nvPr>
            <p:ph type="title"/>
          </p:nvPr>
        </p:nvSpPr>
        <p:spPr>
          <a:xfrm>
            <a:off x="295676" y="172874"/>
            <a:ext cx="11607952" cy="1059974"/>
          </a:xfrm>
        </p:spPr>
        <p:txBody>
          <a:bodyPr/>
          <a:lstStyle/>
          <a:p>
            <a:r>
              <a:rPr lang="en-US"/>
              <a:t>Click to edit Master title style</a:t>
            </a:r>
            <a:endParaRPr lang="en-GB"/>
          </a:p>
        </p:txBody>
      </p:sp>
    </p:spTree>
    <p:extLst>
      <p:ext uri="{BB962C8B-B14F-4D97-AF65-F5344CB8AC3E}">
        <p14:creationId xmlns:p14="http://schemas.microsoft.com/office/powerpoint/2010/main" val="2242997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76051" cy="1276350"/>
          </a:xfrm>
          <a:prstGeom prst="rect">
            <a:avLst/>
          </a:prstGeom>
        </p:spPr>
        <p:txBody>
          <a:bodyPr anchor="t" anchorCtr="0">
            <a:normAutofit/>
          </a:bodyPr>
          <a:lstStyle>
            <a:lvl1pPr algn="l">
              <a:defRPr sz="4000"/>
            </a:lvl1pPr>
          </a:lstStyle>
          <a:p>
            <a:r>
              <a:rPr lang="en-US" dirty="0"/>
              <a:t>This is a sample page layout</a:t>
            </a:r>
            <a:br>
              <a:rPr lang="en-US" dirty="0"/>
            </a:br>
            <a:endParaRPr lang="en-US" dirty="0"/>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496383" y="1774143"/>
            <a:ext cx="7576051" cy="3635659"/>
          </a:xfrm>
          <a:prstGeom prst="rect">
            <a:avLst/>
          </a:prstGeom>
        </p:spPr>
        <p:txBody>
          <a:bodyPr>
            <a:normAutofit/>
          </a:bodyPr>
          <a:lstStyle>
            <a:lvl1pPr marL="285750" indent="-285750" algn="l">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rgbClr val="222222"/>
              </a:solidFill>
              <a:latin typeface="Lato" panose="020F0502020204030203" pitchFamily="34" charset="77"/>
            </a:endParaRP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rgbClr val="222222"/>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rgbClr val="222222"/>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US" dirty="0">
              <a:solidFill>
                <a:srgbClr val="222222"/>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rgbClr val="222222"/>
              </a:solidFill>
              <a:latin typeface="Lato" panose="020F0502020204030203" pitchFamily="34" charset="77"/>
            </a:endParaRPr>
          </a:p>
        </p:txBody>
      </p:sp>
      <p:pic>
        <p:nvPicPr>
          <p:cNvPr id="7" name="Picture 6" descr="Icon&#10;&#10;Description automatically generated">
            <a:extLst>
              <a:ext uri="{FF2B5EF4-FFF2-40B4-BE49-F238E27FC236}">
                <a16:creationId xmlns:a16="http://schemas.microsoft.com/office/drawing/2014/main" id="{6F30B294-BAC4-5649-A920-E506AB8F8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2" y="6056144"/>
            <a:ext cx="669504" cy="218020"/>
          </a:xfrm>
          <a:prstGeom prst="rect">
            <a:avLst/>
          </a:prstGeom>
        </p:spPr>
      </p:pic>
      <p:sp>
        <p:nvSpPr>
          <p:cNvPr id="9" name="Picture Placeholder 11">
            <a:extLst>
              <a:ext uri="{FF2B5EF4-FFF2-40B4-BE49-F238E27FC236}">
                <a16:creationId xmlns:a16="http://schemas.microsoft.com/office/drawing/2014/main" id="{83B87938-91E5-7A42-B3B8-E496B94114D8}"/>
              </a:ext>
            </a:extLst>
          </p:cNvPr>
          <p:cNvSpPr>
            <a:spLocks noGrp="1"/>
          </p:cNvSpPr>
          <p:nvPr>
            <p:ph type="pic" sz="quarter" idx="10"/>
          </p:nvPr>
        </p:nvSpPr>
        <p:spPr>
          <a:xfrm>
            <a:off x="9545044" y="391242"/>
            <a:ext cx="2286956" cy="6098821"/>
          </a:xfrm>
        </p:spPr>
        <p:txBody>
          <a:bodyPr/>
          <a:lstStyle/>
          <a:p>
            <a:r>
              <a:rPr lang="en-US"/>
              <a:t>Click icon to add picture</a:t>
            </a:r>
            <a:endParaRPr lang="en-GB" dirty="0"/>
          </a:p>
        </p:txBody>
      </p:sp>
    </p:spTree>
    <p:extLst>
      <p:ext uri="{BB962C8B-B14F-4D97-AF65-F5344CB8AC3E}">
        <p14:creationId xmlns:p14="http://schemas.microsoft.com/office/powerpoint/2010/main" val="3016569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ample Layout Page (Purple)">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a:t>Example 1</a:t>
            </a:r>
            <a:endParaRPr lang="en-US"/>
          </a:p>
        </p:txBody>
      </p:sp>
      <p:sp>
        <p:nvSpPr>
          <p:cNvPr id="12" name="Text Placeholder 4">
            <a:extLst>
              <a:ext uri="{FF2B5EF4-FFF2-40B4-BE49-F238E27FC236}">
                <a16:creationId xmlns:a16="http://schemas.microsoft.com/office/drawing/2014/main" id="{D162F9E1-8872-4DF8-8AE2-6F432928DB76}"/>
              </a:ext>
            </a:extLst>
          </p:cNvPr>
          <p:cNvSpPr>
            <a:spLocks noGrp="1"/>
          </p:cNvSpPr>
          <p:nvPr>
            <p:ph type="body" sz="quarter" idx="10" hasCustomPrompt="1"/>
          </p:nvPr>
        </p:nvSpPr>
        <p:spPr>
          <a:xfrm>
            <a:off x="4018518" y="1226521"/>
            <a:ext cx="7496175" cy="1117600"/>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Lato" panose="020F0502020204030203" pitchFamily="34" charset="77"/>
              </a:rPr>
              <a:t>Please use this space to insert written content as required </a:t>
            </a:r>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a:t>Example 2</a:t>
            </a:r>
            <a:endParaRPr lang="en-US"/>
          </a:p>
        </p:txBody>
      </p:sp>
      <p:sp>
        <p:nvSpPr>
          <p:cNvPr id="19" name="Text Placeholder 4">
            <a:extLst>
              <a:ext uri="{FF2B5EF4-FFF2-40B4-BE49-F238E27FC236}">
                <a16:creationId xmlns:a16="http://schemas.microsoft.com/office/drawing/2014/main" id="{27E403A3-8679-44BF-AD86-42EF9AFD9F4A}"/>
              </a:ext>
            </a:extLst>
          </p:cNvPr>
          <p:cNvSpPr>
            <a:spLocks noGrp="1"/>
          </p:cNvSpPr>
          <p:nvPr>
            <p:ph type="body" sz="quarter" idx="12" hasCustomPrompt="1"/>
          </p:nvPr>
        </p:nvSpPr>
        <p:spPr>
          <a:xfrm>
            <a:off x="4018518" y="3155384"/>
            <a:ext cx="7496175" cy="1117600"/>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Lato" panose="020F0502020204030203" pitchFamily="34" charset="77"/>
              </a:rPr>
              <a:t>Please use this space to insert written content as required </a:t>
            </a:r>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a:t>Example 3</a:t>
            </a:r>
            <a:endParaRPr lang="en-US"/>
          </a:p>
        </p:txBody>
      </p:sp>
      <p:sp>
        <p:nvSpPr>
          <p:cNvPr id="21" name="Text Placeholder 4">
            <a:extLst>
              <a:ext uri="{FF2B5EF4-FFF2-40B4-BE49-F238E27FC236}">
                <a16:creationId xmlns:a16="http://schemas.microsoft.com/office/drawing/2014/main" id="{9E17D836-806F-4767-B265-5F8860713448}"/>
              </a:ext>
            </a:extLst>
          </p:cNvPr>
          <p:cNvSpPr>
            <a:spLocks noGrp="1"/>
          </p:cNvSpPr>
          <p:nvPr>
            <p:ph type="body" sz="quarter" idx="14" hasCustomPrompt="1"/>
          </p:nvPr>
        </p:nvSpPr>
        <p:spPr>
          <a:xfrm>
            <a:off x="4017963" y="5072350"/>
            <a:ext cx="7496175" cy="1117600"/>
          </a:xfrm>
        </p:spPr>
        <p:txBody>
          <a:bodyPr>
            <a:normAutofit/>
          </a:bodyPr>
          <a:lstStyle>
            <a:lvl1pPr>
              <a:defRPr sz="1800" b="0" i="0">
                <a:latin typeface="+mn-lt"/>
                <a:ea typeface="Inter" panose="02000503000000020004" pitchFamily="2" charset="0"/>
              </a:defRPr>
            </a:lvl1pPr>
          </a:lstStyle>
          <a:p>
            <a:r>
              <a:rPr lang="en-GB">
                <a:solidFill>
                  <a:srgbClr val="0E0E0E"/>
                </a:solidFill>
                <a:latin typeface="Lato" panose="020F0502020204030203" pitchFamily="34" charset="77"/>
              </a:rPr>
              <a:t>Please use this space to insert written content as required </a:t>
            </a:r>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6"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a:solidFill>
                <a:schemeClr val="tx1"/>
              </a:solidFill>
              <a:latin typeface="Inter" panose="02000503000000020004" pitchFamily="2" charset="0"/>
              <a:ea typeface="Inter" panose="02000503000000020004" pitchFamily="2" charset="0"/>
            </a:endParaRPr>
          </a:p>
        </p:txBody>
      </p:sp>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3"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a:solidFill>
                <a:schemeClr val="tx1"/>
              </a:solidFill>
              <a:latin typeface="Inter" panose="02000503000000020004" pitchFamily="2" charset="0"/>
              <a:ea typeface="Inter" panose="02000503000000020004" pitchFamily="2" charset="0"/>
            </a:endParaRPr>
          </a:p>
        </p:txBody>
      </p:sp>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6" name="Slide Number Placeholder 3">
            <a:extLst>
              <a:ext uri="{FF2B5EF4-FFF2-40B4-BE49-F238E27FC236}">
                <a16:creationId xmlns:a16="http://schemas.microsoft.com/office/drawing/2014/main" id="{5DC8ED7F-F887-5E37-6343-5EBF87959BE3}"/>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a:solidFill>
                <a:schemeClr val="tx1"/>
              </a:solidFill>
              <a:latin typeface="Inter" panose="02000503000000020004" pitchFamily="2" charset="0"/>
              <a:ea typeface="Inter" panose="02000503000000020004" pitchFamily="2" charset="0"/>
            </a:endParaRPr>
          </a:p>
        </p:txBody>
      </p:sp>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Slide Number Placeholder 3">
            <a:extLst>
              <a:ext uri="{FF2B5EF4-FFF2-40B4-BE49-F238E27FC236}">
                <a16:creationId xmlns:a16="http://schemas.microsoft.com/office/drawing/2014/main" id="{7C9A5DBB-FAE7-FCCD-9F30-1CC85E28838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a:solidFill>
                <a:schemeClr val="tx1"/>
              </a:solidFill>
              <a:latin typeface="Inter" panose="02000503000000020004" pitchFamily="2" charset="0"/>
              <a:ea typeface="Inter" panose="02000503000000020004" pitchFamily="2" charset="0"/>
            </a:endParaRPr>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404923834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Main Map">
    <p:spTree>
      <p:nvGrpSpPr>
        <p:cNvPr id="1" name=""/>
        <p:cNvGrpSpPr/>
        <p:nvPr/>
      </p:nvGrpSpPr>
      <p:grpSpPr>
        <a:xfrm>
          <a:off x="0" y="0"/>
          <a:ext cx="0" cy="0"/>
          <a:chOff x="0" y="0"/>
          <a:chExt cx="0" cy="0"/>
        </a:xfrm>
      </p:grpSpPr>
      <p:sp>
        <p:nvSpPr>
          <p:cNvPr id="2" name="Title 1"/>
          <p:cNvSpPr>
            <a:spLocks noGrp="1"/>
          </p:cNvSpPr>
          <p:nvPr>
            <p:ph type="title"/>
          </p:nvPr>
        </p:nvSpPr>
        <p:spPr>
          <a:xfrm>
            <a:off x="579194" y="1185556"/>
            <a:ext cx="4459781" cy="2010909"/>
          </a:xfrm>
        </p:spPr>
        <p:txBody>
          <a:bodyPr/>
          <a:lstStyle>
            <a:lvl1pPr>
              <a:defRPr>
                <a:solidFill>
                  <a:schemeClr val="bg2"/>
                </a:solidFill>
              </a:defRPr>
            </a:lvl1pPr>
          </a:lstStyle>
          <a:p>
            <a:r>
              <a:rPr lang="en-US"/>
              <a:t>Click to edit Master title style</a:t>
            </a:r>
            <a:endParaRPr lang="en-GB"/>
          </a:p>
        </p:txBody>
      </p:sp>
      <p:sp>
        <p:nvSpPr>
          <p:cNvPr id="6" name="Text Placeholder 5"/>
          <p:cNvSpPr>
            <a:spLocks noGrp="1"/>
          </p:cNvSpPr>
          <p:nvPr>
            <p:ph type="body" sz="quarter" idx="13"/>
          </p:nvPr>
        </p:nvSpPr>
        <p:spPr>
          <a:xfrm>
            <a:off x="1569251" y="3490554"/>
            <a:ext cx="4262493" cy="2470420"/>
          </a:xfrm>
        </p:spPr>
        <p:txBody>
          <a:bodyPr/>
          <a:lstStyle>
            <a:lvl1pPr>
              <a:lnSpc>
                <a:spcPts val="2052"/>
              </a:lnSpc>
              <a:spcBef>
                <a:spcPts val="1212"/>
              </a:spcBef>
              <a:defRPr sz="1710">
                <a:solidFill>
                  <a:schemeClr val="tx1"/>
                </a:solidFill>
                <a:latin typeface="+mn-lt"/>
              </a:defRPr>
            </a:lvl1pPr>
            <a:lvl2pPr marL="0" indent="0">
              <a:lnSpc>
                <a:spcPts val="1454"/>
              </a:lnSpc>
              <a:spcBef>
                <a:spcPts val="727"/>
              </a:spcBef>
              <a:buNone/>
              <a:defRPr sz="1197"/>
            </a:lvl2pPr>
          </a:lstStyle>
          <a:p>
            <a:pPr lvl="0"/>
            <a:r>
              <a:rPr lang="en-US"/>
              <a:t>Click to edit Master text styles</a:t>
            </a:r>
          </a:p>
        </p:txBody>
      </p:sp>
      <p:sp>
        <p:nvSpPr>
          <p:cNvPr id="4" name="Slide Number Placeholder 5">
            <a:extLst>
              <a:ext uri="{FF2B5EF4-FFF2-40B4-BE49-F238E27FC236}">
                <a16:creationId xmlns:a16="http://schemas.microsoft.com/office/drawing/2014/main" id="{27AF2AA5-EA7F-401E-AB44-A1FA75B283EF}"/>
              </a:ext>
            </a:extLst>
          </p:cNvPr>
          <p:cNvSpPr>
            <a:spLocks noGrp="1"/>
          </p:cNvSpPr>
          <p:nvPr>
            <p:ph type="sldNum" sz="quarter" idx="14"/>
          </p:nvPr>
        </p:nvSpPr>
        <p:spPr/>
        <p:txBody>
          <a:bodyPr/>
          <a:lstStyle>
            <a:lvl1pPr>
              <a:defRPr/>
            </a:lvl1pPr>
          </a:lstStyle>
          <a:p>
            <a:pPr>
              <a:defRPr/>
            </a:pPr>
            <a:fld id="{7E73DE5E-5D4D-422F-8FA4-AB98394201A7}" type="slidenum">
              <a:rPr lang="en-GB" altLang="en-US"/>
              <a:pPr>
                <a:defRPr/>
              </a:pPr>
              <a:t>‹#›</a:t>
            </a:fld>
            <a:endParaRPr lang="en-GB" altLang="en-US"/>
          </a:p>
        </p:txBody>
      </p:sp>
    </p:spTree>
    <p:extLst>
      <p:ext uri="{BB962C8B-B14F-4D97-AF65-F5344CB8AC3E}">
        <p14:creationId xmlns:p14="http://schemas.microsoft.com/office/powerpoint/2010/main" val="64108340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userDrawn="1"/>
        </p:nvSpPr>
        <p:spPr>
          <a:xfrm>
            <a:off x="360000" y="350521"/>
            <a:ext cx="1147200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71"/>
          </a:p>
        </p:txBody>
      </p:sp>
      <p:pic>
        <p:nvPicPr>
          <p:cNvPr id="7" name="Picture 6">
            <a:extLst>
              <a:ext uri="{FF2B5EF4-FFF2-40B4-BE49-F238E27FC236}">
                <a16:creationId xmlns:a16="http://schemas.microsoft.com/office/drawing/2014/main" id="{6F30B294-BAC4-5649-A920-E506AB8F81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3" y="6056145"/>
            <a:ext cx="669504" cy="218020"/>
          </a:xfrm>
          <a:prstGeom prst="rect">
            <a:avLst/>
          </a:prstGeom>
        </p:spPr>
      </p:pic>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4" y="487510"/>
            <a:ext cx="11132199" cy="1276350"/>
          </a:xfrm>
          <a:prstGeom prst="rect">
            <a:avLst/>
          </a:prstGeom>
        </p:spPr>
        <p:txBody>
          <a:bodyPr anchor="t" anchorCtr="0">
            <a:normAutofit/>
          </a:bodyPr>
          <a:lstStyle>
            <a:lvl1pPr algn="l">
              <a:defRPr sz="3182">
                <a:solidFill>
                  <a:srgbClr val="222222"/>
                </a:solidFill>
              </a:defRPr>
            </a:lvl1pPr>
          </a:lstStyle>
          <a:p>
            <a:r>
              <a:rPr lang="en-US"/>
              <a:t>This is sample bulleted text (two columns)</a:t>
            </a:r>
            <a:br>
              <a:rPr lang="en-US"/>
            </a:br>
            <a:endParaRPr lang="en-US"/>
          </a:p>
        </p:txBody>
      </p:sp>
      <p:sp>
        <p:nvSpPr>
          <p:cNvPr id="8" name="Subtitle 2">
            <a:extLst>
              <a:ext uri="{FF2B5EF4-FFF2-40B4-BE49-F238E27FC236}">
                <a16:creationId xmlns:a16="http://schemas.microsoft.com/office/drawing/2014/main" id="{A958713B-718A-FF4E-BC11-A9FF68A06FFC}"/>
              </a:ext>
            </a:extLst>
          </p:cNvPr>
          <p:cNvSpPr>
            <a:spLocks noGrp="1"/>
          </p:cNvSpPr>
          <p:nvPr>
            <p:ph type="subTitle" idx="1" hasCustomPrompt="1"/>
          </p:nvPr>
        </p:nvSpPr>
        <p:spPr>
          <a:xfrm>
            <a:off x="487358" y="1771877"/>
            <a:ext cx="11150460" cy="4050953"/>
          </a:xfrm>
          <a:prstGeom prst="rect">
            <a:avLst/>
          </a:prstGeom>
        </p:spPr>
        <p:txBody>
          <a:bodyPr numCol="2" spcCol="216000">
            <a:normAutofit/>
          </a:bodyPr>
          <a:lstStyle>
            <a:lvl1pPr marL="227322" indent="-227322" algn="l">
              <a:lnSpc>
                <a:spcPct val="100000"/>
              </a:lnSpc>
              <a:spcBef>
                <a:spcPts val="159"/>
              </a:spcBef>
              <a:buFont typeface="Arial" panose="020B0604020202020204" pitchFamily="34" charset="0"/>
              <a:buChar char="•"/>
              <a:defRPr sz="1432">
                <a:solidFill>
                  <a:srgbClr val="222222"/>
                </a:solidFill>
              </a:defRPr>
            </a:lvl1pPr>
            <a:lvl2pPr marL="363716" indent="0" algn="ctr">
              <a:buNone/>
              <a:defRPr sz="1591"/>
            </a:lvl2pPr>
            <a:lvl3pPr marL="727432" indent="0" algn="ctr">
              <a:buNone/>
              <a:defRPr sz="1432"/>
            </a:lvl3pPr>
            <a:lvl4pPr marL="1091148" indent="0" algn="ctr">
              <a:buNone/>
              <a:defRPr sz="1273"/>
            </a:lvl4pPr>
            <a:lvl5pPr marL="1454864" indent="0" algn="ctr">
              <a:buNone/>
              <a:defRPr sz="1273"/>
            </a:lvl5pPr>
            <a:lvl6pPr marL="1818581" indent="0" algn="ctr">
              <a:buNone/>
              <a:defRPr sz="1273"/>
            </a:lvl6pPr>
            <a:lvl7pPr marL="2182297" indent="0" algn="ctr">
              <a:buNone/>
              <a:defRPr sz="1273"/>
            </a:lvl7pPr>
            <a:lvl8pPr marL="2546013" indent="0" algn="ctr">
              <a:buNone/>
              <a:defRPr sz="1273"/>
            </a:lvl8pPr>
            <a:lvl9pPr marL="2909729" indent="0" algn="ctr">
              <a:buNone/>
              <a:defRPr sz="1273"/>
            </a:lvl9pPr>
          </a:lstStyle>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a:buFont typeface="Arial" panose="020B0604020202020204" pitchFamily="34" charset="0"/>
              <a:buChar char="•"/>
            </a:pPr>
            <a:endParaRPr lang="en-GB">
              <a:solidFill>
                <a:srgbClr val="FFFFFF"/>
              </a:solidFill>
              <a:latin typeface="Lato" panose="020F0502020204030203" pitchFamily="34" charset="77"/>
            </a:endParaRPr>
          </a:p>
          <a:p>
            <a:pPr>
              <a:buFont typeface="Arial" panose="020B0604020202020204" pitchFamily="34" charset="0"/>
              <a:buChar char="•"/>
            </a:pPr>
            <a:endParaRPr lang="en-GB">
              <a:solidFill>
                <a:srgbClr val="FFFFFF"/>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endParaRPr lang="en-GB">
              <a:solidFill>
                <a:srgbClr val="222222"/>
              </a:solidFill>
              <a:latin typeface="Lato" panose="020F0502020204030203" pitchFamily="34" charset="77"/>
            </a:endParaRPr>
          </a:p>
          <a:p>
            <a:pPr marL="227322" marR="0" lvl="0" indent="-227322" algn="l" defTabSz="727432" rtl="0" eaLnBrk="1" fontAlgn="auto" latinLnBrk="0" hangingPunct="1">
              <a:lnSpc>
                <a:spcPct val="100000"/>
              </a:lnSpc>
              <a:spcBef>
                <a:spcPts val="159"/>
              </a:spcBef>
              <a:spcAft>
                <a:spcPts val="0"/>
              </a:spcAft>
              <a:buClrTx/>
              <a:buSzTx/>
              <a:buFont typeface="Arial" panose="020B0604020202020204" pitchFamily="34" charset="0"/>
              <a:buChar char="•"/>
              <a:tabLst/>
              <a:defRPr/>
            </a:pPr>
            <a:r>
              <a:rPr lang="en-GB">
                <a:solidFill>
                  <a:srgbClr val="222222"/>
                </a:solidFill>
                <a:latin typeface="Lato" panose="020F0502020204030203" pitchFamily="34" charset="77"/>
              </a:rPr>
              <a:t>Please use this space to insert written content as required </a:t>
            </a:r>
          </a:p>
          <a:p>
            <a:pPr>
              <a:buFont typeface="Arial" panose="020B0604020202020204" pitchFamily="34" charset="0"/>
              <a:buChar char="•"/>
            </a:pPr>
            <a:endParaRPr lang="en-GB">
              <a:solidFill>
                <a:srgbClr val="FFFFFF"/>
              </a:solidFill>
              <a:latin typeface="Lato" panose="020F0502020204030203" pitchFamily="34" charset="77"/>
            </a:endParaRPr>
          </a:p>
        </p:txBody>
      </p:sp>
    </p:spTree>
    <p:extLst>
      <p:ext uri="{BB962C8B-B14F-4D97-AF65-F5344CB8AC3E}">
        <p14:creationId xmlns:p14="http://schemas.microsoft.com/office/powerpoint/2010/main" val="223070811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v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93" y="411501"/>
            <a:ext cx="8206432" cy="1182412"/>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204472119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65792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9193" y="3328836"/>
            <a:ext cx="10698408" cy="637242"/>
          </a:xfrm>
        </p:spPr>
        <p:txBody>
          <a:bodyPr/>
          <a:lstStyle>
            <a:lvl1pPr algn="l">
              <a:lnSpc>
                <a:spcPts val="5079"/>
              </a:lnSpc>
              <a:defRPr sz="4354"/>
            </a:lvl1pPr>
          </a:lstStyle>
          <a:p>
            <a:r>
              <a:rPr lang="en-US"/>
              <a:t>Click to edit Master title style</a:t>
            </a:r>
            <a:endParaRPr lang="en-GB"/>
          </a:p>
        </p:txBody>
      </p:sp>
      <p:sp>
        <p:nvSpPr>
          <p:cNvPr id="3" name="Subtitle 2"/>
          <p:cNvSpPr>
            <a:spLocks noGrp="1"/>
          </p:cNvSpPr>
          <p:nvPr>
            <p:ph type="subTitle" idx="1"/>
          </p:nvPr>
        </p:nvSpPr>
        <p:spPr>
          <a:xfrm>
            <a:off x="579192" y="3984329"/>
            <a:ext cx="8871780" cy="742962"/>
          </a:xfrm>
        </p:spPr>
        <p:txBody>
          <a:bodyPr/>
          <a:lstStyle>
            <a:lvl1pPr marL="0" indent="0" algn="l">
              <a:lnSpc>
                <a:spcPts val="4172"/>
              </a:lnSpc>
              <a:spcBef>
                <a:spcPts val="0"/>
              </a:spcBef>
              <a:buNone/>
              <a:defRPr sz="3265">
                <a:solidFill>
                  <a:schemeClr val="bg2"/>
                </a:solidFill>
                <a:latin typeface="Lato Light" panose="020F0502020204030203" pitchFamily="34" charset="0"/>
                <a:ea typeface="Lato Light" panose="020F0502020204030203" pitchFamily="34" charset="0"/>
                <a:cs typeface="Lato Light" panose="020F0502020204030203" pitchFamily="34" charset="0"/>
              </a:defRPr>
            </a:lvl1pPr>
            <a:lvl2pPr marL="473026" indent="0" algn="ctr">
              <a:buNone/>
              <a:defRPr>
                <a:solidFill>
                  <a:schemeClr val="tx1">
                    <a:tint val="75000"/>
                  </a:schemeClr>
                </a:solidFill>
              </a:defRPr>
            </a:lvl2pPr>
            <a:lvl3pPr marL="946052" indent="0" algn="ctr">
              <a:buNone/>
              <a:defRPr>
                <a:solidFill>
                  <a:schemeClr val="tx1">
                    <a:tint val="75000"/>
                  </a:schemeClr>
                </a:solidFill>
              </a:defRPr>
            </a:lvl3pPr>
            <a:lvl4pPr marL="1419078" indent="0" algn="ctr">
              <a:buNone/>
              <a:defRPr>
                <a:solidFill>
                  <a:schemeClr val="tx1">
                    <a:tint val="75000"/>
                  </a:schemeClr>
                </a:solidFill>
              </a:defRPr>
            </a:lvl4pPr>
            <a:lvl5pPr marL="1892104" indent="0" algn="ctr">
              <a:buNone/>
              <a:defRPr>
                <a:solidFill>
                  <a:schemeClr val="tx1">
                    <a:tint val="75000"/>
                  </a:schemeClr>
                </a:solidFill>
              </a:defRPr>
            </a:lvl5pPr>
            <a:lvl6pPr marL="2365129" indent="0" algn="ctr">
              <a:buNone/>
              <a:defRPr>
                <a:solidFill>
                  <a:schemeClr val="tx1">
                    <a:tint val="75000"/>
                  </a:schemeClr>
                </a:solidFill>
              </a:defRPr>
            </a:lvl6pPr>
            <a:lvl7pPr marL="2838155" indent="0" algn="ctr">
              <a:buNone/>
              <a:defRPr>
                <a:solidFill>
                  <a:schemeClr val="tx1">
                    <a:tint val="75000"/>
                  </a:schemeClr>
                </a:solidFill>
              </a:defRPr>
            </a:lvl7pPr>
            <a:lvl8pPr marL="3311181" indent="0" algn="ctr">
              <a:buNone/>
              <a:defRPr>
                <a:solidFill>
                  <a:schemeClr val="tx1">
                    <a:tint val="75000"/>
                  </a:schemeClr>
                </a:solidFill>
              </a:defRPr>
            </a:lvl8pPr>
            <a:lvl9pPr marL="3784207"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851" y="334898"/>
            <a:ext cx="3891078" cy="600504"/>
          </a:xfrm>
          <a:prstGeom prst="rect">
            <a:avLst/>
          </a:prstGeom>
        </p:spPr>
      </p:pic>
      <p:sp>
        <p:nvSpPr>
          <p:cNvPr id="8" name="TextBox 7"/>
          <p:cNvSpPr txBox="1"/>
          <p:nvPr userDrawn="1"/>
        </p:nvSpPr>
        <p:spPr>
          <a:xfrm>
            <a:off x="607152" y="6378764"/>
            <a:ext cx="4355359" cy="195438"/>
          </a:xfrm>
          <a:prstGeom prst="rect">
            <a:avLst/>
          </a:prstGeom>
          <a:noFill/>
        </p:spPr>
        <p:txBody>
          <a:bodyPr wrap="none" lIns="0" tIns="0" rIns="0" bIns="0" rtlCol="0">
            <a:spAutoFit/>
          </a:bodyPr>
          <a:lstStyle/>
          <a:p>
            <a:r>
              <a:rPr lang="en-GB" sz="1270" spc="0" baseline="0" dirty="0">
                <a:solidFill>
                  <a:srgbClr val="757474"/>
                </a:solidFill>
              </a:rPr>
              <a:t>© NICE 2018. All rights reserved. Subject to notice of rights. </a:t>
            </a:r>
            <a:endParaRPr lang="en-US" sz="1270" spc="0" baseline="0" dirty="0">
              <a:solidFill>
                <a:srgbClr val="757474"/>
              </a:solidFill>
            </a:endParaRPr>
          </a:p>
        </p:txBody>
      </p:sp>
      <p:sp>
        <p:nvSpPr>
          <p:cNvPr id="10" name="Text Placeholder 9"/>
          <p:cNvSpPr>
            <a:spLocks noGrp="1"/>
          </p:cNvSpPr>
          <p:nvPr>
            <p:ph type="body" sz="quarter" idx="13"/>
          </p:nvPr>
        </p:nvSpPr>
        <p:spPr>
          <a:xfrm>
            <a:off x="568107" y="2667832"/>
            <a:ext cx="9430985" cy="632213"/>
          </a:xfrm>
        </p:spPr>
        <p:txBody>
          <a:bodyPr/>
          <a:lstStyle>
            <a:lvl1pPr marL="0" indent="0">
              <a:lnSpc>
                <a:spcPts val="5079"/>
              </a:lnSpc>
              <a:defRPr sz="4354">
                <a:solidFill>
                  <a:schemeClr val="bg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Click to edit Master text styles</a:t>
            </a:r>
          </a:p>
        </p:txBody>
      </p:sp>
    </p:spTree>
    <p:extLst>
      <p:ext uri="{BB962C8B-B14F-4D97-AF65-F5344CB8AC3E}">
        <p14:creationId xmlns:p14="http://schemas.microsoft.com/office/powerpoint/2010/main" val="3533279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
        <p:nvSpPr>
          <p:cNvPr id="5" name="Text Placeholder 4"/>
          <p:cNvSpPr>
            <a:spLocks noGrp="1"/>
          </p:cNvSpPr>
          <p:nvPr>
            <p:ph type="body" sz="quarter" idx="13"/>
          </p:nvPr>
        </p:nvSpPr>
        <p:spPr>
          <a:xfrm>
            <a:off x="579192" y="2624018"/>
            <a:ext cx="10239036" cy="1332403"/>
          </a:xfrm>
        </p:spPr>
        <p:txBody>
          <a:bodyPr anchor="b" anchorCtr="0"/>
          <a:lstStyle>
            <a:lvl1pPr>
              <a:lnSpc>
                <a:spcPts val="5079"/>
              </a:lnSpc>
              <a:spcBef>
                <a:spcPts val="0"/>
              </a:spcBef>
              <a:defRPr sz="4354" b="0">
                <a:solidFill>
                  <a:schemeClr val="bg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5"/>
          <p:cNvSpPr>
            <a:spLocks noGrp="1"/>
          </p:cNvSpPr>
          <p:nvPr>
            <p:ph type="body" sz="quarter" idx="14"/>
          </p:nvPr>
        </p:nvSpPr>
        <p:spPr>
          <a:xfrm>
            <a:off x="579192" y="3954465"/>
            <a:ext cx="10273544" cy="625531"/>
          </a:xfrm>
        </p:spPr>
        <p:txBody>
          <a:bodyPr/>
          <a:lstStyle>
            <a:lvl1pPr>
              <a:lnSpc>
                <a:spcPts val="4172"/>
              </a:lnSpc>
              <a:spcBef>
                <a:spcPts val="0"/>
              </a:spcBef>
              <a:defRPr sz="3265">
                <a:solidFill>
                  <a:schemeClr val="bg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Click to edit Master text styles</a:t>
            </a:r>
          </a:p>
        </p:txBody>
      </p:sp>
    </p:spTree>
    <p:extLst>
      <p:ext uri="{BB962C8B-B14F-4D97-AF65-F5344CB8AC3E}">
        <p14:creationId xmlns:p14="http://schemas.microsoft.com/office/powerpoint/2010/main" val="3452789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Statement or 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
        <p:nvSpPr>
          <p:cNvPr id="5" name="Text Placeholder 4"/>
          <p:cNvSpPr>
            <a:spLocks noGrp="1"/>
          </p:cNvSpPr>
          <p:nvPr>
            <p:ph type="body" sz="quarter" idx="13"/>
          </p:nvPr>
        </p:nvSpPr>
        <p:spPr>
          <a:xfrm>
            <a:off x="579193" y="1174916"/>
            <a:ext cx="8818204" cy="4486569"/>
          </a:xfrm>
        </p:spPr>
        <p:txBody>
          <a:bodyPr/>
          <a:lstStyle>
            <a:lvl1pPr>
              <a:lnSpc>
                <a:spcPts val="3809"/>
              </a:lnSpc>
              <a:spcBef>
                <a:spcPts val="1029"/>
              </a:spcBef>
              <a:defRPr sz="3265" b="1">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4736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215503">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1083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Heading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535089" y="1185257"/>
            <a:ext cx="8206432" cy="1003304"/>
          </a:xfrm>
        </p:spPr>
        <p:txBody>
          <a:bodyPr anchor="t" anchorCtr="0"/>
          <a:lstStyle/>
          <a:p>
            <a:r>
              <a:rPr lang="en-US"/>
              <a:t>Click to edit Master title style</a:t>
            </a:r>
            <a:endParaRPr lang="en-GB"/>
          </a:p>
        </p:txBody>
      </p:sp>
      <p:sp>
        <p:nvSpPr>
          <p:cNvPr id="3" name="Content Placeholder 2"/>
          <p:cNvSpPr>
            <a:spLocks noGrp="1"/>
          </p:cNvSpPr>
          <p:nvPr>
            <p:ph idx="1"/>
          </p:nvPr>
        </p:nvSpPr>
        <p:spPr>
          <a:xfrm>
            <a:off x="1266484" y="2450530"/>
            <a:ext cx="9826861" cy="3406775"/>
          </a:xfrm>
        </p:spPr>
        <p:txBody>
          <a:bodyPr numCol="2" spcCol="162000"/>
          <a:lstStyle>
            <a:lvl1pPr marL="215503">
              <a:lnSpc>
                <a:spcPts val="2177"/>
              </a:lnSpc>
              <a:spcBef>
                <a:spcPts val="771"/>
              </a:spcBef>
              <a:defRPr sz="1814">
                <a:solidFill>
                  <a:schemeClr val="tx1"/>
                </a:solidFill>
                <a:latin typeface="+mj-lt"/>
              </a:defRPr>
            </a:lvl1pPr>
            <a:lvl2pPr>
              <a:lnSpc>
                <a:spcPts val="2177"/>
              </a:lnSpc>
              <a:spcBef>
                <a:spcPts val="514"/>
              </a:spcBef>
              <a:buClr>
                <a:schemeClr val="tx1"/>
              </a:buClr>
              <a:defRPr sz="1814">
                <a:solidFill>
                  <a:schemeClr val="tx1"/>
                </a:solidFill>
              </a:defRPr>
            </a:lvl2pPr>
            <a:lvl3pPr>
              <a:lnSpc>
                <a:spcPts val="2177"/>
              </a:lnSpc>
              <a:defRPr sz="1814">
                <a:solidFill>
                  <a:schemeClr val="bg1"/>
                </a:solidFill>
              </a:defRPr>
            </a:lvl3pPr>
            <a:lvl4pPr>
              <a:lnSpc>
                <a:spcPts val="2177"/>
              </a:lnSpc>
              <a:defRPr sz="1814">
                <a:solidFill>
                  <a:schemeClr val="bg1"/>
                </a:solidFill>
              </a:defRPr>
            </a:lvl4pPr>
            <a:lvl5pPr>
              <a:lnSpc>
                <a:spcPts val="2177"/>
              </a:lnSpc>
              <a:defRPr sz="1814">
                <a:solidFill>
                  <a:schemeClr val="bg1"/>
                </a:solidFill>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3545709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v1">
    <p:spTree>
      <p:nvGrpSpPr>
        <p:cNvPr id="1" name=""/>
        <p:cNvGrpSpPr/>
        <p:nvPr/>
      </p:nvGrpSpPr>
      <p:grpSpPr>
        <a:xfrm>
          <a:off x="0" y="0"/>
          <a:ext cx="0" cy="0"/>
          <a:chOff x="0" y="0"/>
          <a:chExt cx="0" cy="0"/>
        </a:xfrm>
      </p:grpSpPr>
      <p:sp>
        <p:nvSpPr>
          <p:cNvPr id="2" name="Title 1"/>
          <p:cNvSpPr>
            <a:spLocks noGrp="1"/>
          </p:cNvSpPr>
          <p:nvPr>
            <p:ph type="title"/>
          </p:nvPr>
        </p:nvSpPr>
        <p:spPr>
          <a:xfrm>
            <a:off x="579193" y="411501"/>
            <a:ext cx="8206432" cy="1182412"/>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v2">
    <p:spTree>
      <p:nvGrpSpPr>
        <p:cNvPr id="1" name=""/>
        <p:cNvGrpSpPr/>
        <p:nvPr/>
      </p:nvGrpSpPr>
      <p:grpSpPr>
        <a:xfrm>
          <a:off x="0" y="0"/>
          <a:ext cx="0" cy="0"/>
          <a:chOff x="0" y="0"/>
          <a:chExt cx="0" cy="0"/>
        </a:xfrm>
      </p:grpSpPr>
      <p:sp>
        <p:nvSpPr>
          <p:cNvPr id="2" name="Title 1"/>
          <p:cNvSpPr>
            <a:spLocks noGrp="1"/>
          </p:cNvSpPr>
          <p:nvPr>
            <p:ph type="title"/>
          </p:nvPr>
        </p:nvSpPr>
        <p:spPr>
          <a:xfrm>
            <a:off x="579193" y="1185256"/>
            <a:ext cx="4824673" cy="1620721"/>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2327248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Info Graphic and Copy">
    <p:spTree>
      <p:nvGrpSpPr>
        <p:cNvPr id="1" name=""/>
        <p:cNvGrpSpPr/>
        <p:nvPr/>
      </p:nvGrpSpPr>
      <p:grpSpPr>
        <a:xfrm>
          <a:off x="0" y="0"/>
          <a:ext cx="0" cy="0"/>
          <a:chOff x="0" y="0"/>
          <a:chExt cx="0" cy="0"/>
        </a:xfrm>
      </p:grpSpPr>
      <p:sp>
        <p:nvSpPr>
          <p:cNvPr id="2" name="Title 1"/>
          <p:cNvSpPr>
            <a:spLocks noGrp="1"/>
          </p:cNvSpPr>
          <p:nvPr>
            <p:ph type="title"/>
          </p:nvPr>
        </p:nvSpPr>
        <p:spPr>
          <a:xfrm>
            <a:off x="579194" y="1185555"/>
            <a:ext cx="4459781" cy="2010909"/>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
        <p:nvSpPr>
          <p:cNvPr id="6" name="Text Placeholder 5"/>
          <p:cNvSpPr>
            <a:spLocks noGrp="1"/>
          </p:cNvSpPr>
          <p:nvPr>
            <p:ph type="body" sz="quarter" idx="13"/>
          </p:nvPr>
        </p:nvSpPr>
        <p:spPr>
          <a:xfrm>
            <a:off x="579192" y="3429720"/>
            <a:ext cx="5046214" cy="2704036"/>
          </a:xfrm>
        </p:spPr>
        <p:txBody>
          <a:bodyPr/>
          <a:lstStyle>
            <a:lvl1pPr>
              <a:lnSpc>
                <a:spcPts val="2177"/>
              </a:lnSpc>
              <a:spcBef>
                <a:spcPts val="0"/>
              </a:spcBef>
              <a:defRPr sz="1814">
                <a:solidFill>
                  <a:schemeClr val="bg2"/>
                </a:solidFill>
                <a:latin typeface="+mj-lt"/>
              </a:defRPr>
            </a:lvl1pPr>
            <a:lvl2pPr marL="0" indent="0">
              <a:lnSpc>
                <a:spcPts val="1542"/>
              </a:lnSpc>
              <a:spcBef>
                <a:spcPts val="771"/>
              </a:spcBef>
              <a:buNone/>
              <a:defRPr sz="1270">
                <a:solidFill>
                  <a:srgbClr val="4D4D4D"/>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8427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v2 with Copy">
    <p:spTree>
      <p:nvGrpSpPr>
        <p:cNvPr id="1" name=""/>
        <p:cNvGrpSpPr/>
        <p:nvPr/>
      </p:nvGrpSpPr>
      <p:grpSpPr>
        <a:xfrm>
          <a:off x="0" y="0"/>
          <a:ext cx="0" cy="0"/>
          <a:chOff x="0" y="0"/>
          <a:chExt cx="0" cy="0"/>
        </a:xfrm>
      </p:grpSpPr>
      <p:sp>
        <p:nvSpPr>
          <p:cNvPr id="2" name="Title 1"/>
          <p:cNvSpPr>
            <a:spLocks noGrp="1"/>
          </p:cNvSpPr>
          <p:nvPr>
            <p:ph type="title"/>
          </p:nvPr>
        </p:nvSpPr>
        <p:spPr>
          <a:xfrm>
            <a:off x="1536284" y="1185256"/>
            <a:ext cx="8547983" cy="1258059"/>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
        <p:nvSpPr>
          <p:cNvPr id="6" name="Text Placeholder 5"/>
          <p:cNvSpPr>
            <a:spLocks noGrp="1"/>
          </p:cNvSpPr>
          <p:nvPr>
            <p:ph type="body" sz="quarter" idx="13"/>
          </p:nvPr>
        </p:nvSpPr>
        <p:spPr>
          <a:xfrm>
            <a:off x="7705893" y="2714082"/>
            <a:ext cx="3387452" cy="3085785"/>
          </a:xfrm>
        </p:spPr>
        <p:txBody>
          <a:bodyPr/>
          <a:lstStyle>
            <a:lvl1pPr marL="244777" indent="-240457">
              <a:lnSpc>
                <a:spcPts val="2177"/>
              </a:lnSpc>
              <a:spcBef>
                <a:spcPts val="771"/>
              </a:spcBef>
              <a:buFont typeface="+mj-lt"/>
              <a:buAutoNum type="arabicPeriod"/>
              <a:defRPr sz="1814">
                <a:solidFill>
                  <a:schemeClr val="tx1"/>
                </a:solidFill>
              </a:defRPr>
            </a:lvl1pPr>
            <a:lvl2pPr>
              <a:lnSpc>
                <a:spcPts val="2177"/>
              </a:lnSpc>
              <a:spcBef>
                <a:spcPts val="771"/>
              </a:spcBef>
              <a:defRPr sz="1814">
                <a:solidFill>
                  <a:schemeClr val="bg1"/>
                </a:solidFill>
              </a:defRPr>
            </a:lvl2pPr>
            <a:lvl3pPr>
              <a:lnSpc>
                <a:spcPts val="2177"/>
              </a:lnSpc>
              <a:spcBef>
                <a:spcPts val="771"/>
              </a:spcBef>
              <a:defRPr sz="1814">
                <a:solidFill>
                  <a:schemeClr val="bg1"/>
                </a:solidFill>
              </a:defRPr>
            </a:lvl3pPr>
            <a:lvl4pPr>
              <a:lnSpc>
                <a:spcPts val="2177"/>
              </a:lnSpc>
              <a:spcBef>
                <a:spcPts val="771"/>
              </a:spcBef>
              <a:defRPr sz="1814">
                <a:solidFill>
                  <a:schemeClr val="bg1"/>
                </a:solidFill>
              </a:defRPr>
            </a:lvl4pPr>
            <a:lvl5pPr>
              <a:lnSpc>
                <a:spcPts val="2177"/>
              </a:lnSpc>
              <a:spcBef>
                <a:spcPts val="771"/>
              </a:spcBef>
              <a:defRPr sz="1814">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88928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p:cNvSpPr>
            <a:spLocks noGrp="1"/>
          </p:cNvSpPr>
          <p:nvPr>
            <p:ph type="title"/>
          </p:nvPr>
        </p:nvSpPr>
        <p:spPr>
          <a:xfrm>
            <a:off x="579193" y="1185256"/>
            <a:ext cx="8547983" cy="1258059"/>
          </a:xfrm>
        </p:spPr>
        <p:txBody>
          <a:bodyPr anchor="t" anchorCtr="0"/>
          <a:lstStyle>
            <a:lvl1pPr>
              <a:defRPr>
                <a:solidFill>
                  <a:schemeClr val="bg2"/>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dirty="0"/>
          </a:p>
        </p:txBody>
      </p:sp>
      <p:sp>
        <p:nvSpPr>
          <p:cNvPr id="6" name="Text Placeholder 5"/>
          <p:cNvSpPr>
            <a:spLocks noGrp="1"/>
          </p:cNvSpPr>
          <p:nvPr>
            <p:ph type="body" sz="quarter" idx="13"/>
          </p:nvPr>
        </p:nvSpPr>
        <p:spPr>
          <a:xfrm>
            <a:off x="579192" y="2714082"/>
            <a:ext cx="4462941" cy="2925518"/>
          </a:xfrm>
        </p:spPr>
        <p:txBody>
          <a:bodyPr/>
          <a:lstStyle>
            <a:lvl1pPr marL="244777" indent="-240457">
              <a:lnSpc>
                <a:spcPts val="2177"/>
              </a:lnSpc>
              <a:spcBef>
                <a:spcPts val="771"/>
              </a:spcBef>
              <a:buFont typeface="+mj-lt"/>
              <a:buAutoNum type="arabicPeriod"/>
              <a:defRPr sz="1814">
                <a:solidFill>
                  <a:schemeClr val="tx1"/>
                </a:solidFill>
              </a:defRPr>
            </a:lvl1pPr>
            <a:lvl2pPr>
              <a:lnSpc>
                <a:spcPts val="2177"/>
              </a:lnSpc>
              <a:spcBef>
                <a:spcPts val="771"/>
              </a:spcBef>
              <a:defRPr sz="1814">
                <a:solidFill>
                  <a:schemeClr val="bg1"/>
                </a:solidFill>
              </a:defRPr>
            </a:lvl2pPr>
            <a:lvl3pPr>
              <a:lnSpc>
                <a:spcPts val="2177"/>
              </a:lnSpc>
              <a:spcBef>
                <a:spcPts val="771"/>
              </a:spcBef>
              <a:defRPr sz="1814">
                <a:solidFill>
                  <a:schemeClr val="bg1"/>
                </a:solidFill>
              </a:defRPr>
            </a:lvl3pPr>
            <a:lvl4pPr>
              <a:lnSpc>
                <a:spcPts val="2177"/>
              </a:lnSpc>
              <a:spcBef>
                <a:spcPts val="771"/>
              </a:spcBef>
              <a:defRPr sz="1814">
                <a:solidFill>
                  <a:schemeClr val="bg1"/>
                </a:solidFill>
              </a:defRPr>
            </a:lvl4pPr>
            <a:lvl5pPr>
              <a:lnSpc>
                <a:spcPts val="2177"/>
              </a:lnSpc>
              <a:spcBef>
                <a:spcPts val="771"/>
              </a:spcBef>
              <a:defRPr sz="1814">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7412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0242939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
        <p:nvSpPr>
          <p:cNvPr id="3" name="Text Placeholder 2"/>
          <p:cNvSpPr>
            <a:spLocks noGrp="1"/>
          </p:cNvSpPr>
          <p:nvPr>
            <p:ph type="body" sz="quarter" idx="13"/>
          </p:nvPr>
        </p:nvSpPr>
        <p:spPr>
          <a:xfrm>
            <a:off x="579192" y="2038340"/>
            <a:ext cx="3590993" cy="1855404"/>
          </a:xfrm>
        </p:spPr>
        <p:txBody>
          <a:bodyPr anchor="b" anchorCtr="0"/>
          <a:lstStyle>
            <a:lvl1pPr>
              <a:lnSpc>
                <a:spcPts val="3809"/>
              </a:lnSpc>
              <a:spcBef>
                <a:spcPts val="0"/>
              </a:spcBef>
              <a:defRPr sz="3265">
                <a:solidFill>
                  <a:schemeClr val="bg2"/>
                </a:solidFill>
                <a:latin typeface="+mj-lt"/>
              </a:defRPr>
            </a:lvl1pPr>
          </a:lstStyle>
          <a:p>
            <a:pPr lvl="0"/>
            <a:r>
              <a:rPr lang="en-US"/>
              <a:t>Click to edit Master text styles</a:t>
            </a:r>
          </a:p>
        </p:txBody>
      </p:sp>
      <p:sp>
        <p:nvSpPr>
          <p:cNvPr id="8" name="Text Placeholder 7"/>
          <p:cNvSpPr>
            <a:spLocks noGrp="1"/>
          </p:cNvSpPr>
          <p:nvPr>
            <p:ph type="body" sz="quarter" idx="14"/>
          </p:nvPr>
        </p:nvSpPr>
        <p:spPr>
          <a:xfrm>
            <a:off x="579192" y="4230641"/>
            <a:ext cx="4181769" cy="422169"/>
          </a:xfrm>
        </p:spPr>
        <p:txBody>
          <a:bodyPr/>
          <a:lstStyle>
            <a:lvl1pPr>
              <a:lnSpc>
                <a:spcPts val="2177"/>
              </a:lnSpc>
              <a:spcBef>
                <a:spcPts val="0"/>
              </a:spcBef>
              <a:defRPr sz="1814"/>
            </a:lvl1pPr>
          </a:lstStyle>
          <a:p>
            <a:pPr lvl="0"/>
            <a:r>
              <a:rPr lang="en-US"/>
              <a:t>Click to edit Master text styles</a:t>
            </a:r>
          </a:p>
        </p:txBody>
      </p:sp>
    </p:spTree>
    <p:extLst>
      <p:ext uri="{BB962C8B-B14F-4D97-AF65-F5344CB8AC3E}">
        <p14:creationId xmlns:p14="http://schemas.microsoft.com/office/powerpoint/2010/main" val="186255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Statem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
        <p:nvSpPr>
          <p:cNvPr id="3" name="Text Placeholder 2"/>
          <p:cNvSpPr>
            <a:spLocks noGrp="1"/>
          </p:cNvSpPr>
          <p:nvPr>
            <p:ph type="body" sz="quarter" idx="13"/>
          </p:nvPr>
        </p:nvSpPr>
        <p:spPr>
          <a:xfrm>
            <a:off x="5264866" y="1944788"/>
            <a:ext cx="4904234" cy="2555472"/>
          </a:xfrm>
        </p:spPr>
        <p:txBody>
          <a:bodyPr/>
          <a:lstStyle>
            <a:lvl1pPr>
              <a:lnSpc>
                <a:spcPts val="3809"/>
              </a:lnSpc>
              <a:defRPr sz="3265">
                <a:solidFill>
                  <a:schemeClr val="bg2"/>
                </a:solidFill>
                <a:latin typeface="+mj-lt"/>
              </a:defRPr>
            </a:lvl1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2099" y="1978627"/>
            <a:ext cx="3061617" cy="1785876"/>
          </a:xfrm>
          <a:prstGeom prst="rect">
            <a:avLst/>
          </a:prstGeom>
        </p:spPr>
      </p:pic>
    </p:spTree>
    <p:extLst>
      <p:ext uri="{BB962C8B-B14F-4D97-AF65-F5344CB8AC3E}">
        <p14:creationId xmlns:p14="http://schemas.microsoft.com/office/powerpoint/2010/main" val="1542474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
        <p:nvSpPr>
          <p:cNvPr id="7" name="Text Placeholder 6"/>
          <p:cNvSpPr>
            <a:spLocks noGrp="1"/>
          </p:cNvSpPr>
          <p:nvPr>
            <p:ph type="body" sz="quarter" idx="14"/>
          </p:nvPr>
        </p:nvSpPr>
        <p:spPr>
          <a:xfrm>
            <a:off x="6990277" y="1168993"/>
            <a:ext cx="4459781" cy="2882577"/>
          </a:xfrm>
        </p:spPr>
        <p:txBody>
          <a:bodyPr/>
          <a:lstStyle>
            <a:lvl1pPr marL="190062" indent="-189382">
              <a:lnSpc>
                <a:spcPts val="3809"/>
              </a:lnSpc>
              <a:spcBef>
                <a:spcPts val="0"/>
              </a:spcBef>
              <a:spcAft>
                <a:spcPts val="0"/>
              </a:spcAft>
              <a:defRPr sz="3265">
                <a:solidFill>
                  <a:schemeClr val="bg1"/>
                </a:solidFill>
                <a:latin typeface="+mj-lt"/>
              </a:defRPr>
            </a:lvl1pPr>
            <a:lvl2pPr marL="189382" indent="0">
              <a:lnSpc>
                <a:spcPts val="2177"/>
              </a:lnSpc>
              <a:spcBef>
                <a:spcPts val="1285"/>
              </a:spcBef>
              <a:buNone/>
              <a:defRPr sz="1814">
                <a:solidFill>
                  <a:schemeClr val="accent6"/>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00220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4253440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Opening titl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675" y="2979761"/>
            <a:ext cx="11607952" cy="2147248"/>
          </a:xfrm>
        </p:spPr>
        <p:txBody>
          <a:bodyPr>
            <a:normAutofit/>
          </a:bodyPr>
          <a:lstStyle>
            <a:lvl1pPr marL="0" indent="0" algn="l">
              <a:buNone/>
              <a:defRPr sz="1800">
                <a:latin typeface="Lato" panose="020F0502020204030203" pitchFamily="34" charset="0"/>
                <a:ea typeface="Lato" panose="020F0502020204030203" pitchFamily="34" charset="0"/>
                <a:cs typeface="Lato" panose="020F0502020204030203" pitchFamily="34" charset="0"/>
              </a:defRPr>
            </a:lvl1pPr>
            <a:lvl2pPr marL="342873" indent="0" algn="ctr">
              <a:buNone/>
              <a:defRPr sz="1500"/>
            </a:lvl2pPr>
            <a:lvl3pPr marL="685744" indent="0" algn="ctr">
              <a:buNone/>
              <a:defRPr sz="1350"/>
            </a:lvl3pPr>
            <a:lvl4pPr marL="1028616" indent="0" algn="ctr">
              <a:buNone/>
              <a:defRPr sz="1200"/>
            </a:lvl4pPr>
            <a:lvl5pPr marL="1371487" indent="0" algn="ctr">
              <a:buNone/>
              <a:defRPr sz="1200"/>
            </a:lvl5pPr>
            <a:lvl6pPr marL="1714360" indent="0" algn="ctr">
              <a:buNone/>
              <a:defRPr sz="1200"/>
            </a:lvl6pPr>
            <a:lvl7pPr marL="2057230" indent="0" algn="ctr">
              <a:buNone/>
              <a:defRPr sz="1200"/>
            </a:lvl7pPr>
            <a:lvl8pPr marL="2400102" indent="0" algn="ctr">
              <a:buNone/>
              <a:defRPr sz="1200"/>
            </a:lvl8pPr>
            <a:lvl9pPr marL="2742975" indent="0" algn="ctr">
              <a:buNone/>
              <a:defRPr sz="1200"/>
            </a:lvl9pPr>
          </a:lstStyle>
          <a:p>
            <a:r>
              <a:rPr lang="en-US" dirty="0"/>
              <a:t>Click to edit Master subtitle style</a:t>
            </a:r>
            <a:endParaRPr lang="en-GB" dirty="0"/>
          </a:p>
        </p:txBody>
      </p:sp>
      <p:sp>
        <p:nvSpPr>
          <p:cNvPr id="7" name="Title 6"/>
          <p:cNvSpPr>
            <a:spLocks noGrp="1"/>
          </p:cNvSpPr>
          <p:nvPr>
            <p:ph type="title"/>
          </p:nvPr>
        </p:nvSpPr>
        <p:spPr>
          <a:xfrm>
            <a:off x="295675" y="1397222"/>
            <a:ext cx="11607952" cy="1409668"/>
          </a:xfrm>
        </p:spPr>
        <p:txBody>
          <a:bodyPr>
            <a:normAutofit/>
          </a:bodyPr>
          <a:lstStyle>
            <a:lvl1pPr>
              <a:defRPr sz="400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a:t>
            </a:r>
            <a:endParaRPr lang="en-GB" dirty="0"/>
          </a:p>
        </p:txBody>
      </p:sp>
    </p:spTree>
    <p:extLst>
      <p:ext uri="{BB962C8B-B14F-4D97-AF65-F5344CB8AC3E}">
        <p14:creationId xmlns:p14="http://schemas.microsoft.com/office/powerpoint/2010/main" val="1707368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with ref: 2 columns">
    <p:spTree>
      <p:nvGrpSpPr>
        <p:cNvPr id="1" name=""/>
        <p:cNvGrpSpPr/>
        <p:nvPr/>
      </p:nvGrpSpPr>
      <p:grpSpPr>
        <a:xfrm>
          <a:off x="0" y="0"/>
          <a:ext cx="0" cy="0"/>
          <a:chOff x="0" y="0"/>
          <a:chExt cx="0" cy="0"/>
        </a:xfrm>
      </p:grpSpPr>
      <p:sp>
        <p:nvSpPr>
          <p:cNvPr id="2" name="Title 1"/>
          <p:cNvSpPr>
            <a:spLocks noGrp="1"/>
          </p:cNvSpPr>
          <p:nvPr>
            <p:ph type="title"/>
          </p:nvPr>
        </p:nvSpPr>
        <p:spPr>
          <a:xfrm>
            <a:off x="471948" y="264147"/>
            <a:ext cx="11110452" cy="669919"/>
          </a:xfrm>
        </p:spPr>
        <p:txBody>
          <a:bodyPr/>
          <a:lstStyle/>
          <a:p>
            <a:r>
              <a:rPr lang="en-US" dirty="0"/>
              <a:t>Click to edit Master title style</a:t>
            </a:r>
            <a:endParaRPr lang="en-GB" dirty="0"/>
          </a:p>
        </p:txBody>
      </p:sp>
      <p:sp>
        <p:nvSpPr>
          <p:cNvPr id="6" name="Content Placeholder 5"/>
          <p:cNvSpPr>
            <a:spLocks noGrp="1"/>
          </p:cNvSpPr>
          <p:nvPr>
            <p:ph sz="quarter" idx="10" hasCustomPrompt="1"/>
          </p:nvPr>
        </p:nvSpPr>
        <p:spPr>
          <a:xfrm>
            <a:off x="471949" y="1396181"/>
            <a:ext cx="5414296" cy="4558532"/>
          </a:xfrm>
        </p:spPr>
        <p:txBody>
          <a:bodyPr/>
          <a:lstStyle>
            <a:lvl1pPr>
              <a:lnSpc>
                <a:spcPct val="113000"/>
              </a:lnSpc>
              <a:spcBef>
                <a:spcPts val="1000"/>
              </a:spcBef>
              <a:defRPr/>
            </a:lvl1pPr>
            <a:lvl2pPr marL="541320" indent="-276216">
              <a:lnSpc>
                <a:spcPct val="113000"/>
              </a:lnSpc>
              <a:spcBef>
                <a:spcPts val="1000"/>
              </a:spcBef>
              <a:defRPr/>
            </a:lvl2pPr>
            <a:lvl3pPr marL="806424" indent="-265104" defTabSz="806424">
              <a:lnSpc>
                <a:spcPct val="113000"/>
              </a:lnSpc>
              <a:spcBef>
                <a:spcPts val="1000"/>
              </a:spcBef>
              <a:defRPr sz="1800"/>
            </a:lvl3pPr>
            <a:lvl4pPr marL="1071528" indent="-265104">
              <a:lnSpc>
                <a:spcPct val="113000"/>
              </a:lnSpc>
              <a:spcBef>
                <a:spcPts val="1000"/>
              </a:spcBef>
              <a:defRPr sz="18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5"/>
          <p:cNvSpPr>
            <a:spLocks noGrp="1"/>
          </p:cNvSpPr>
          <p:nvPr>
            <p:ph sz="quarter" idx="11" hasCustomPrompt="1"/>
          </p:nvPr>
        </p:nvSpPr>
        <p:spPr>
          <a:xfrm>
            <a:off x="471948" y="831600"/>
            <a:ext cx="11110452" cy="344129"/>
          </a:xfrm>
        </p:spPr>
        <p:txBody>
          <a:bodyPr>
            <a:normAutofit/>
          </a:bodyPr>
          <a:lstStyle>
            <a:lvl1pPr marL="0" indent="0">
              <a:lnSpc>
                <a:spcPct val="100000"/>
              </a:lnSpc>
              <a:spcBef>
                <a:spcPts val="0"/>
              </a:spcBef>
              <a:buNone/>
              <a:defRPr sz="1800">
                <a:solidFill>
                  <a:schemeClr val="accent2"/>
                </a:solidFill>
              </a:defRPr>
            </a:lvl1pPr>
            <a:lvl2pPr marL="457185" indent="0">
              <a:buNone/>
              <a:defRPr/>
            </a:lvl2pPr>
            <a:lvl3pPr marL="914370" indent="0">
              <a:buNone/>
              <a:defRPr sz="1800"/>
            </a:lvl3pPr>
            <a:lvl4pPr marL="1371555" indent="0">
              <a:buNone/>
              <a:defRPr sz="1800"/>
            </a:lvl4pPr>
          </a:lstStyle>
          <a:p>
            <a:pPr lvl="0"/>
            <a:r>
              <a:rPr lang="en-US" dirty="0"/>
              <a:t>Reference</a:t>
            </a:r>
          </a:p>
        </p:txBody>
      </p:sp>
      <p:sp>
        <p:nvSpPr>
          <p:cNvPr id="5" name="Slide Number Placeholder 5"/>
          <p:cNvSpPr>
            <a:spLocks noGrp="1"/>
          </p:cNvSpPr>
          <p:nvPr>
            <p:ph type="sldNum" sz="quarter" idx="12"/>
          </p:nvPr>
        </p:nvSpPr>
        <p:spPr>
          <a:xfrm>
            <a:off x="10992544" y="6453187"/>
            <a:ext cx="589856" cy="253916"/>
          </a:xfrm>
          <a:prstGeom prst="rect">
            <a:avLst/>
          </a:prstGeom>
        </p:spPr>
        <p:txBody>
          <a:bodyPr anchor="ctr"/>
          <a:lstStyle>
            <a:lvl1pPr algn="ctr">
              <a:defRPr sz="1050">
                <a:solidFill>
                  <a:schemeClr val="accent1"/>
                </a:solidFill>
              </a:defRPr>
            </a:lvl1pPr>
          </a:lstStyle>
          <a:p>
            <a:pPr>
              <a:defRPr/>
            </a:pPr>
            <a:fld id="{17DCB361-2899-465E-9BED-4B6A3DC35340}" type="slidenum">
              <a:rPr lang="en-GB" smtClean="0"/>
              <a:pPr>
                <a:defRPr/>
              </a:pPr>
              <a:t>‹#›</a:t>
            </a:fld>
            <a:endParaRPr lang="en-GB" dirty="0"/>
          </a:p>
        </p:txBody>
      </p:sp>
      <p:sp>
        <p:nvSpPr>
          <p:cNvPr id="3" name="TextBox 2"/>
          <p:cNvSpPr txBox="1"/>
          <p:nvPr userDrawn="1"/>
        </p:nvSpPr>
        <p:spPr>
          <a:xfrm>
            <a:off x="7774039" y="6453187"/>
            <a:ext cx="2989007" cy="253916"/>
          </a:xfrm>
          <a:prstGeom prst="rect">
            <a:avLst/>
          </a:prstGeom>
          <a:noFill/>
        </p:spPr>
        <p:txBody>
          <a:bodyPr wrap="square" rtlCol="0">
            <a:spAutoFit/>
          </a:bodyPr>
          <a:lstStyle/>
          <a:p>
            <a:r>
              <a:rPr lang="en-GB" sz="1050" dirty="0">
                <a:solidFill>
                  <a:schemeClr val="accent1"/>
                </a:solidFill>
              </a:rPr>
              <a:t>© NICE 2017</a:t>
            </a:r>
            <a:r>
              <a:rPr lang="en-GB" sz="1050" baseline="0" dirty="0">
                <a:solidFill>
                  <a:schemeClr val="accent1"/>
                </a:solidFill>
              </a:rPr>
              <a:t> All rights reserved</a:t>
            </a:r>
            <a:endParaRPr lang="en-GB" sz="1050" dirty="0">
              <a:solidFill>
                <a:schemeClr val="accent1"/>
              </a:solidFill>
            </a:endParaRPr>
          </a:p>
        </p:txBody>
      </p:sp>
      <p:sp>
        <p:nvSpPr>
          <p:cNvPr id="7" name="Content Placeholder 5"/>
          <p:cNvSpPr>
            <a:spLocks noGrp="1"/>
          </p:cNvSpPr>
          <p:nvPr>
            <p:ph sz="quarter" idx="13" hasCustomPrompt="1"/>
          </p:nvPr>
        </p:nvSpPr>
        <p:spPr>
          <a:xfrm>
            <a:off x="6271086" y="1396181"/>
            <a:ext cx="5311315" cy="4558532"/>
          </a:xfrm>
        </p:spPr>
        <p:txBody>
          <a:bodyPr/>
          <a:lstStyle>
            <a:lvl1pPr>
              <a:lnSpc>
                <a:spcPct val="113000"/>
              </a:lnSpc>
              <a:spcBef>
                <a:spcPts val="1000"/>
              </a:spcBef>
              <a:defRPr/>
            </a:lvl1pPr>
            <a:lvl2pPr marL="541320" indent="-276216">
              <a:lnSpc>
                <a:spcPct val="113000"/>
              </a:lnSpc>
              <a:spcBef>
                <a:spcPts val="1000"/>
              </a:spcBef>
              <a:defRPr/>
            </a:lvl2pPr>
            <a:lvl3pPr marL="806424" indent="-265104" defTabSz="806424">
              <a:lnSpc>
                <a:spcPct val="113000"/>
              </a:lnSpc>
              <a:spcBef>
                <a:spcPts val="1000"/>
              </a:spcBef>
              <a:defRPr sz="1800"/>
            </a:lvl3pPr>
            <a:lvl4pPr marL="1071528" indent="-265104">
              <a:lnSpc>
                <a:spcPct val="113000"/>
              </a:lnSpc>
              <a:spcBef>
                <a:spcPts val="1000"/>
              </a:spcBef>
              <a:defRPr sz="18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19159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p:cNvSpPr>
            <a:spLocks noGrp="1"/>
          </p:cNvSpPr>
          <p:nvPr>
            <p:ph type="title"/>
          </p:nvPr>
        </p:nvSpPr>
        <p:spPr>
          <a:xfrm>
            <a:off x="295675" y="149275"/>
            <a:ext cx="11607952" cy="1613821"/>
          </a:xfrm>
        </p:spPr>
        <p:txBody>
          <a:bodyPr>
            <a:normAutofit/>
          </a:bodyPr>
          <a:lstStyle>
            <a:lvl1pPr>
              <a:defRPr sz="300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endParaRPr lang="en-GB" dirty="0"/>
          </a:p>
        </p:txBody>
      </p:sp>
      <p:sp>
        <p:nvSpPr>
          <p:cNvPr id="4" name="Footer Placeholder 4"/>
          <p:cNvSpPr>
            <a:spLocks noGrp="1"/>
          </p:cNvSpPr>
          <p:nvPr>
            <p:ph type="ftr" sz="quarter" idx="10"/>
          </p:nvPr>
        </p:nvSpPr>
        <p:spPr>
          <a:xfrm>
            <a:off x="4038601" y="6356351"/>
            <a:ext cx="4114801" cy="365125"/>
          </a:xfrm>
          <a:prstGeom prst="rect">
            <a:avLst/>
          </a:prstGeom>
        </p:spPr>
        <p:txBody>
          <a:bodyPr/>
          <a:lstStyle>
            <a:lvl1pPr eaLnBrk="1" fontAlgn="auto" hangingPunct="1">
              <a:spcBef>
                <a:spcPts val="0"/>
              </a:spcBef>
              <a:spcAft>
                <a:spcPts val="0"/>
              </a:spcAft>
              <a:defRPr sz="1350">
                <a:solidFill>
                  <a:prstClr val="black"/>
                </a:solidFill>
                <a:latin typeface="Calibri" panose="020F0502020204030204"/>
              </a:defRPr>
            </a:lvl1pPr>
          </a:lstStyle>
          <a:p>
            <a:pPr>
              <a:defRPr/>
            </a:pPr>
            <a:endParaRPr lang="en-GB"/>
          </a:p>
        </p:txBody>
      </p:sp>
    </p:spTree>
    <p:extLst>
      <p:ext uri="{BB962C8B-B14F-4D97-AF65-F5344CB8AC3E}">
        <p14:creationId xmlns:p14="http://schemas.microsoft.com/office/powerpoint/2010/main" val="1064854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no reference">
    <p:spTree>
      <p:nvGrpSpPr>
        <p:cNvPr id="1" name=""/>
        <p:cNvGrpSpPr/>
        <p:nvPr/>
      </p:nvGrpSpPr>
      <p:grpSpPr>
        <a:xfrm>
          <a:off x="0" y="0"/>
          <a:ext cx="0" cy="0"/>
          <a:chOff x="0" y="0"/>
          <a:chExt cx="0" cy="0"/>
        </a:xfrm>
      </p:grpSpPr>
      <p:sp>
        <p:nvSpPr>
          <p:cNvPr id="2" name="Title 1"/>
          <p:cNvSpPr>
            <a:spLocks noGrp="1"/>
          </p:cNvSpPr>
          <p:nvPr>
            <p:ph type="title"/>
          </p:nvPr>
        </p:nvSpPr>
        <p:spPr>
          <a:xfrm>
            <a:off x="471948" y="264147"/>
            <a:ext cx="11110452" cy="778073"/>
          </a:xfrm>
        </p:spPr>
        <p:txBody>
          <a:bodyPr/>
          <a:lstStyle/>
          <a:p>
            <a:r>
              <a:rPr lang="en-US" dirty="0"/>
              <a:t>Click to edit Master title style</a:t>
            </a:r>
            <a:endParaRPr lang="en-GB" dirty="0"/>
          </a:p>
        </p:txBody>
      </p:sp>
      <p:sp>
        <p:nvSpPr>
          <p:cNvPr id="6" name="Content Placeholder 5"/>
          <p:cNvSpPr>
            <a:spLocks noGrp="1"/>
          </p:cNvSpPr>
          <p:nvPr>
            <p:ph sz="quarter" idx="10" hasCustomPrompt="1"/>
          </p:nvPr>
        </p:nvSpPr>
        <p:spPr>
          <a:xfrm>
            <a:off x="471948" y="1150375"/>
            <a:ext cx="11110452" cy="4804339"/>
          </a:xfrm>
        </p:spPr>
        <p:txBody>
          <a:bodyPr/>
          <a:lstStyle>
            <a:lvl1pPr>
              <a:lnSpc>
                <a:spcPct val="113000"/>
              </a:lnSpc>
              <a:spcBef>
                <a:spcPts val="1000"/>
              </a:spcBef>
              <a:defRPr/>
            </a:lvl1pPr>
            <a:lvl2pPr marL="541320" indent="-276216">
              <a:lnSpc>
                <a:spcPct val="113000"/>
              </a:lnSpc>
              <a:spcBef>
                <a:spcPts val="1000"/>
              </a:spcBef>
              <a:defRPr/>
            </a:lvl2pPr>
            <a:lvl3pPr marL="806424" indent="-265104" defTabSz="806424">
              <a:lnSpc>
                <a:spcPct val="113000"/>
              </a:lnSpc>
              <a:spcBef>
                <a:spcPts val="1000"/>
              </a:spcBef>
              <a:defRPr sz="1800"/>
            </a:lvl3pPr>
            <a:lvl4pPr marL="1071528" indent="-265104">
              <a:lnSpc>
                <a:spcPct val="113000"/>
              </a:lnSpc>
              <a:spcBef>
                <a:spcPts val="1000"/>
              </a:spcBef>
              <a:defRPr sz="18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5"/>
          <p:cNvSpPr>
            <a:spLocks noGrp="1"/>
          </p:cNvSpPr>
          <p:nvPr>
            <p:ph type="sldNum" sz="quarter" idx="12"/>
          </p:nvPr>
        </p:nvSpPr>
        <p:spPr>
          <a:xfrm>
            <a:off x="10992544" y="6453187"/>
            <a:ext cx="589856" cy="253916"/>
          </a:xfrm>
          <a:prstGeom prst="rect">
            <a:avLst/>
          </a:prstGeom>
        </p:spPr>
        <p:txBody>
          <a:bodyPr anchor="ctr"/>
          <a:lstStyle>
            <a:lvl1pPr algn="ctr">
              <a:defRPr sz="1050">
                <a:solidFill>
                  <a:schemeClr val="accent1"/>
                </a:solidFill>
              </a:defRPr>
            </a:lvl1pPr>
          </a:lstStyle>
          <a:p>
            <a:pPr>
              <a:defRPr/>
            </a:pPr>
            <a:fld id="{17DCB361-2899-465E-9BED-4B6A3DC35340}" type="slidenum">
              <a:rPr lang="en-GB" smtClean="0"/>
              <a:pPr>
                <a:defRPr/>
              </a:pPr>
              <a:t>‹#›</a:t>
            </a:fld>
            <a:endParaRPr lang="en-GB" dirty="0"/>
          </a:p>
        </p:txBody>
      </p:sp>
      <p:sp>
        <p:nvSpPr>
          <p:cNvPr id="3" name="TextBox 2"/>
          <p:cNvSpPr txBox="1"/>
          <p:nvPr userDrawn="1"/>
        </p:nvSpPr>
        <p:spPr>
          <a:xfrm>
            <a:off x="5571614" y="6453187"/>
            <a:ext cx="5243872" cy="261610"/>
          </a:xfrm>
          <a:prstGeom prst="rect">
            <a:avLst/>
          </a:prstGeom>
          <a:noFill/>
        </p:spPr>
        <p:txBody>
          <a:bodyPr wrap="square" rtlCol="0">
            <a:spAutoFit/>
          </a:bodyPr>
          <a:lstStyle/>
          <a:p>
            <a:pPr marL="0" marR="0" lvl="0" indent="0" algn="l" defTabSz="914370" rtl="0" eaLnBrk="1" fontAlgn="auto" latinLnBrk="0" hangingPunct="1">
              <a:lnSpc>
                <a:spcPct val="100000"/>
              </a:lnSpc>
              <a:spcBef>
                <a:spcPts val="0"/>
              </a:spcBef>
              <a:spcAft>
                <a:spcPts val="0"/>
              </a:spcAft>
              <a:buClr>
                <a:srgbClr val="18646E"/>
              </a:buClr>
              <a:buSzTx/>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NICE 2018. All rights reserved. </a:t>
            </a:r>
            <a:r>
              <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2"/>
              </a:rPr>
              <a:t>Subject to Notice of rights</a:t>
            </a:r>
            <a:r>
              <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374785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5674" y="1825625"/>
            <a:ext cx="5724127" cy="394549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1" y="1825625"/>
            <a:ext cx="5731427" cy="394549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295675" y="149275"/>
            <a:ext cx="11607952" cy="1613821"/>
          </a:xfrm>
        </p:spPr>
        <p:txBody>
          <a:bodyPr>
            <a:normAutofit/>
          </a:bodyPr>
          <a:lstStyle>
            <a:lvl1pPr>
              <a:defRPr sz="300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05870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74628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mple Page (Cream)">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4672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ample Page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385607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image" Target="../media/image7.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2.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0459989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3" r:id="rId31"/>
    <p:sldLayoutId id="2147484122"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 id="2147484133" r:id="rId42"/>
    <p:sldLayoutId id="2147484134" r:id="rId43"/>
    <p:sldLayoutId id="2147484137" r:id="rId44"/>
    <p:sldLayoutId id="2147484141" r:id="rId45"/>
    <p:sldLayoutId id="2147484142" r:id="rId46"/>
    <p:sldLayoutId id="2147484143" r:id="rId47"/>
    <p:sldLayoutId id="2147484144" r:id="rId48"/>
    <p:sldLayoutId id="2147484145" r:id="rId49"/>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089" y="1185256"/>
            <a:ext cx="8206432" cy="998984"/>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266485" y="2718187"/>
            <a:ext cx="8474808" cy="24998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11033615" y="6285705"/>
            <a:ext cx="570505" cy="302629"/>
          </a:xfrm>
          <a:prstGeom prst="rect">
            <a:avLst/>
          </a:prstGeom>
        </p:spPr>
        <p:txBody>
          <a:bodyPr vert="horz" lIns="0" tIns="0" rIns="0" bIns="0" rtlCol="0" anchor="b" anchorCtr="0"/>
          <a:lstStyle>
            <a:lvl1pPr algn="r">
              <a:defRPr sz="1270" b="1">
                <a:solidFill>
                  <a:schemeClr val="tx1"/>
                </a:solidFill>
                <a:latin typeface="+mn-lt"/>
              </a:defRPr>
            </a:lvl1pPr>
          </a:lstStyle>
          <a:p>
            <a:fld id="{DDBE135E-2566-4748-853C-8A3B78F0FB00}" type="slidenum">
              <a:rPr lang="en-GB" smtClean="0"/>
              <a:pPr/>
              <a:t>‹#›</a:t>
            </a:fld>
            <a:endParaRPr lang="en-GB" dirty="0"/>
          </a:p>
        </p:txBody>
      </p:sp>
      <p:pic>
        <p:nvPicPr>
          <p:cNvPr id="9" name="Picture 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13074" y="6337172"/>
            <a:ext cx="757584" cy="201809"/>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62" r:id="rId5"/>
    <p:sldLayoutId id="2147483654" r:id="rId6"/>
    <p:sldLayoutId id="2147483663" r:id="rId7"/>
    <p:sldLayoutId id="2147483665" r:id="rId8"/>
    <p:sldLayoutId id="2147483660" r:id="rId9"/>
    <p:sldLayoutId id="2147483664" r:id="rId10"/>
    <p:sldLayoutId id="2147483661" r:id="rId11"/>
    <p:sldLayoutId id="2147483659" r:id="rId12"/>
    <p:sldLayoutId id="2147483658" r:id="rId13"/>
    <p:sldLayoutId id="2147483655" r:id="rId14"/>
    <p:sldLayoutId id="2147483666" r:id="rId15"/>
    <p:sldLayoutId id="2147483675" r:id="rId16"/>
    <p:sldLayoutId id="2147483711" r:id="rId17"/>
    <p:sldLayoutId id="2147483718" r:id="rId18"/>
    <p:sldLayoutId id="2147483723" r:id="rId19"/>
  </p:sldLayoutIdLst>
  <p:hf sldNum="0" hdr="0" ftr="0" dt="0"/>
  <p:txStyles>
    <p:titleStyle>
      <a:lvl1pPr algn="l" defTabSz="946052" rtl="0" eaLnBrk="1" latinLnBrk="0" hangingPunct="1">
        <a:lnSpc>
          <a:spcPts val="3809"/>
        </a:lnSpc>
        <a:spcBef>
          <a:spcPct val="0"/>
        </a:spcBef>
        <a:buNone/>
        <a:defRPr sz="3265" kern="1200">
          <a:solidFill>
            <a:schemeClr val="bg2"/>
          </a:solidFill>
          <a:latin typeface="+mj-lt"/>
          <a:ea typeface="+mj-ea"/>
          <a:cs typeface="+mj-cs"/>
        </a:defRPr>
      </a:lvl1pPr>
    </p:titleStyle>
    <p:bodyStyle>
      <a:lvl1pPr marL="4320" indent="0" algn="l" defTabSz="946052" rtl="0" eaLnBrk="1" latinLnBrk="0" hangingPunct="1">
        <a:lnSpc>
          <a:spcPts val="2540"/>
        </a:lnSpc>
        <a:spcBef>
          <a:spcPts val="771"/>
        </a:spcBef>
        <a:buClr>
          <a:schemeClr val="tx1"/>
        </a:buClr>
        <a:buFont typeface="Arial" pitchFamily="34" charset="0"/>
        <a:buNone/>
        <a:defRPr sz="2177" kern="1200">
          <a:solidFill>
            <a:schemeClr val="tx1"/>
          </a:solidFill>
          <a:latin typeface="+mn-lt"/>
          <a:ea typeface="+mn-ea"/>
          <a:cs typeface="+mn-cs"/>
        </a:defRPr>
      </a:lvl1pPr>
      <a:lvl2pPr marL="215979" indent="-215979" algn="l" defTabSz="946052" rtl="0" eaLnBrk="1" latinLnBrk="0" hangingPunct="1">
        <a:lnSpc>
          <a:spcPts val="2540"/>
        </a:lnSpc>
        <a:spcBef>
          <a:spcPts val="771"/>
        </a:spcBef>
        <a:buClr>
          <a:schemeClr val="tx1"/>
        </a:buClr>
        <a:buSzPct val="95000"/>
        <a:buFont typeface="Symbol" panose="05050102010706020507" pitchFamily="18" charset="2"/>
        <a:buChar char=""/>
        <a:defRPr sz="2177" kern="1200">
          <a:solidFill>
            <a:schemeClr val="tx1"/>
          </a:solidFill>
          <a:latin typeface="+mn-lt"/>
          <a:ea typeface="+mn-ea"/>
          <a:cs typeface="+mn-cs"/>
        </a:defRPr>
      </a:lvl2pPr>
      <a:lvl3pPr marL="492433" indent="-250536" algn="l" defTabSz="946052" rtl="0" eaLnBrk="1" latinLnBrk="0" hangingPunct="1">
        <a:lnSpc>
          <a:spcPts val="2540"/>
        </a:lnSpc>
        <a:spcBef>
          <a:spcPts val="771"/>
        </a:spcBef>
        <a:buClr>
          <a:schemeClr val="tx1"/>
        </a:buClr>
        <a:buFont typeface="Arial" panose="020B0604020202020204" pitchFamily="34" charset="0"/>
        <a:buChar char="–"/>
        <a:defRPr sz="2177" kern="1200">
          <a:solidFill>
            <a:schemeClr val="tx1"/>
          </a:solidFill>
          <a:latin typeface="+mn-lt"/>
          <a:ea typeface="+mn-ea"/>
          <a:cs typeface="+mn-cs"/>
        </a:defRPr>
      </a:lvl3pPr>
      <a:lvl4pPr marL="777526" indent="-207340" algn="l" defTabSz="946052" rtl="0" eaLnBrk="1" latinLnBrk="0" hangingPunct="1">
        <a:lnSpc>
          <a:spcPts val="2540"/>
        </a:lnSpc>
        <a:spcBef>
          <a:spcPts val="771"/>
        </a:spcBef>
        <a:buClr>
          <a:schemeClr val="tx1"/>
        </a:buClr>
        <a:buFont typeface="Archer Bold" pitchFamily="50" charset="0"/>
        <a:buChar char="•"/>
        <a:defRPr sz="2177" kern="1200">
          <a:solidFill>
            <a:schemeClr val="tx1"/>
          </a:solidFill>
          <a:latin typeface="+mn-lt"/>
          <a:ea typeface="+mn-ea"/>
          <a:cs typeface="+mn-cs"/>
        </a:defRPr>
      </a:lvl4pPr>
      <a:lvl5pPr marL="993505" indent="-164144" algn="l" defTabSz="946052" rtl="0" eaLnBrk="1" latinLnBrk="0" hangingPunct="1">
        <a:lnSpc>
          <a:spcPts val="2540"/>
        </a:lnSpc>
        <a:spcBef>
          <a:spcPts val="771"/>
        </a:spcBef>
        <a:buClr>
          <a:schemeClr val="tx1"/>
        </a:buClr>
        <a:buFont typeface="Arial" panose="020B0604020202020204" pitchFamily="34" charset="0"/>
        <a:buChar char="-"/>
        <a:defRPr sz="2177" kern="1200">
          <a:solidFill>
            <a:schemeClr val="tx1"/>
          </a:solidFill>
          <a:latin typeface="+mn-lt"/>
          <a:ea typeface="+mn-ea"/>
          <a:cs typeface="+mn-cs"/>
        </a:defRPr>
      </a:lvl5pPr>
      <a:lvl6pPr marL="2601642" indent="-236513" algn="l" defTabSz="946052"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74668" indent="-236513" algn="l" defTabSz="946052"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47694" indent="-236513" algn="l" defTabSz="946052"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20720" indent="-236513" algn="l" defTabSz="946052"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en-US"/>
      </a:defPPr>
      <a:lvl1pPr marL="0" algn="l" defTabSz="946052" rtl="0" eaLnBrk="1" latinLnBrk="0" hangingPunct="1">
        <a:defRPr sz="1905" kern="1200">
          <a:solidFill>
            <a:schemeClr val="tx1"/>
          </a:solidFill>
          <a:latin typeface="+mn-lt"/>
          <a:ea typeface="+mn-ea"/>
          <a:cs typeface="+mn-cs"/>
        </a:defRPr>
      </a:lvl1pPr>
      <a:lvl2pPr marL="473026" algn="l" defTabSz="946052" rtl="0" eaLnBrk="1" latinLnBrk="0" hangingPunct="1">
        <a:defRPr sz="1905" kern="1200">
          <a:solidFill>
            <a:schemeClr val="tx1"/>
          </a:solidFill>
          <a:latin typeface="+mn-lt"/>
          <a:ea typeface="+mn-ea"/>
          <a:cs typeface="+mn-cs"/>
        </a:defRPr>
      </a:lvl2pPr>
      <a:lvl3pPr marL="946052" algn="l" defTabSz="946052" rtl="0" eaLnBrk="1" latinLnBrk="0" hangingPunct="1">
        <a:defRPr sz="1905" kern="1200">
          <a:solidFill>
            <a:schemeClr val="tx1"/>
          </a:solidFill>
          <a:latin typeface="+mn-lt"/>
          <a:ea typeface="+mn-ea"/>
          <a:cs typeface="+mn-cs"/>
        </a:defRPr>
      </a:lvl3pPr>
      <a:lvl4pPr marL="1419078" algn="l" defTabSz="946052" rtl="0" eaLnBrk="1" latinLnBrk="0" hangingPunct="1">
        <a:defRPr sz="1905" kern="1200">
          <a:solidFill>
            <a:schemeClr val="tx1"/>
          </a:solidFill>
          <a:latin typeface="+mn-lt"/>
          <a:ea typeface="+mn-ea"/>
          <a:cs typeface="+mn-cs"/>
        </a:defRPr>
      </a:lvl4pPr>
      <a:lvl5pPr marL="1892104" algn="l" defTabSz="946052" rtl="0" eaLnBrk="1" latinLnBrk="0" hangingPunct="1">
        <a:defRPr sz="1905" kern="1200">
          <a:solidFill>
            <a:schemeClr val="tx1"/>
          </a:solidFill>
          <a:latin typeface="+mn-lt"/>
          <a:ea typeface="+mn-ea"/>
          <a:cs typeface="+mn-cs"/>
        </a:defRPr>
      </a:lvl5pPr>
      <a:lvl6pPr marL="2365129" algn="l" defTabSz="946052" rtl="0" eaLnBrk="1" latinLnBrk="0" hangingPunct="1">
        <a:defRPr sz="1905" kern="1200">
          <a:solidFill>
            <a:schemeClr val="tx1"/>
          </a:solidFill>
          <a:latin typeface="+mn-lt"/>
          <a:ea typeface="+mn-ea"/>
          <a:cs typeface="+mn-cs"/>
        </a:defRPr>
      </a:lvl6pPr>
      <a:lvl7pPr marL="2838155" algn="l" defTabSz="946052" rtl="0" eaLnBrk="1" latinLnBrk="0" hangingPunct="1">
        <a:defRPr sz="1905" kern="1200">
          <a:solidFill>
            <a:schemeClr val="tx1"/>
          </a:solidFill>
          <a:latin typeface="+mn-lt"/>
          <a:ea typeface="+mn-ea"/>
          <a:cs typeface="+mn-cs"/>
        </a:defRPr>
      </a:lvl7pPr>
      <a:lvl8pPr marL="3311181" algn="l" defTabSz="946052" rtl="0" eaLnBrk="1" latinLnBrk="0" hangingPunct="1">
        <a:defRPr sz="1905" kern="1200">
          <a:solidFill>
            <a:schemeClr val="tx1"/>
          </a:solidFill>
          <a:latin typeface="+mn-lt"/>
          <a:ea typeface="+mn-ea"/>
          <a:cs typeface="+mn-cs"/>
        </a:defRPr>
      </a:lvl8pPr>
      <a:lvl9pPr marL="3784207" algn="l" defTabSz="946052" rtl="0" eaLnBrk="1" latinLnBrk="0" hangingPunct="1">
        <a:defRPr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ice.org.uk/terms-and-conditions#notice-of-rights" TargetMode="External"/><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24.png"/><Relationship Id="rId11" Type="http://schemas.openxmlformats.org/officeDocument/2006/relationships/hyperlink" Target="https://www.nice.org.uk/about/nice-communities/social-care/quick-guides" TargetMode="External"/><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33.png"/><Relationship Id="rId11" Type="http://schemas.openxmlformats.org/officeDocument/2006/relationships/hyperlink" Target="https://www.youtube.com/user/NICEmedia" TargetMode="External"/><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hyperlink" Target="https://www.nice.org.uk/guidance/qs171" TargetMode="External"/><Relationship Id="rId3" Type="http://schemas.openxmlformats.org/officeDocument/2006/relationships/image" Target="../media/image43.png"/><Relationship Id="rId7" Type="http://schemas.openxmlformats.org/officeDocument/2006/relationships/hyperlink" Target="https://www.nice.org.uk/guidance/qs85"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hyperlink" Target="https://www.nice.org.uk/guidance/sc1" TargetMode="Externa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www.nice.org.uk/guidance/ng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twitter.com/NICEComms" TargetMode="External"/><Relationship Id="rId3" Type="http://schemas.openxmlformats.org/officeDocument/2006/relationships/hyperlink" Target="http://www.nice.org.uk/" TargetMode="External"/><Relationship Id="rId7" Type="http://schemas.openxmlformats.org/officeDocument/2006/relationships/hyperlink" Target="https://www.youtube.com/channel/UCwXpF9cgPmi3MZZwBkBVVzg?view_as=subscriber" TargetMode="External"/><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27.xml"/><Relationship Id="rId16"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hyperlink" Target="mailto:NICEFieldTeam@nice.org.uk" TargetMode="External"/><Relationship Id="rId11" Type="http://schemas.openxmlformats.org/officeDocument/2006/relationships/hyperlink" Target="https://www.linkedin.com/company/national-institute-for-health-and-clinical-excellence" TargetMode="External"/><Relationship Id="rId5" Type="http://schemas.openxmlformats.org/officeDocument/2006/relationships/hyperlink" Target="mailto:nice@nice.org.uk" TargetMode="External"/><Relationship Id="rId15" Type="http://schemas.openxmlformats.org/officeDocument/2006/relationships/hyperlink" Target="https://www.facebook.com/NationalInstituteforHealthandCareExcellence/" TargetMode="External"/><Relationship Id="rId10" Type="http://schemas.openxmlformats.org/officeDocument/2006/relationships/image" Target="../media/image55.png"/><Relationship Id="rId4" Type="http://schemas.openxmlformats.org/officeDocument/2006/relationships/hyperlink" Target="https://www.nice.org.uk/news/nice-newsletters-and-alerts/" TargetMode="External"/><Relationship Id="rId9" Type="http://schemas.openxmlformats.org/officeDocument/2006/relationships/hyperlink" Target="https://www.instagram.com/nicecomms/" TargetMode="External"/><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nice.org.uk/sharedlearning/a-domiciliary-oral-health-improvement-practitioner-for-vulnerable-adults-linked-to-nhs-general-dental-services-dental-domiciliary-care-services-at-aneurin-bevan-university-health-board"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hyperlink" Target="https://www.nice.org.uk/sharedlearning/residential-oral-care-sheffield-rocs-domiciliary-dental-care-scheme-to-improve-oral-healthcare-for-patients-in-care-homes" TargetMode="External"/><Relationship Id="rId5" Type="http://schemas.openxmlformats.org/officeDocument/2006/relationships/hyperlink" Target="https://www.nice.org.uk/sharedlearning/the-oral-health-needs-of-older-people-living-in-islington-nursing-homes" TargetMode="External"/><Relationship Id="rId4" Type="http://schemas.openxmlformats.org/officeDocument/2006/relationships/hyperlink" Target="https://www.nice.org.uk/sharedlearning/nhs-scotland-s-caring-for-smiles-improving-the-oral-health-of-adults-in-care-settings-in-line-with-nice-guidance-and-quality-standar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1"/>
          <p:cNvSpPr>
            <a:spLocks noGrp="1"/>
          </p:cNvSpPr>
          <p:nvPr>
            <p:ph type="subTitle" idx="1"/>
          </p:nvPr>
        </p:nvSpPr>
        <p:spPr>
          <a:xfrm>
            <a:off x="1004800" y="2529084"/>
            <a:ext cx="8705850" cy="3234211"/>
          </a:xfrm>
        </p:spPr>
        <p:txBody>
          <a:bodyPr vert="horz" lIns="0" tIns="0" rIns="0" bIns="0" rtlCol="0" anchor="t">
            <a:normAutofit fontScale="92500" lnSpcReduction="20000"/>
          </a:bodyPr>
          <a:lstStyle/>
          <a:p>
            <a:pPr eaLnBrk="1" hangingPunct="1"/>
            <a:r>
              <a:rPr lang="en-GB" altLang="en-US" sz="2540" b="1" dirty="0"/>
              <a:t>Jane Moore</a:t>
            </a:r>
          </a:p>
          <a:p>
            <a:pPr>
              <a:lnSpc>
                <a:spcPct val="100000"/>
              </a:lnSpc>
              <a:spcBef>
                <a:spcPct val="0"/>
              </a:spcBef>
            </a:pPr>
            <a:r>
              <a:rPr lang="en-GB" altLang="en-US" sz="2500" b="1" dirty="0">
                <a:latin typeface="Lato"/>
                <a:ea typeface="Lato"/>
                <a:cs typeface="Lato"/>
              </a:rPr>
              <a:t>Associate Director, NICE Field Team (London region)</a:t>
            </a:r>
            <a:endParaRPr lang="en-GB" altLang="en-US" sz="2500" b="1" dirty="0"/>
          </a:p>
          <a:p>
            <a:pPr eaLnBrk="1" hangingPunct="1">
              <a:lnSpc>
                <a:spcPct val="100000"/>
              </a:lnSpc>
              <a:spcBef>
                <a:spcPct val="0"/>
              </a:spcBef>
            </a:pPr>
            <a:r>
              <a:rPr lang="en-GB" altLang="en-US" sz="2500" b="1" dirty="0">
                <a:latin typeface="Lato"/>
                <a:ea typeface="Lato"/>
                <a:cs typeface="Lato"/>
              </a:rPr>
              <a:t>jane.moore@nice.org.uk</a:t>
            </a:r>
            <a:endParaRPr lang="en-GB" altLang="en-US" sz="2500" b="1" dirty="0"/>
          </a:p>
          <a:p>
            <a:pPr eaLnBrk="1" hangingPunct="1">
              <a:lnSpc>
                <a:spcPct val="100000"/>
              </a:lnSpc>
              <a:spcBef>
                <a:spcPct val="0"/>
              </a:spcBef>
            </a:pPr>
            <a:endParaRPr lang="en-GB" altLang="en-US" sz="2540" b="1" dirty="0"/>
          </a:p>
          <a:p>
            <a:pPr>
              <a:lnSpc>
                <a:spcPct val="100000"/>
              </a:lnSpc>
              <a:spcBef>
                <a:spcPct val="0"/>
              </a:spcBef>
            </a:pPr>
            <a:r>
              <a:rPr lang="en-GB" altLang="en-US" sz="2500" b="1" dirty="0">
                <a:latin typeface="Lato"/>
                <a:ea typeface="Lato"/>
                <a:cs typeface="Lato"/>
              </a:rPr>
              <a:t>Jade Stacey</a:t>
            </a:r>
          </a:p>
          <a:p>
            <a:pPr>
              <a:lnSpc>
                <a:spcPct val="100000"/>
              </a:lnSpc>
              <a:spcBef>
                <a:spcPct val="0"/>
              </a:spcBef>
            </a:pPr>
            <a:r>
              <a:rPr lang="en-GB" altLang="en-US" sz="2500" b="1" dirty="0">
                <a:latin typeface="Lato"/>
                <a:ea typeface="Lato"/>
                <a:cs typeface="Lato"/>
              </a:rPr>
              <a:t>Implementation Facilitator, NICE Field Team</a:t>
            </a:r>
            <a:endParaRPr lang="en-GB" dirty="0"/>
          </a:p>
          <a:p>
            <a:pPr>
              <a:lnSpc>
                <a:spcPct val="100000"/>
              </a:lnSpc>
              <a:spcBef>
                <a:spcPct val="0"/>
              </a:spcBef>
            </a:pPr>
            <a:r>
              <a:rPr lang="en-GB" altLang="en-US" sz="2500" b="1" dirty="0">
                <a:latin typeface="Lato"/>
                <a:ea typeface="Lato"/>
                <a:cs typeface="Lato"/>
              </a:rPr>
              <a:t>jade.stacey@nice.org.uk</a:t>
            </a:r>
          </a:p>
          <a:p>
            <a:pPr>
              <a:lnSpc>
                <a:spcPct val="100000"/>
              </a:lnSpc>
              <a:spcBef>
                <a:spcPct val="0"/>
              </a:spcBef>
            </a:pPr>
            <a:endParaRPr lang="en-GB" altLang="en-US" sz="2500" b="1" dirty="0">
              <a:latin typeface="Lato"/>
              <a:ea typeface="Lato"/>
              <a:cs typeface="Lato"/>
            </a:endParaRPr>
          </a:p>
          <a:p>
            <a:pPr>
              <a:lnSpc>
                <a:spcPct val="100000"/>
              </a:lnSpc>
              <a:spcBef>
                <a:spcPct val="0"/>
              </a:spcBef>
            </a:pPr>
            <a:r>
              <a:rPr lang="en-GB" altLang="en-US" sz="2500" b="1" dirty="0">
                <a:latin typeface="Lato"/>
                <a:ea typeface="Lato"/>
                <a:cs typeface="Lato"/>
              </a:rPr>
              <a:t>Michelle Liddy</a:t>
            </a:r>
            <a:endParaRPr lang="en-GB" dirty="0"/>
          </a:p>
          <a:p>
            <a:pPr eaLnBrk="1" hangingPunct="1">
              <a:lnSpc>
                <a:spcPct val="100000"/>
              </a:lnSpc>
              <a:spcBef>
                <a:spcPct val="0"/>
              </a:spcBef>
            </a:pPr>
            <a:r>
              <a:rPr lang="en-GB" altLang="en-US" sz="2540" b="1" dirty="0"/>
              <a:t>Medicines Implementation Consultant</a:t>
            </a:r>
          </a:p>
          <a:p>
            <a:pPr>
              <a:lnSpc>
                <a:spcPct val="100000"/>
              </a:lnSpc>
              <a:spcBef>
                <a:spcPct val="0"/>
              </a:spcBef>
            </a:pPr>
            <a:r>
              <a:rPr lang="en-GB" altLang="en-US" sz="2500" b="1" dirty="0">
                <a:latin typeface="Lato"/>
                <a:ea typeface="Lato"/>
                <a:cs typeface="Lato"/>
              </a:rPr>
              <a:t>michelle.liddy@nice.org.uk</a:t>
            </a:r>
            <a:endParaRPr lang="en-GB" altLang="en-US" sz="2500" b="1" dirty="0"/>
          </a:p>
          <a:p>
            <a:pPr eaLnBrk="1" hangingPunct="1">
              <a:lnSpc>
                <a:spcPct val="100000"/>
              </a:lnSpc>
              <a:spcBef>
                <a:spcPct val="0"/>
              </a:spcBef>
            </a:pPr>
            <a:endParaRPr lang="en-GB" altLang="en-US" b="1" dirty="0"/>
          </a:p>
          <a:p>
            <a:pPr eaLnBrk="1" hangingPunct="1">
              <a:lnSpc>
                <a:spcPct val="100000"/>
              </a:lnSpc>
              <a:spcBef>
                <a:spcPct val="0"/>
              </a:spcBef>
            </a:pPr>
            <a:endParaRPr lang="en-GB" altLang="en-US" sz="1200" b="1" dirty="0"/>
          </a:p>
          <a:p>
            <a:pPr eaLnBrk="1" hangingPunct="1">
              <a:lnSpc>
                <a:spcPct val="100000"/>
              </a:lnSpc>
              <a:spcBef>
                <a:spcPct val="0"/>
              </a:spcBef>
            </a:pPr>
            <a:endParaRPr lang="en-GB" altLang="en-US" b="1" dirty="0"/>
          </a:p>
          <a:p>
            <a:endParaRPr lang="en-GB" altLang="en-US" dirty="0"/>
          </a:p>
        </p:txBody>
      </p:sp>
      <p:sp>
        <p:nvSpPr>
          <p:cNvPr id="3" name="Title 2"/>
          <p:cNvSpPr>
            <a:spLocks noGrp="1"/>
          </p:cNvSpPr>
          <p:nvPr>
            <p:ph type="title"/>
          </p:nvPr>
        </p:nvSpPr>
        <p:spPr>
          <a:xfrm>
            <a:off x="809510" y="603267"/>
            <a:ext cx="9718507" cy="1787024"/>
          </a:xfrm>
        </p:spPr>
        <p:txBody>
          <a:bodyPr rtlCol="0">
            <a:normAutofit/>
          </a:bodyPr>
          <a:lstStyle/>
          <a:p>
            <a:pPr>
              <a:defRPr/>
            </a:pPr>
            <a:r>
              <a:rPr lang="en-US" sz="3600" b="1" dirty="0">
                <a:latin typeface="Lato Black"/>
                <a:ea typeface="Lato Black"/>
                <a:cs typeface="Lato Black"/>
              </a:rPr>
              <a:t>NICE – Supporting quality and safety in care</a:t>
            </a:r>
            <a:endParaRPr lang="en-US" dirty="0"/>
          </a:p>
        </p:txBody>
      </p:sp>
      <p:sp>
        <p:nvSpPr>
          <p:cNvPr id="11268" name="Slide Number Placeholder 3"/>
          <p:cNvSpPr txBox="1">
            <a:spLocks/>
          </p:cNvSpPr>
          <p:nvPr/>
        </p:nvSpPr>
        <p:spPr bwMode="auto">
          <a:xfrm>
            <a:off x="6772275" y="6003926"/>
            <a:ext cx="33448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defTabSz="457200">
              <a:lnSpc>
                <a:spcPct val="90000"/>
              </a:lnSpc>
              <a:spcBef>
                <a:spcPts val="750"/>
              </a:spcBef>
              <a:buFont typeface="Arial" panose="020B0604020202020204" pitchFamily="34" charset="0"/>
              <a:buChar char="•"/>
              <a:defRPr sz="2100">
                <a:solidFill>
                  <a:schemeClr val="tx1"/>
                </a:solidFill>
                <a:latin typeface="Lato" panose="020F0502020204030203" pitchFamily="34" charset="0"/>
                <a:ea typeface="Lato" panose="020F0502020204030203" pitchFamily="34" charset="0"/>
                <a:cs typeface="Lato" panose="020F0502020204030203" pitchFamily="34" charset="0"/>
              </a:defRPr>
            </a:lvl1pPr>
            <a:lvl2pPr indent="-171450" defTabSz="457200">
              <a:lnSpc>
                <a:spcPct val="90000"/>
              </a:lnSpc>
              <a:spcBef>
                <a:spcPts val="375"/>
              </a:spcBef>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indent="-171450" defTabSz="457200">
              <a:lnSpc>
                <a:spcPct val="90000"/>
              </a:lnSpc>
              <a:spcBef>
                <a:spcPts val="375"/>
              </a:spcBef>
              <a:buFont typeface="Arial" panose="020B0604020202020204" pitchFamily="34" charset="0"/>
              <a:buChar char="•"/>
              <a:defRPr sz="1500">
                <a:solidFill>
                  <a:schemeClr val="tx1"/>
                </a:solidFill>
                <a:latin typeface="Lato" panose="020F0502020204030203" pitchFamily="34" charset="0"/>
                <a:ea typeface="Lato" panose="020F0502020204030203" pitchFamily="34" charset="0"/>
                <a:cs typeface="Lato" panose="020F0502020204030203" pitchFamily="34" charset="0"/>
              </a:defRPr>
            </a:lvl3pPr>
            <a:lvl4pPr indent="-171450" defTabSz="457200">
              <a:lnSpc>
                <a:spcPct val="90000"/>
              </a:lnSpc>
              <a:spcBef>
                <a:spcPts val="375"/>
              </a:spcBef>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4pPr>
            <a:lvl5pPr indent="-171450" defTabSz="457200">
              <a:lnSpc>
                <a:spcPct val="90000"/>
              </a:lnSpc>
              <a:spcBef>
                <a:spcPts val="375"/>
              </a:spcBef>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5pPr>
            <a:lvl6pPr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6pPr>
            <a:lvl7pPr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7pPr>
            <a:lvl8pPr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8pPr>
            <a:lvl9pPr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Lato" panose="020F0502020204030203" pitchFamily="34" charset="0"/>
                <a:ea typeface="Lato" panose="020F0502020204030203" pitchFamily="34" charset="0"/>
                <a:cs typeface="Lato" panose="020F0502020204030203" pitchFamily="34" charset="0"/>
              </a:defRPr>
            </a:lvl9pPr>
          </a:lstStyle>
          <a:p>
            <a:pPr algn="r">
              <a:lnSpc>
                <a:spcPct val="100000"/>
              </a:lnSpc>
              <a:spcBef>
                <a:spcPct val="0"/>
              </a:spcBef>
              <a:buNone/>
            </a:pPr>
            <a:r>
              <a:rPr lang="en-GB" altLang="en-US" sz="1100" dirty="0">
                <a:solidFill>
                  <a:srgbClr val="393939"/>
                </a:solidFill>
                <a:latin typeface="Lato"/>
                <a:ea typeface="Lato"/>
                <a:cs typeface="Lato"/>
              </a:rPr>
              <a:t>© NICE 2023 All rights reserved. </a:t>
            </a:r>
            <a:endParaRPr lang="en-GB" altLang="en-US" sz="1100" dirty="0">
              <a:solidFill>
                <a:srgbClr val="393939"/>
              </a:solidFill>
            </a:endParaRPr>
          </a:p>
          <a:p>
            <a:pPr algn="r" eaLnBrk="1" hangingPunct="1">
              <a:lnSpc>
                <a:spcPct val="100000"/>
              </a:lnSpc>
              <a:spcBef>
                <a:spcPct val="0"/>
              </a:spcBef>
              <a:buFontTx/>
              <a:buNone/>
            </a:pPr>
            <a:r>
              <a:rPr lang="en-GB" altLang="en-US" sz="1100" dirty="0">
                <a:solidFill>
                  <a:srgbClr val="393939"/>
                </a:solidFill>
                <a:latin typeface="Lato"/>
                <a:ea typeface="Lato"/>
                <a:cs typeface="Lato"/>
              </a:rPr>
              <a:t>Subject to </a:t>
            </a:r>
            <a:r>
              <a:rPr lang="en-GB" altLang="en-US" sz="1100" dirty="0">
                <a:solidFill>
                  <a:srgbClr val="3988AE"/>
                </a:solidFill>
                <a:latin typeface="Lato"/>
                <a:ea typeface="Lato"/>
                <a:cs typeface="Lato"/>
                <a:hlinkClick r:id="rId3"/>
              </a:rPr>
              <a:t>Notice of rights</a:t>
            </a:r>
            <a:endParaRPr lang="en-GB" altLang="en-US" sz="1100" dirty="0">
              <a:latin typeface="Lato"/>
              <a:ea typeface="Lato"/>
              <a:cs typeface="Lato"/>
            </a:endParaRPr>
          </a:p>
        </p:txBody>
      </p:sp>
      <p:sp>
        <p:nvSpPr>
          <p:cNvPr id="11269" name="AutoShape 5" descr="Image result for twitter symbol"/>
          <p:cNvSpPr>
            <a:spLocks noChangeAspect="1" noChangeArrowheads="1"/>
          </p:cNvSpPr>
          <p:nvPr/>
        </p:nvSpPr>
        <p:spPr bwMode="auto">
          <a:xfrm>
            <a:off x="1524000" y="-885825"/>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sp>
        <p:nvSpPr>
          <p:cNvPr id="2" name="Rectangle 1"/>
          <p:cNvSpPr/>
          <p:nvPr/>
        </p:nvSpPr>
        <p:spPr>
          <a:xfrm>
            <a:off x="879693" y="1636911"/>
            <a:ext cx="4488729" cy="650627"/>
          </a:xfrm>
          <a:prstGeom prst="rect">
            <a:avLst/>
          </a:prstGeom>
        </p:spPr>
        <p:txBody>
          <a:bodyPr wrap="none">
            <a:spAutoFit/>
          </a:bodyPr>
          <a:lstStyle/>
          <a:p>
            <a:pPr defTabSz="914370"/>
            <a:r>
              <a:rPr lang="en-GB" sz="3628" kern="0" dirty="0">
                <a:solidFill>
                  <a:srgbClr val="18646E"/>
                </a:solidFill>
                <a:latin typeface="Lato Black"/>
                <a:ea typeface="+mj-ea"/>
                <a:cs typeface="+mj-cs"/>
              </a:rPr>
              <a:t>#Hello my name is….</a:t>
            </a:r>
            <a:endParaRPr lang="en-GB" sz="3628" kern="0" dirty="0">
              <a:solidFill>
                <a:sysClr val="windowText" lastClr="00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5756" y="2029343"/>
            <a:ext cx="1127723" cy="112772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7257" y="4516506"/>
            <a:ext cx="1057539" cy="1016401"/>
          </a:xfrm>
          <a:prstGeom prst="rect">
            <a:avLst/>
          </a:prstGeom>
        </p:spPr>
      </p:pic>
      <p:pic>
        <p:nvPicPr>
          <p:cNvPr id="5" name="Picture 6" descr="A close-up of a person smiling&#10;&#10;Description automatically generated">
            <a:extLst>
              <a:ext uri="{FF2B5EF4-FFF2-40B4-BE49-F238E27FC236}">
                <a16:creationId xmlns:a16="http://schemas.microsoft.com/office/drawing/2014/main" id="{31B70C2A-0C0B-85CB-CF7A-E5599E6FC0B6}"/>
              </a:ext>
            </a:extLst>
          </p:cNvPr>
          <p:cNvPicPr>
            <a:picLocks noChangeAspect="1"/>
          </p:cNvPicPr>
          <p:nvPr/>
        </p:nvPicPr>
        <p:blipFill>
          <a:blip r:embed="rId6"/>
          <a:stretch>
            <a:fillRect/>
          </a:stretch>
        </p:blipFill>
        <p:spPr>
          <a:xfrm>
            <a:off x="8614609" y="3250531"/>
            <a:ext cx="1179096" cy="1179096"/>
          </a:xfrm>
          <a:prstGeom prst="rect">
            <a:avLst/>
          </a:prstGeom>
        </p:spPr>
      </p:pic>
    </p:spTree>
    <p:extLst>
      <p:ext uri="{BB962C8B-B14F-4D97-AF65-F5344CB8AC3E}">
        <p14:creationId xmlns:p14="http://schemas.microsoft.com/office/powerpoint/2010/main" val="1360176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B2D285F-9132-4658-BCFA-FB59EFAF8346}"/>
              </a:ext>
            </a:extLst>
          </p:cNvPr>
          <p:cNvSpPr>
            <a:spLocks noGrp="1"/>
          </p:cNvSpPr>
          <p:nvPr>
            <p:ph type="title"/>
          </p:nvPr>
        </p:nvSpPr>
        <p:spPr>
          <a:xfrm>
            <a:off x="603504" y="336846"/>
            <a:ext cx="10702581" cy="1013257"/>
          </a:xfrm>
        </p:spPr>
        <p:txBody>
          <a:bodyPr>
            <a:noAutofit/>
          </a:bodyPr>
          <a:lstStyle/>
          <a:p>
            <a:r>
              <a:rPr lang="en-GB" altLang="en-US" sz="3600" b="1" dirty="0">
                <a:solidFill>
                  <a:srgbClr val="18646E"/>
                </a:solidFill>
              </a:rPr>
              <a:t>Quick guides: </a:t>
            </a:r>
            <a:r>
              <a:rPr lang="en-GB" sz="3600" b="1" dirty="0">
                <a:solidFill>
                  <a:srgbClr val="18646E"/>
                </a:solidFill>
              </a:rPr>
              <a:t>A quick, easy way to access key information from NICE on social care topics</a:t>
            </a:r>
            <a:endParaRPr lang="en-GB" altLang="en-US" sz="3600" b="1" dirty="0">
              <a:solidFill>
                <a:srgbClr val="18646E"/>
              </a:solidFill>
            </a:endParaRPr>
          </a:p>
        </p:txBody>
      </p:sp>
      <p:pic>
        <p:nvPicPr>
          <p:cNvPr id="6" name="Picture 5">
            <a:extLst>
              <a:ext uri="{FF2B5EF4-FFF2-40B4-BE49-F238E27FC236}">
                <a16:creationId xmlns:a16="http://schemas.microsoft.com/office/drawing/2014/main" id="{FD9FA99A-788A-427B-B34C-B50B0C6E9453}"/>
              </a:ext>
              <a:ext uri="{C183D7F6-B498-43B3-948B-1728B52AA6E4}">
                <adec:decorative xmlns:adec="http://schemas.microsoft.com/office/drawing/2017/decorative" val="1"/>
              </a:ext>
            </a:extLst>
          </p:cNvPr>
          <p:cNvPicPr>
            <a:picLocks noChangeAspect="1"/>
          </p:cNvPicPr>
          <p:nvPr/>
        </p:nvPicPr>
        <p:blipFill rotWithShape="1">
          <a:blip r:embed="rId3"/>
          <a:srcRect r="67771"/>
          <a:stretch/>
        </p:blipFill>
        <p:spPr>
          <a:xfrm>
            <a:off x="1567542" y="6256946"/>
            <a:ext cx="1012620" cy="557447"/>
          </a:xfrm>
          <a:prstGeom prst="rect">
            <a:avLst/>
          </a:prstGeom>
        </p:spPr>
      </p:pic>
      <p:pic>
        <p:nvPicPr>
          <p:cNvPr id="11" name="Picture 10">
            <a:extLst>
              <a:ext uri="{FF2B5EF4-FFF2-40B4-BE49-F238E27FC236}">
                <a16:creationId xmlns:a16="http://schemas.microsoft.com/office/drawing/2014/main" id="{14CE1E50-117D-412F-85F9-DC4E6A355AE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923" y="1782575"/>
            <a:ext cx="2156783" cy="307245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E7B80E5-2EB5-4F33-A7C9-F968C334A9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592" y="1782100"/>
            <a:ext cx="2156784" cy="305225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F6A575B-5EBE-0142-A8EF-739C4B410F6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09" y="1771529"/>
            <a:ext cx="2159000" cy="3073400"/>
          </a:xfrm>
          <a:prstGeom prst="rect">
            <a:avLst/>
          </a:prstGeom>
        </p:spPr>
      </p:pic>
      <p:pic>
        <p:nvPicPr>
          <p:cNvPr id="18" name="Picture 17">
            <a:extLst>
              <a:ext uri="{FF2B5EF4-FFF2-40B4-BE49-F238E27FC236}">
                <a16:creationId xmlns:a16="http://schemas.microsoft.com/office/drawing/2014/main" id="{854F0B7F-E637-C44A-A166-773C9E3A342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704" y="2812920"/>
            <a:ext cx="2120900" cy="3022600"/>
          </a:xfrm>
          <a:prstGeom prst="rect">
            <a:avLst/>
          </a:prstGeom>
        </p:spPr>
      </p:pic>
      <p:pic>
        <p:nvPicPr>
          <p:cNvPr id="5" name="Picture 4">
            <a:extLst>
              <a:ext uri="{FF2B5EF4-FFF2-40B4-BE49-F238E27FC236}">
                <a16:creationId xmlns:a16="http://schemas.microsoft.com/office/drawing/2014/main" id="{18094C45-612B-43D8-97CF-9B3B611F4B5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4539" y="2812920"/>
            <a:ext cx="2137091" cy="3016229"/>
          </a:xfrm>
          <a:prstGeom prst="rect">
            <a:avLst/>
          </a:prstGeom>
        </p:spPr>
      </p:pic>
      <p:pic>
        <p:nvPicPr>
          <p:cNvPr id="3" name="Picture 2">
            <a:extLst>
              <a:ext uri="{FF2B5EF4-FFF2-40B4-BE49-F238E27FC236}">
                <a16:creationId xmlns:a16="http://schemas.microsoft.com/office/drawing/2014/main" id="{544C3819-55B8-4E46-BE8F-7A56DD02358C}"/>
              </a:ext>
            </a:extLst>
          </p:cNvPr>
          <p:cNvPicPr>
            <a:picLocks noChangeAspect="1"/>
          </p:cNvPicPr>
          <p:nvPr/>
        </p:nvPicPr>
        <p:blipFill rotWithShape="1">
          <a:blip r:embed="rId9"/>
          <a:srcRect l="33912" t="14868" r="35093" b="8764"/>
          <a:stretch/>
        </p:blipFill>
        <p:spPr>
          <a:xfrm>
            <a:off x="7906834" y="1797899"/>
            <a:ext cx="2216931" cy="3072450"/>
          </a:xfrm>
          <a:prstGeom prst="rect">
            <a:avLst/>
          </a:prstGeom>
        </p:spPr>
      </p:pic>
      <p:pic>
        <p:nvPicPr>
          <p:cNvPr id="8" name="Picture 7">
            <a:extLst>
              <a:ext uri="{FF2B5EF4-FFF2-40B4-BE49-F238E27FC236}">
                <a16:creationId xmlns:a16="http://schemas.microsoft.com/office/drawing/2014/main" id="{2EEEF9B8-E8AD-43AE-B7DE-8AFE94E95755}"/>
              </a:ext>
            </a:extLst>
          </p:cNvPr>
          <p:cNvPicPr>
            <a:picLocks noChangeAspect="1"/>
          </p:cNvPicPr>
          <p:nvPr/>
        </p:nvPicPr>
        <p:blipFill rotWithShape="1">
          <a:blip r:embed="rId10"/>
          <a:srcRect l="34734" t="16955" r="35370" b="8764"/>
          <a:stretch/>
        </p:blipFill>
        <p:spPr>
          <a:xfrm>
            <a:off x="9303316" y="2844496"/>
            <a:ext cx="2135523" cy="2984653"/>
          </a:xfrm>
          <a:prstGeom prst="rect">
            <a:avLst/>
          </a:prstGeom>
        </p:spPr>
      </p:pic>
      <p:sp>
        <p:nvSpPr>
          <p:cNvPr id="15" name="TextBox 14">
            <a:extLst>
              <a:ext uri="{FF2B5EF4-FFF2-40B4-BE49-F238E27FC236}">
                <a16:creationId xmlns:a16="http://schemas.microsoft.com/office/drawing/2014/main" id="{388DDAF5-9220-4CF4-B00D-1A205676DC68}"/>
              </a:ext>
            </a:extLst>
          </p:cNvPr>
          <p:cNvSpPr txBox="1"/>
          <p:nvPr/>
        </p:nvSpPr>
        <p:spPr>
          <a:xfrm>
            <a:off x="2665406" y="6139268"/>
            <a:ext cx="706877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8646E"/>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Quick guides to social care topics | Social care | NICE Communities | About | NICE</a:t>
            </a:r>
            <a:endParaRPr kumimoji="0" lang="en-GB" sz="1600" b="0" i="0" u="none" strike="noStrike" kern="1200" cap="none" spc="0" normalizeH="0" baseline="0" noProof="0" dirty="0">
              <a:ln>
                <a:noFill/>
              </a:ln>
              <a:solidFill>
                <a:srgbClr val="18646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E01B3CC-6AF6-46C5-8534-917B340BAA8C}"/>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20093" y="2833514"/>
            <a:ext cx="2156782" cy="3019355"/>
          </a:xfrm>
          <a:prstGeom prst="rect">
            <a:avLst/>
          </a:prstGeom>
        </p:spPr>
      </p:pic>
    </p:spTree>
    <p:extLst>
      <p:ext uri="{BB962C8B-B14F-4D97-AF65-F5344CB8AC3E}">
        <p14:creationId xmlns:p14="http://schemas.microsoft.com/office/powerpoint/2010/main" val="33303499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6">
            <a:extLst>
              <a:ext uri="{FF2B5EF4-FFF2-40B4-BE49-F238E27FC236}">
                <a16:creationId xmlns:a16="http://schemas.microsoft.com/office/drawing/2014/main" id="{C819EB05-680E-44E8-A24A-B06C3BD7F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414" y="5073650"/>
            <a:ext cx="1539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a:extLst>
              <a:ext uri="{FF2B5EF4-FFF2-40B4-BE49-F238E27FC236}">
                <a16:creationId xmlns:a16="http://schemas.microsoft.com/office/drawing/2014/main" id="{C8C23E59-DBB9-4B25-B2CF-CC19E694D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964" y="3616325"/>
            <a:ext cx="14128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a:extLst>
              <a:ext uri="{FF2B5EF4-FFF2-40B4-BE49-F238E27FC236}">
                <a16:creationId xmlns:a16="http://schemas.microsoft.com/office/drawing/2014/main" id="{8855FFAE-D357-4445-A3BA-568E51A06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088" y="4160838"/>
            <a:ext cx="146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a:extLst>
              <a:ext uri="{FF2B5EF4-FFF2-40B4-BE49-F238E27FC236}">
                <a16:creationId xmlns:a16="http://schemas.microsoft.com/office/drawing/2014/main" id="{67A8F9E9-C4D8-483B-924E-5959333FD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3938" y="4257676"/>
            <a:ext cx="21431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a:extLst>
              <a:ext uri="{FF2B5EF4-FFF2-40B4-BE49-F238E27FC236}">
                <a16:creationId xmlns:a16="http://schemas.microsoft.com/office/drawing/2014/main" id="{0E1C69BF-E793-4891-B3D8-9A4FBD79E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1517650"/>
            <a:ext cx="153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a:extLst>
              <a:ext uri="{FF2B5EF4-FFF2-40B4-BE49-F238E27FC236}">
                <a16:creationId xmlns:a16="http://schemas.microsoft.com/office/drawing/2014/main" id="{E163604D-6351-4373-B086-796B9B5DE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1517651"/>
            <a:ext cx="1412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a:extLst>
              <a:ext uri="{FF2B5EF4-FFF2-40B4-BE49-F238E27FC236}">
                <a16:creationId xmlns:a16="http://schemas.microsoft.com/office/drawing/2014/main" id="{0D540BDD-5062-45B0-B7BE-9E90C8361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2951" y="1814513"/>
            <a:ext cx="21431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3">
            <a:extLst>
              <a:ext uri="{FF2B5EF4-FFF2-40B4-BE49-F238E27FC236}">
                <a16:creationId xmlns:a16="http://schemas.microsoft.com/office/drawing/2014/main" id="{036E35C3-647F-48B2-AD2B-63EE8DA6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238" y="1825625"/>
            <a:ext cx="146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4">
            <a:extLst>
              <a:ext uri="{FF2B5EF4-FFF2-40B4-BE49-F238E27FC236}">
                <a16:creationId xmlns:a16="http://schemas.microsoft.com/office/drawing/2014/main" id="{AD22361A-E7A4-48CE-84C2-A07E111CC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638" y="1597025"/>
            <a:ext cx="1460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5">
            <a:extLst>
              <a:ext uri="{FF2B5EF4-FFF2-40B4-BE49-F238E27FC236}">
                <a16:creationId xmlns:a16="http://schemas.microsoft.com/office/drawing/2014/main" id="{BC679BDD-0645-4EB6-BEE9-0F14074E62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189" y="1712913"/>
            <a:ext cx="2127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6">
            <a:extLst>
              <a:ext uri="{FF2B5EF4-FFF2-40B4-BE49-F238E27FC236}">
                <a16:creationId xmlns:a16="http://schemas.microsoft.com/office/drawing/2014/main" id="{BD76FA6D-9B89-42F9-BCF5-6F1891078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2201864"/>
            <a:ext cx="1412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7">
            <a:extLst>
              <a:ext uri="{FF2B5EF4-FFF2-40B4-BE49-F238E27FC236}">
                <a16:creationId xmlns:a16="http://schemas.microsoft.com/office/drawing/2014/main" id="{7C3C486E-FAB7-4963-843E-D744BCE1C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2159000"/>
            <a:ext cx="1524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8">
            <a:extLst>
              <a:ext uri="{FF2B5EF4-FFF2-40B4-BE49-F238E27FC236}">
                <a16:creationId xmlns:a16="http://schemas.microsoft.com/office/drawing/2014/main" id="{A17C1610-EDD8-47D4-B160-BC1DBC067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789" y="2139950"/>
            <a:ext cx="153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9">
            <a:extLst>
              <a:ext uri="{FF2B5EF4-FFF2-40B4-BE49-F238E27FC236}">
                <a16:creationId xmlns:a16="http://schemas.microsoft.com/office/drawing/2014/main" id="{EB18D2DA-FBF7-4678-A430-DF45B7FC6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714" y="3557588"/>
            <a:ext cx="153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20">
            <a:extLst>
              <a:ext uri="{FF2B5EF4-FFF2-40B4-BE49-F238E27FC236}">
                <a16:creationId xmlns:a16="http://schemas.microsoft.com/office/drawing/2014/main" id="{8868980A-929B-4C08-AC5F-E37ABC402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588" y="3571875"/>
            <a:ext cx="15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22">
            <a:extLst>
              <a:ext uri="{FF2B5EF4-FFF2-40B4-BE49-F238E27FC236}">
                <a16:creationId xmlns:a16="http://schemas.microsoft.com/office/drawing/2014/main" id="{AD818FE0-BD16-4D13-B138-3E8A999D3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250" y="3619501"/>
            <a:ext cx="1412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23">
            <a:extLst>
              <a:ext uri="{FF2B5EF4-FFF2-40B4-BE49-F238E27FC236}">
                <a16:creationId xmlns:a16="http://schemas.microsoft.com/office/drawing/2014/main" id="{B5A79A77-2BC2-4E7A-A29B-A69B5DA91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4637089"/>
            <a:ext cx="1397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4">
            <a:extLst>
              <a:ext uri="{FF2B5EF4-FFF2-40B4-BE49-F238E27FC236}">
                <a16:creationId xmlns:a16="http://schemas.microsoft.com/office/drawing/2014/main" id="{4AFE3490-874A-40A1-A28E-7A4778893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914" y="4497388"/>
            <a:ext cx="153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5">
            <a:extLst>
              <a:ext uri="{FF2B5EF4-FFF2-40B4-BE49-F238E27FC236}">
                <a16:creationId xmlns:a16="http://schemas.microsoft.com/office/drawing/2014/main" id="{CC5D8617-BE2A-46E0-A6F0-A9F8103B6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4064" y="5091113"/>
            <a:ext cx="2127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6">
            <a:extLst>
              <a:ext uri="{FF2B5EF4-FFF2-40B4-BE49-F238E27FC236}">
                <a16:creationId xmlns:a16="http://schemas.microsoft.com/office/drawing/2014/main" id="{27B76AD1-4667-40AA-9A7E-BF01A5369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63" y="5029200"/>
            <a:ext cx="146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7">
            <a:extLst>
              <a:ext uri="{FF2B5EF4-FFF2-40B4-BE49-F238E27FC236}">
                <a16:creationId xmlns:a16="http://schemas.microsoft.com/office/drawing/2014/main" id="{CC7CB9B9-04B2-4415-BFA6-6DED02E8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539" y="4989513"/>
            <a:ext cx="153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8">
            <a:extLst>
              <a:ext uri="{FF2B5EF4-FFF2-40B4-BE49-F238E27FC236}">
                <a16:creationId xmlns:a16="http://schemas.microsoft.com/office/drawing/2014/main" id="{DE3AD3EA-8FEF-4287-9B24-28B07E7E28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8601" y="4457700"/>
            <a:ext cx="10477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9">
            <a:extLst>
              <a:ext uri="{FF2B5EF4-FFF2-40B4-BE49-F238E27FC236}">
                <a16:creationId xmlns:a16="http://schemas.microsoft.com/office/drawing/2014/main" id="{C7217975-D097-40B0-8760-30286CFB1F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9889" y="4459288"/>
            <a:ext cx="968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30">
            <a:extLst>
              <a:ext uri="{FF2B5EF4-FFF2-40B4-BE49-F238E27FC236}">
                <a16:creationId xmlns:a16="http://schemas.microsoft.com/office/drawing/2014/main" id="{2D32C7F7-EFC8-4AE4-B034-EF7B7BBCD4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1464" y="4654550"/>
            <a:ext cx="984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31">
            <a:extLst>
              <a:ext uri="{FF2B5EF4-FFF2-40B4-BE49-F238E27FC236}">
                <a16:creationId xmlns:a16="http://schemas.microsoft.com/office/drawing/2014/main" id="{B0FE6546-5AEC-45CC-991A-64FCC74F23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83701" y="4711701"/>
            <a:ext cx="14446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32">
            <a:extLst>
              <a:ext uri="{FF2B5EF4-FFF2-40B4-BE49-F238E27FC236}">
                <a16:creationId xmlns:a16="http://schemas.microsoft.com/office/drawing/2014/main" id="{AA6C0357-7DCF-49B4-872F-0D0A6B0EB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4363" y="3624264"/>
            <a:ext cx="1460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33">
            <a:extLst>
              <a:ext uri="{FF2B5EF4-FFF2-40B4-BE49-F238E27FC236}">
                <a16:creationId xmlns:a16="http://schemas.microsoft.com/office/drawing/2014/main" id="{6FDB52AD-A629-4702-974D-34BBB13E9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64" y="3746501"/>
            <a:ext cx="2127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4D65676-5BCA-4FE4-A04C-E56F28E9442D}"/>
              </a:ext>
            </a:extLst>
          </p:cNvPr>
          <p:cNvSpPr/>
          <p:nvPr/>
        </p:nvSpPr>
        <p:spPr>
          <a:xfrm>
            <a:off x="8580244" y="4696161"/>
            <a:ext cx="3507483" cy="400110"/>
          </a:xfrm>
          <a:prstGeom prst="rect">
            <a:avLst/>
          </a:prstGeom>
        </p:spPr>
        <p:txBody>
          <a:bodyPr wrap="square" lIns="91440" tIns="45720" rIns="91440" bIns="45720" anchor="t">
            <a:spAutoFit/>
          </a:bodyPr>
          <a:lstStyle/>
          <a:p>
            <a:pPr>
              <a:defRPr/>
            </a:pPr>
            <a:r>
              <a:rPr lang="en-GB" sz="1600">
                <a:solidFill>
                  <a:srgbClr val="0000FF"/>
                </a:solidFill>
                <a:latin typeface="Arial"/>
                <a:cs typeface="Arial"/>
                <a:hlinkClick r:id="rId11">
                  <a:extLst>
                    <a:ext uri="{A12FA001-AC4F-418D-AE19-62706E023703}">
                      <ahyp:hlinkClr xmlns:ahyp="http://schemas.microsoft.com/office/drawing/2018/hyperlinkcolor" val="tx"/>
                    </a:ext>
                  </a:extLst>
                </a:hlinkClick>
              </a:rPr>
              <a:t>www.youtube.com/user/NICEmedia</a:t>
            </a:r>
            <a:r>
              <a:rPr lang="en-GB" sz="2000">
                <a:solidFill>
                  <a:srgbClr val="0000FF"/>
                </a:solidFill>
                <a:latin typeface="Arial"/>
                <a:cs typeface="Arial"/>
              </a:rPr>
              <a:t> </a:t>
            </a:r>
            <a:endParaRPr lang="en-GB" sz="2000">
              <a:solidFill>
                <a:srgbClr val="0000FF"/>
              </a:solidFill>
              <a:latin typeface="Arial" panose="020B0604020202020204" pitchFamily="34" charset="0"/>
              <a:cs typeface="Arial" panose="020B0604020202020204" pitchFamily="34" charset="0"/>
            </a:endParaRPr>
          </a:p>
        </p:txBody>
      </p:sp>
      <p:pic>
        <p:nvPicPr>
          <p:cNvPr id="8224" name="Picture 39" descr="YouTube Introduces Localized Version for Pakistan">
            <a:extLst>
              <a:ext uri="{FF2B5EF4-FFF2-40B4-BE49-F238E27FC236}">
                <a16:creationId xmlns:a16="http://schemas.microsoft.com/office/drawing/2014/main" id="{5FE83799-A24C-42B3-B605-6B2976E2C0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4151" y="3880910"/>
            <a:ext cx="20621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EEB2227-2A93-4BCC-BFF1-4F2F0A8EACCA}"/>
              </a:ext>
            </a:extLst>
          </p:cNvPr>
          <p:cNvSpPr txBox="1"/>
          <p:nvPr/>
        </p:nvSpPr>
        <p:spPr>
          <a:xfrm flipH="1">
            <a:off x="8742599" y="930191"/>
            <a:ext cx="3342469" cy="2769989"/>
          </a:xfrm>
          <a:prstGeom prst="rect">
            <a:avLst/>
          </a:prstGeom>
          <a:solidFill>
            <a:schemeClr val="tx2"/>
          </a:solidFill>
        </p:spPr>
        <p:txBody>
          <a:bodyPr wrap="square" lIns="0" tIns="0" rIns="0" bIns="0" anchor="t">
            <a:spAutoFit/>
          </a:bodyPr>
          <a:lstStyle/>
          <a:p>
            <a:pPr>
              <a:defRPr/>
            </a:pPr>
            <a:r>
              <a:rPr lang="en-US" sz="2000">
                <a:solidFill>
                  <a:schemeClr val="bg1"/>
                </a:solidFill>
                <a:latin typeface="Arial"/>
                <a:cs typeface="Arial"/>
              </a:rPr>
              <a:t> NICE YouTube channel -  a collection of 47 videos covering: </a:t>
            </a: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a:solidFill>
                  <a:schemeClr val="bg1"/>
                </a:solidFill>
                <a:latin typeface="Arial"/>
                <a:cs typeface="Arial"/>
              </a:rPr>
              <a:t>NICE events</a:t>
            </a:r>
          </a:p>
          <a:p>
            <a:pPr marL="285750" indent="-285750">
              <a:buFont typeface="Arial" panose="020B0604020202020204" pitchFamily="34" charset="0"/>
              <a:buChar char="•"/>
              <a:defRPr/>
            </a:pPr>
            <a:r>
              <a:rPr lang="en-US" sz="2000">
                <a:solidFill>
                  <a:schemeClr val="bg1"/>
                </a:solidFill>
                <a:latin typeface="Arial"/>
                <a:cs typeface="Arial"/>
              </a:rPr>
              <a:t>Conditions and diseases</a:t>
            </a:r>
          </a:p>
          <a:p>
            <a:pPr marL="285750" indent="-285750">
              <a:buFont typeface="Arial" panose="020B0604020202020204" pitchFamily="34" charset="0"/>
              <a:buChar char="•"/>
              <a:defRPr/>
            </a:pPr>
            <a:r>
              <a:rPr lang="en-US" sz="2000">
                <a:solidFill>
                  <a:schemeClr val="bg1"/>
                </a:solidFill>
                <a:latin typeface="Arial"/>
                <a:cs typeface="Arial"/>
              </a:rPr>
              <a:t>Shared learning</a:t>
            </a:r>
          </a:p>
          <a:p>
            <a:pPr marL="285750" indent="-285750">
              <a:buFont typeface="Arial" panose="020B0604020202020204" pitchFamily="34" charset="0"/>
              <a:buChar char="•"/>
              <a:defRPr/>
            </a:pPr>
            <a:r>
              <a:rPr lang="en-US" sz="2000">
                <a:solidFill>
                  <a:schemeClr val="bg1"/>
                </a:solidFill>
                <a:latin typeface="Arial"/>
                <a:cs typeface="Arial"/>
              </a:rPr>
              <a:t>NICE and what we do</a:t>
            </a:r>
          </a:p>
          <a:p>
            <a:pPr marL="285750" indent="-285750">
              <a:buFont typeface="Arial" panose="020B0604020202020204" pitchFamily="34" charset="0"/>
              <a:buChar char="•"/>
              <a:defRPr/>
            </a:pPr>
            <a:endParaRPr lang="en-US" sz="2000">
              <a:solidFill>
                <a:schemeClr val="bg1"/>
              </a:solidFill>
              <a:latin typeface="Arial"/>
              <a:cs typeface="Arial"/>
            </a:endParaRPr>
          </a:p>
        </p:txBody>
      </p:sp>
      <p:pic>
        <p:nvPicPr>
          <p:cNvPr id="2" name="Picture 2" descr="Graphical user interface, website&#10;&#10;Description automatically generated">
            <a:extLst>
              <a:ext uri="{FF2B5EF4-FFF2-40B4-BE49-F238E27FC236}">
                <a16:creationId xmlns:a16="http://schemas.microsoft.com/office/drawing/2014/main" id="{FE9DD36B-C127-B54F-4F4D-65BE1D7F2583}"/>
              </a:ext>
            </a:extLst>
          </p:cNvPr>
          <p:cNvPicPr>
            <a:picLocks noChangeAspect="1"/>
          </p:cNvPicPr>
          <p:nvPr/>
        </p:nvPicPr>
        <p:blipFill>
          <a:blip r:embed="rId13"/>
          <a:stretch>
            <a:fillRect/>
          </a:stretch>
        </p:blipFill>
        <p:spPr>
          <a:xfrm>
            <a:off x="98928" y="263541"/>
            <a:ext cx="8478251" cy="6050180"/>
          </a:xfrm>
          <a:prstGeom prst="rect">
            <a:avLst/>
          </a:prstGeom>
        </p:spPr>
      </p:pic>
    </p:spTree>
    <p:extLst>
      <p:ext uri="{BB962C8B-B14F-4D97-AF65-F5344CB8AC3E}">
        <p14:creationId xmlns:p14="http://schemas.microsoft.com/office/powerpoint/2010/main" val="189228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542C52-FC81-BE0D-9345-3C37894BD57C}"/>
              </a:ext>
            </a:extLst>
          </p:cNvPr>
          <p:cNvPicPr>
            <a:picLocks noChangeAspect="1"/>
          </p:cNvPicPr>
          <p:nvPr/>
        </p:nvPicPr>
        <p:blipFill rotWithShape="1">
          <a:blip r:embed="rId3"/>
          <a:srcRect l="16780" t="5887" r="18182" b="4589"/>
          <a:stretch/>
        </p:blipFill>
        <p:spPr>
          <a:xfrm>
            <a:off x="1412241" y="49261"/>
            <a:ext cx="9662160" cy="6691746"/>
          </a:xfrm>
          <a:prstGeom prst="rect">
            <a:avLst/>
          </a:prstGeom>
          <a:ln>
            <a:solidFill>
              <a:schemeClr val="accent1"/>
            </a:solidFill>
          </a:ln>
        </p:spPr>
      </p:pic>
      <p:pic>
        <p:nvPicPr>
          <p:cNvPr id="9" name="Picture 8">
            <a:extLst>
              <a:ext uri="{FF2B5EF4-FFF2-40B4-BE49-F238E27FC236}">
                <a16:creationId xmlns:a16="http://schemas.microsoft.com/office/drawing/2014/main" id="{1A851251-DAD1-8F18-FAF6-37D4C5058051}"/>
              </a:ext>
            </a:extLst>
          </p:cNvPr>
          <p:cNvPicPr>
            <a:picLocks noChangeAspect="1"/>
          </p:cNvPicPr>
          <p:nvPr/>
        </p:nvPicPr>
        <p:blipFill rotWithShape="1">
          <a:blip r:embed="rId4"/>
          <a:srcRect l="33888" t="34435" r="46818" b="9114"/>
          <a:stretch/>
        </p:blipFill>
        <p:spPr>
          <a:xfrm>
            <a:off x="5571271" y="1883704"/>
            <a:ext cx="2563325" cy="4597872"/>
          </a:xfrm>
          <a:prstGeom prst="rect">
            <a:avLst/>
          </a:prstGeom>
          <a:ln w="28575">
            <a:solidFill>
              <a:srgbClr val="228096"/>
            </a:solidFill>
          </a:ln>
        </p:spPr>
      </p:pic>
      <p:sp>
        <p:nvSpPr>
          <p:cNvPr id="13" name="Rectangle 12">
            <a:extLst>
              <a:ext uri="{FF2B5EF4-FFF2-40B4-BE49-F238E27FC236}">
                <a16:creationId xmlns:a16="http://schemas.microsoft.com/office/drawing/2014/main" id="{2E7D016A-089E-A6A8-F76B-A7E6E0172EAD}"/>
              </a:ext>
              <a:ext uri="{C183D7F6-B498-43B3-948B-1728B52AA6E4}">
                <adec:decorative xmlns:adec="http://schemas.microsoft.com/office/drawing/2017/decorative" val="0"/>
              </a:ext>
            </a:extLst>
          </p:cNvPr>
          <p:cNvSpPr/>
          <p:nvPr/>
        </p:nvSpPr>
        <p:spPr>
          <a:xfrm>
            <a:off x="4458980" y="105050"/>
            <a:ext cx="5709776" cy="4750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3" name="Rectangle 2">
            <a:extLst>
              <a:ext uri="{FF2B5EF4-FFF2-40B4-BE49-F238E27FC236}">
                <a16:creationId xmlns:a16="http://schemas.microsoft.com/office/drawing/2014/main" id="{CC763619-96D3-F9BE-2FD2-F9245A80E3B7}"/>
              </a:ext>
              <a:ext uri="{C183D7F6-B498-43B3-948B-1728B52AA6E4}">
                <adec:decorative xmlns:adec="http://schemas.microsoft.com/office/drawing/2017/decorative" val="0"/>
              </a:ext>
            </a:extLst>
          </p:cNvPr>
          <p:cNvSpPr/>
          <p:nvPr/>
        </p:nvSpPr>
        <p:spPr>
          <a:xfrm>
            <a:off x="1677073" y="4143022"/>
            <a:ext cx="954393" cy="3024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6" name="Rectangle 15">
            <a:extLst>
              <a:ext uri="{FF2B5EF4-FFF2-40B4-BE49-F238E27FC236}">
                <a16:creationId xmlns:a16="http://schemas.microsoft.com/office/drawing/2014/main" id="{256E87A1-B662-50D1-3D68-6743A8770400}"/>
              </a:ext>
              <a:ext uri="{C183D7F6-B498-43B3-948B-1728B52AA6E4}">
                <adec:decorative xmlns:adec="http://schemas.microsoft.com/office/drawing/2017/decorative" val="0"/>
              </a:ext>
            </a:extLst>
          </p:cNvPr>
          <p:cNvSpPr/>
          <p:nvPr/>
        </p:nvSpPr>
        <p:spPr>
          <a:xfrm>
            <a:off x="5632952" y="2754489"/>
            <a:ext cx="954393" cy="353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Tree>
    <p:extLst>
      <p:ext uri="{BB962C8B-B14F-4D97-AF65-F5344CB8AC3E}">
        <p14:creationId xmlns:p14="http://schemas.microsoft.com/office/powerpoint/2010/main" val="21230240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text, application&#10;&#10;Description automatically generated">
            <a:extLst>
              <a:ext uri="{FF2B5EF4-FFF2-40B4-BE49-F238E27FC236}">
                <a16:creationId xmlns:a16="http://schemas.microsoft.com/office/drawing/2014/main" id="{C0EE00FD-74C1-671E-1725-BE53CFF1A06B}"/>
              </a:ext>
            </a:extLst>
          </p:cNvPr>
          <p:cNvPicPr>
            <a:picLocks noChangeAspect="1"/>
          </p:cNvPicPr>
          <p:nvPr/>
        </p:nvPicPr>
        <p:blipFill>
          <a:blip r:embed="rId3"/>
          <a:stretch>
            <a:fillRect/>
          </a:stretch>
        </p:blipFill>
        <p:spPr>
          <a:xfrm>
            <a:off x="2007269" y="350796"/>
            <a:ext cx="8207541" cy="5855618"/>
          </a:xfrm>
          <a:prstGeom prst="rect">
            <a:avLst/>
          </a:prstGeom>
        </p:spPr>
      </p:pic>
      <p:sp>
        <p:nvSpPr>
          <p:cNvPr id="6" name="Rectangle 5">
            <a:extLst>
              <a:ext uri="{FF2B5EF4-FFF2-40B4-BE49-F238E27FC236}">
                <a16:creationId xmlns:a16="http://schemas.microsoft.com/office/drawing/2014/main" id="{86E28C08-8C17-6906-4375-D8FED4A3291C}"/>
              </a:ext>
              <a:ext uri="{C183D7F6-B498-43B3-948B-1728B52AA6E4}">
                <adec:decorative xmlns:adec="http://schemas.microsoft.com/office/drawing/2017/decorative" val="0"/>
              </a:ext>
            </a:extLst>
          </p:cNvPr>
          <p:cNvSpPr/>
          <p:nvPr/>
        </p:nvSpPr>
        <p:spPr>
          <a:xfrm>
            <a:off x="4770689" y="719147"/>
            <a:ext cx="1235129" cy="363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Tree>
    <p:extLst>
      <p:ext uri="{BB962C8B-B14F-4D97-AF65-F5344CB8AC3E}">
        <p14:creationId xmlns:p14="http://schemas.microsoft.com/office/powerpoint/2010/main" val="39732852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380161" y="599045"/>
            <a:ext cx="3004308" cy="2039235"/>
          </a:xfrm>
        </p:spPr>
        <p:txBody>
          <a:bodyPr>
            <a:noAutofit/>
          </a:bodyPr>
          <a:lstStyle/>
          <a:p>
            <a:r>
              <a:rPr lang="en-GB" sz="3600" dirty="0">
                <a:latin typeface="Lora SemiBold"/>
              </a:rPr>
              <a:t>Guidelines and standards for medicines optimisation</a:t>
            </a:r>
          </a:p>
        </p:txBody>
      </p:sp>
      <p:pic>
        <p:nvPicPr>
          <p:cNvPr id="5" name="Picture 4">
            <a:extLst>
              <a:ext uri="{FF2B5EF4-FFF2-40B4-BE49-F238E27FC236}">
                <a16:creationId xmlns:a16="http://schemas.microsoft.com/office/drawing/2014/main" id="{FAB28260-8C8A-6A16-863C-95EB20DA164D}"/>
              </a:ext>
            </a:extLst>
          </p:cNvPr>
          <p:cNvPicPr>
            <a:picLocks noChangeAspect="1"/>
          </p:cNvPicPr>
          <p:nvPr/>
        </p:nvPicPr>
        <p:blipFill>
          <a:blip r:embed="rId3"/>
          <a:stretch>
            <a:fillRect/>
          </a:stretch>
        </p:blipFill>
        <p:spPr>
          <a:xfrm>
            <a:off x="4475378" y="1194762"/>
            <a:ext cx="701101" cy="695004"/>
          </a:xfrm>
          <a:prstGeom prst="rect">
            <a:avLst/>
          </a:prstGeom>
        </p:spPr>
      </p:pic>
      <p:pic>
        <p:nvPicPr>
          <p:cNvPr id="15" name="Picture 14">
            <a:extLst>
              <a:ext uri="{FF2B5EF4-FFF2-40B4-BE49-F238E27FC236}">
                <a16:creationId xmlns:a16="http://schemas.microsoft.com/office/drawing/2014/main" id="{EE7A2D8F-853C-1796-1390-A97A2F08AF5D}"/>
              </a:ext>
            </a:extLst>
          </p:cNvPr>
          <p:cNvPicPr>
            <a:picLocks noChangeAspect="1"/>
          </p:cNvPicPr>
          <p:nvPr/>
        </p:nvPicPr>
        <p:blipFill>
          <a:blip r:embed="rId4"/>
          <a:stretch>
            <a:fillRect/>
          </a:stretch>
        </p:blipFill>
        <p:spPr>
          <a:xfrm>
            <a:off x="4477636" y="2757263"/>
            <a:ext cx="701101" cy="695004"/>
          </a:xfrm>
          <a:prstGeom prst="rect">
            <a:avLst/>
          </a:prstGeom>
        </p:spPr>
      </p:pic>
      <p:pic>
        <p:nvPicPr>
          <p:cNvPr id="16" name="Picture 15">
            <a:extLst>
              <a:ext uri="{FF2B5EF4-FFF2-40B4-BE49-F238E27FC236}">
                <a16:creationId xmlns:a16="http://schemas.microsoft.com/office/drawing/2014/main" id="{8E0A1380-CBFB-E05E-4B9C-7EBC69B8ACD9}"/>
              </a:ext>
            </a:extLst>
          </p:cNvPr>
          <p:cNvPicPr>
            <a:picLocks noChangeAspect="1"/>
          </p:cNvPicPr>
          <p:nvPr/>
        </p:nvPicPr>
        <p:blipFill>
          <a:blip r:embed="rId5"/>
          <a:stretch>
            <a:fillRect/>
          </a:stretch>
        </p:blipFill>
        <p:spPr>
          <a:xfrm>
            <a:off x="4476461" y="4682732"/>
            <a:ext cx="695004" cy="695004"/>
          </a:xfrm>
          <a:prstGeom prst="rect">
            <a:avLst/>
          </a:prstGeom>
        </p:spPr>
      </p:pic>
      <p:sp>
        <p:nvSpPr>
          <p:cNvPr id="22" name="TextBox 21">
            <a:extLst>
              <a:ext uri="{FF2B5EF4-FFF2-40B4-BE49-F238E27FC236}">
                <a16:creationId xmlns:a16="http://schemas.microsoft.com/office/drawing/2014/main" id="{E17B349D-8AFE-8CCF-4A7B-23169F59F9A6}"/>
              </a:ext>
            </a:extLst>
          </p:cNvPr>
          <p:cNvSpPr txBox="1"/>
          <p:nvPr/>
        </p:nvSpPr>
        <p:spPr>
          <a:xfrm>
            <a:off x="5456321" y="814137"/>
            <a:ext cx="59817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Lato"/>
                <a:cs typeface="Lato"/>
              </a:rPr>
              <a:t>Managing medicines in care homes (</a:t>
            </a:r>
            <a:r>
              <a:rPr lang="en-GB" sz="2400" dirty="0">
                <a:solidFill>
                  <a:srgbClr val="0000FF"/>
                </a:solidFill>
                <a:latin typeface="Lato"/>
                <a:cs typeface="Lato"/>
                <a:hlinkClick r:id="rId6"/>
              </a:rPr>
              <a:t>SC1</a:t>
            </a:r>
            <a:r>
              <a:rPr lang="en-GB" sz="2400" dirty="0">
                <a:latin typeface="Lato"/>
                <a:cs typeface="Lato"/>
              </a:rPr>
              <a:t>) and Medicines management in care homes (</a:t>
            </a:r>
            <a:r>
              <a:rPr lang="en-GB" sz="2400" dirty="0">
                <a:solidFill>
                  <a:srgbClr val="0000FF"/>
                </a:solidFill>
                <a:latin typeface="Lato"/>
                <a:cs typeface="Lato"/>
                <a:hlinkClick r:id="rId7"/>
              </a:rPr>
              <a:t>QS85</a:t>
            </a:r>
            <a:r>
              <a:rPr lang="en-GB" sz="2400" dirty="0">
                <a:latin typeface="Lato"/>
                <a:cs typeface="Lato"/>
              </a:rPr>
              <a:t>)</a:t>
            </a:r>
            <a:r>
              <a:rPr lang="en-US" sz="2400" dirty="0">
                <a:latin typeface="Lato"/>
                <a:cs typeface="Lato"/>
              </a:rPr>
              <a:t> </a:t>
            </a:r>
            <a:endParaRPr lang="en-GB" sz="2400" dirty="0">
              <a:ea typeface="+mn-lt"/>
              <a:cs typeface="+mn-lt"/>
            </a:endParaRPr>
          </a:p>
          <a:p>
            <a:endParaRPr lang="en-US" sz="2400" dirty="0">
              <a:latin typeface="Lato"/>
              <a:cs typeface="Lato"/>
            </a:endParaRPr>
          </a:p>
          <a:p>
            <a:r>
              <a:rPr lang="en-GB" sz="2400" dirty="0">
                <a:latin typeface="Lato"/>
                <a:cs typeface="Lato"/>
              </a:rPr>
              <a:t>Managing medicines for adults receiving social care in the community (NG67), and Medicines management for people receiving social care in the community (</a:t>
            </a:r>
            <a:r>
              <a:rPr lang="en-GB" sz="2400" dirty="0">
                <a:solidFill>
                  <a:srgbClr val="0000FF"/>
                </a:solidFill>
                <a:latin typeface="Lato"/>
                <a:cs typeface="Lato"/>
                <a:hlinkClick r:id="rId8"/>
              </a:rPr>
              <a:t>QS171</a:t>
            </a:r>
            <a:r>
              <a:rPr lang="en-GB" sz="2400" dirty="0">
                <a:latin typeface="Lato"/>
                <a:cs typeface="Lato"/>
              </a:rPr>
              <a:t>)</a:t>
            </a:r>
            <a:r>
              <a:rPr lang="en-US" sz="2400" dirty="0">
                <a:latin typeface="Lato"/>
                <a:cs typeface="Lato"/>
              </a:rPr>
              <a:t> </a:t>
            </a:r>
            <a:endParaRPr lang="en-GB" sz="2400" dirty="0">
              <a:ea typeface="+mn-lt"/>
              <a:cs typeface="+mn-lt"/>
            </a:endParaRPr>
          </a:p>
          <a:p>
            <a:endParaRPr lang="en-US" sz="2400" dirty="0">
              <a:latin typeface="Lato"/>
              <a:cs typeface="Lato"/>
            </a:endParaRPr>
          </a:p>
          <a:p>
            <a:r>
              <a:rPr lang="en-GB" sz="2400" dirty="0">
                <a:latin typeface="Lato"/>
                <a:cs typeface="Arial"/>
              </a:rPr>
              <a:t>Medicines optimisation: the safe and effective use of medicines to enable the best possible outcomes (</a:t>
            </a:r>
            <a:r>
              <a:rPr lang="en-GB" sz="2400" dirty="0">
                <a:solidFill>
                  <a:srgbClr val="0000FF"/>
                </a:solidFill>
                <a:latin typeface="Lato"/>
                <a:cs typeface="Arial"/>
                <a:hlinkClick r:id="rId9"/>
              </a:rPr>
              <a:t>NG5</a:t>
            </a:r>
            <a:r>
              <a:rPr lang="en-GB" sz="2400" dirty="0">
                <a:latin typeface="Lato"/>
                <a:cs typeface="Arial"/>
              </a:rPr>
              <a:t>)</a:t>
            </a:r>
            <a:r>
              <a:rPr lang="en-US" sz="2400" dirty="0">
                <a:latin typeface="Lato"/>
                <a:cs typeface="Arial"/>
              </a:rPr>
              <a:t>​</a:t>
            </a:r>
            <a:endParaRPr lang="en-US" sz="2400">
              <a:ea typeface="Inter"/>
            </a:endParaRPr>
          </a:p>
          <a:p>
            <a:endParaRPr lang="en-US" sz="2400">
              <a:latin typeface="Lato"/>
              <a:ea typeface="Lato"/>
              <a:cs typeface="Arial"/>
            </a:endParaRPr>
          </a:p>
        </p:txBody>
      </p:sp>
    </p:spTree>
    <p:extLst>
      <p:ext uri="{BB962C8B-B14F-4D97-AF65-F5344CB8AC3E}">
        <p14:creationId xmlns:p14="http://schemas.microsoft.com/office/powerpoint/2010/main" val="258194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Graphical user interface, text, application, email&#10;&#10;Description automatically generated">
            <a:extLst>
              <a:ext uri="{FF2B5EF4-FFF2-40B4-BE49-F238E27FC236}">
                <a16:creationId xmlns:a16="http://schemas.microsoft.com/office/drawing/2014/main" id="{219E602F-492A-E4B2-3378-EED42246783F}"/>
              </a:ext>
            </a:extLst>
          </p:cNvPr>
          <p:cNvPicPr>
            <a:picLocks noChangeAspect="1"/>
          </p:cNvPicPr>
          <p:nvPr/>
        </p:nvPicPr>
        <p:blipFill>
          <a:blip r:embed="rId3"/>
          <a:stretch>
            <a:fillRect/>
          </a:stretch>
        </p:blipFill>
        <p:spPr>
          <a:xfrm>
            <a:off x="1425743" y="427698"/>
            <a:ext cx="9089857" cy="5842184"/>
          </a:xfrm>
          <a:prstGeom prst="rect">
            <a:avLst/>
          </a:prstGeom>
        </p:spPr>
      </p:pic>
      <p:pic>
        <p:nvPicPr>
          <p:cNvPr id="12" name="Picture 12" descr="Qr code&#10;&#10;Description automatically generated">
            <a:extLst>
              <a:ext uri="{FF2B5EF4-FFF2-40B4-BE49-F238E27FC236}">
                <a16:creationId xmlns:a16="http://schemas.microsoft.com/office/drawing/2014/main" id="{6DAB8AB4-9F5E-74A4-381C-FB5E488CB311}"/>
              </a:ext>
            </a:extLst>
          </p:cNvPr>
          <p:cNvPicPr>
            <a:picLocks noChangeAspect="1"/>
          </p:cNvPicPr>
          <p:nvPr/>
        </p:nvPicPr>
        <p:blipFill>
          <a:blip r:embed="rId4"/>
          <a:stretch>
            <a:fillRect/>
          </a:stretch>
        </p:blipFill>
        <p:spPr>
          <a:xfrm>
            <a:off x="8913283" y="1710796"/>
            <a:ext cx="1371600" cy="1362075"/>
          </a:xfrm>
          <a:prstGeom prst="rect">
            <a:avLst/>
          </a:prstGeom>
        </p:spPr>
      </p:pic>
    </p:spTree>
    <p:extLst>
      <p:ext uri="{BB962C8B-B14F-4D97-AF65-F5344CB8AC3E}">
        <p14:creationId xmlns:p14="http://schemas.microsoft.com/office/powerpoint/2010/main" val="40814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21FE-BBAD-467C-B019-0687A7ACB0F7}"/>
              </a:ext>
            </a:extLst>
          </p:cNvPr>
          <p:cNvSpPr>
            <a:spLocks noGrp="1"/>
          </p:cNvSpPr>
          <p:nvPr>
            <p:ph type="ctrTitle"/>
          </p:nvPr>
        </p:nvSpPr>
        <p:spPr/>
        <p:txBody>
          <a:bodyPr/>
          <a:lstStyle/>
          <a:p>
            <a:r>
              <a:rPr lang="en-GB" dirty="0"/>
              <a:t>Managing</a:t>
            </a:r>
            <a:r>
              <a:rPr lang="en-GB" dirty="0">
                <a:ea typeface="+mj-lt"/>
                <a:cs typeface="+mj-lt"/>
              </a:rPr>
              <a:t> medicines in care homes (SC1)</a:t>
            </a:r>
            <a:endParaRPr lang="en-GB" b="0" dirty="0">
              <a:ea typeface="+mj-lt"/>
              <a:cs typeface="+mj-lt"/>
            </a:endParaRPr>
          </a:p>
          <a:p>
            <a:endParaRPr lang="en-GB" dirty="0"/>
          </a:p>
        </p:txBody>
      </p:sp>
      <p:pic>
        <p:nvPicPr>
          <p:cNvPr id="7" name="Picture Placeholder 6" descr="A picture containing person&#10;&#10;Description automatically generated">
            <a:extLst>
              <a:ext uri="{FF2B5EF4-FFF2-40B4-BE49-F238E27FC236}">
                <a16:creationId xmlns:a16="http://schemas.microsoft.com/office/drawing/2014/main" id="{06D61DAB-F470-04B7-E19D-46FC94FAC817}"/>
              </a:ext>
            </a:extLst>
          </p:cNvPr>
          <p:cNvPicPr>
            <a:picLocks noGrp="1" noChangeAspect="1"/>
          </p:cNvPicPr>
          <p:nvPr>
            <p:ph type="pic" sz="quarter" idx="10"/>
          </p:nvPr>
        </p:nvPicPr>
        <p:blipFill rotWithShape="1">
          <a:blip r:embed="rId3"/>
          <a:srcRect l="6532" t="1770" r="60450" b="-1770"/>
          <a:stretch/>
        </p:blipFill>
        <p:spPr>
          <a:xfrm>
            <a:off x="9000780" y="379589"/>
            <a:ext cx="2971479" cy="6098821"/>
          </a:xfrm>
        </p:spPr>
      </p:pic>
      <p:sp>
        <p:nvSpPr>
          <p:cNvPr id="5" name="Subtitle 4">
            <a:extLst>
              <a:ext uri="{FF2B5EF4-FFF2-40B4-BE49-F238E27FC236}">
                <a16:creationId xmlns:a16="http://schemas.microsoft.com/office/drawing/2014/main" id="{35632D2F-D478-C586-B127-9037918CFF73}"/>
              </a:ext>
            </a:extLst>
          </p:cNvPr>
          <p:cNvSpPr>
            <a:spLocks noGrp="1"/>
          </p:cNvSpPr>
          <p:nvPr>
            <p:ph type="subTitle" idx="1"/>
          </p:nvPr>
        </p:nvSpPr>
        <p:spPr>
          <a:xfrm>
            <a:off x="496383" y="1764117"/>
            <a:ext cx="7936998" cy="4447790"/>
          </a:xfrm>
        </p:spPr>
        <p:txBody>
          <a:bodyPr vert="horz" lIns="91440" tIns="45720" rIns="91440" bIns="45720" rtlCol="0" anchor="t">
            <a:normAutofit fontScale="85000" lnSpcReduction="10000"/>
          </a:bodyPr>
          <a:lstStyle/>
          <a:p>
            <a:pPr marL="414655" indent="-414655">
              <a:lnSpc>
                <a:spcPts val="2540"/>
              </a:lnSpc>
              <a:spcBef>
                <a:spcPts val="771"/>
              </a:spcBef>
              <a:buFont typeface="Arial,Sans-Serif" panose="020B0604020202020204" pitchFamily="34" charset="0"/>
            </a:pPr>
            <a:r>
              <a:rPr lang="en-GB" sz="2400" dirty="0">
                <a:ea typeface="+mn-lt"/>
                <a:cs typeface="+mn-lt"/>
              </a:rPr>
              <a:t>Covers good practice for managing medicines in care homes</a:t>
            </a:r>
            <a:endParaRPr lang="en-US" sz="2400" dirty="0">
              <a:ea typeface="+mn-lt"/>
              <a:cs typeface="+mn-lt"/>
            </a:endParaRPr>
          </a:p>
          <a:p>
            <a:pPr marL="414655" indent="-414655">
              <a:lnSpc>
                <a:spcPts val="2540"/>
              </a:lnSpc>
              <a:spcBef>
                <a:spcPts val="771"/>
              </a:spcBef>
              <a:buFont typeface="Arial,Sans-Serif" panose="020B0604020202020204" pitchFamily="34" charset="0"/>
            </a:pPr>
            <a:r>
              <a:rPr lang="en-GB" sz="2400" dirty="0">
                <a:ea typeface="+mn-lt"/>
                <a:cs typeface="+mn-lt"/>
              </a:rPr>
              <a:t>It aims to promote the </a:t>
            </a:r>
            <a:r>
              <a:rPr lang="en-GB" sz="2400" dirty="0">
                <a:solidFill>
                  <a:srgbClr val="18646E"/>
                </a:solidFill>
                <a:ea typeface="+mn-lt"/>
                <a:cs typeface="+mn-lt"/>
              </a:rPr>
              <a:t>safe and effective use </a:t>
            </a:r>
            <a:r>
              <a:rPr lang="en-GB" sz="2400" dirty="0">
                <a:ea typeface="+mn-lt"/>
                <a:cs typeface="+mn-lt"/>
              </a:rPr>
              <a:t>of medicines in care homes by advising on processes for </a:t>
            </a:r>
            <a:r>
              <a:rPr lang="en-GB" sz="2400" b="1" dirty="0">
                <a:solidFill>
                  <a:srgbClr val="18646E"/>
                </a:solidFill>
                <a:ea typeface="+mn-lt"/>
                <a:cs typeface="+mn-lt"/>
              </a:rPr>
              <a:t>prescribing, handling and administering medicines</a:t>
            </a:r>
            <a:endParaRPr lang="en-US" sz="2400" dirty="0">
              <a:ea typeface="+mn-lt"/>
              <a:cs typeface="+mn-lt"/>
            </a:endParaRPr>
          </a:p>
          <a:p>
            <a:pPr marL="414655" indent="-414655">
              <a:lnSpc>
                <a:spcPts val="2540"/>
              </a:lnSpc>
              <a:spcBef>
                <a:spcPts val="771"/>
              </a:spcBef>
              <a:buFont typeface="Arial,Sans-Serif" panose="020B0604020202020204" pitchFamily="34" charset="0"/>
            </a:pPr>
            <a:r>
              <a:rPr lang="en-GB" sz="2400" dirty="0">
                <a:ea typeface="+mn-lt"/>
                <a:cs typeface="+mn-lt"/>
              </a:rPr>
              <a:t>Also recommends how </a:t>
            </a:r>
            <a:r>
              <a:rPr lang="en-GB" sz="2400" b="1" dirty="0">
                <a:solidFill>
                  <a:srgbClr val="18646E"/>
                </a:solidFill>
                <a:ea typeface="+mn-lt"/>
                <a:cs typeface="+mn-lt"/>
              </a:rPr>
              <a:t>care and services relating to medicines </a:t>
            </a:r>
            <a:r>
              <a:rPr lang="en-GB" sz="2400" dirty="0">
                <a:ea typeface="+mn-lt"/>
                <a:cs typeface="+mn-lt"/>
              </a:rPr>
              <a:t>should be provided to people living in care homes</a:t>
            </a:r>
            <a:endParaRPr lang="en-US" sz="2400" dirty="0">
              <a:ea typeface="+mn-lt"/>
              <a:cs typeface="+mn-lt"/>
            </a:endParaRPr>
          </a:p>
          <a:p>
            <a:pPr marL="414655" indent="-414655">
              <a:lnSpc>
                <a:spcPts val="2540"/>
              </a:lnSpc>
              <a:spcBef>
                <a:spcPts val="771"/>
              </a:spcBef>
              <a:buFont typeface="Arial,Sans-Serif" panose="020B0604020202020204" pitchFamily="34" charset="0"/>
            </a:pPr>
            <a:r>
              <a:rPr lang="en-GB" sz="2400" dirty="0">
                <a:ea typeface="+mn-lt"/>
                <a:cs typeface="+mn-lt"/>
              </a:rPr>
              <a:t>The starting point for this guideline is that residents should have the </a:t>
            </a:r>
            <a:r>
              <a:rPr lang="en-GB" sz="2400" b="1" dirty="0">
                <a:solidFill>
                  <a:srgbClr val="18646E"/>
                </a:solidFill>
                <a:ea typeface="+mn-lt"/>
                <a:cs typeface="+mn-lt"/>
              </a:rPr>
              <a:t>same involvement in decisions about their care and treatment</a:t>
            </a:r>
            <a:r>
              <a:rPr lang="en-GB" sz="2400" dirty="0">
                <a:solidFill>
                  <a:srgbClr val="18646E"/>
                </a:solidFill>
                <a:ea typeface="+mn-lt"/>
                <a:cs typeface="+mn-lt"/>
              </a:rPr>
              <a:t>,</a:t>
            </a:r>
            <a:r>
              <a:rPr lang="en-GB" sz="2400" dirty="0">
                <a:ea typeface="+mn-lt"/>
                <a:cs typeface="+mn-lt"/>
              </a:rPr>
              <a:t> and the </a:t>
            </a:r>
            <a:r>
              <a:rPr lang="en-GB" sz="2400" b="1" dirty="0">
                <a:solidFill>
                  <a:srgbClr val="18646E"/>
                </a:solidFill>
                <a:ea typeface="+mn-lt"/>
                <a:cs typeface="+mn-lt"/>
              </a:rPr>
              <a:t>right to access appropriate services and support</a:t>
            </a:r>
            <a:r>
              <a:rPr lang="en-GB" sz="2400" dirty="0">
                <a:solidFill>
                  <a:srgbClr val="18646E"/>
                </a:solidFill>
                <a:ea typeface="+mn-lt"/>
                <a:cs typeface="+mn-lt"/>
              </a:rPr>
              <a:t> </a:t>
            </a:r>
            <a:r>
              <a:rPr lang="en-GB" sz="2400" dirty="0">
                <a:ea typeface="+mn-lt"/>
                <a:cs typeface="+mn-lt"/>
              </a:rPr>
              <a:t>equivalent to those who do not live in care homes</a:t>
            </a:r>
            <a:endParaRPr lang="en-US" sz="2400" dirty="0">
              <a:ea typeface="+mn-lt"/>
              <a:cs typeface="+mn-lt"/>
            </a:endParaRPr>
          </a:p>
          <a:p>
            <a:endParaRPr lang="en-US" sz="2400" dirty="0">
              <a:cs typeface="Arial"/>
            </a:endParaRPr>
          </a:p>
        </p:txBody>
      </p:sp>
    </p:spTree>
    <p:extLst>
      <p:ext uri="{BB962C8B-B14F-4D97-AF65-F5344CB8AC3E}">
        <p14:creationId xmlns:p14="http://schemas.microsoft.com/office/powerpoint/2010/main" val="170030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71115" y="624712"/>
            <a:ext cx="9234207" cy="981309"/>
          </a:xfrm>
        </p:spPr>
        <p:txBody>
          <a:bodyPr>
            <a:normAutofit/>
          </a:bodyPr>
          <a:lstStyle/>
          <a:p>
            <a:r>
              <a:rPr lang="en-GB" altLang="en-US" sz="2902" dirty="0">
                <a:latin typeface="+mj-lt"/>
                <a:cs typeface="Arial" charset="0"/>
              </a:rPr>
              <a:t>Topics covered in the guideline (1)</a:t>
            </a:r>
          </a:p>
        </p:txBody>
      </p:sp>
      <p:sp>
        <p:nvSpPr>
          <p:cNvPr id="14339" name="Content Placeholder 2"/>
          <p:cNvSpPr>
            <a:spLocks noGrp="1"/>
          </p:cNvSpPr>
          <p:nvPr>
            <p:ph idx="1"/>
          </p:nvPr>
        </p:nvSpPr>
        <p:spPr>
          <a:xfrm>
            <a:off x="1314451" y="1481424"/>
            <a:ext cx="9139766" cy="4525962"/>
          </a:xfrm>
        </p:spPr>
        <p:txBody>
          <a:bodyPr>
            <a:normAutofit/>
          </a:bodyPr>
          <a:lstStyle/>
          <a:p>
            <a:pPr marL="315330" indent="-311010">
              <a:buFont typeface="Arial" panose="020B0604020202020204" pitchFamily="34" charset="0"/>
              <a:buChar char="•"/>
            </a:pPr>
            <a:r>
              <a:rPr lang="en-GB" altLang="en-US" sz="2200" dirty="0">
                <a:solidFill>
                  <a:srgbClr val="18646E"/>
                </a:solidFill>
                <a:cs typeface="Arial" charset="0"/>
              </a:rPr>
              <a:t>Developing</a:t>
            </a:r>
            <a:r>
              <a:rPr lang="en-GB" altLang="en-US" sz="2200" dirty="0">
                <a:cs typeface="Arial" charset="0"/>
              </a:rPr>
              <a:t> and </a:t>
            </a:r>
            <a:r>
              <a:rPr lang="en-GB" altLang="en-US" sz="2200" dirty="0">
                <a:solidFill>
                  <a:srgbClr val="18646E"/>
                </a:solidFill>
                <a:cs typeface="Arial" charset="0"/>
              </a:rPr>
              <a:t>reviewing policies </a:t>
            </a:r>
            <a:r>
              <a:rPr lang="en-GB" altLang="en-US" sz="2200" dirty="0">
                <a:cs typeface="Arial" charset="0"/>
              </a:rPr>
              <a:t>for safe and effective </a:t>
            </a:r>
            <a:r>
              <a:rPr lang="en-GB" altLang="en-US" sz="2200" dirty="0">
                <a:solidFill>
                  <a:srgbClr val="18646E"/>
                </a:solidFill>
                <a:cs typeface="Arial" charset="0"/>
              </a:rPr>
              <a:t>use of medicines</a:t>
            </a:r>
          </a:p>
          <a:p>
            <a:pPr marL="315330" indent="-311010">
              <a:buFont typeface="Arial" panose="020B0604020202020204" pitchFamily="34" charset="0"/>
              <a:buChar char="•"/>
            </a:pPr>
            <a:r>
              <a:rPr lang="en-GB" altLang="en-US" sz="2200" dirty="0">
                <a:cs typeface="Arial" charset="0"/>
              </a:rPr>
              <a:t>Supporting residents to make </a:t>
            </a:r>
            <a:r>
              <a:rPr lang="en-GB" altLang="en-US" sz="2200" dirty="0">
                <a:solidFill>
                  <a:srgbClr val="18646E"/>
                </a:solidFill>
                <a:cs typeface="Arial" charset="0"/>
              </a:rPr>
              <a:t>informed decisions </a:t>
            </a:r>
            <a:r>
              <a:rPr lang="en-GB" altLang="en-US" sz="2200" dirty="0">
                <a:cs typeface="Arial" charset="0"/>
              </a:rPr>
              <a:t>and </a:t>
            </a:r>
            <a:r>
              <a:rPr lang="en-GB" altLang="en-US" sz="2200" dirty="0">
                <a:solidFill>
                  <a:srgbClr val="18646E"/>
                </a:solidFill>
                <a:cs typeface="Arial" charset="0"/>
              </a:rPr>
              <a:t>recording these decisions</a:t>
            </a:r>
          </a:p>
          <a:p>
            <a:pPr marL="315330" indent="-311010">
              <a:buFont typeface="Arial" panose="020B0604020202020204" pitchFamily="34" charset="0"/>
              <a:buChar char="•"/>
            </a:pPr>
            <a:r>
              <a:rPr lang="en-GB" altLang="en-US" sz="2200" dirty="0">
                <a:solidFill>
                  <a:srgbClr val="18646E"/>
                </a:solidFill>
                <a:cs typeface="Arial" charset="0"/>
              </a:rPr>
              <a:t>Sharing information </a:t>
            </a:r>
            <a:r>
              <a:rPr lang="en-GB" altLang="en-US" sz="2200" dirty="0">
                <a:cs typeface="Arial" charset="0"/>
              </a:rPr>
              <a:t>about a resident's medicines</a:t>
            </a:r>
          </a:p>
          <a:p>
            <a:pPr marL="315330" indent="-311010">
              <a:buFont typeface="Arial" panose="020B0604020202020204" pitchFamily="34" charset="0"/>
              <a:buChar char="•"/>
            </a:pPr>
            <a:r>
              <a:rPr lang="en-GB" altLang="en-US" sz="2200" dirty="0">
                <a:cs typeface="Arial" charset="0"/>
              </a:rPr>
              <a:t>Ensuring that records are </a:t>
            </a:r>
            <a:r>
              <a:rPr lang="en-GB" altLang="en-US" sz="2200" dirty="0">
                <a:solidFill>
                  <a:srgbClr val="18646E"/>
                </a:solidFill>
                <a:cs typeface="Arial" charset="0"/>
              </a:rPr>
              <a:t>accurate</a:t>
            </a:r>
            <a:r>
              <a:rPr lang="en-GB" altLang="en-US" sz="2200" dirty="0">
                <a:cs typeface="Arial" charset="0"/>
              </a:rPr>
              <a:t> and </a:t>
            </a:r>
            <a:r>
              <a:rPr lang="en-GB" altLang="en-US" sz="2200" dirty="0">
                <a:solidFill>
                  <a:srgbClr val="18646E"/>
                </a:solidFill>
                <a:cs typeface="Arial" charset="0"/>
              </a:rPr>
              <a:t>up to date</a:t>
            </a:r>
          </a:p>
          <a:p>
            <a:pPr marL="315330" indent="-311010">
              <a:buFont typeface="Arial" panose="020B0604020202020204" pitchFamily="34" charset="0"/>
              <a:buChar char="•"/>
            </a:pPr>
            <a:r>
              <a:rPr lang="en-GB" altLang="en-US" sz="2200" dirty="0">
                <a:solidFill>
                  <a:srgbClr val="18646E"/>
                </a:solidFill>
                <a:cs typeface="Arial" charset="0"/>
              </a:rPr>
              <a:t>Identifying, reporting and reviewing medicines-related problems</a:t>
            </a:r>
          </a:p>
          <a:p>
            <a:pPr marL="315330" indent="-311010">
              <a:buFont typeface="Arial" panose="020B0604020202020204" pitchFamily="34" charset="0"/>
              <a:buChar char="•"/>
            </a:pPr>
            <a:r>
              <a:rPr lang="en-GB" altLang="en-US" sz="2200" dirty="0">
                <a:cs typeface="Arial" charset="0"/>
              </a:rPr>
              <a:t>Keeping residents safe (</a:t>
            </a:r>
            <a:r>
              <a:rPr lang="en-GB" altLang="en-US" sz="2200" dirty="0">
                <a:solidFill>
                  <a:srgbClr val="18646E"/>
                </a:solidFill>
                <a:cs typeface="Arial" charset="0"/>
              </a:rPr>
              <a:t>safeguarding</a:t>
            </a:r>
            <a:r>
              <a:rPr lang="en-GB" altLang="en-US" sz="2200" dirty="0">
                <a:cs typeface="Arial" charset="0"/>
              </a:rPr>
              <a:t>)</a:t>
            </a:r>
          </a:p>
          <a:p>
            <a:pPr marL="315330" indent="-311010">
              <a:buFont typeface="Arial" panose="020B0604020202020204" pitchFamily="34" charset="0"/>
              <a:buChar char="•"/>
            </a:pPr>
            <a:r>
              <a:rPr lang="en-GB" altLang="en-US" sz="2200" dirty="0">
                <a:cs typeface="Arial" charset="0"/>
              </a:rPr>
              <a:t>Accurately </a:t>
            </a:r>
            <a:r>
              <a:rPr lang="en-GB" altLang="en-US" sz="2200" dirty="0">
                <a:solidFill>
                  <a:srgbClr val="18646E"/>
                </a:solidFill>
                <a:cs typeface="Arial" charset="0"/>
              </a:rPr>
              <a:t>listing</a:t>
            </a:r>
            <a:r>
              <a:rPr lang="en-GB" altLang="en-US" sz="2200" dirty="0">
                <a:cs typeface="Arial" charset="0"/>
              </a:rPr>
              <a:t> a resident's medicines </a:t>
            </a:r>
            <a:r>
              <a:rPr lang="en-GB" altLang="en-US" sz="2200" dirty="0">
                <a:solidFill>
                  <a:srgbClr val="18646E"/>
                </a:solidFill>
                <a:cs typeface="Arial" charset="0"/>
              </a:rPr>
              <a:t>(medicines reconciliation)</a:t>
            </a:r>
          </a:p>
          <a:p>
            <a:pPr marL="315330" indent="-311010">
              <a:buFont typeface="Arial" panose="020B0604020202020204" pitchFamily="34" charset="0"/>
              <a:buChar char="•"/>
            </a:pPr>
            <a:r>
              <a:rPr lang="en-GB" altLang="en-US" sz="2200" dirty="0">
                <a:cs typeface="Arial" charset="0"/>
              </a:rPr>
              <a:t>Reviewing medicines </a:t>
            </a:r>
            <a:r>
              <a:rPr lang="en-GB" altLang="en-US" sz="2200" dirty="0">
                <a:solidFill>
                  <a:srgbClr val="18646E"/>
                </a:solidFill>
                <a:cs typeface="Arial" charset="0"/>
              </a:rPr>
              <a:t>(medication review)</a:t>
            </a:r>
          </a:p>
          <a:p>
            <a:pPr marL="315330" indent="-311010">
              <a:buFont typeface="Arial" panose="020B0604020202020204" pitchFamily="34" charset="0"/>
              <a:buChar char="•"/>
            </a:pPr>
            <a:endParaRPr lang="en-GB" altLang="en-US" sz="2000" dirty="0">
              <a:latin typeface="Arial" charset="0"/>
              <a:cs typeface="Arial" charset="0"/>
            </a:endParaRPr>
          </a:p>
        </p:txBody>
      </p:sp>
    </p:spTree>
    <p:extLst>
      <p:ext uri="{BB962C8B-B14F-4D97-AF65-F5344CB8AC3E}">
        <p14:creationId xmlns:p14="http://schemas.microsoft.com/office/powerpoint/2010/main" val="358770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56755" y="613020"/>
            <a:ext cx="8705964" cy="969921"/>
          </a:xfrm>
        </p:spPr>
        <p:txBody>
          <a:bodyPr>
            <a:normAutofit/>
          </a:bodyPr>
          <a:lstStyle/>
          <a:p>
            <a:r>
              <a:rPr lang="en-GB" altLang="en-US" sz="2902" dirty="0">
                <a:latin typeface="+mj-lt"/>
                <a:cs typeface="Arial" charset="0"/>
              </a:rPr>
              <a:t>Topics covered in the guideline (2)</a:t>
            </a:r>
          </a:p>
        </p:txBody>
      </p:sp>
      <p:sp>
        <p:nvSpPr>
          <p:cNvPr id="16387" name="Content Placeholder 2"/>
          <p:cNvSpPr>
            <a:spLocks noGrp="1"/>
          </p:cNvSpPr>
          <p:nvPr>
            <p:ph idx="1"/>
          </p:nvPr>
        </p:nvSpPr>
        <p:spPr>
          <a:xfrm>
            <a:off x="1507688" y="1371600"/>
            <a:ext cx="8705850" cy="4921250"/>
          </a:xfrm>
        </p:spPr>
        <p:txBody>
          <a:bodyPr>
            <a:noAutofit/>
          </a:bodyPr>
          <a:lstStyle/>
          <a:p>
            <a:pPr marL="315330" indent="-311010">
              <a:buFont typeface="Arial" panose="020B0604020202020204" pitchFamily="34" charset="0"/>
              <a:buChar char="•"/>
              <a:defRPr/>
            </a:pPr>
            <a:r>
              <a:rPr lang="en-GB" sz="2000" dirty="0">
                <a:solidFill>
                  <a:srgbClr val="18646E"/>
                </a:solidFill>
              </a:rPr>
              <a:t>Prescribing </a:t>
            </a:r>
            <a:r>
              <a:rPr lang="en-GB" sz="2000" dirty="0"/>
              <a:t>medicines</a:t>
            </a:r>
          </a:p>
          <a:p>
            <a:pPr marL="315330" indent="-311010">
              <a:buFont typeface="Arial" panose="020B0604020202020204" pitchFamily="34" charset="0"/>
              <a:buChar char="•"/>
              <a:defRPr/>
            </a:pPr>
            <a:r>
              <a:rPr lang="en-GB" sz="2000" dirty="0">
                <a:solidFill>
                  <a:srgbClr val="18646E"/>
                </a:solidFill>
              </a:rPr>
              <a:t>Ordering</a:t>
            </a:r>
            <a:r>
              <a:rPr lang="en-GB" sz="2000" dirty="0"/>
              <a:t> medicines</a:t>
            </a:r>
          </a:p>
          <a:p>
            <a:pPr marL="315330" indent="-311010">
              <a:buFont typeface="Arial" panose="020B0604020202020204" pitchFamily="34" charset="0"/>
              <a:buChar char="•"/>
              <a:defRPr/>
            </a:pPr>
            <a:r>
              <a:rPr lang="en-GB" sz="2000" dirty="0">
                <a:solidFill>
                  <a:srgbClr val="18646E"/>
                </a:solidFill>
              </a:rPr>
              <a:t>Dispensing </a:t>
            </a:r>
            <a:r>
              <a:rPr lang="en-GB" sz="2000" dirty="0"/>
              <a:t>and </a:t>
            </a:r>
            <a:r>
              <a:rPr lang="en-GB" sz="2000" dirty="0">
                <a:solidFill>
                  <a:srgbClr val="18646E"/>
                </a:solidFill>
              </a:rPr>
              <a:t>supplying medicines</a:t>
            </a:r>
          </a:p>
          <a:p>
            <a:pPr marL="315330" indent="-311010">
              <a:buFont typeface="Arial" panose="020B0604020202020204" pitchFamily="34" charset="0"/>
              <a:buChar char="•"/>
              <a:defRPr/>
            </a:pPr>
            <a:r>
              <a:rPr lang="en-GB" sz="2000" dirty="0">
                <a:solidFill>
                  <a:srgbClr val="18646E"/>
                </a:solidFill>
              </a:rPr>
              <a:t>Receiving, storing </a:t>
            </a:r>
            <a:r>
              <a:rPr lang="en-GB" sz="2000" dirty="0"/>
              <a:t>and </a:t>
            </a:r>
            <a:r>
              <a:rPr lang="en-GB" sz="2000" dirty="0">
                <a:solidFill>
                  <a:srgbClr val="18646E"/>
                </a:solidFill>
              </a:rPr>
              <a:t>disposing</a:t>
            </a:r>
            <a:r>
              <a:rPr lang="en-GB" sz="2000" dirty="0"/>
              <a:t> of medicines</a:t>
            </a:r>
          </a:p>
          <a:p>
            <a:pPr marL="315330" indent="-311010">
              <a:buFont typeface="Arial" panose="020B0604020202020204" pitchFamily="34" charset="0"/>
              <a:buChar char="•"/>
              <a:defRPr/>
            </a:pPr>
            <a:r>
              <a:rPr lang="en-GB" sz="2000" dirty="0"/>
              <a:t>Helping residents to look after and take their medicines themselves </a:t>
            </a:r>
            <a:r>
              <a:rPr lang="en-GB" sz="2000" dirty="0">
                <a:solidFill>
                  <a:srgbClr val="18646E"/>
                </a:solidFill>
              </a:rPr>
              <a:t>(self-administration)</a:t>
            </a:r>
          </a:p>
          <a:p>
            <a:pPr marL="315330" indent="-311010">
              <a:buFont typeface="Arial" panose="020B0604020202020204" pitchFamily="34" charset="0"/>
              <a:buChar char="•"/>
              <a:defRPr/>
            </a:pPr>
            <a:r>
              <a:rPr lang="en-GB" sz="2000" dirty="0"/>
              <a:t>Care home staff </a:t>
            </a:r>
            <a:r>
              <a:rPr lang="en-GB" sz="2000" dirty="0">
                <a:solidFill>
                  <a:srgbClr val="18646E"/>
                </a:solidFill>
              </a:rPr>
              <a:t>administering medicines </a:t>
            </a:r>
            <a:r>
              <a:rPr lang="en-GB" sz="2000" dirty="0"/>
              <a:t>to residents</a:t>
            </a:r>
          </a:p>
          <a:p>
            <a:pPr marL="315330" indent="-311010">
              <a:buFont typeface="Arial" panose="020B0604020202020204" pitchFamily="34" charset="0"/>
              <a:buChar char="•"/>
              <a:defRPr/>
            </a:pPr>
            <a:r>
              <a:rPr lang="en-GB" sz="2000" dirty="0"/>
              <a:t>Care home staff giving medicines to residents without their knowledge </a:t>
            </a:r>
            <a:r>
              <a:rPr lang="en-GB" sz="2000" dirty="0">
                <a:solidFill>
                  <a:srgbClr val="18646E"/>
                </a:solidFill>
              </a:rPr>
              <a:t>(covert administration)</a:t>
            </a:r>
          </a:p>
          <a:p>
            <a:pPr marL="315330" indent="-311010">
              <a:buFont typeface="Arial" panose="020B0604020202020204" pitchFamily="34" charset="0"/>
              <a:buChar char="•"/>
              <a:defRPr/>
            </a:pPr>
            <a:r>
              <a:rPr lang="en-GB" sz="2000" dirty="0"/>
              <a:t>Care home staff giving non-prescription and over-the-counter products to residents </a:t>
            </a:r>
            <a:r>
              <a:rPr lang="en-GB" sz="2000" dirty="0">
                <a:solidFill>
                  <a:srgbClr val="18646E"/>
                </a:solidFill>
              </a:rPr>
              <a:t>(homely remedies)</a:t>
            </a:r>
          </a:p>
          <a:p>
            <a:pPr marL="315330" indent="-311010">
              <a:buFont typeface="Arial" panose="020B0604020202020204" pitchFamily="34" charset="0"/>
              <a:buChar char="•"/>
              <a:defRPr/>
            </a:pPr>
            <a:r>
              <a:rPr lang="en-GB" sz="2000" dirty="0">
                <a:solidFill>
                  <a:srgbClr val="18646E"/>
                </a:solidFill>
              </a:rPr>
              <a:t>Training </a:t>
            </a:r>
            <a:r>
              <a:rPr lang="en-GB" sz="2000" dirty="0"/>
              <a:t>and </a:t>
            </a:r>
            <a:r>
              <a:rPr lang="en-GB" sz="2000" dirty="0">
                <a:solidFill>
                  <a:srgbClr val="18646E"/>
                </a:solidFill>
              </a:rPr>
              <a:t>skills</a:t>
            </a:r>
            <a:r>
              <a:rPr lang="en-GB" sz="2000" dirty="0"/>
              <a:t> (competency) of care home staff</a:t>
            </a:r>
          </a:p>
          <a:p>
            <a:pPr marL="0">
              <a:defRPr/>
            </a:pPr>
            <a:endParaRPr lang="en-GB" altLang="en-US" sz="1200" dirty="0">
              <a:latin typeface="Arial" charset="0"/>
              <a:cs typeface="Arial" charset="0"/>
            </a:endParaRPr>
          </a:p>
        </p:txBody>
      </p:sp>
    </p:spTree>
    <p:extLst>
      <p:ext uri="{BB962C8B-B14F-4D97-AF65-F5344CB8AC3E}">
        <p14:creationId xmlns:p14="http://schemas.microsoft.com/office/powerpoint/2010/main" val="88491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a:spLocks noGrp="1"/>
          </p:cNvSpPr>
          <p:nvPr>
            <p:ph sz="quarter" idx="10"/>
          </p:nvPr>
        </p:nvSpPr>
        <p:spPr>
          <a:xfrm>
            <a:off x="1304528" y="1740762"/>
            <a:ext cx="9155942" cy="3924141"/>
          </a:xfrm>
        </p:spPr>
        <p:txBody>
          <a:bodyPr lIns="91440" tIns="45720" rIns="91440" bIns="45720" anchor="t"/>
          <a:lstStyle/>
          <a:p>
            <a:pPr marL="314960" indent="-310515">
              <a:buFont typeface="Arial" panose="020B0604020202020204" pitchFamily="34" charset="0"/>
              <a:buChar char="•"/>
            </a:pPr>
            <a:r>
              <a:rPr lang="en-GB" sz="2400" dirty="0">
                <a:latin typeface="+mn-lt"/>
              </a:rPr>
              <a:t>The recommendations were developed using </a:t>
            </a:r>
            <a:r>
              <a:rPr lang="en-GB" sz="2400" dirty="0">
                <a:solidFill>
                  <a:srgbClr val="18646E"/>
                </a:solidFill>
                <a:latin typeface="+mn-lt"/>
              </a:rPr>
              <a:t>relevant legislation</a:t>
            </a:r>
            <a:r>
              <a:rPr lang="en-GB" sz="2400" dirty="0">
                <a:latin typeface="+mn-lt"/>
              </a:rPr>
              <a:t>, </a:t>
            </a:r>
            <a:r>
              <a:rPr lang="en-GB" sz="2400" dirty="0">
                <a:solidFill>
                  <a:srgbClr val="18646E"/>
                </a:solidFill>
                <a:latin typeface="+mn-lt"/>
              </a:rPr>
              <a:t>guidance</a:t>
            </a:r>
            <a:r>
              <a:rPr lang="en-GB" sz="2400" dirty="0">
                <a:latin typeface="+mn-lt"/>
              </a:rPr>
              <a:t>, </a:t>
            </a:r>
            <a:r>
              <a:rPr lang="en-GB" sz="2400" dirty="0">
                <a:solidFill>
                  <a:srgbClr val="18646E"/>
                </a:solidFill>
                <a:latin typeface="+mn-lt"/>
              </a:rPr>
              <a:t>policy and published evidence</a:t>
            </a:r>
            <a:endParaRPr lang="en-GB" sz="2400" dirty="0">
              <a:solidFill>
                <a:srgbClr val="18646E"/>
              </a:solidFill>
              <a:latin typeface="+mn-lt"/>
              <a:ea typeface="Lato"/>
              <a:cs typeface="Lato"/>
            </a:endParaRPr>
          </a:p>
          <a:p>
            <a:pPr marL="314960" indent="-310515">
              <a:buFont typeface="Arial" panose="020B0604020202020204" pitchFamily="34" charset="0"/>
              <a:buChar char="•"/>
            </a:pPr>
            <a:endParaRPr lang="en-GB" sz="2400" dirty="0">
              <a:solidFill>
                <a:srgbClr val="18646E"/>
              </a:solidFill>
              <a:latin typeface="+mn-lt"/>
              <a:ea typeface="Lato"/>
              <a:cs typeface="Lato"/>
            </a:endParaRPr>
          </a:p>
          <a:p>
            <a:pPr marL="314960" indent="-310515">
              <a:buFont typeface="Arial" panose="020B0604020202020204" pitchFamily="34" charset="0"/>
              <a:buChar char="•"/>
            </a:pPr>
            <a:r>
              <a:rPr lang="en-GB" sz="2400" dirty="0">
                <a:latin typeface="+mn-lt"/>
              </a:rPr>
              <a:t>When aimed at an individual or organisation this is specified</a:t>
            </a:r>
            <a:endParaRPr lang="en-GB" sz="2400" dirty="0">
              <a:latin typeface="+mn-lt"/>
              <a:ea typeface="Lato"/>
              <a:cs typeface="Lato"/>
            </a:endParaRPr>
          </a:p>
          <a:p>
            <a:pPr marL="314960" indent="-310515">
              <a:buFont typeface="Arial" panose="020B0604020202020204" pitchFamily="34" charset="0"/>
              <a:buChar char="•"/>
            </a:pPr>
            <a:endParaRPr lang="en-GB" sz="2400" dirty="0">
              <a:latin typeface="+mn-lt"/>
              <a:ea typeface="Lato"/>
              <a:cs typeface="Lato"/>
            </a:endParaRPr>
          </a:p>
          <a:p>
            <a:pPr marL="314960" indent="-310515">
              <a:buFont typeface="Arial" panose="020B0604020202020204" pitchFamily="34" charset="0"/>
              <a:buChar char="•"/>
            </a:pPr>
            <a:r>
              <a:rPr lang="en-GB" sz="2400" dirty="0">
                <a:latin typeface="+mn-lt"/>
              </a:rPr>
              <a:t>Arrangements vary:</a:t>
            </a:r>
            <a:endParaRPr lang="en-GB" sz="2400" dirty="0">
              <a:latin typeface="+mn-lt"/>
              <a:ea typeface="Lato"/>
              <a:cs typeface="Lato"/>
            </a:endParaRPr>
          </a:p>
          <a:p>
            <a:pPr marL="852170" lvl="1" indent="-310515">
              <a:buFont typeface="Arial" panose="020B0604020202020204" pitchFamily="34" charset="0"/>
              <a:buChar char="•"/>
            </a:pPr>
            <a:r>
              <a:rPr lang="en-GB" sz="2400" dirty="0"/>
              <a:t>Local organisational structures</a:t>
            </a:r>
            <a:endParaRPr lang="en-GB" sz="2400">
              <a:ea typeface="Lato"/>
              <a:cs typeface="Lato"/>
            </a:endParaRPr>
          </a:p>
          <a:p>
            <a:pPr marL="852170" lvl="1" indent="-310515">
              <a:buFont typeface="Arial" panose="020B0604020202020204" pitchFamily="34" charset="0"/>
              <a:buChar char="•"/>
            </a:pPr>
            <a:r>
              <a:rPr lang="en-GB" sz="2400" dirty="0"/>
              <a:t>How services are commissioned or provided</a:t>
            </a:r>
            <a:endParaRPr lang="en-GB" sz="2400">
              <a:ea typeface="Lato"/>
              <a:cs typeface="Lato"/>
            </a:endParaRPr>
          </a:p>
          <a:p>
            <a:pPr marL="852170" lvl="1" indent="-310515">
              <a:buFont typeface="Arial" panose="020B0604020202020204" pitchFamily="34" charset="0"/>
              <a:buChar char="•"/>
            </a:pPr>
            <a:r>
              <a:rPr lang="en-GB" sz="2400" dirty="0"/>
              <a:t>What resources are available</a:t>
            </a:r>
            <a:endParaRPr lang="en-GB" sz="2400" dirty="0">
              <a:ea typeface="Lato"/>
              <a:cs typeface="Lato"/>
            </a:endParaRPr>
          </a:p>
          <a:p>
            <a:endParaRPr lang="en-GB" dirty="0"/>
          </a:p>
        </p:txBody>
      </p:sp>
      <p:sp>
        <p:nvSpPr>
          <p:cNvPr id="4" name="Title 3"/>
          <p:cNvSpPr>
            <a:spLocks noGrp="1"/>
          </p:cNvSpPr>
          <p:nvPr>
            <p:ph type="title"/>
          </p:nvPr>
        </p:nvSpPr>
        <p:spPr>
          <a:xfrm>
            <a:off x="881195" y="549897"/>
            <a:ext cx="8838442" cy="1197764"/>
          </a:xfrm>
        </p:spPr>
        <p:txBody>
          <a:bodyPr/>
          <a:lstStyle/>
          <a:p>
            <a:r>
              <a:rPr lang="en-GB" dirty="0"/>
              <a:t>Managing medicines in care homes: key points (1)</a:t>
            </a:r>
          </a:p>
        </p:txBody>
      </p:sp>
    </p:spTree>
    <p:extLst>
      <p:ext uri="{BB962C8B-B14F-4D97-AF65-F5344CB8AC3E}">
        <p14:creationId xmlns:p14="http://schemas.microsoft.com/office/powerpoint/2010/main" val="226283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0C7C-6685-E5E4-3E86-AF08B4BDB14F}"/>
              </a:ext>
            </a:extLst>
          </p:cNvPr>
          <p:cNvSpPr>
            <a:spLocks noGrp="1"/>
          </p:cNvSpPr>
          <p:nvPr>
            <p:ph type="ctrTitle"/>
          </p:nvPr>
        </p:nvSpPr>
        <p:spPr>
          <a:xfrm>
            <a:off x="496384" y="697028"/>
            <a:ext cx="2665916" cy="4190385"/>
          </a:xfrm>
        </p:spPr>
        <p:txBody>
          <a:bodyPr>
            <a:normAutofit/>
          </a:bodyPr>
          <a:lstStyle/>
          <a:p>
            <a:r>
              <a:rPr lang="en-GB"/>
              <a:t>Put into the chat box</a:t>
            </a:r>
            <a:br>
              <a:rPr lang="en-GB"/>
            </a:br>
            <a:br>
              <a:rPr lang="en-GB"/>
            </a:br>
            <a:endParaRPr lang="en-GB"/>
          </a:p>
        </p:txBody>
      </p:sp>
      <p:sp>
        <p:nvSpPr>
          <p:cNvPr id="4" name="Text Placeholder 3">
            <a:extLst>
              <a:ext uri="{FF2B5EF4-FFF2-40B4-BE49-F238E27FC236}">
                <a16:creationId xmlns:a16="http://schemas.microsoft.com/office/drawing/2014/main" id="{7720ED24-429C-9D3B-D7B6-E60370408D3B}"/>
              </a:ext>
            </a:extLst>
          </p:cNvPr>
          <p:cNvSpPr>
            <a:spLocks noGrp="1"/>
          </p:cNvSpPr>
          <p:nvPr>
            <p:ph type="body" sz="quarter" idx="10"/>
          </p:nvPr>
        </p:nvSpPr>
        <p:spPr>
          <a:xfrm>
            <a:off x="4143412" y="1397759"/>
            <a:ext cx="7992559" cy="5706770"/>
          </a:xfrm>
        </p:spPr>
        <p:txBody>
          <a:bodyPr>
            <a:noAutofit/>
          </a:bodyPr>
          <a:lstStyle/>
          <a:p>
            <a:pPr>
              <a:lnSpc>
                <a:spcPct val="100000"/>
              </a:lnSpc>
            </a:pPr>
            <a:r>
              <a:rPr lang="en-GB" sz="3600"/>
              <a:t>Which NICE guideline(s) have you used? </a:t>
            </a:r>
          </a:p>
          <a:p>
            <a:pPr>
              <a:lnSpc>
                <a:spcPct val="150000"/>
              </a:lnSpc>
            </a:pPr>
            <a:endParaRPr lang="en-GB" sz="3600"/>
          </a:p>
          <a:p>
            <a:pPr>
              <a:lnSpc>
                <a:spcPct val="150000"/>
              </a:lnSpc>
            </a:pPr>
            <a:r>
              <a:rPr lang="en-GB" sz="3600"/>
              <a:t>How or what did you use it for?</a:t>
            </a:r>
          </a:p>
        </p:txBody>
      </p:sp>
      <p:pic>
        <p:nvPicPr>
          <p:cNvPr id="5" name="Picture 4">
            <a:extLst>
              <a:ext uri="{FF2B5EF4-FFF2-40B4-BE49-F238E27FC236}">
                <a16:creationId xmlns:a16="http://schemas.microsoft.com/office/drawing/2014/main" id="{CF50E58A-F103-212E-4385-C52651E7AF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32" y="3072715"/>
            <a:ext cx="1474572" cy="1474572"/>
          </a:xfrm>
          <a:prstGeom prst="rect">
            <a:avLst/>
          </a:prstGeom>
        </p:spPr>
      </p:pic>
    </p:spTree>
    <p:extLst>
      <p:ext uri="{BB962C8B-B14F-4D97-AF65-F5344CB8AC3E}">
        <p14:creationId xmlns:p14="http://schemas.microsoft.com/office/powerpoint/2010/main" val="25021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4100" y="762244"/>
            <a:ext cx="8967481" cy="1335088"/>
          </a:xfrm>
        </p:spPr>
        <p:txBody>
          <a:bodyPr/>
          <a:lstStyle/>
          <a:p>
            <a:r>
              <a:rPr lang="en-GB" altLang="en-US" dirty="0"/>
              <a:t> </a:t>
            </a:r>
            <a:r>
              <a:rPr lang="en-GB" altLang="en-US" sz="3084" dirty="0"/>
              <a:t>Managing medicines in care homes: key points (2)</a:t>
            </a:r>
          </a:p>
        </p:txBody>
      </p:sp>
      <p:sp>
        <p:nvSpPr>
          <p:cNvPr id="47107" name="Content Placeholder 1"/>
          <p:cNvSpPr>
            <a:spLocks noGrp="1"/>
          </p:cNvSpPr>
          <p:nvPr>
            <p:ph idx="1"/>
          </p:nvPr>
        </p:nvSpPr>
        <p:spPr>
          <a:xfrm>
            <a:off x="1243541" y="1758666"/>
            <a:ext cx="9192683" cy="4222761"/>
          </a:xfrm>
        </p:spPr>
        <p:txBody>
          <a:bodyPr>
            <a:normAutofit/>
          </a:bodyPr>
          <a:lstStyle/>
          <a:p>
            <a:pPr marL="315330" indent="-311010">
              <a:buFont typeface="Arial" panose="020B0604020202020204" pitchFamily="34" charset="0"/>
              <a:buChar char="•"/>
            </a:pPr>
            <a:r>
              <a:rPr lang="en-GB" altLang="en-US" sz="2086" dirty="0"/>
              <a:t>People living in care homes have the </a:t>
            </a:r>
            <a:r>
              <a:rPr lang="en-GB" altLang="en-US" sz="2086" dirty="0">
                <a:solidFill>
                  <a:srgbClr val="18646E"/>
                </a:solidFill>
              </a:rPr>
              <a:t>same rights </a:t>
            </a:r>
            <a:r>
              <a:rPr lang="en-GB" altLang="en-US" sz="2086" dirty="0"/>
              <a:t>as the rest of us</a:t>
            </a:r>
          </a:p>
          <a:p>
            <a:pPr marL="315330" indent="-311010">
              <a:buFont typeface="Arial" panose="020B0604020202020204" pitchFamily="34" charset="0"/>
              <a:buChar char="•"/>
            </a:pPr>
            <a:r>
              <a:rPr lang="en-GB" altLang="en-US" sz="2086" dirty="0">
                <a:solidFill>
                  <a:srgbClr val="18646E"/>
                </a:solidFill>
              </a:rPr>
              <a:t>NHS constitution</a:t>
            </a:r>
          </a:p>
          <a:p>
            <a:pPr marL="315330" indent="-311010">
              <a:buFont typeface="Arial" panose="020B0604020202020204" pitchFamily="34" charset="0"/>
              <a:buChar char="•"/>
            </a:pPr>
            <a:r>
              <a:rPr lang="en-GB" altLang="en-US" sz="2086" dirty="0"/>
              <a:t>Treatment and care – based on individual’s </a:t>
            </a:r>
            <a:r>
              <a:rPr lang="en-GB" altLang="en-US" sz="2086" dirty="0">
                <a:solidFill>
                  <a:srgbClr val="18646E"/>
                </a:solidFill>
              </a:rPr>
              <a:t>needs and preferences</a:t>
            </a:r>
          </a:p>
          <a:p>
            <a:pPr marL="315330" indent="-311010">
              <a:buFont typeface="Arial" panose="020B0604020202020204" pitchFamily="34" charset="0"/>
              <a:buChar char="•"/>
            </a:pPr>
            <a:r>
              <a:rPr lang="en-GB" altLang="en-US" sz="2086" dirty="0"/>
              <a:t>Residents should have the opportunity to make </a:t>
            </a:r>
            <a:r>
              <a:rPr lang="en-GB" altLang="en-US" sz="2086" dirty="0">
                <a:solidFill>
                  <a:srgbClr val="18646E"/>
                </a:solidFill>
              </a:rPr>
              <a:t>informed decisions </a:t>
            </a:r>
            <a:r>
              <a:rPr lang="en-GB" altLang="en-US" sz="2086" dirty="0"/>
              <a:t>about their care</a:t>
            </a:r>
          </a:p>
          <a:p>
            <a:pPr marL="315330" indent="-311010">
              <a:buFont typeface="Arial" panose="020B0604020202020204" pitchFamily="34" charset="0"/>
              <a:buChar char="•"/>
            </a:pPr>
            <a:r>
              <a:rPr lang="en-GB" altLang="en-US" sz="2086" dirty="0">
                <a:solidFill>
                  <a:srgbClr val="18646E"/>
                </a:solidFill>
              </a:rPr>
              <a:t>Person-centred care </a:t>
            </a:r>
            <a:r>
              <a:rPr lang="en-GB" altLang="en-US" sz="2086" dirty="0"/>
              <a:t>important (safeguarding and mental capacity issues)</a:t>
            </a:r>
          </a:p>
          <a:p>
            <a:pPr marL="315330" indent="-311010">
              <a:buFont typeface="Arial" panose="020B0604020202020204" pitchFamily="34" charset="0"/>
              <a:buChar char="•"/>
            </a:pPr>
            <a:r>
              <a:rPr lang="en-GB" altLang="en-US" sz="2086" dirty="0"/>
              <a:t>Helping residents to look after and take their own medicines </a:t>
            </a:r>
          </a:p>
          <a:p>
            <a:pPr marL="315330" indent="-311010">
              <a:buFont typeface="Arial" panose="020B0604020202020204" pitchFamily="34" charset="0"/>
              <a:buChar char="•"/>
            </a:pPr>
            <a:r>
              <a:rPr lang="en-GB" altLang="en-US" sz="2086" dirty="0"/>
              <a:t>Retain independence</a:t>
            </a:r>
          </a:p>
          <a:p>
            <a:pPr marL="315330" indent="-311010">
              <a:buFont typeface="Arial" panose="020B0604020202020204" pitchFamily="34" charset="0"/>
              <a:buChar char="•"/>
            </a:pPr>
            <a:r>
              <a:rPr lang="en-GB" altLang="en-US" sz="2086" dirty="0"/>
              <a:t>Individual </a:t>
            </a:r>
            <a:r>
              <a:rPr lang="en-GB" altLang="en-US" sz="2086" dirty="0">
                <a:solidFill>
                  <a:srgbClr val="18646E"/>
                </a:solidFill>
              </a:rPr>
              <a:t>risk assessment</a:t>
            </a:r>
            <a:r>
              <a:rPr lang="en-GB" altLang="en-US" sz="2086" dirty="0"/>
              <a:t> (level of support)</a:t>
            </a:r>
          </a:p>
          <a:p>
            <a:endParaRPr lang="en-GB" altLang="en-US" sz="2000" dirty="0"/>
          </a:p>
        </p:txBody>
      </p:sp>
    </p:spTree>
    <p:extLst>
      <p:ext uri="{BB962C8B-B14F-4D97-AF65-F5344CB8AC3E}">
        <p14:creationId xmlns:p14="http://schemas.microsoft.com/office/powerpoint/2010/main" val="219573552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56621" y="625697"/>
            <a:ext cx="8705850" cy="971003"/>
          </a:xfrm>
        </p:spPr>
        <p:txBody>
          <a:bodyPr>
            <a:normAutofit/>
          </a:bodyPr>
          <a:lstStyle/>
          <a:p>
            <a:r>
              <a:rPr lang="en-GB" altLang="en-US" dirty="0"/>
              <a:t>Care Home Medicines Policy</a:t>
            </a:r>
          </a:p>
        </p:txBody>
      </p:sp>
      <p:sp>
        <p:nvSpPr>
          <p:cNvPr id="3" name="Content Placeholder 2"/>
          <p:cNvSpPr>
            <a:spLocks noGrp="1"/>
          </p:cNvSpPr>
          <p:nvPr>
            <p:ph idx="1"/>
          </p:nvPr>
        </p:nvSpPr>
        <p:spPr>
          <a:xfrm>
            <a:off x="899583" y="1437729"/>
            <a:ext cx="8134379" cy="5149606"/>
          </a:xfrm>
        </p:spPr>
        <p:txBody>
          <a:bodyPr>
            <a:noAutofit/>
          </a:bodyPr>
          <a:lstStyle/>
          <a:p>
            <a:pPr marL="315330" indent="-311010">
              <a:buFont typeface="Arial" panose="020B0604020202020204" pitchFamily="34" charset="0"/>
              <a:buChar char="•"/>
              <a:defRPr/>
            </a:pPr>
            <a:r>
              <a:rPr lang="en-GB" sz="2000" dirty="0"/>
              <a:t>Storing and sharing information (including transfers)</a:t>
            </a:r>
          </a:p>
          <a:p>
            <a:pPr marL="315330" indent="-311010">
              <a:buFont typeface="Arial" panose="020B0604020202020204" pitchFamily="34" charset="0"/>
              <a:buChar char="•"/>
              <a:defRPr/>
            </a:pPr>
            <a:r>
              <a:rPr lang="en-GB" sz="2000" dirty="0"/>
              <a:t>Keeping accurate records</a:t>
            </a:r>
          </a:p>
          <a:p>
            <a:pPr marL="315330" indent="-311010">
              <a:buFont typeface="Arial" panose="020B0604020202020204" pitchFamily="34" charset="0"/>
              <a:buChar char="•"/>
              <a:defRPr/>
            </a:pPr>
            <a:r>
              <a:rPr lang="en-GB" sz="2000" dirty="0"/>
              <a:t>Problem identification and reporting</a:t>
            </a:r>
          </a:p>
          <a:p>
            <a:pPr marL="315330" indent="-311010">
              <a:buFont typeface="Arial" panose="020B0604020202020204" pitchFamily="34" charset="0"/>
              <a:buChar char="•"/>
              <a:defRPr/>
            </a:pPr>
            <a:r>
              <a:rPr lang="en-GB" sz="2000" dirty="0"/>
              <a:t>Safeguarding residents</a:t>
            </a:r>
          </a:p>
          <a:p>
            <a:pPr marL="315330" indent="-311010">
              <a:buFont typeface="Arial" panose="020B0604020202020204" pitchFamily="34" charset="0"/>
              <a:buChar char="•"/>
              <a:defRPr/>
            </a:pPr>
            <a:r>
              <a:rPr lang="en-GB" sz="2000" dirty="0"/>
              <a:t>Medicines reconciliation and review</a:t>
            </a:r>
          </a:p>
          <a:p>
            <a:pPr marL="315330" indent="-311010">
              <a:buFont typeface="Arial" panose="020B0604020202020204" pitchFamily="34" charset="0"/>
              <a:buChar char="•"/>
              <a:defRPr/>
            </a:pPr>
            <a:r>
              <a:rPr lang="en-GB" sz="2000" dirty="0"/>
              <a:t>Ordering and disposing of medicines</a:t>
            </a:r>
          </a:p>
          <a:p>
            <a:pPr marL="315330" indent="-311010">
              <a:buFont typeface="Arial" panose="020B0604020202020204" pitchFamily="34" charset="0"/>
              <a:buChar char="•"/>
              <a:defRPr/>
            </a:pPr>
            <a:r>
              <a:rPr lang="en-GB" sz="2000" dirty="0"/>
              <a:t>Stock control of medicines</a:t>
            </a:r>
          </a:p>
          <a:p>
            <a:pPr marL="315330" indent="-311010">
              <a:buFont typeface="Arial" panose="020B0604020202020204" pitchFamily="34" charset="0"/>
              <a:buChar char="•"/>
              <a:defRPr/>
            </a:pPr>
            <a:r>
              <a:rPr lang="en-GB" sz="2000" dirty="0"/>
              <a:t>Administration of medicines  (by resident, staff and covertly)</a:t>
            </a:r>
          </a:p>
          <a:p>
            <a:pPr marL="315330" indent="-311010">
              <a:buFont typeface="Arial" panose="020B0604020202020204" pitchFamily="34" charset="0"/>
              <a:buChar char="•"/>
              <a:defRPr/>
            </a:pPr>
            <a:r>
              <a:rPr lang="en-GB" sz="2000" dirty="0"/>
              <a:t>Staff training and competency</a:t>
            </a:r>
          </a:p>
          <a:p>
            <a:pPr marL="315330" indent="-311010">
              <a:buFont typeface="Arial" panose="020B0604020202020204" pitchFamily="34" charset="0"/>
              <a:buChar char="•"/>
              <a:defRPr/>
            </a:pPr>
            <a:r>
              <a:rPr lang="en-GB" sz="2000" dirty="0"/>
              <a:t>Non-prescription medicines (homely remedies)</a:t>
            </a:r>
          </a:p>
          <a:p>
            <a:pPr marL="0">
              <a:defRPr/>
            </a:pPr>
            <a:r>
              <a:rPr lang="en-GB" sz="2000" dirty="0"/>
              <a:t>NICE has published a </a:t>
            </a:r>
            <a:r>
              <a:rPr lang="en-GB" sz="2000" b="1" dirty="0">
                <a:solidFill>
                  <a:srgbClr val="18646E"/>
                </a:solidFill>
              </a:rPr>
              <a:t>‘checklist</a:t>
            </a:r>
            <a:r>
              <a:rPr lang="en-GB" sz="2000" dirty="0"/>
              <a:t>’ to help you put a local policy in place</a:t>
            </a:r>
          </a:p>
        </p:txBody>
      </p:sp>
      <p:pic>
        <p:nvPicPr>
          <p:cNvPr id="48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2408" y="853466"/>
            <a:ext cx="24733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20500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76F6EB99-4252-45B2-B141-16EA38D7299D}"/>
              </a:ext>
            </a:extLst>
          </p:cNvPr>
          <p:cNvPicPr>
            <a:picLocks noChangeAspect="1"/>
          </p:cNvPicPr>
          <p:nvPr/>
        </p:nvPicPr>
        <p:blipFill>
          <a:blip r:embed="rId3"/>
          <a:stretch>
            <a:fillRect/>
          </a:stretch>
        </p:blipFill>
        <p:spPr>
          <a:xfrm>
            <a:off x="1459942" y="299990"/>
            <a:ext cx="9874767" cy="6025187"/>
          </a:xfrm>
          <a:prstGeom prst="rect">
            <a:avLst/>
          </a:prstGeom>
        </p:spPr>
      </p:pic>
      <p:pic>
        <p:nvPicPr>
          <p:cNvPr id="3" name="Picture 3" descr="Qr code&#10;&#10;Description automatically generated">
            <a:extLst>
              <a:ext uri="{FF2B5EF4-FFF2-40B4-BE49-F238E27FC236}">
                <a16:creationId xmlns:a16="http://schemas.microsoft.com/office/drawing/2014/main" id="{8E0A9E52-F607-91DD-6018-287D18B47286}"/>
              </a:ext>
            </a:extLst>
          </p:cNvPr>
          <p:cNvPicPr>
            <a:picLocks noChangeAspect="1"/>
          </p:cNvPicPr>
          <p:nvPr/>
        </p:nvPicPr>
        <p:blipFill>
          <a:blip r:embed="rId4"/>
          <a:stretch>
            <a:fillRect/>
          </a:stretch>
        </p:blipFill>
        <p:spPr>
          <a:xfrm>
            <a:off x="10173419" y="1554192"/>
            <a:ext cx="1247955" cy="1233578"/>
          </a:xfrm>
          <a:prstGeom prst="rect">
            <a:avLst/>
          </a:prstGeom>
        </p:spPr>
      </p:pic>
    </p:spTree>
    <p:extLst>
      <p:ext uri="{BB962C8B-B14F-4D97-AF65-F5344CB8AC3E}">
        <p14:creationId xmlns:p14="http://schemas.microsoft.com/office/powerpoint/2010/main" val="3382253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21FE-BBAD-467C-B019-0687A7ACB0F7}"/>
              </a:ext>
            </a:extLst>
          </p:cNvPr>
          <p:cNvSpPr>
            <a:spLocks noGrp="1"/>
          </p:cNvSpPr>
          <p:nvPr>
            <p:ph type="ctrTitle"/>
          </p:nvPr>
        </p:nvSpPr>
        <p:spPr>
          <a:xfrm>
            <a:off x="496384" y="487510"/>
            <a:ext cx="11195550" cy="1276350"/>
          </a:xfrm>
        </p:spPr>
        <p:txBody>
          <a:bodyPr>
            <a:normAutofit/>
          </a:bodyPr>
          <a:lstStyle/>
          <a:p>
            <a:r>
              <a:rPr lang="en-GB" dirty="0">
                <a:ea typeface="+mj-lt"/>
                <a:cs typeface="+mj-lt"/>
              </a:rPr>
              <a:t>Managing medicines for adults receiving social care in the community (NG67)</a:t>
            </a:r>
            <a:endParaRPr lang="en-GB" b="0" dirty="0">
              <a:ea typeface="+mj-lt"/>
              <a:cs typeface="+mj-lt"/>
            </a:endParaRPr>
          </a:p>
          <a:p>
            <a:endParaRPr lang="en-GB" dirty="0">
              <a:ea typeface="+mj-lt"/>
              <a:cs typeface="+mj-lt"/>
            </a:endParaRPr>
          </a:p>
          <a:p>
            <a:endParaRPr lang="en-GB" dirty="0"/>
          </a:p>
        </p:txBody>
      </p:sp>
      <p:pic>
        <p:nvPicPr>
          <p:cNvPr id="10" name="Picture 10" descr="A picture containing person, indoor, window&#10;&#10;Description automatically generated">
            <a:extLst>
              <a:ext uri="{FF2B5EF4-FFF2-40B4-BE49-F238E27FC236}">
                <a16:creationId xmlns:a16="http://schemas.microsoft.com/office/drawing/2014/main" id="{D9C9EA3B-83A1-408C-0650-25A37A538B7A}"/>
              </a:ext>
            </a:extLst>
          </p:cNvPr>
          <p:cNvPicPr>
            <a:picLocks noChangeAspect="1"/>
          </p:cNvPicPr>
          <p:nvPr/>
        </p:nvPicPr>
        <p:blipFill>
          <a:blip r:embed="rId3"/>
          <a:stretch>
            <a:fillRect/>
          </a:stretch>
        </p:blipFill>
        <p:spPr>
          <a:xfrm>
            <a:off x="8829146" y="1777471"/>
            <a:ext cx="2905125" cy="1927225"/>
          </a:xfrm>
          <a:prstGeom prst="rect">
            <a:avLst/>
          </a:prstGeom>
        </p:spPr>
      </p:pic>
      <p:sp>
        <p:nvSpPr>
          <p:cNvPr id="12" name="Subtitle 11">
            <a:extLst>
              <a:ext uri="{FF2B5EF4-FFF2-40B4-BE49-F238E27FC236}">
                <a16:creationId xmlns:a16="http://schemas.microsoft.com/office/drawing/2014/main" id="{ED167858-2744-91CF-F8EB-EC1D9702ACD0}"/>
              </a:ext>
            </a:extLst>
          </p:cNvPr>
          <p:cNvSpPr>
            <a:spLocks noGrp="1"/>
          </p:cNvSpPr>
          <p:nvPr>
            <p:ph type="subTitle" idx="1"/>
          </p:nvPr>
        </p:nvSpPr>
        <p:spPr/>
        <p:txBody>
          <a:bodyPr vert="horz" lIns="91440" tIns="45720" rIns="91440" bIns="45720" rtlCol="0" anchor="t">
            <a:noAutofit/>
          </a:bodyPr>
          <a:lstStyle/>
          <a:p>
            <a:pPr marL="390525" indent="-390525">
              <a:buFont typeface="Arial,Sans-Serif" panose="020B0604020202020204" pitchFamily="34" charset="0"/>
            </a:pPr>
            <a:r>
              <a:rPr lang="en-GB" sz="2400" dirty="0">
                <a:ea typeface="+mn-lt"/>
                <a:cs typeface="+mn-lt"/>
              </a:rPr>
              <a:t>Covers medicines support for adults (aged 18 and over) who are receiving social care in the community</a:t>
            </a:r>
            <a:endParaRPr lang="en-US" sz="2400">
              <a:ea typeface="+mn-lt"/>
              <a:cs typeface="+mn-lt"/>
            </a:endParaRPr>
          </a:p>
          <a:p>
            <a:pPr marL="390525" indent="-390525">
              <a:buFont typeface="Arial,Sans-Serif" panose="020B0604020202020204" pitchFamily="34" charset="0"/>
            </a:pPr>
            <a:r>
              <a:rPr lang="en-GB" sz="2400" dirty="0">
                <a:ea typeface="+mn-lt"/>
                <a:cs typeface="+mn-lt"/>
              </a:rPr>
              <a:t>It aims to ensure that people who receive social care are supported to take and look after their medicines </a:t>
            </a:r>
            <a:r>
              <a:rPr lang="en-GB" sz="2400" dirty="0">
                <a:solidFill>
                  <a:srgbClr val="18646E"/>
                </a:solidFill>
                <a:ea typeface="+mn-lt"/>
                <a:cs typeface="+mn-lt"/>
              </a:rPr>
              <a:t>effectively and safely at home</a:t>
            </a:r>
            <a:endParaRPr lang="en-US" sz="2400">
              <a:ea typeface="+mn-lt"/>
              <a:cs typeface="+mn-lt"/>
            </a:endParaRPr>
          </a:p>
          <a:p>
            <a:pPr marL="390525" indent="-390525">
              <a:buFont typeface="Arial,Sans-Serif" panose="020B0604020202020204" pitchFamily="34" charset="0"/>
            </a:pPr>
            <a:r>
              <a:rPr lang="en-GB" sz="2400" dirty="0">
                <a:ea typeface="+mn-lt"/>
                <a:cs typeface="+mn-lt"/>
              </a:rPr>
              <a:t>Gives advice on </a:t>
            </a:r>
            <a:r>
              <a:rPr lang="en-GB" sz="2400" dirty="0">
                <a:solidFill>
                  <a:srgbClr val="18646E"/>
                </a:solidFill>
                <a:ea typeface="+mn-lt"/>
                <a:cs typeface="+mn-lt"/>
              </a:rPr>
              <a:t>assessing</a:t>
            </a:r>
            <a:r>
              <a:rPr lang="en-GB" sz="2400" dirty="0">
                <a:ea typeface="+mn-lt"/>
                <a:cs typeface="+mn-lt"/>
              </a:rPr>
              <a:t> if people need help with managing their medicines, </a:t>
            </a:r>
            <a:r>
              <a:rPr lang="en-GB" sz="2400" dirty="0">
                <a:solidFill>
                  <a:srgbClr val="18646E"/>
                </a:solidFill>
                <a:ea typeface="+mn-lt"/>
                <a:cs typeface="+mn-lt"/>
              </a:rPr>
              <a:t>who should provide medicines support </a:t>
            </a:r>
            <a:r>
              <a:rPr lang="en-GB" sz="2400" dirty="0">
                <a:ea typeface="+mn-lt"/>
                <a:cs typeface="+mn-lt"/>
              </a:rPr>
              <a:t>and how health and social care staff should </a:t>
            </a:r>
            <a:r>
              <a:rPr lang="en-GB" sz="2400" dirty="0">
                <a:solidFill>
                  <a:srgbClr val="18646E"/>
                </a:solidFill>
                <a:ea typeface="+mn-lt"/>
                <a:cs typeface="+mn-lt"/>
              </a:rPr>
              <a:t>work together</a:t>
            </a:r>
            <a:endParaRPr lang="en-US" sz="2400">
              <a:ea typeface="+mn-lt"/>
              <a:cs typeface="+mn-lt"/>
            </a:endParaRPr>
          </a:p>
          <a:p>
            <a:endParaRPr lang="en-GB" dirty="0"/>
          </a:p>
        </p:txBody>
      </p:sp>
    </p:spTree>
    <p:extLst>
      <p:ext uri="{BB962C8B-B14F-4D97-AF65-F5344CB8AC3E}">
        <p14:creationId xmlns:p14="http://schemas.microsoft.com/office/powerpoint/2010/main" val="360825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86448" y="571796"/>
            <a:ext cx="9234207" cy="981309"/>
          </a:xfrm>
        </p:spPr>
        <p:txBody>
          <a:bodyPr>
            <a:normAutofit/>
          </a:bodyPr>
          <a:lstStyle/>
          <a:p>
            <a:r>
              <a:rPr lang="en-GB" altLang="en-US" sz="2900" dirty="0">
                <a:latin typeface="+mj-lt"/>
                <a:ea typeface="Lato Black"/>
                <a:cs typeface="Arial"/>
              </a:rPr>
              <a:t>Topics covered in the guideline </a:t>
            </a:r>
            <a:endParaRPr lang="en-GB" altLang="en-US" sz="2902" dirty="0">
              <a:latin typeface="+mj-lt"/>
              <a:cs typeface="Arial" charset="0"/>
            </a:endParaRPr>
          </a:p>
        </p:txBody>
      </p:sp>
      <p:sp>
        <p:nvSpPr>
          <p:cNvPr id="14339" name="Content Placeholder 2"/>
          <p:cNvSpPr>
            <a:spLocks noGrp="1"/>
          </p:cNvSpPr>
          <p:nvPr>
            <p:ph idx="1"/>
          </p:nvPr>
        </p:nvSpPr>
        <p:spPr>
          <a:xfrm>
            <a:off x="1290979" y="1383832"/>
            <a:ext cx="9287933" cy="4935926"/>
          </a:xfrm>
        </p:spPr>
        <p:txBody>
          <a:bodyPr>
            <a:normAutofit/>
          </a:bodyPr>
          <a:lstStyle/>
          <a:p>
            <a:pPr marL="315330" indent="-311010">
              <a:buFont typeface="Arial" panose="020B0604020202020204" pitchFamily="34" charset="0"/>
              <a:buChar char="•"/>
            </a:pPr>
            <a:r>
              <a:rPr lang="en-GB" altLang="en-US" sz="2200" dirty="0">
                <a:cs typeface="Arial" charset="0"/>
              </a:rPr>
              <a:t>Governance for managing medicines </a:t>
            </a:r>
            <a:r>
              <a:rPr lang="en-GB" altLang="en-US" sz="2200" dirty="0">
                <a:solidFill>
                  <a:srgbClr val="18646E"/>
                </a:solidFill>
                <a:cs typeface="Arial" charset="0"/>
              </a:rPr>
              <a:t>safely and effectively</a:t>
            </a:r>
          </a:p>
          <a:p>
            <a:pPr marL="315330" indent="-311010">
              <a:buFont typeface="Arial" panose="020B0604020202020204" pitchFamily="34" charset="0"/>
              <a:buChar char="•"/>
            </a:pPr>
            <a:r>
              <a:rPr lang="en-GB" altLang="en-US" sz="2200" dirty="0">
                <a:solidFill>
                  <a:srgbClr val="18646E"/>
                </a:solidFill>
                <a:cs typeface="Arial" charset="0"/>
              </a:rPr>
              <a:t>Assessing</a:t>
            </a:r>
            <a:r>
              <a:rPr lang="en-GB" altLang="en-US" sz="2200" dirty="0">
                <a:cs typeface="Arial" charset="0"/>
              </a:rPr>
              <a:t> and </a:t>
            </a:r>
            <a:r>
              <a:rPr lang="en-GB" altLang="en-US" sz="2200" dirty="0">
                <a:solidFill>
                  <a:srgbClr val="18646E"/>
                </a:solidFill>
                <a:cs typeface="Arial" charset="0"/>
              </a:rPr>
              <a:t>reviewing</a:t>
            </a:r>
            <a:r>
              <a:rPr lang="en-GB" altLang="en-US" sz="2200" dirty="0">
                <a:cs typeface="Arial" charset="0"/>
              </a:rPr>
              <a:t> a person's </a:t>
            </a:r>
            <a:r>
              <a:rPr lang="en-GB" altLang="en-US" sz="2200" dirty="0">
                <a:solidFill>
                  <a:srgbClr val="18646E"/>
                </a:solidFill>
                <a:cs typeface="Arial" charset="0"/>
              </a:rPr>
              <a:t>medicines support needs</a:t>
            </a:r>
          </a:p>
          <a:p>
            <a:pPr marL="315330" indent="-311010">
              <a:buFont typeface="Arial" panose="020B0604020202020204" pitchFamily="34" charset="0"/>
              <a:buChar char="•"/>
            </a:pPr>
            <a:r>
              <a:rPr lang="en-GB" altLang="en-US" sz="2200" dirty="0">
                <a:solidFill>
                  <a:srgbClr val="18646E"/>
                </a:solidFill>
                <a:cs typeface="Arial" charset="0"/>
              </a:rPr>
              <a:t>Joint working </a:t>
            </a:r>
            <a:r>
              <a:rPr lang="en-GB" altLang="en-US" sz="2200" dirty="0">
                <a:cs typeface="Arial" charset="0"/>
              </a:rPr>
              <a:t>between health and social care </a:t>
            </a:r>
          </a:p>
          <a:p>
            <a:pPr marL="315330" indent="-311010">
              <a:buFont typeface="Arial" panose="020B0604020202020204" pitchFamily="34" charset="0"/>
              <a:buChar char="•"/>
            </a:pPr>
            <a:r>
              <a:rPr lang="en-GB" altLang="en-US" sz="2200" dirty="0">
                <a:cs typeface="Arial" charset="0"/>
              </a:rPr>
              <a:t>Sharing </a:t>
            </a:r>
            <a:r>
              <a:rPr lang="en-GB" altLang="en-US" sz="2200" dirty="0">
                <a:solidFill>
                  <a:srgbClr val="18646E"/>
                </a:solidFill>
                <a:cs typeface="Arial" charset="0"/>
              </a:rPr>
              <a:t>information</a:t>
            </a:r>
            <a:r>
              <a:rPr lang="en-GB" altLang="en-US" sz="2200" dirty="0">
                <a:cs typeface="Arial" charset="0"/>
              </a:rPr>
              <a:t> about a person's medicines</a:t>
            </a:r>
          </a:p>
          <a:p>
            <a:pPr marL="315330" indent="-311010">
              <a:buFont typeface="Arial" panose="020B0604020202020204" pitchFamily="34" charset="0"/>
              <a:buChar char="•"/>
            </a:pPr>
            <a:r>
              <a:rPr lang="en-GB" altLang="en-US" sz="2200" dirty="0">
                <a:cs typeface="Arial" charset="0"/>
              </a:rPr>
              <a:t>Ensuring that records are </a:t>
            </a:r>
            <a:r>
              <a:rPr lang="en-GB" altLang="en-US" sz="2200" dirty="0">
                <a:solidFill>
                  <a:srgbClr val="18646E"/>
                </a:solidFill>
                <a:cs typeface="Arial" charset="0"/>
              </a:rPr>
              <a:t>accurate</a:t>
            </a:r>
            <a:r>
              <a:rPr lang="en-GB" altLang="en-US" sz="2200" dirty="0">
                <a:cs typeface="Arial" charset="0"/>
              </a:rPr>
              <a:t> and </a:t>
            </a:r>
            <a:r>
              <a:rPr lang="en-GB" altLang="en-US" sz="2200" dirty="0">
                <a:solidFill>
                  <a:srgbClr val="18646E"/>
                </a:solidFill>
                <a:cs typeface="Arial" charset="0"/>
              </a:rPr>
              <a:t>up to date</a:t>
            </a:r>
          </a:p>
          <a:p>
            <a:pPr marL="315330" indent="-311010">
              <a:buFont typeface="Arial" panose="020B0604020202020204" pitchFamily="34" charset="0"/>
              <a:buChar char="•"/>
            </a:pPr>
            <a:r>
              <a:rPr lang="en-GB" altLang="en-US" sz="2200" dirty="0">
                <a:cs typeface="Arial" charset="0"/>
              </a:rPr>
              <a:t>Managing </a:t>
            </a:r>
            <a:r>
              <a:rPr lang="en-GB" altLang="en-US" sz="2200" dirty="0">
                <a:solidFill>
                  <a:srgbClr val="18646E"/>
                </a:solidFill>
                <a:cs typeface="Arial" charset="0"/>
              </a:rPr>
              <a:t>concerns</a:t>
            </a:r>
            <a:r>
              <a:rPr lang="en-GB" altLang="en-US" sz="2200" dirty="0">
                <a:cs typeface="Arial" charset="0"/>
              </a:rPr>
              <a:t> about medicines</a:t>
            </a:r>
          </a:p>
          <a:p>
            <a:pPr marL="315330" indent="-311010">
              <a:buFont typeface="Arial" panose="020B0604020202020204" pitchFamily="34" charset="0"/>
              <a:buChar char="•"/>
            </a:pPr>
            <a:r>
              <a:rPr lang="en-GB" altLang="en-US" sz="2200" dirty="0">
                <a:solidFill>
                  <a:srgbClr val="18646E"/>
                </a:solidFill>
                <a:cs typeface="Arial" charset="0"/>
              </a:rPr>
              <a:t>Supporting people </a:t>
            </a:r>
            <a:r>
              <a:rPr lang="en-GB" altLang="en-US" sz="2200" dirty="0">
                <a:cs typeface="Arial" charset="0"/>
              </a:rPr>
              <a:t>to take their medicines </a:t>
            </a:r>
          </a:p>
          <a:p>
            <a:pPr marL="315330" indent="-311010">
              <a:buFont typeface="Arial" panose="020B0604020202020204" pitchFamily="34" charset="0"/>
              <a:buChar char="•"/>
            </a:pPr>
            <a:r>
              <a:rPr lang="en-GB" altLang="en-US" sz="2200" dirty="0">
                <a:cs typeface="Arial" charset="0"/>
              </a:rPr>
              <a:t>Giving medicines to people without their knowledge </a:t>
            </a:r>
            <a:r>
              <a:rPr lang="en-GB" altLang="en-US" sz="2200" dirty="0">
                <a:solidFill>
                  <a:srgbClr val="18646E"/>
                </a:solidFill>
                <a:cs typeface="Arial" charset="0"/>
              </a:rPr>
              <a:t>(covert administration)</a:t>
            </a:r>
          </a:p>
          <a:p>
            <a:pPr marL="315330" indent="-311010">
              <a:buFont typeface="Arial" panose="020B0604020202020204" pitchFamily="34" charset="0"/>
              <a:buChar char="•"/>
            </a:pPr>
            <a:r>
              <a:rPr lang="en-GB" altLang="en-US" sz="2200" dirty="0">
                <a:cs typeface="Arial" charset="0"/>
              </a:rPr>
              <a:t>Ordering and supplying medicines</a:t>
            </a:r>
          </a:p>
          <a:p>
            <a:pPr marL="315330" indent="-311010">
              <a:buFont typeface="Arial" panose="020B0604020202020204" pitchFamily="34" charset="0"/>
              <a:buChar char="•"/>
            </a:pPr>
            <a:r>
              <a:rPr lang="en-GB" altLang="en-US" sz="2200" dirty="0">
                <a:cs typeface="Arial" charset="0"/>
              </a:rPr>
              <a:t>Transporting, storing and disposing of medicines</a:t>
            </a:r>
          </a:p>
          <a:p>
            <a:pPr marL="315330" indent="-311010">
              <a:buFont typeface="Arial" panose="020B0604020202020204" pitchFamily="34" charset="0"/>
              <a:buChar char="•"/>
            </a:pPr>
            <a:r>
              <a:rPr lang="en-GB" altLang="en-US" sz="2200" dirty="0">
                <a:cs typeface="Arial" charset="0"/>
              </a:rPr>
              <a:t>Training and competency</a:t>
            </a:r>
          </a:p>
          <a:p>
            <a:pPr marL="315330" indent="-311010">
              <a:buFont typeface="Arial" panose="020B0604020202020204" pitchFamily="34" charset="0"/>
              <a:buChar char="•"/>
            </a:pPr>
            <a:endParaRPr lang="en-GB" altLang="en-US" sz="2200" dirty="0">
              <a:solidFill>
                <a:srgbClr val="18646E"/>
              </a:solidFill>
              <a:cs typeface="Arial" charset="0"/>
            </a:endParaRPr>
          </a:p>
          <a:p>
            <a:pPr marL="315330" indent="-311010">
              <a:buFont typeface="Arial" panose="020B0604020202020204" pitchFamily="34" charset="0"/>
              <a:buChar char="•"/>
            </a:pPr>
            <a:endParaRPr lang="en-GB" altLang="en-US" sz="2200" dirty="0">
              <a:solidFill>
                <a:srgbClr val="18646E"/>
              </a:solidFill>
              <a:cs typeface="Arial" charset="0"/>
            </a:endParaRPr>
          </a:p>
          <a:p>
            <a:pPr marL="315330" indent="-311010">
              <a:buFont typeface="Arial" panose="020B0604020202020204" pitchFamily="34" charset="0"/>
              <a:buChar char="•"/>
            </a:pPr>
            <a:endParaRPr lang="en-GB" altLang="en-US" sz="2000" dirty="0">
              <a:latin typeface="Arial" charset="0"/>
              <a:cs typeface="Arial" charset="0"/>
            </a:endParaRPr>
          </a:p>
        </p:txBody>
      </p:sp>
    </p:spTree>
    <p:extLst>
      <p:ext uri="{BB962C8B-B14F-4D97-AF65-F5344CB8AC3E}">
        <p14:creationId xmlns:p14="http://schemas.microsoft.com/office/powerpoint/2010/main" val="12078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2849" y="563578"/>
            <a:ext cx="9272969" cy="1354727"/>
          </a:xfrm>
          <a:prstGeom prst="rect">
            <a:avLst/>
          </a:prstGeom>
        </p:spPr>
      </p:pic>
      <p:pic>
        <p:nvPicPr>
          <p:cNvPr id="3" name="Picture 2"/>
          <p:cNvPicPr>
            <a:picLocks noChangeAspect="1"/>
          </p:cNvPicPr>
          <p:nvPr/>
        </p:nvPicPr>
        <p:blipFill>
          <a:blip r:embed="rId4"/>
          <a:stretch>
            <a:fillRect/>
          </a:stretch>
        </p:blipFill>
        <p:spPr>
          <a:xfrm>
            <a:off x="1230100" y="2222961"/>
            <a:ext cx="8990965" cy="4003358"/>
          </a:xfrm>
          <a:prstGeom prst="rect">
            <a:avLst/>
          </a:prstGeom>
        </p:spPr>
      </p:pic>
    </p:spTree>
    <p:extLst>
      <p:ext uri="{BB962C8B-B14F-4D97-AF65-F5344CB8AC3E}">
        <p14:creationId xmlns:p14="http://schemas.microsoft.com/office/powerpoint/2010/main" val="2766582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1"/>
          <p:cNvSpPr>
            <a:spLocks noGrp="1"/>
          </p:cNvSpPr>
          <p:nvPr>
            <p:ph idx="1"/>
          </p:nvPr>
        </p:nvSpPr>
        <p:spPr>
          <a:xfrm>
            <a:off x="1391707" y="1676231"/>
            <a:ext cx="8229600" cy="4222761"/>
          </a:xfrm>
        </p:spPr>
        <p:txBody>
          <a:bodyPr>
            <a:normAutofit/>
          </a:bodyPr>
          <a:lstStyle/>
          <a:p>
            <a:pPr marL="207340" indent="-207340" defTabSz="829361">
              <a:lnSpc>
                <a:spcPct val="113000"/>
              </a:lnSpc>
              <a:spcBef>
                <a:spcPts val="907"/>
              </a:spcBef>
              <a:buClr>
                <a:srgbClr val="18646E"/>
              </a:buClr>
              <a:buFont typeface="Arial" panose="020B0604020202020204" pitchFamily="34" charset="0"/>
              <a:buChar char="•"/>
            </a:pPr>
            <a:r>
              <a:rPr lang="en-GB" sz="2086" dirty="0">
                <a:solidFill>
                  <a:prstClr val="black"/>
                </a:solidFill>
                <a:latin typeface="Lato"/>
                <a:ea typeface="+mn-ea"/>
                <a:cs typeface="+mn-cs"/>
              </a:rPr>
              <a:t>Emphasis is on </a:t>
            </a:r>
            <a:r>
              <a:rPr lang="en-GB" sz="2086" dirty="0">
                <a:solidFill>
                  <a:srgbClr val="00506A"/>
                </a:solidFill>
                <a:latin typeface="Lato"/>
                <a:ea typeface="+mn-ea"/>
                <a:cs typeface="+mn-cs"/>
              </a:rPr>
              <a:t>safe systems and processes</a:t>
            </a:r>
            <a:r>
              <a:rPr lang="en-GB" sz="2086" dirty="0">
                <a:solidFill>
                  <a:prstClr val="black"/>
                </a:solidFill>
                <a:latin typeface="Lato"/>
                <a:ea typeface="+mn-ea"/>
                <a:cs typeface="+mn-cs"/>
              </a:rPr>
              <a:t> for managing medicines to minimise the risk of medicines related harm, such as:</a:t>
            </a:r>
          </a:p>
          <a:p>
            <a:pPr marL="490994" lvl="1" indent="-250536" defTabSz="829361">
              <a:lnSpc>
                <a:spcPct val="113000"/>
              </a:lnSpc>
              <a:spcBef>
                <a:spcPts val="907"/>
              </a:spcBef>
              <a:buClr>
                <a:srgbClr val="18646E"/>
              </a:buClr>
              <a:buSzTx/>
              <a:buFont typeface="Arial" panose="020B0604020202020204" pitchFamily="34" charset="0"/>
              <a:buChar char="•"/>
            </a:pPr>
            <a:r>
              <a:rPr lang="en-GB" sz="1814" dirty="0">
                <a:solidFill>
                  <a:prstClr val="black"/>
                </a:solidFill>
                <a:latin typeface="Lato"/>
                <a:ea typeface="+mn-ea"/>
                <a:cs typeface="+mn-cs"/>
              </a:rPr>
              <a:t>The requirement for joint working between health and social care</a:t>
            </a:r>
          </a:p>
          <a:p>
            <a:pPr marL="490994" lvl="1" indent="-250536" defTabSz="829361">
              <a:lnSpc>
                <a:spcPct val="113000"/>
              </a:lnSpc>
              <a:spcBef>
                <a:spcPts val="907"/>
              </a:spcBef>
              <a:buClr>
                <a:srgbClr val="18646E"/>
              </a:buClr>
              <a:buSzTx/>
              <a:buFont typeface="Arial" panose="020B0604020202020204" pitchFamily="34" charset="0"/>
              <a:buChar char="•"/>
            </a:pPr>
            <a:r>
              <a:rPr lang="en-GB" sz="1814" dirty="0">
                <a:solidFill>
                  <a:prstClr val="black"/>
                </a:solidFill>
                <a:latin typeface="Lato"/>
                <a:ea typeface="+mn-ea"/>
                <a:cs typeface="+mn-cs"/>
              </a:rPr>
              <a:t>Sharing information about a person’s medicines support including  notifying their GP and community pharmacy</a:t>
            </a:r>
          </a:p>
          <a:p>
            <a:pPr marL="207340" indent="-207340" defTabSz="829361">
              <a:lnSpc>
                <a:spcPct val="113000"/>
              </a:lnSpc>
              <a:spcBef>
                <a:spcPts val="907"/>
              </a:spcBef>
              <a:buClr>
                <a:srgbClr val="18646E"/>
              </a:buClr>
              <a:buFont typeface="Arial" panose="020B0604020202020204" pitchFamily="34" charset="0"/>
              <a:buChar char="•"/>
            </a:pPr>
            <a:r>
              <a:rPr lang="en-GB" sz="2086" dirty="0">
                <a:solidFill>
                  <a:prstClr val="black"/>
                </a:solidFill>
                <a:latin typeface="Lato"/>
                <a:ea typeface="+mn-ea"/>
                <a:cs typeface="+mn-cs"/>
              </a:rPr>
              <a:t>Includes recommendations on a ‘</a:t>
            </a:r>
            <a:r>
              <a:rPr lang="en-GB" sz="2086" dirty="0">
                <a:solidFill>
                  <a:srgbClr val="00506A"/>
                </a:solidFill>
                <a:latin typeface="Lato"/>
                <a:ea typeface="+mn-ea"/>
                <a:cs typeface="+mn-cs"/>
              </a:rPr>
              <a:t>person-centred approach</a:t>
            </a:r>
            <a:r>
              <a:rPr lang="en-GB" sz="2086" dirty="0">
                <a:solidFill>
                  <a:prstClr val="black"/>
                </a:solidFill>
                <a:latin typeface="Lato"/>
                <a:ea typeface="+mn-ea"/>
                <a:cs typeface="+mn-cs"/>
              </a:rPr>
              <a:t>’</a:t>
            </a:r>
          </a:p>
          <a:p>
            <a:pPr marL="594664" lvl="1" indent="-311010" defTabSz="829361">
              <a:lnSpc>
                <a:spcPct val="113000"/>
              </a:lnSpc>
              <a:spcBef>
                <a:spcPts val="907"/>
              </a:spcBef>
              <a:buClr>
                <a:srgbClr val="18646E"/>
              </a:buClr>
              <a:buSzTx/>
              <a:buFont typeface="Arial" panose="020B0604020202020204" pitchFamily="34" charset="0"/>
              <a:buChar char="•"/>
            </a:pPr>
            <a:r>
              <a:rPr lang="en-GB" sz="1814" dirty="0">
                <a:solidFill>
                  <a:prstClr val="black"/>
                </a:solidFill>
                <a:latin typeface="Lato"/>
                <a:ea typeface="+mn-ea"/>
                <a:cs typeface="+mn-cs"/>
              </a:rPr>
              <a:t>Sharing any concerns about a person’s medicines</a:t>
            </a:r>
          </a:p>
          <a:p>
            <a:pPr marL="594664" lvl="1" indent="-311010" defTabSz="829361">
              <a:lnSpc>
                <a:spcPct val="113000"/>
              </a:lnSpc>
              <a:spcBef>
                <a:spcPts val="907"/>
              </a:spcBef>
              <a:buClr>
                <a:srgbClr val="18646E"/>
              </a:buClr>
              <a:buSzTx/>
              <a:buFont typeface="Arial" panose="020B0604020202020204" pitchFamily="34" charset="0"/>
              <a:buChar char="•"/>
            </a:pPr>
            <a:r>
              <a:rPr lang="en-GB" sz="1814" dirty="0">
                <a:solidFill>
                  <a:prstClr val="black"/>
                </a:solidFill>
                <a:latin typeface="Lato"/>
                <a:ea typeface="+mn-ea"/>
                <a:cs typeface="+mn-cs"/>
              </a:rPr>
              <a:t>Supporting people to take their medicines, for example the 6 rights (‘6Rs’) of administration</a:t>
            </a:r>
          </a:p>
          <a:p>
            <a:pPr marL="207340" indent="-207340" defTabSz="829361">
              <a:lnSpc>
                <a:spcPct val="113000"/>
              </a:lnSpc>
              <a:spcBef>
                <a:spcPts val="907"/>
              </a:spcBef>
              <a:buClr>
                <a:srgbClr val="18646E"/>
              </a:buClr>
              <a:buFont typeface="Arial" panose="020B0604020202020204" pitchFamily="34" charset="0"/>
              <a:buChar char="•"/>
            </a:pPr>
            <a:r>
              <a:rPr lang="en-GB" sz="2086" dirty="0">
                <a:solidFill>
                  <a:prstClr val="black"/>
                </a:solidFill>
                <a:latin typeface="Lato"/>
                <a:ea typeface="+mn-ea"/>
                <a:cs typeface="+mn-cs"/>
              </a:rPr>
              <a:t>Also provides context around </a:t>
            </a:r>
            <a:r>
              <a:rPr lang="en-GB" sz="2086" dirty="0">
                <a:solidFill>
                  <a:srgbClr val="00506A"/>
                </a:solidFill>
                <a:latin typeface="Lato"/>
                <a:ea typeface="+mn-ea"/>
                <a:cs typeface="+mn-cs"/>
              </a:rPr>
              <a:t>relevant legislation</a:t>
            </a:r>
          </a:p>
          <a:p>
            <a:endParaRPr lang="en-GB" altLang="en-US" sz="2000" dirty="0"/>
          </a:p>
        </p:txBody>
      </p:sp>
      <p:pic>
        <p:nvPicPr>
          <p:cNvPr id="5" name="Picture 4">
            <a:extLst>
              <a:ext uri="{FF2B5EF4-FFF2-40B4-BE49-F238E27FC236}">
                <a16:creationId xmlns:a16="http://schemas.microsoft.com/office/drawing/2014/main" id="{564AC5EB-C36C-4A18-D8DF-E81E546D59DC}"/>
              </a:ext>
            </a:extLst>
          </p:cNvPr>
          <p:cNvPicPr>
            <a:picLocks noChangeAspect="1"/>
          </p:cNvPicPr>
          <p:nvPr/>
        </p:nvPicPr>
        <p:blipFill>
          <a:blip r:embed="rId3"/>
          <a:stretch>
            <a:fillRect/>
          </a:stretch>
        </p:blipFill>
        <p:spPr>
          <a:xfrm>
            <a:off x="591682" y="224911"/>
            <a:ext cx="9992635" cy="1354727"/>
          </a:xfrm>
          <a:prstGeom prst="rect">
            <a:avLst/>
          </a:prstGeom>
        </p:spPr>
      </p:pic>
    </p:spTree>
    <p:extLst>
      <p:ext uri="{BB962C8B-B14F-4D97-AF65-F5344CB8AC3E}">
        <p14:creationId xmlns:p14="http://schemas.microsoft.com/office/powerpoint/2010/main" val="44055314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8F4-AE28-407C-9BCE-881BF2EA9ABF}"/>
              </a:ext>
            </a:extLst>
          </p:cNvPr>
          <p:cNvSpPr>
            <a:spLocks noGrp="1"/>
          </p:cNvSpPr>
          <p:nvPr>
            <p:ph type="ctrTitle"/>
          </p:nvPr>
        </p:nvSpPr>
        <p:spPr>
          <a:xfrm>
            <a:off x="496384" y="487510"/>
            <a:ext cx="11076491" cy="1276350"/>
          </a:xfrm>
        </p:spPr>
        <p:txBody>
          <a:bodyPr/>
          <a:lstStyle/>
          <a:p>
            <a:r>
              <a:rPr lang="en-GB" dirty="0"/>
              <a:t>Staying up to date</a:t>
            </a:r>
          </a:p>
        </p:txBody>
      </p:sp>
      <p:sp>
        <p:nvSpPr>
          <p:cNvPr id="3" name="Text Placeholder 2">
            <a:extLst>
              <a:ext uri="{FF2B5EF4-FFF2-40B4-BE49-F238E27FC236}">
                <a16:creationId xmlns:a16="http://schemas.microsoft.com/office/drawing/2014/main" id="{AE3C69EC-087A-4C2C-96E6-CF388FBF2C3A}"/>
              </a:ext>
            </a:extLst>
          </p:cNvPr>
          <p:cNvSpPr>
            <a:spLocks noGrp="1"/>
          </p:cNvSpPr>
          <p:nvPr>
            <p:ph type="body" sz="quarter" idx="12"/>
          </p:nvPr>
        </p:nvSpPr>
        <p:spPr>
          <a:xfrm>
            <a:off x="496384" y="1536953"/>
            <a:ext cx="11076491" cy="4005262"/>
          </a:xfrm>
        </p:spPr>
        <p:txBody>
          <a:bodyPr/>
          <a:lstStyle/>
          <a:p>
            <a:pPr marL="285750" indent="-285750">
              <a:lnSpc>
                <a:spcPct val="200000"/>
              </a:lnSpc>
              <a:buFont typeface="Arial" panose="020B0604020202020204" pitchFamily="34" charset="0"/>
              <a:buChar char="•"/>
            </a:pPr>
            <a:r>
              <a:rPr lang="en-GB" dirty="0"/>
              <a:t>Visit our website </a:t>
            </a:r>
            <a:r>
              <a:rPr lang="en-GB" u="sng" dirty="0">
                <a:hlinkClick r:id="rId3">
                  <a:extLst>
                    <a:ext uri="{A12FA001-AC4F-418D-AE19-62706E023703}">
                      <ahyp:hlinkClr xmlns:ahyp="http://schemas.microsoft.com/office/drawing/2018/hyperlinkcolor" val="tx"/>
                    </a:ext>
                  </a:extLst>
                </a:hlinkClick>
              </a:rPr>
              <a:t>www.nice.org.uk</a:t>
            </a:r>
            <a:endParaRPr lang="en-GB" u="sng" dirty="0"/>
          </a:p>
          <a:p>
            <a:pPr marL="285750" indent="-285750">
              <a:lnSpc>
                <a:spcPct val="200000"/>
              </a:lnSpc>
              <a:buFont typeface="Arial" panose="020B0604020202020204" pitchFamily="34" charset="0"/>
              <a:buChar char="•"/>
            </a:pPr>
            <a:r>
              <a:rPr lang="en-GB" dirty="0"/>
              <a:t>Sign up for our </a:t>
            </a:r>
            <a:r>
              <a:rPr lang="en-GB" u="sng" dirty="0">
                <a:hlinkClick r:id="rId4">
                  <a:extLst>
                    <a:ext uri="{A12FA001-AC4F-418D-AE19-62706E023703}">
                      <ahyp:hlinkClr xmlns:ahyp="http://schemas.microsoft.com/office/drawing/2018/hyperlinkcolor" val="tx"/>
                    </a:ext>
                  </a:extLst>
                </a:hlinkClick>
              </a:rPr>
              <a:t>monthly newsletters</a:t>
            </a:r>
            <a:r>
              <a:rPr lang="en-GB" dirty="0"/>
              <a:t> using the QR code</a:t>
            </a:r>
          </a:p>
          <a:p>
            <a:pPr marL="285750" indent="-285750">
              <a:lnSpc>
                <a:spcPct val="200000"/>
              </a:lnSpc>
              <a:buFont typeface="Arial" panose="020B0604020202020204" pitchFamily="34" charset="0"/>
              <a:buChar char="•"/>
            </a:pPr>
            <a:r>
              <a:rPr lang="en-GB" dirty="0"/>
              <a:t>Contact our enquiry team </a:t>
            </a:r>
            <a:r>
              <a:rPr lang="en-GB" u="sng" dirty="0">
                <a:hlinkClick r:id="rId5">
                  <a:extLst>
                    <a:ext uri="{A12FA001-AC4F-418D-AE19-62706E023703}">
                      <ahyp:hlinkClr xmlns:ahyp="http://schemas.microsoft.com/office/drawing/2018/hyperlinkcolor" val="tx"/>
                    </a:ext>
                  </a:extLst>
                </a:hlinkClick>
              </a:rPr>
              <a:t>nice@nice.org.uk</a:t>
            </a:r>
            <a:endParaRPr lang="en-GB" u="sng" dirty="0"/>
          </a:p>
          <a:p>
            <a:pPr marL="285750" indent="-285750">
              <a:lnSpc>
                <a:spcPct val="200000"/>
              </a:lnSpc>
              <a:buFont typeface="Arial" panose="020B0604020202020204" pitchFamily="34" charset="0"/>
              <a:buChar char="•"/>
            </a:pPr>
            <a:r>
              <a:rPr lang="en-GB" dirty="0"/>
              <a:t>Contact the field team </a:t>
            </a:r>
            <a:r>
              <a:rPr lang="en-GB" u="sng" dirty="0"/>
              <a:t>jane.moore@nice.</a:t>
            </a:r>
            <a:r>
              <a:rPr lang="en-GB" u="sng" dirty="0">
                <a:hlinkClick r:id="rId6">
                  <a:extLst>
                    <a:ext uri="{A12FA001-AC4F-418D-AE19-62706E023703}">
                      <ahyp:hlinkClr xmlns:ahyp="http://schemas.microsoft.com/office/drawing/2018/hyperlinkcolor" val="tx"/>
                    </a:ext>
                  </a:extLst>
                </a:hlinkClick>
              </a:rPr>
              <a:t>org.uk</a:t>
            </a:r>
            <a:endParaRPr lang="en-GB" u="sng" dirty="0"/>
          </a:p>
          <a:p>
            <a:pPr marL="285750" indent="-285750">
              <a:lnSpc>
                <a:spcPct val="200000"/>
              </a:lnSpc>
              <a:buFont typeface="Arial" panose="020B0604020202020204" pitchFamily="34" charset="0"/>
              <a:buChar char="•"/>
            </a:pPr>
            <a:r>
              <a:rPr lang="en-GB" dirty="0"/>
              <a:t>Visit our social channels - Twitter, Facebook, LinkedIn, YouTube and Instagram</a:t>
            </a:r>
          </a:p>
        </p:txBody>
      </p:sp>
      <p:sp>
        <p:nvSpPr>
          <p:cNvPr id="4" name="Slide Number Placeholder 3">
            <a:extLst>
              <a:ext uri="{FF2B5EF4-FFF2-40B4-BE49-F238E27FC236}">
                <a16:creationId xmlns:a16="http://schemas.microsoft.com/office/drawing/2014/main" id="{89D0F5FD-B635-0D7D-EAAD-8AA834A1189E}"/>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27</a:t>
            </a:fld>
            <a:endParaRPr lang="en-US" sz="1200" dirty="0">
              <a:solidFill>
                <a:schemeClr val="bg1"/>
              </a:solidFill>
              <a:latin typeface="Inter" panose="02000503000000020004" pitchFamily="2" charset="0"/>
              <a:ea typeface="Inter" panose="02000503000000020004" pitchFamily="2" charset="0"/>
            </a:endParaRPr>
          </a:p>
        </p:txBody>
      </p:sp>
      <p:pic>
        <p:nvPicPr>
          <p:cNvPr id="5" name="Picture 4" descr="YouTube icon ">
            <a:hlinkClick r:id="rId7"/>
            <a:extLst>
              <a:ext uri="{FF2B5EF4-FFF2-40B4-BE49-F238E27FC236}">
                <a16:creationId xmlns:a16="http://schemas.microsoft.com/office/drawing/2014/main" id="{5AF3B9F0-C41D-5C22-19DF-2E8C0E39F1EF}"/>
              </a:ext>
              <a:ext uri="{C183D7F6-B498-43B3-948B-1728B52AA6E4}">
                <adec:decorative xmlns:adec="http://schemas.microsoft.com/office/drawing/2017/decorative" val="0"/>
              </a:ext>
            </a:extLst>
          </p:cNvPr>
          <p:cNvPicPr>
            <a:picLocks noChangeAspect="1"/>
          </p:cNvPicPr>
          <p:nvPr/>
        </p:nvPicPr>
        <p:blipFill rotWithShape="1">
          <a:blip r:embed="rId8"/>
          <a:srcRect l="16025" t="4567" r="14634" b="3603"/>
          <a:stretch/>
        </p:blipFill>
        <p:spPr>
          <a:xfrm>
            <a:off x="3782815" y="5080884"/>
            <a:ext cx="698400" cy="698400"/>
          </a:xfrm>
          <a:prstGeom prst="rect">
            <a:avLst/>
          </a:prstGeom>
        </p:spPr>
      </p:pic>
      <p:pic>
        <p:nvPicPr>
          <p:cNvPr id="6" name="Picture 5" descr="Instagram Icon">
            <a:hlinkClick r:id="rId9"/>
            <a:extLst>
              <a:ext uri="{FF2B5EF4-FFF2-40B4-BE49-F238E27FC236}">
                <a16:creationId xmlns:a16="http://schemas.microsoft.com/office/drawing/2014/main" id="{A21E5CEC-D64F-3B5A-E305-5696FCF470A6}"/>
              </a:ext>
              <a:ext uri="{C183D7F6-B498-43B3-948B-1728B52AA6E4}">
                <adec:decorative xmlns:adec="http://schemas.microsoft.com/office/drawing/2017/decorative" val="0"/>
              </a:ext>
            </a:extLst>
          </p:cNvPr>
          <p:cNvPicPr>
            <a:picLocks noChangeAspect="1"/>
          </p:cNvPicPr>
          <p:nvPr/>
        </p:nvPicPr>
        <p:blipFill rotWithShape="1">
          <a:blip r:embed="rId10"/>
          <a:srcRect l="15584" t="4089" r="15082" b="4089"/>
          <a:stretch/>
        </p:blipFill>
        <p:spPr>
          <a:xfrm>
            <a:off x="4723287" y="5071502"/>
            <a:ext cx="698400" cy="698400"/>
          </a:xfrm>
          <a:prstGeom prst="rect">
            <a:avLst/>
          </a:prstGeom>
        </p:spPr>
      </p:pic>
      <p:pic>
        <p:nvPicPr>
          <p:cNvPr id="7" name="Picture 6" descr="LinkedIn icon">
            <a:hlinkClick r:id="rId11"/>
            <a:extLst>
              <a:ext uri="{FF2B5EF4-FFF2-40B4-BE49-F238E27FC236}">
                <a16:creationId xmlns:a16="http://schemas.microsoft.com/office/drawing/2014/main" id="{17F38E51-81B0-FA7F-DD3D-B0D45865C548}"/>
              </a:ext>
              <a:ext uri="{C183D7F6-B498-43B3-948B-1728B52AA6E4}">
                <adec:decorative xmlns:adec="http://schemas.microsoft.com/office/drawing/2017/decorative" val="0"/>
              </a:ext>
            </a:extLst>
          </p:cNvPr>
          <p:cNvPicPr>
            <a:picLocks noChangeAspect="1"/>
          </p:cNvPicPr>
          <p:nvPr/>
        </p:nvPicPr>
        <p:blipFill rotWithShape="1">
          <a:blip r:embed="rId12"/>
          <a:srcRect l="15059" t="4467" r="15059" b="3343"/>
          <a:stretch/>
        </p:blipFill>
        <p:spPr>
          <a:xfrm>
            <a:off x="2836156" y="5078723"/>
            <a:ext cx="698400" cy="698400"/>
          </a:xfrm>
          <a:prstGeom prst="rect">
            <a:avLst/>
          </a:prstGeom>
        </p:spPr>
      </p:pic>
      <p:pic>
        <p:nvPicPr>
          <p:cNvPr id="8" name="Picture 7" descr="Twitter icon">
            <a:hlinkClick r:id="rId13"/>
            <a:extLst>
              <a:ext uri="{FF2B5EF4-FFF2-40B4-BE49-F238E27FC236}">
                <a16:creationId xmlns:a16="http://schemas.microsoft.com/office/drawing/2014/main" id="{8626DF53-5F8C-9436-1F66-B9A7C85CE857}"/>
              </a:ext>
              <a:ext uri="{C183D7F6-B498-43B3-948B-1728B52AA6E4}">
                <adec:decorative xmlns:adec="http://schemas.microsoft.com/office/drawing/2017/decorative" val="0"/>
              </a:ext>
            </a:extLst>
          </p:cNvPr>
          <p:cNvPicPr>
            <a:picLocks noChangeAspect="1"/>
          </p:cNvPicPr>
          <p:nvPr/>
        </p:nvPicPr>
        <p:blipFill rotWithShape="1">
          <a:blip r:embed="rId14"/>
          <a:srcRect l="15609" t="4334" r="14861" b="3588"/>
          <a:stretch/>
        </p:blipFill>
        <p:spPr>
          <a:xfrm>
            <a:off x="945932" y="5078723"/>
            <a:ext cx="698400" cy="698400"/>
          </a:xfrm>
          <a:prstGeom prst="rect">
            <a:avLst/>
          </a:prstGeom>
        </p:spPr>
      </p:pic>
      <p:pic>
        <p:nvPicPr>
          <p:cNvPr id="9" name="Picture 8" descr="Facebook icon">
            <a:hlinkClick r:id="rId15"/>
            <a:extLst>
              <a:ext uri="{FF2B5EF4-FFF2-40B4-BE49-F238E27FC236}">
                <a16:creationId xmlns:a16="http://schemas.microsoft.com/office/drawing/2014/main" id="{E7C8FCBF-FE17-0277-F3C9-19E1006CAC45}"/>
              </a:ext>
              <a:ext uri="{C183D7F6-B498-43B3-948B-1728B52AA6E4}">
                <adec:decorative xmlns:adec="http://schemas.microsoft.com/office/drawing/2017/decorative" val="0"/>
              </a:ext>
            </a:extLst>
          </p:cNvPr>
          <p:cNvPicPr>
            <a:picLocks noChangeAspect="1"/>
          </p:cNvPicPr>
          <p:nvPr/>
        </p:nvPicPr>
        <p:blipFill rotWithShape="1">
          <a:blip r:embed="rId16"/>
          <a:srcRect l="16101" t="4071" r="14382" b="3864"/>
          <a:stretch/>
        </p:blipFill>
        <p:spPr>
          <a:xfrm>
            <a:off x="1892591" y="5078723"/>
            <a:ext cx="698400" cy="698400"/>
          </a:xfrm>
          <a:prstGeom prst="rect">
            <a:avLst/>
          </a:prstGeom>
        </p:spPr>
      </p:pic>
      <p:pic>
        <p:nvPicPr>
          <p:cNvPr id="11" name="Picture 10" descr="Qr code to register for our newsletters&#10;&#10;">
            <a:extLst>
              <a:ext uri="{FF2B5EF4-FFF2-40B4-BE49-F238E27FC236}">
                <a16:creationId xmlns:a16="http://schemas.microsoft.com/office/drawing/2014/main" id="{B900CF20-F5D5-8321-4E63-401B3184C10F}"/>
              </a:ext>
            </a:extLst>
          </p:cNvPr>
          <p:cNvPicPr>
            <a:picLocks noChangeAspect="1"/>
          </p:cNvPicPr>
          <p:nvPr/>
        </p:nvPicPr>
        <p:blipFill>
          <a:blip r:embed="rId17"/>
          <a:stretch>
            <a:fillRect/>
          </a:stretch>
        </p:blipFill>
        <p:spPr>
          <a:xfrm>
            <a:off x="8496300" y="1670303"/>
            <a:ext cx="2010834" cy="2010834"/>
          </a:xfrm>
          <a:prstGeom prst="rect">
            <a:avLst/>
          </a:prstGeom>
          <a:ln w="57150">
            <a:solidFill>
              <a:srgbClr val="FFFFFF"/>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72903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699-BFF8-4737-8056-B7CA6045B9AB}"/>
              </a:ext>
            </a:extLst>
          </p:cNvPr>
          <p:cNvSpPr>
            <a:spLocks noGrp="1"/>
          </p:cNvSpPr>
          <p:nvPr>
            <p:ph type="ctrTitle"/>
          </p:nvPr>
        </p:nvSpPr>
        <p:spPr/>
        <p:txBody>
          <a:bodyPr>
            <a:normAutofit/>
          </a:bodyPr>
          <a:lstStyle/>
          <a:p>
            <a:r>
              <a:rPr lang="en-GB" sz="4000">
                <a:latin typeface="Lora SemiBold" pitchFamily="2" charset="0"/>
              </a:rPr>
              <a:t>What can I do next?</a:t>
            </a:r>
          </a:p>
        </p:txBody>
      </p:sp>
      <p:sp>
        <p:nvSpPr>
          <p:cNvPr id="5" name="TextBox 4">
            <a:extLst>
              <a:ext uri="{FF2B5EF4-FFF2-40B4-BE49-F238E27FC236}">
                <a16:creationId xmlns:a16="http://schemas.microsoft.com/office/drawing/2014/main" id="{39EB9730-AD48-48F5-A911-00A31B8291DA}"/>
              </a:ext>
            </a:extLst>
          </p:cNvPr>
          <p:cNvSpPr txBox="1"/>
          <p:nvPr/>
        </p:nvSpPr>
        <p:spPr>
          <a:xfrm>
            <a:off x="2616825" y="1437343"/>
            <a:ext cx="3479175" cy="1781385"/>
          </a:xfrm>
          <a:prstGeom prst="rect">
            <a:avLst/>
          </a:prstGeom>
          <a:noFill/>
        </p:spPr>
        <p:txBody>
          <a:bodyPr wrap="square" rtlCol="0">
            <a:spAutoFit/>
          </a:bodyPr>
          <a:lstStyle/>
          <a:p>
            <a:pPr defTabSz="946052">
              <a:defRPr/>
            </a:pPr>
            <a:r>
              <a:rPr lang="en-GB" sz="1814" b="1">
                <a:solidFill>
                  <a:srgbClr val="000000"/>
                </a:solidFill>
                <a:latin typeface="Inter" panose="02000503000000020004" pitchFamily="2" charset="0"/>
                <a:ea typeface="Inter" panose="02000503000000020004" pitchFamily="2" charset="0"/>
              </a:rPr>
              <a:t>Reflect on your/team awareness and use of relevant NICE guidelines and standards. Choose one to explore in a team meeting</a:t>
            </a:r>
          </a:p>
          <a:p>
            <a:pPr defTabSz="946052">
              <a:defRPr/>
            </a:pPr>
            <a:endParaRPr lang="en-GB" sz="1905">
              <a:solidFill>
                <a:srgbClr val="000000"/>
              </a:solidFill>
              <a:latin typeface="Lato"/>
            </a:endParaRPr>
          </a:p>
        </p:txBody>
      </p:sp>
      <p:pic>
        <p:nvPicPr>
          <p:cNvPr id="6" name="Picture 5">
            <a:extLst>
              <a:ext uri="{FF2B5EF4-FFF2-40B4-BE49-F238E27FC236}">
                <a16:creationId xmlns:a16="http://schemas.microsoft.com/office/drawing/2014/main" id="{D4B1F308-C845-4EF7-9628-C1D27FE045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3756" y="3094236"/>
            <a:ext cx="656205" cy="656205"/>
          </a:xfrm>
          <a:prstGeom prst="rect">
            <a:avLst/>
          </a:prstGeom>
        </p:spPr>
      </p:pic>
      <p:sp>
        <p:nvSpPr>
          <p:cNvPr id="7" name="TextBox 6">
            <a:extLst>
              <a:ext uri="{FF2B5EF4-FFF2-40B4-BE49-F238E27FC236}">
                <a16:creationId xmlns:a16="http://schemas.microsoft.com/office/drawing/2014/main" id="{76E94BA0-5CC9-4DEA-908D-A4441B37C3A0}"/>
              </a:ext>
            </a:extLst>
          </p:cNvPr>
          <p:cNvSpPr txBox="1"/>
          <p:nvPr/>
        </p:nvSpPr>
        <p:spPr>
          <a:xfrm>
            <a:off x="2556278" y="3064229"/>
            <a:ext cx="3299383" cy="1223027"/>
          </a:xfrm>
          <a:prstGeom prst="rect">
            <a:avLst/>
          </a:prstGeom>
          <a:noFill/>
        </p:spPr>
        <p:txBody>
          <a:bodyPr wrap="square" rtlCol="0">
            <a:spAutoFit/>
          </a:bodyPr>
          <a:lstStyle/>
          <a:p>
            <a:pPr defTabSz="946052">
              <a:defRPr/>
            </a:pPr>
            <a:r>
              <a:rPr lang="en-GB" sz="1814" b="1">
                <a:solidFill>
                  <a:srgbClr val="000000"/>
                </a:solidFill>
                <a:latin typeface="Inter" panose="02000503000000020004" pitchFamily="2" charset="0"/>
                <a:ea typeface="Inter" panose="02000503000000020004" pitchFamily="2" charset="0"/>
              </a:rPr>
              <a:t>Consider how NICE tools and resources can support you in your role</a:t>
            </a:r>
          </a:p>
          <a:p>
            <a:pPr defTabSz="946052">
              <a:defRPr/>
            </a:pPr>
            <a:endParaRPr lang="en-GB" sz="1905">
              <a:solidFill>
                <a:srgbClr val="000000"/>
              </a:solidFill>
              <a:latin typeface="Lato"/>
            </a:endParaRPr>
          </a:p>
        </p:txBody>
      </p:sp>
      <p:pic>
        <p:nvPicPr>
          <p:cNvPr id="8" name="Picture 7">
            <a:extLst>
              <a:ext uri="{FF2B5EF4-FFF2-40B4-BE49-F238E27FC236}">
                <a16:creationId xmlns:a16="http://schemas.microsoft.com/office/drawing/2014/main" id="{D3015FCF-1339-4251-8416-DF1CA200CB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71918" y="4441107"/>
            <a:ext cx="654873" cy="653034"/>
          </a:xfrm>
          <a:prstGeom prst="rect">
            <a:avLst/>
          </a:prstGeom>
        </p:spPr>
      </p:pic>
      <p:sp>
        <p:nvSpPr>
          <p:cNvPr id="10" name="TextBox 9">
            <a:extLst>
              <a:ext uri="{FF2B5EF4-FFF2-40B4-BE49-F238E27FC236}">
                <a16:creationId xmlns:a16="http://schemas.microsoft.com/office/drawing/2014/main" id="{7546A515-B871-43AD-810D-BFD0AAADA19C}"/>
              </a:ext>
            </a:extLst>
          </p:cNvPr>
          <p:cNvSpPr txBox="1"/>
          <p:nvPr/>
        </p:nvSpPr>
        <p:spPr>
          <a:xfrm>
            <a:off x="2583308" y="4399587"/>
            <a:ext cx="3479175" cy="939488"/>
          </a:xfrm>
          <a:prstGeom prst="rect">
            <a:avLst/>
          </a:prstGeom>
          <a:noFill/>
        </p:spPr>
        <p:txBody>
          <a:bodyPr wrap="square" lIns="91440" tIns="45720" rIns="91440" bIns="45720" rtlCol="0" anchor="t">
            <a:spAutoFit/>
          </a:bodyPr>
          <a:lstStyle/>
          <a:p>
            <a:pPr defTabSz="946052">
              <a:defRPr/>
            </a:pPr>
            <a:r>
              <a:rPr lang="en-GB" b="1" dirty="0">
                <a:solidFill>
                  <a:srgbClr val="000000"/>
                </a:solidFill>
                <a:latin typeface="Inter" panose="02000503000000020004" pitchFamily="2" charset="0"/>
                <a:ea typeface="Inter" panose="02000503000000020004" pitchFamily="2" charset="0"/>
              </a:rPr>
              <a:t>Watch some of the videos on the NICE </a:t>
            </a:r>
            <a:r>
              <a:rPr lang="en-GB" b="1" dirty="0" err="1">
                <a:solidFill>
                  <a:srgbClr val="000000"/>
                </a:solidFill>
                <a:latin typeface="Inter" panose="02000503000000020004" pitchFamily="2" charset="0"/>
                <a:ea typeface="Inter" panose="02000503000000020004" pitchFamily="2" charset="0"/>
              </a:rPr>
              <a:t>youtube</a:t>
            </a:r>
            <a:r>
              <a:rPr lang="en-GB" b="1" dirty="0">
                <a:solidFill>
                  <a:srgbClr val="000000"/>
                </a:solidFill>
                <a:latin typeface="Inter" panose="02000503000000020004" pitchFamily="2" charset="0"/>
                <a:ea typeface="Inter" panose="02000503000000020004" pitchFamily="2" charset="0"/>
              </a:rPr>
              <a:t> channel</a:t>
            </a:r>
            <a:endParaRPr lang="en-US" dirty="0">
              <a:latin typeface="Inter" panose="02000503000000020004" pitchFamily="2" charset="0"/>
              <a:ea typeface="Inter" panose="02000503000000020004" pitchFamily="2" charset="0"/>
            </a:endParaRPr>
          </a:p>
          <a:p>
            <a:pPr defTabSz="946052">
              <a:defRPr/>
            </a:pPr>
            <a:endParaRPr lang="en-GB" sz="1905" dirty="0">
              <a:solidFill>
                <a:srgbClr val="000000"/>
              </a:solidFill>
              <a:latin typeface="Lato"/>
            </a:endParaRPr>
          </a:p>
        </p:txBody>
      </p:sp>
      <p:pic>
        <p:nvPicPr>
          <p:cNvPr id="11" name="Picture 10">
            <a:extLst>
              <a:ext uri="{FF2B5EF4-FFF2-40B4-BE49-F238E27FC236}">
                <a16:creationId xmlns:a16="http://schemas.microsoft.com/office/drawing/2014/main" id="{83225AEB-0A3D-4073-A9DD-D0184E1D37A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13081" y="1391462"/>
            <a:ext cx="653034" cy="653034"/>
          </a:xfrm>
          <a:prstGeom prst="rect">
            <a:avLst/>
          </a:prstGeom>
        </p:spPr>
      </p:pic>
      <p:sp>
        <p:nvSpPr>
          <p:cNvPr id="12" name="TextBox 11">
            <a:extLst>
              <a:ext uri="{FF2B5EF4-FFF2-40B4-BE49-F238E27FC236}">
                <a16:creationId xmlns:a16="http://schemas.microsoft.com/office/drawing/2014/main" id="{D1A59CDD-AB0A-4D64-BC47-CBC3D3ADD42C}"/>
              </a:ext>
            </a:extLst>
          </p:cNvPr>
          <p:cNvSpPr txBox="1"/>
          <p:nvPr/>
        </p:nvSpPr>
        <p:spPr>
          <a:xfrm>
            <a:off x="7647029" y="1391462"/>
            <a:ext cx="3295953" cy="369332"/>
          </a:xfrm>
          <a:prstGeom prst="rect">
            <a:avLst/>
          </a:prstGeom>
          <a:noFill/>
        </p:spPr>
        <p:txBody>
          <a:bodyPr wrap="square" lIns="91440" tIns="45720" rIns="91440" bIns="45720" rtlCol="0" anchor="t">
            <a:spAutoFit/>
          </a:bodyPr>
          <a:lstStyle/>
          <a:p>
            <a:pPr defTabSz="946052">
              <a:defRPr/>
            </a:pPr>
            <a:r>
              <a:rPr lang="en-GB" b="1" dirty="0">
                <a:solidFill>
                  <a:srgbClr val="000000"/>
                </a:solidFill>
                <a:latin typeface="Inter" panose="02000503000000020004" pitchFamily="2" charset="0"/>
                <a:ea typeface="Inter" panose="02000503000000020004" pitchFamily="2" charset="0"/>
              </a:rPr>
              <a:t>Sign up to NICE  newsletter</a:t>
            </a:r>
            <a:endParaRPr lang="en-GB" sz="1905" dirty="0">
              <a:solidFill>
                <a:srgbClr val="000000"/>
              </a:solidFill>
              <a:latin typeface="Lato"/>
            </a:endParaRPr>
          </a:p>
        </p:txBody>
      </p:sp>
      <p:sp>
        <p:nvSpPr>
          <p:cNvPr id="14" name="TextBox 13">
            <a:extLst>
              <a:ext uri="{FF2B5EF4-FFF2-40B4-BE49-F238E27FC236}">
                <a16:creationId xmlns:a16="http://schemas.microsoft.com/office/drawing/2014/main" id="{DAB391B5-85F8-408B-869A-7CF4151499F6}"/>
              </a:ext>
            </a:extLst>
          </p:cNvPr>
          <p:cNvSpPr txBox="1"/>
          <p:nvPr/>
        </p:nvSpPr>
        <p:spPr>
          <a:xfrm>
            <a:off x="7639454" y="3088417"/>
            <a:ext cx="2819261" cy="650691"/>
          </a:xfrm>
          <a:prstGeom prst="rect">
            <a:avLst/>
          </a:prstGeom>
          <a:noFill/>
        </p:spPr>
        <p:txBody>
          <a:bodyPr wrap="square" rtlCol="0">
            <a:spAutoFit/>
          </a:bodyPr>
          <a:lstStyle/>
          <a:p>
            <a:pPr defTabSz="946052">
              <a:defRPr/>
            </a:pPr>
            <a:r>
              <a:rPr lang="en-GB" sz="1814" b="1">
                <a:solidFill>
                  <a:srgbClr val="000000"/>
                </a:solidFill>
                <a:latin typeface="Inter" panose="02000503000000020004" pitchFamily="2" charset="0"/>
                <a:ea typeface="Inter" panose="02000503000000020004" pitchFamily="2" charset="0"/>
              </a:rPr>
              <a:t>Consider having a NICE champion in your team</a:t>
            </a:r>
          </a:p>
        </p:txBody>
      </p:sp>
      <p:sp>
        <p:nvSpPr>
          <p:cNvPr id="16" name="TextBox 15">
            <a:extLst>
              <a:ext uri="{FF2B5EF4-FFF2-40B4-BE49-F238E27FC236}">
                <a16:creationId xmlns:a16="http://schemas.microsoft.com/office/drawing/2014/main" id="{3CD7D5D3-CBDE-40FE-B469-EC0CD07D1978}"/>
              </a:ext>
            </a:extLst>
          </p:cNvPr>
          <p:cNvSpPr txBox="1"/>
          <p:nvPr/>
        </p:nvSpPr>
        <p:spPr>
          <a:xfrm>
            <a:off x="7567517" y="4452369"/>
            <a:ext cx="2683309" cy="650691"/>
          </a:xfrm>
          <a:prstGeom prst="rect">
            <a:avLst/>
          </a:prstGeom>
          <a:noFill/>
        </p:spPr>
        <p:txBody>
          <a:bodyPr wrap="square" rtlCol="0">
            <a:spAutoFit/>
          </a:bodyPr>
          <a:lstStyle/>
          <a:p>
            <a:pPr defTabSz="946052">
              <a:defRPr/>
            </a:pPr>
            <a:r>
              <a:rPr lang="en-GB" sz="1814" b="1">
                <a:solidFill>
                  <a:srgbClr val="000000"/>
                </a:solidFill>
                <a:latin typeface="Inter" panose="02000503000000020004" pitchFamily="2" charset="0"/>
                <a:ea typeface="Inter" panose="02000503000000020004" pitchFamily="2" charset="0"/>
              </a:rPr>
              <a:t>Complete a CPD log to evidence your learning</a:t>
            </a:r>
          </a:p>
        </p:txBody>
      </p:sp>
      <p:pic>
        <p:nvPicPr>
          <p:cNvPr id="3" name="Picture 2">
            <a:extLst>
              <a:ext uri="{FF2B5EF4-FFF2-40B4-BE49-F238E27FC236}">
                <a16:creationId xmlns:a16="http://schemas.microsoft.com/office/drawing/2014/main" id="{D07D4DD3-06B9-416C-AE0C-C070E199E2F7}"/>
              </a:ext>
            </a:extLst>
          </p:cNvPr>
          <p:cNvPicPr>
            <a:picLocks noChangeAspect="1"/>
          </p:cNvPicPr>
          <p:nvPr/>
        </p:nvPicPr>
        <p:blipFill>
          <a:blip r:embed="rId6"/>
          <a:stretch>
            <a:fillRect/>
          </a:stretch>
        </p:blipFill>
        <p:spPr>
          <a:xfrm>
            <a:off x="1677048" y="1437343"/>
            <a:ext cx="653035" cy="656205"/>
          </a:xfrm>
          <a:prstGeom prst="rect">
            <a:avLst/>
          </a:prstGeom>
        </p:spPr>
      </p:pic>
      <p:pic>
        <p:nvPicPr>
          <p:cNvPr id="9" name="Picture 8">
            <a:extLst>
              <a:ext uri="{FF2B5EF4-FFF2-40B4-BE49-F238E27FC236}">
                <a16:creationId xmlns:a16="http://schemas.microsoft.com/office/drawing/2014/main" id="{F4EF5371-3CB6-4DAB-A251-C31A8DD371F0}"/>
              </a:ext>
            </a:extLst>
          </p:cNvPr>
          <p:cNvPicPr>
            <a:picLocks noChangeAspect="1"/>
          </p:cNvPicPr>
          <p:nvPr/>
        </p:nvPicPr>
        <p:blipFill>
          <a:blip r:embed="rId7"/>
          <a:stretch>
            <a:fillRect/>
          </a:stretch>
        </p:blipFill>
        <p:spPr>
          <a:xfrm>
            <a:off x="6628323" y="3031051"/>
            <a:ext cx="719390" cy="719390"/>
          </a:xfrm>
          <a:prstGeom prst="rect">
            <a:avLst/>
          </a:prstGeom>
        </p:spPr>
      </p:pic>
      <p:pic>
        <p:nvPicPr>
          <p:cNvPr id="19" name="Picture 18">
            <a:extLst>
              <a:ext uri="{FF2B5EF4-FFF2-40B4-BE49-F238E27FC236}">
                <a16:creationId xmlns:a16="http://schemas.microsoft.com/office/drawing/2014/main" id="{9139314A-44E6-4D66-A505-980B5FD2F384}"/>
              </a:ext>
            </a:extLst>
          </p:cNvPr>
          <p:cNvPicPr>
            <a:picLocks noChangeAspect="1"/>
          </p:cNvPicPr>
          <p:nvPr/>
        </p:nvPicPr>
        <p:blipFill>
          <a:blip r:embed="rId8"/>
          <a:stretch>
            <a:fillRect/>
          </a:stretch>
        </p:blipFill>
        <p:spPr>
          <a:xfrm>
            <a:off x="6579903" y="4452369"/>
            <a:ext cx="719390" cy="719390"/>
          </a:xfrm>
          <a:prstGeom prst="rect">
            <a:avLst/>
          </a:prstGeom>
        </p:spPr>
      </p:pic>
    </p:spTree>
    <p:extLst>
      <p:ext uri="{BB962C8B-B14F-4D97-AF65-F5344CB8AC3E}">
        <p14:creationId xmlns:p14="http://schemas.microsoft.com/office/powerpoint/2010/main" val="350670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635D-FF55-49B5-8746-933519204BFE}"/>
              </a:ext>
            </a:extLst>
          </p:cNvPr>
          <p:cNvSpPr>
            <a:spLocks noGrp="1"/>
          </p:cNvSpPr>
          <p:nvPr>
            <p:ph type="ctrTitle"/>
          </p:nvPr>
        </p:nvSpPr>
        <p:spPr/>
        <p:txBody>
          <a:bodyPr/>
          <a:lstStyle/>
          <a:p>
            <a:r>
              <a:rPr lang="en-GB" dirty="0"/>
              <a:t>Overview</a:t>
            </a:r>
          </a:p>
        </p:txBody>
      </p:sp>
      <p:sp>
        <p:nvSpPr>
          <p:cNvPr id="3" name="Subtitle 2">
            <a:extLst>
              <a:ext uri="{FF2B5EF4-FFF2-40B4-BE49-F238E27FC236}">
                <a16:creationId xmlns:a16="http://schemas.microsoft.com/office/drawing/2014/main" id="{3FFA8E8B-0113-43AC-A82E-2921CB28C2EE}"/>
              </a:ext>
            </a:extLst>
          </p:cNvPr>
          <p:cNvSpPr>
            <a:spLocks noGrp="1"/>
          </p:cNvSpPr>
          <p:nvPr>
            <p:ph type="subTitle" idx="1"/>
          </p:nvPr>
        </p:nvSpPr>
        <p:spPr>
          <a:xfrm>
            <a:off x="839634" y="1576518"/>
            <a:ext cx="10512732" cy="1356518"/>
          </a:xfrm>
        </p:spPr>
        <p:txBody>
          <a:bodyPr>
            <a:noAutofit/>
          </a:bodyPr>
          <a:lstStyle/>
          <a:p>
            <a:pPr marL="580500" indent="-342900">
              <a:lnSpc>
                <a:spcPct val="150000"/>
              </a:lnSpc>
              <a:buFont typeface="Arial" panose="020B0604020202020204" pitchFamily="34" charset="0"/>
              <a:buChar char="•"/>
            </a:pPr>
            <a:r>
              <a:rPr lang="en-GB" altLang="en-US" sz="1800" dirty="0"/>
              <a:t>NICE: who we are and what we do</a:t>
            </a:r>
          </a:p>
          <a:p>
            <a:pPr marL="580500" indent="-342900">
              <a:lnSpc>
                <a:spcPct val="150000"/>
              </a:lnSpc>
              <a:buFont typeface="Arial" panose="020B0604020202020204" pitchFamily="34" charset="0"/>
              <a:buChar char="•"/>
            </a:pPr>
            <a:r>
              <a:rPr lang="en-GB" altLang="en-US" sz="1800" dirty="0"/>
              <a:t>Supporting staff training and development</a:t>
            </a:r>
          </a:p>
          <a:p>
            <a:pPr marL="580500" indent="-342900">
              <a:lnSpc>
                <a:spcPct val="150000"/>
              </a:lnSpc>
              <a:buFont typeface="Arial" panose="020B0604020202020204" pitchFamily="34" charset="0"/>
              <a:buChar char="•"/>
            </a:pPr>
            <a:r>
              <a:rPr lang="en-GB" altLang="en-US" sz="1800" dirty="0"/>
              <a:t>Finding what you need</a:t>
            </a:r>
          </a:p>
          <a:p>
            <a:pPr marL="580500" indent="-342900">
              <a:lnSpc>
                <a:spcPct val="150000"/>
              </a:lnSpc>
              <a:buFont typeface="Arial" panose="020B0604020202020204" pitchFamily="34" charset="0"/>
              <a:buChar char="•"/>
            </a:pPr>
            <a:r>
              <a:rPr lang="en-GB" altLang="en-US" sz="1800" dirty="0"/>
              <a:t>Medicines in care homes guideline</a:t>
            </a:r>
          </a:p>
          <a:p>
            <a:pPr marL="580500" indent="-342900">
              <a:lnSpc>
                <a:spcPct val="150000"/>
              </a:lnSpc>
              <a:buFont typeface="Arial" panose="020B0604020202020204" pitchFamily="34" charset="0"/>
              <a:buChar char="•"/>
            </a:pPr>
            <a:r>
              <a:rPr lang="en-GB" altLang="en-US" sz="1800" dirty="0"/>
              <a:t>Medicines resources</a:t>
            </a:r>
          </a:p>
          <a:p>
            <a:pPr marL="580500" indent="-342900">
              <a:lnSpc>
                <a:spcPct val="150000"/>
              </a:lnSpc>
              <a:buFont typeface="Arial" panose="020B0604020202020204" pitchFamily="34" charset="0"/>
              <a:buChar char="•"/>
            </a:pPr>
            <a:r>
              <a:rPr lang="en-GB" altLang="en-US" sz="1800" dirty="0"/>
              <a:t>Newsletter and staying up to date</a:t>
            </a:r>
          </a:p>
        </p:txBody>
      </p:sp>
    </p:spTree>
    <p:extLst>
      <p:ext uri="{BB962C8B-B14F-4D97-AF65-F5344CB8AC3E}">
        <p14:creationId xmlns:p14="http://schemas.microsoft.com/office/powerpoint/2010/main" val="265967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21FE-BBAD-467C-B019-0687A7ACB0F7}"/>
              </a:ext>
            </a:extLst>
          </p:cNvPr>
          <p:cNvSpPr>
            <a:spLocks noGrp="1"/>
          </p:cNvSpPr>
          <p:nvPr>
            <p:ph type="ctrTitle"/>
          </p:nvPr>
        </p:nvSpPr>
        <p:spPr/>
        <p:txBody>
          <a:bodyPr/>
          <a:lstStyle/>
          <a:p>
            <a:r>
              <a:rPr lang="en-GB" dirty="0"/>
              <a:t>About NICE guidance</a:t>
            </a:r>
            <a:br>
              <a:rPr lang="en-GB" dirty="0"/>
            </a:br>
            <a:endParaRPr lang="en-GB" dirty="0"/>
          </a:p>
        </p:txBody>
      </p:sp>
      <p:sp>
        <p:nvSpPr>
          <p:cNvPr id="3" name="Subtitle 2">
            <a:extLst>
              <a:ext uri="{FF2B5EF4-FFF2-40B4-BE49-F238E27FC236}">
                <a16:creationId xmlns:a16="http://schemas.microsoft.com/office/drawing/2014/main" id="{07A20B35-22D8-4D27-BF1F-1DE3B47A6771}"/>
              </a:ext>
            </a:extLst>
          </p:cNvPr>
          <p:cNvSpPr>
            <a:spLocks noGrp="1"/>
          </p:cNvSpPr>
          <p:nvPr>
            <p:ph type="subTitle" idx="1"/>
          </p:nvPr>
        </p:nvSpPr>
        <p:spPr>
          <a:xfrm>
            <a:off x="496383" y="1542361"/>
            <a:ext cx="8504398" cy="4087258"/>
          </a:xfrm>
        </p:spPr>
        <p:txBody>
          <a:bodyPr>
            <a:normAutofit/>
          </a:bodyPr>
          <a:lstStyle/>
          <a:p>
            <a:r>
              <a:rPr lang="en-GB" sz="2000" dirty="0"/>
              <a:t>Our guidance is based on the best available evidence. Our recommendations are put together by experts, people using services, carers and the public.</a:t>
            </a:r>
          </a:p>
          <a:p>
            <a:r>
              <a:rPr lang="en-GB" sz="2000" dirty="0"/>
              <a:t>NICE guidance makes </a:t>
            </a:r>
            <a:r>
              <a:rPr lang="en-GB" sz="2000" b="1" dirty="0">
                <a:solidFill>
                  <a:srgbClr val="FF0000"/>
                </a:solidFill>
              </a:rPr>
              <a:t>evidence-based recommendations </a:t>
            </a:r>
            <a:r>
              <a:rPr lang="en-GB" sz="2000" dirty="0"/>
              <a:t>on a </a:t>
            </a:r>
            <a:r>
              <a:rPr lang="en-GB" sz="2000" b="1" dirty="0">
                <a:solidFill>
                  <a:srgbClr val="FF0000"/>
                </a:solidFill>
              </a:rPr>
              <a:t>wide range of topics</a:t>
            </a:r>
            <a:r>
              <a:rPr lang="en-GB" sz="2000" dirty="0"/>
              <a:t>, from preventing and managing specific conditions, improving health, and managing medicines in different settings, to providing social care and support to adults and children, and planning broader services and interventions to improve the health of communities. </a:t>
            </a:r>
          </a:p>
          <a:p>
            <a:r>
              <a:rPr lang="en-GB" sz="2000" dirty="0"/>
              <a:t>Our guidance is used by a wide range of stakeholders across health and social care for a range of purposes including learning and development. </a:t>
            </a:r>
          </a:p>
          <a:p>
            <a:r>
              <a:rPr lang="en-GB" sz="2000" dirty="0"/>
              <a:t>It supports a shared view of quality across health and care</a:t>
            </a:r>
          </a:p>
          <a:p>
            <a:endParaRPr lang="en-GB" sz="2000" dirty="0"/>
          </a:p>
          <a:p>
            <a:endParaRPr lang="en-GB" sz="2000" dirty="0"/>
          </a:p>
        </p:txBody>
      </p:sp>
      <p:pic>
        <p:nvPicPr>
          <p:cNvPr id="7" name="Picture Placeholder 6" descr="A picture containing person&#10;&#10;Description automatically generated">
            <a:extLst>
              <a:ext uri="{FF2B5EF4-FFF2-40B4-BE49-F238E27FC236}">
                <a16:creationId xmlns:a16="http://schemas.microsoft.com/office/drawing/2014/main" id="{06D61DAB-F470-04B7-E19D-46FC94FAC817}"/>
              </a:ext>
            </a:extLst>
          </p:cNvPr>
          <p:cNvPicPr>
            <a:picLocks noGrp="1" noChangeAspect="1"/>
          </p:cNvPicPr>
          <p:nvPr>
            <p:ph type="pic" sz="quarter" idx="10"/>
          </p:nvPr>
        </p:nvPicPr>
        <p:blipFill rotWithShape="1">
          <a:blip r:embed="rId3"/>
          <a:srcRect l="6532" t="1770" r="60450" b="-1770"/>
          <a:stretch/>
        </p:blipFill>
        <p:spPr>
          <a:xfrm>
            <a:off x="9000780" y="379589"/>
            <a:ext cx="2971479" cy="6098821"/>
          </a:xfrm>
        </p:spPr>
      </p:pic>
    </p:spTree>
    <p:extLst>
      <p:ext uri="{BB962C8B-B14F-4D97-AF65-F5344CB8AC3E}">
        <p14:creationId xmlns:p14="http://schemas.microsoft.com/office/powerpoint/2010/main" val="1726959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0F11F0-844D-42B4-8341-868978DB2FDF}"/>
              </a:ext>
            </a:extLst>
          </p:cNvPr>
          <p:cNvSpPr txBox="1">
            <a:spLocks/>
          </p:cNvSpPr>
          <p:nvPr/>
        </p:nvSpPr>
        <p:spPr>
          <a:xfrm>
            <a:off x="409904" y="628693"/>
            <a:ext cx="3022137" cy="5295225"/>
          </a:xfrm>
          <a:prstGeom prst="rect">
            <a:avLst/>
          </a:prstGeom>
        </p:spPr>
        <p:txBody>
          <a:bodyPr lIns="72000" tIns="45720" rIns="72000" bIns="45720" anchor="t">
            <a:normAutofit fontScale="92500" lnSpcReduction="10000"/>
          </a:bodyPr>
          <a:lstStyle>
            <a:lvl1pPr algn="l" defTabSz="914400" rtl="0" eaLnBrk="1" latinLnBrk="0" hangingPunct="1">
              <a:lnSpc>
                <a:spcPct val="90000"/>
              </a:lnSpc>
              <a:spcBef>
                <a:spcPct val="0"/>
              </a:spcBef>
              <a:buNone/>
              <a:defRPr sz="4000" b="1"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Lora SemiBold"/>
                <a:ea typeface="Lato"/>
                <a:cs typeface="Lato"/>
              </a:rPr>
              <a:t>Who is involved?</a:t>
            </a:r>
            <a:endParaRPr lang="en-GB" sz="4000" b="1" i="0" u="none" strike="noStrike" kern="1200" cap="none" spc="0" normalizeH="0" baseline="0" noProof="0">
              <a:ln>
                <a:noFill/>
              </a:ln>
              <a:solidFill>
                <a:srgbClr val="FFFFFF"/>
              </a:solidFill>
              <a:effectLst/>
              <a:uLnTx/>
              <a:uFillTx/>
              <a:latin typeface="Lora SemiBold"/>
              <a:ea typeface="Lato"/>
              <a:cs typeface="La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sz="4000" b="1" i="0" u="none" strike="noStrike" kern="1200" cap="none" spc="0" normalizeH="0" baseline="0" noProof="0">
              <a:ln>
                <a:noFill/>
              </a:ln>
              <a:solidFill>
                <a:srgbClr val="FFFFFF"/>
              </a:solidFill>
              <a:effectLst/>
              <a:uLnTx/>
              <a:uFillTx/>
              <a:latin typeface="Lora SemiBold"/>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Lora SemiBold"/>
                <a:ea typeface="Lato"/>
                <a:cs typeface="Lato"/>
              </a:rPr>
              <a:t>Example of a care home guideline</a:t>
            </a:r>
            <a:br>
              <a:rPr lang="en-GB" sz="4000" b="1" i="0" u="none" strike="noStrike" kern="1200" cap="none" spc="0" normalizeH="0" baseline="0" noProof="0">
                <a:ln>
                  <a:noFill/>
                </a:ln>
                <a:effectLst/>
                <a:uLnTx/>
                <a:uFillTx/>
                <a:latin typeface="Lora SemiBold"/>
                <a:ea typeface="Lato" panose="020F0502020204030203" pitchFamily="34" charset="0"/>
                <a:cs typeface="Lato" panose="020F0502020204030203" pitchFamily="34" charset="0"/>
              </a:rPr>
            </a:br>
            <a:br>
              <a:rPr lang="en-GB" sz="4000" b="1" i="0" u="none" strike="noStrike" kern="1200" cap="none" spc="0" normalizeH="0" baseline="0" noProof="0">
                <a:ln>
                  <a:noFill/>
                </a:ln>
                <a:effectLst/>
                <a:uLnTx/>
                <a:uFillTx/>
                <a:latin typeface="Lora SemiBold"/>
                <a:ea typeface="Lato" panose="020F0502020204030203" pitchFamily="34" charset="0"/>
                <a:cs typeface="Lato" panose="020F0502020204030203" pitchFamily="34" charset="0"/>
              </a:rPr>
            </a:br>
            <a:br>
              <a:rPr lang="en-GB" sz="4400" b="1" i="0" u="none" strike="noStrike" kern="120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rPr>
            </a:br>
            <a:endParaRPr kumimoji="0" lang="en-GB" sz="40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627DE37E-CEC6-4B2E-BB1C-FC669C7B7F1C}"/>
              </a:ext>
              <a:ext uri="{C183D7F6-B498-43B3-948B-1728B52AA6E4}">
                <adec:decorative xmlns:adec="http://schemas.microsoft.com/office/drawing/2017/decorative" val="1"/>
              </a:ext>
            </a:extLst>
          </p:cNvPr>
          <p:cNvSpPr>
            <a:spLocks noGrp="1"/>
          </p:cNvSpPr>
          <p:nvPr>
            <p:ph type="body" sz="quarter" idx="10"/>
          </p:nvPr>
        </p:nvSpPr>
        <p:spPr>
          <a:xfrm>
            <a:off x="8248228" y="628694"/>
            <a:ext cx="3533868" cy="5708312"/>
          </a:xfrm>
        </p:spPr>
        <p:txBody>
          <a:bodyPr>
            <a:normAutofit fontScale="92500" lnSpcReduction="20000"/>
          </a:bodyPr>
          <a:lstStyle/>
          <a:p>
            <a:pPr marL="342900" indent="-342900">
              <a:lnSpc>
                <a:spcPct val="100000"/>
              </a:lnSpc>
              <a:spcBef>
                <a:spcPts val="0"/>
              </a:spcBef>
              <a:buFont typeface="Arial" panose="020B0604020202020204" pitchFamily="34" charset="0"/>
              <a:buChar char="•"/>
              <a:defRPr/>
            </a:pPr>
            <a:r>
              <a:rPr lang="en-GB" sz="2400"/>
              <a:t>Independent social worker</a:t>
            </a:r>
          </a:p>
          <a:p>
            <a:pPr marL="342900" indent="-342900">
              <a:lnSpc>
                <a:spcPct val="100000"/>
              </a:lnSpc>
              <a:spcBef>
                <a:spcPts val="0"/>
              </a:spcBef>
              <a:buFont typeface="Arial" panose="020B0604020202020204" pitchFamily="34" charset="0"/>
              <a:buChar char="•"/>
              <a:defRPr/>
            </a:pPr>
            <a:r>
              <a:rPr lang="en-GB" sz="2400"/>
              <a:t>Service user x 2</a:t>
            </a:r>
          </a:p>
          <a:p>
            <a:pPr marL="342900" indent="-342900">
              <a:lnSpc>
                <a:spcPct val="100000"/>
              </a:lnSpc>
              <a:spcBef>
                <a:spcPts val="0"/>
              </a:spcBef>
              <a:buFont typeface="Arial" panose="020B0604020202020204" pitchFamily="34" charset="0"/>
              <a:buChar char="•"/>
              <a:defRPr/>
            </a:pPr>
            <a:r>
              <a:rPr lang="en-GB" sz="2400"/>
              <a:t>Carer x 2</a:t>
            </a:r>
          </a:p>
          <a:p>
            <a:pPr marL="342900" indent="-342900">
              <a:lnSpc>
                <a:spcPct val="100000"/>
              </a:lnSpc>
              <a:spcBef>
                <a:spcPts val="0"/>
              </a:spcBef>
              <a:buFont typeface="Arial" panose="020B0604020202020204" pitchFamily="34" charset="0"/>
              <a:buChar char="•"/>
              <a:defRPr/>
            </a:pPr>
            <a:r>
              <a:rPr lang="en-GB" sz="2400"/>
              <a:t>Managing Director, Home care organisation</a:t>
            </a:r>
          </a:p>
          <a:p>
            <a:pPr marL="342900" indent="-342900">
              <a:lnSpc>
                <a:spcPct val="100000"/>
              </a:lnSpc>
              <a:spcBef>
                <a:spcPts val="0"/>
              </a:spcBef>
              <a:buFont typeface="Arial" panose="020B0604020202020204" pitchFamily="34" charset="0"/>
              <a:buChar char="•"/>
              <a:defRPr/>
            </a:pPr>
            <a:r>
              <a:rPr lang="en-GB" sz="2400"/>
              <a:t>Service Manager, Home care organisation</a:t>
            </a:r>
          </a:p>
          <a:p>
            <a:pPr marL="342900" indent="-342900">
              <a:lnSpc>
                <a:spcPct val="100000"/>
              </a:lnSpc>
              <a:spcBef>
                <a:spcPts val="0"/>
              </a:spcBef>
              <a:buFont typeface="Arial" panose="020B0604020202020204" pitchFamily="34" charset="0"/>
              <a:buChar char="•"/>
              <a:defRPr/>
            </a:pPr>
            <a:r>
              <a:rPr lang="en-GB" sz="2400"/>
              <a:t>Chief Exec, UKHCA</a:t>
            </a:r>
          </a:p>
          <a:p>
            <a:pPr marL="342900" indent="-342900">
              <a:lnSpc>
                <a:spcPct val="100000"/>
              </a:lnSpc>
              <a:spcBef>
                <a:spcPts val="0"/>
              </a:spcBef>
              <a:buFont typeface="Arial" panose="020B0604020202020204" pitchFamily="34" charset="0"/>
              <a:buChar char="•"/>
              <a:defRPr/>
            </a:pPr>
            <a:r>
              <a:rPr lang="en-GB" sz="2400"/>
              <a:t>CQC inspector</a:t>
            </a:r>
          </a:p>
          <a:p>
            <a:pPr marL="342900" indent="-342900">
              <a:lnSpc>
                <a:spcPct val="100000"/>
              </a:lnSpc>
              <a:spcBef>
                <a:spcPts val="0"/>
              </a:spcBef>
              <a:buFont typeface="Arial" panose="020B0604020202020204" pitchFamily="34" charset="0"/>
              <a:buChar char="•"/>
              <a:defRPr/>
            </a:pPr>
            <a:r>
              <a:rPr lang="en-GB" sz="2400"/>
              <a:t>Director of Policy, Thinktank</a:t>
            </a:r>
          </a:p>
          <a:p>
            <a:pPr marL="342900" indent="-342900">
              <a:lnSpc>
                <a:spcPct val="100000"/>
              </a:lnSpc>
              <a:spcBef>
                <a:spcPts val="0"/>
              </a:spcBef>
              <a:buFont typeface="Arial" panose="020B0604020202020204" pitchFamily="34" charset="0"/>
              <a:buChar char="•"/>
              <a:defRPr/>
            </a:pPr>
            <a:r>
              <a:rPr lang="en-GB" sz="2400"/>
              <a:t>Home care worker, Age UK</a:t>
            </a:r>
          </a:p>
          <a:p>
            <a:pPr marL="342900" indent="-342900">
              <a:lnSpc>
                <a:spcPct val="100000"/>
              </a:lnSpc>
              <a:spcBef>
                <a:spcPts val="0"/>
              </a:spcBef>
              <a:buFont typeface="Arial" panose="020B0604020202020204" pitchFamily="34" charset="0"/>
              <a:buChar char="•"/>
              <a:defRPr/>
            </a:pPr>
            <a:r>
              <a:rPr lang="en-GB" sz="2400"/>
              <a:t>Project Manager, Sense</a:t>
            </a:r>
          </a:p>
          <a:p>
            <a:pPr marL="342900" indent="-342900">
              <a:lnSpc>
                <a:spcPct val="100000"/>
              </a:lnSpc>
              <a:spcBef>
                <a:spcPts val="0"/>
              </a:spcBef>
              <a:buFont typeface="Arial" panose="020B0604020202020204" pitchFamily="34" charset="0"/>
              <a:buChar char="•"/>
              <a:defRPr/>
            </a:pPr>
            <a:r>
              <a:rPr lang="en-GB" sz="2400"/>
              <a:t>Director of Adult Social Care</a:t>
            </a:r>
          </a:p>
          <a:p>
            <a:pPr marL="342900" indent="-342900">
              <a:buFont typeface="Arial" panose="020B0604020202020204" pitchFamily="34" charset="0"/>
              <a:buChar char="•"/>
            </a:pPr>
            <a:endParaRPr lang="en-GB" sz="2400"/>
          </a:p>
        </p:txBody>
      </p:sp>
      <p:pic>
        <p:nvPicPr>
          <p:cNvPr id="8" name="Picture 2">
            <a:extLst>
              <a:ext uri="{FF2B5EF4-FFF2-40B4-BE49-F238E27FC236}">
                <a16:creationId xmlns:a16="http://schemas.microsoft.com/office/drawing/2014/main" id="{D8951615-58A9-4A72-BCFF-714E41CD1E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656" y="-143307"/>
            <a:ext cx="5282958" cy="7252313"/>
          </a:xfrm>
          <a:prstGeom prst="rect">
            <a:avLst/>
          </a:prstGeom>
          <a:noFill/>
          <a:ln>
            <a:noFill/>
          </a:ln>
          <a:effectLst>
            <a:softEdge rad="508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55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F418-D629-44BD-9843-44BBA131976A}"/>
              </a:ext>
            </a:extLst>
          </p:cNvPr>
          <p:cNvSpPr>
            <a:spLocks noGrp="1"/>
          </p:cNvSpPr>
          <p:nvPr>
            <p:ph type="ctrTitle"/>
          </p:nvPr>
        </p:nvSpPr>
        <p:spPr>
          <a:xfrm>
            <a:off x="519879" y="271041"/>
            <a:ext cx="11132198" cy="842526"/>
          </a:xfrm>
        </p:spPr>
        <p:txBody>
          <a:bodyPr anchor="t">
            <a:normAutofit/>
          </a:bodyPr>
          <a:lstStyle/>
          <a:p>
            <a:r>
              <a:rPr lang="en-GB" dirty="0"/>
              <a:t>Some NICE examples…..</a:t>
            </a:r>
          </a:p>
        </p:txBody>
      </p:sp>
      <p:sp>
        <p:nvSpPr>
          <p:cNvPr id="6" name="Text Placeholder 5">
            <a:extLst>
              <a:ext uri="{FF2B5EF4-FFF2-40B4-BE49-F238E27FC236}">
                <a16:creationId xmlns:a16="http://schemas.microsoft.com/office/drawing/2014/main" id="{1A4DD71E-2D01-1524-6385-75BA72E1A066}"/>
              </a:ext>
            </a:extLst>
          </p:cNvPr>
          <p:cNvSpPr>
            <a:spLocks noGrp="1"/>
          </p:cNvSpPr>
          <p:nvPr>
            <p:ph type="body" sz="quarter" idx="12"/>
          </p:nvPr>
        </p:nvSpPr>
        <p:spPr>
          <a:xfrm>
            <a:off x="539923" y="1113567"/>
            <a:ext cx="11426299" cy="5030057"/>
          </a:xfrm>
        </p:spPr>
        <p:txBody>
          <a:bodyPr>
            <a:noAutofit/>
          </a:bodyPr>
          <a:lstStyle/>
          <a:p>
            <a:r>
              <a:rPr lang="en-GB" sz="1500" dirty="0"/>
              <a:t>Managing medicines in care homes (SC1/QS85)</a:t>
            </a:r>
          </a:p>
          <a:p>
            <a:r>
              <a:rPr lang="en-GB" sz="1500" dirty="0"/>
              <a:t>Managing medicines for adults receiving social care in the community (NG67/QS171)</a:t>
            </a:r>
          </a:p>
          <a:p>
            <a:r>
              <a:rPr lang="en-GB" sz="1500" dirty="0"/>
              <a:t>Transition between inpatient hospital settings and community or care home settings for adults with social care needs (NG27)</a:t>
            </a:r>
          </a:p>
          <a:p>
            <a:pPr>
              <a:tabLst>
                <a:tab pos="3500438" algn="l"/>
              </a:tabLst>
            </a:pPr>
            <a:r>
              <a:rPr lang="en-GB" sz="1500" dirty="0"/>
              <a:t>Transition between inpatient mental  health settings and community or care home settings       (NG53/QS159)</a:t>
            </a:r>
          </a:p>
          <a:p>
            <a:pPr>
              <a:tabLst>
                <a:tab pos="3500438" algn="l"/>
              </a:tabLst>
            </a:pPr>
            <a:endParaRPr lang="en-GB" sz="1500" dirty="0"/>
          </a:p>
          <a:p>
            <a:pPr>
              <a:tabLst>
                <a:tab pos="3500438" algn="l"/>
              </a:tabLst>
            </a:pPr>
            <a:endParaRPr lang="en-GB" sz="1500" dirty="0"/>
          </a:p>
          <a:p>
            <a:pPr marL="542925" indent="-271463"/>
            <a:r>
              <a:rPr lang="en-GB" sz="1500" dirty="0"/>
              <a:t>Delirium: prevention, diagnosis and management (CG103/QS63)</a:t>
            </a:r>
          </a:p>
          <a:p>
            <a:pPr marL="542925" indent="-271463"/>
            <a:r>
              <a:rPr lang="en-GB" sz="1500" dirty="0"/>
              <a:t>Falls in older people: assessing risk and prevention (CG161/QS86)</a:t>
            </a:r>
          </a:p>
          <a:p>
            <a:pPr marL="542925" indent="-271463"/>
            <a:r>
              <a:rPr lang="en-GB" sz="1500" dirty="0"/>
              <a:t>Home care: delivering personal care and practical support to older people living in their own homes (NG21/QS123)</a:t>
            </a:r>
          </a:p>
          <a:p>
            <a:pPr marL="542925" indent="-271463"/>
            <a:r>
              <a:rPr lang="en-GB" sz="1500" dirty="0"/>
              <a:t>Intermediate care including reablement (NG74/QS173)</a:t>
            </a:r>
          </a:p>
          <a:p>
            <a:pPr marL="542925" indent="-271463"/>
            <a:r>
              <a:rPr lang="en-GB" sz="1500" dirty="0"/>
              <a:t>Mental wellbeing in over 65s: occupational therapy and physical activity interventions (PH16)</a:t>
            </a:r>
          </a:p>
          <a:p>
            <a:pPr marL="542925" indent="-200025"/>
            <a:endParaRPr lang="en-GB" sz="1500" dirty="0"/>
          </a:p>
          <a:p>
            <a:pPr marL="542925" indent="-271463"/>
            <a:r>
              <a:rPr lang="en-GB" sz="1500" dirty="0"/>
              <a:t>Mental wellbeing of older people in care homes (QS50)</a:t>
            </a:r>
          </a:p>
          <a:p>
            <a:pPr marL="542925" indent="-271463"/>
            <a:r>
              <a:rPr lang="en-GB" sz="1500" dirty="0"/>
              <a:t>Older people with social care needs and multiple long-term conditions (NG22)</a:t>
            </a:r>
          </a:p>
          <a:p>
            <a:pPr marL="542925" indent="-271463"/>
            <a:r>
              <a:rPr lang="en-GB" sz="1500" dirty="0"/>
              <a:t>Oral health for adults in care homes (NG48/QS151) </a:t>
            </a:r>
          </a:p>
          <a:p>
            <a:pPr marL="542925" indent="-271463"/>
            <a:r>
              <a:rPr lang="en-GB" sz="1500" dirty="0"/>
              <a:t>Pressure ulcers: prevention and management (CG179/QS89)</a:t>
            </a:r>
          </a:p>
          <a:p>
            <a:pPr marL="542925" indent="-271463"/>
            <a:r>
              <a:rPr lang="en-GB" sz="1500" dirty="0"/>
              <a:t>Safeguarding adults in care homes (NG189)</a:t>
            </a:r>
          </a:p>
          <a:p>
            <a:endParaRPr lang="en-GB" sz="1500" dirty="0"/>
          </a:p>
          <a:p>
            <a:endParaRPr lang="en-GB" sz="1500" dirty="0"/>
          </a:p>
          <a:p>
            <a:endParaRPr lang="en-GB" sz="1500" dirty="0"/>
          </a:p>
        </p:txBody>
      </p:sp>
    </p:spTree>
    <p:extLst>
      <p:ext uri="{BB962C8B-B14F-4D97-AF65-F5344CB8AC3E}">
        <p14:creationId xmlns:p14="http://schemas.microsoft.com/office/powerpoint/2010/main" val="377571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3D558-9721-081A-4FED-AF560D45BE4B}"/>
              </a:ext>
            </a:extLst>
          </p:cNvPr>
          <p:cNvPicPr>
            <a:picLocks noChangeAspect="1"/>
          </p:cNvPicPr>
          <p:nvPr/>
        </p:nvPicPr>
        <p:blipFill rotWithShape="1">
          <a:blip r:embed="rId3"/>
          <a:srcRect l="25926" t="5926" r="26944" b="24944"/>
          <a:stretch/>
        </p:blipFill>
        <p:spPr>
          <a:xfrm>
            <a:off x="2004705" y="220107"/>
            <a:ext cx="7778398" cy="6417786"/>
          </a:xfrm>
          <a:prstGeom prst="rect">
            <a:avLst/>
          </a:prstGeom>
          <a:ln>
            <a:solidFill>
              <a:schemeClr val="accent1"/>
            </a:solidFill>
          </a:ln>
        </p:spPr>
      </p:pic>
      <p:sp>
        <p:nvSpPr>
          <p:cNvPr id="4" name="Oval 3">
            <a:extLst>
              <a:ext uri="{FF2B5EF4-FFF2-40B4-BE49-F238E27FC236}">
                <a16:creationId xmlns:a16="http://schemas.microsoft.com/office/drawing/2014/main" id="{B83364E5-A6FF-7311-C4E4-E0067A502B3C}"/>
              </a:ext>
            </a:extLst>
          </p:cNvPr>
          <p:cNvSpPr/>
          <p:nvPr/>
        </p:nvSpPr>
        <p:spPr>
          <a:xfrm>
            <a:off x="2679830" y="2494446"/>
            <a:ext cx="1411287" cy="39038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045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250BEA-3E32-47BC-9F90-FA56A320F366}"/>
              </a:ext>
            </a:extLst>
          </p:cNvPr>
          <p:cNvSpPr>
            <a:spLocks noGrp="1"/>
          </p:cNvSpPr>
          <p:nvPr>
            <p:ph type="sldNum" sz="quarter" idx="4"/>
          </p:nvPr>
        </p:nvSpPr>
        <p:spPr/>
        <p:txBody>
          <a:bodyPr/>
          <a:lstStyle/>
          <a:p>
            <a:fld id="{108A91A5-6136-4483-9AB6-A0C5BD02E4F8}" type="slidenum">
              <a:rPr lang="en-GB" smtClean="0">
                <a:solidFill>
                  <a:srgbClr val="393938">
                    <a:tint val="75000"/>
                  </a:srgbClr>
                </a:solidFill>
              </a:rPr>
              <a:pPr/>
              <a:t>8</a:t>
            </a:fld>
            <a:endParaRPr lang="en-GB" dirty="0">
              <a:solidFill>
                <a:srgbClr val="393938">
                  <a:tint val="75000"/>
                </a:srgbClr>
              </a:solidFill>
            </a:endParaRPr>
          </a:p>
        </p:txBody>
      </p:sp>
      <p:pic>
        <p:nvPicPr>
          <p:cNvPr id="6" name="Picture 5">
            <a:extLst>
              <a:ext uri="{FF2B5EF4-FFF2-40B4-BE49-F238E27FC236}">
                <a16:creationId xmlns:a16="http://schemas.microsoft.com/office/drawing/2014/main" id="{CE921EC9-33F4-213E-0965-7D5DB3ED221C}"/>
              </a:ext>
            </a:extLst>
          </p:cNvPr>
          <p:cNvPicPr>
            <a:picLocks noChangeAspect="1"/>
          </p:cNvPicPr>
          <p:nvPr/>
        </p:nvPicPr>
        <p:blipFill rotWithShape="1">
          <a:blip r:embed="rId3"/>
          <a:srcRect l="26019" t="21065" r="29259" b="10618"/>
          <a:stretch/>
        </p:blipFill>
        <p:spPr>
          <a:xfrm>
            <a:off x="304800" y="193250"/>
            <a:ext cx="7597422" cy="6528325"/>
          </a:xfrm>
          <a:prstGeom prst="rect">
            <a:avLst/>
          </a:prstGeom>
          <a:ln>
            <a:solidFill>
              <a:schemeClr val="accent1"/>
            </a:solidFill>
          </a:ln>
        </p:spPr>
      </p:pic>
      <p:sp>
        <p:nvSpPr>
          <p:cNvPr id="8" name="TextBox 7">
            <a:extLst>
              <a:ext uri="{FF2B5EF4-FFF2-40B4-BE49-F238E27FC236}">
                <a16:creationId xmlns:a16="http://schemas.microsoft.com/office/drawing/2014/main" id="{71BE02B7-372F-AD05-C19D-CFF883144F79}"/>
              </a:ext>
            </a:extLst>
          </p:cNvPr>
          <p:cNvSpPr txBox="1"/>
          <p:nvPr/>
        </p:nvSpPr>
        <p:spPr>
          <a:xfrm>
            <a:off x="8153566" y="255916"/>
            <a:ext cx="3733634" cy="6463308"/>
          </a:xfrm>
          <a:prstGeom prst="rect">
            <a:avLst/>
          </a:prstGeom>
          <a:noFill/>
        </p:spPr>
        <p:txBody>
          <a:bodyPr wrap="square">
            <a:spAutoFit/>
          </a:bodyPr>
          <a:lstStyle/>
          <a:p>
            <a:r>
              <a:rPr lang="en-GB" b="0" i="0" dirty="0">
                <a:solidFill>
                  <a:srgbClr val="003761"/>
                </a:solidFill>
                <a:effectLst/>
                <a:latin typeface="Inter" panose="020B0604020202020204" charset="0"/>
                <a:hlinkClick r:id="rId4"/>
              </a:rPr>
              <a:t>NHS Scotland’s Caring for Smiles: improving the oral health of adults in care settings in line with NICE Guidance and Quality Standards</a:t>
            </a:r>
            <a:endParaRPr lang="en-GB" b="0" i="0" dirty="0">
              <a:solidFill>
                <a:srgbClr val="003761"/>
              </a:solidFill>
              <a:effectLst/>
              <a:latin typeface="Inter" panose="020B0604020202020204" charset="0"/>
            </a:endParaRPr>
          </a:p>
          <a:p>
            <a:endParaRPr lang="en-GB" dirty="0">
              <a:solidFill>
                <a:srgbClr val="003761"/>
              </a:solidFill>
              <a:latin typeface="Inter" panose="020B0604020202020204" charset="0"/>
            </a:endParaRPr>
          </a:p>
          <a:p>
            <a:r>
              <a:rPr lang="en-GB" b="0" i="0" dirty="0">
                <a:solidFill>
                  <a:srgbClr val="003761"/>
                </a:solidFill>
                <a:effectLst/>
                <a:latin typeface="Inter" panose="020B0604020202020204" charset="0"/>
                <a:hlinkClick r:id="rId5"/>
              </a:rPr>
              <a:t>The Oral Health Needs of Older People Living in Islington Nursing Homes.</a:t>
            </a:r>
            <a:endParaRPr lang="en-GB" dirty="0">
              <a:solidFill>
                <a:srgbClr val="003761"/>
              </a:solidFill>
              <a:latin typeface="Inter" panose="020B0604020202020204" charset="0"/>
            </a:endParaRPr>
          </a:p>
          <a:p>
            <a:endParaRPr lang="en-GB" dirty="0">
              <a:solidFill>
                <a:srgbClr val="003761"/>
              </a:solidFill>
              <a:latin typeface="Inter" panose="020B0604020202020204" charset="0"/>
            </a:endParaRPr>
          </a:p>
          <a:p>
            <a:r>
              <a:rPr lang="en-GB" b="0" i="0" dirty="0">
                <a:solidFill>
                  <a:srgbClr val="003761"/>
                </a:solidFill>
                <a:effectLst/>
                <a:latin typeface="Inter" panose="020B0604020202020204" charset="0"/>
                <a:hlinkClick r:id="rId6"/>
              </a:rPr>
              <a:t>Residential Oral Care Sheffield (ROCS): domiciliary dental care scheme to improve oral healthcare for patients in care homes</a:t>
            </a:r>
            <a:endParaRPr lang="en-GB" dirty="0">
              <a:solidFill>
                <a:srgbClr val="003761"/>
              </a:solidFill>
              <a:latin typeface="Inter" panose="020B0604020202020204" charset="0"/>
            </a:endParaRPr>
          </a:p>
          <a:p>
            <a:endParaRPr lang="en-GB" dirty="0">
              <a:solidFill>
                <a:srgbClr val="003761"/>
              </a:solidFill>
              <a:latin typeface="Inter" panose="020B0604020202020204" charset="0"/>
            </a:endParaRPr>
          </a:p>
          <a:p>
            <a:pPr>
              <a:tabLst>
                <a:tab pos="1795463" algn="l"/>
              </a:tabLst>
            </a:pPr>
            <a:r>
              <a:rPr lang="en-GB" b="0" i="0" dirty="0">
                <a:solidFill>
                  <a:srgbClr val="003761"/>
                </a:solidFill>
                <a:effectLst/>
                <a:latin typeface="Inter" panose="020B0604020202020204" charset="0"/>
                <a:hlinkClick r:id="rId7"/>
              </a:rPr>
              <a:t>A Domiciliary Oral Health Improvement Practitioner for Vulnerable Adults linked to NHS General Dental Services Dental Domiciliary Care Services at Aneurin Bevan University Health Board</a:t>
            </a:r>
            <a:endParaRPr lang="en-GB" dirty="0"/>
          </a:p>
        </p:txBody>
      </p:sp>
    </p:spTree>
    <p:extLst>
      <p:ext uri="{BB962C8B-B14F-4D97-AF65-F5344CB8AC3E}">
        <p14:creationId xmlns:p14="http://schemas.microsoft.com/office/powerpoint/2010/main" val="213960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213B585-8344-70AE-EA41-5A6E2AC6166E}"/>
              </a:ext>
            </a:extLst>
          </p:cNvPr>
          <p:cNvPicPr>
            <a:picLocks noChangeAspect="1"/>
          </p:cNvPicPr>
          <p:nvPr/>
        </p:nvPicPr>
        <p:blipFill>
          <a:blip r:embed="rId3">
            <a:extLst>
              <a:ext uri="{28A0092B-C50C-407E-A947-70E740481C1C}">
                <a14:useLocalDpi xmlns:a14="http://schemas.microsoft.com/office/drawing/2010/main" val="0"/>
              </a:ext>
            </a:extLst>
          </a:blip>
          <a:srcRect l="33926" t="11560" r="34647" b="53642"/>
          <a:stretch>
            <a:fillRect/>
          </a:stretch>
        </p:blipFill>
        <p:spPr bwMode="auto">
          <a:xfrm>
            <a:off x="654188" y="618333"/>
            <a:ext cx="4662880" cy="279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2477626A-8743-45F5-0C5D-16C5FB0B5CA8}"/>
              </a:ext>
            </a:extLst>
          </p:cNvPr>
          <p:cNvSpPr txBox="1">
            <a:spLocks/>
          </p:cNvSpPr>
          <p:nvPr/>
        </p:nvSpPr>
        <p:spPr bwMode="auto">
          <a:xfrm>
            <a:off x="903111" y="3749153"/>
            <a:ext cx="4255911"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rgbClr val="4A4A4A"/>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rgbClr val="4A4A4A"/>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4A4A4A"/>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4A4A4A"/>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4A4A4A"/>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altLang="en-US" sz="1800" dirty="0">
                <a:solidFill>
                  <a:schemeClr val="tx1"/>
                </a:solidFill>
                <a:latin typeface="+mn-lt"/>
                <a:ea typeface="Lato" panose="020F0502020204030203" pitchFamily="34" charset="0"/>
                <a:cs typeface="Lato" panose="020F0502020204030203" pitchFamily="34" charset="0"/>
              </a:rPr>
              <a:t>Includes:</a:t>
            </a:r>
          </a:p>
          <a:p>
            <a:pPr>
              <a:buFont typeface="Wingdings" panose="05000000000000000000" pitchFamily="2" charset="2"/>
              <a:buChar char="ü"/>
              <a:defRPr/>
            </a:pPr>
            <a:r>
              <a:rPr lang="en-GB" altLang="en-US" sz="1800" dirty="0">
                <a:solidFill>
                  <a:schemeClr val="tx1"/>
                </a:solidFill>
                <a:latin typeface="+mn-lt"/>
                <a:ea typeface="Lato" panose="020F0502020204030203" pitchFamily="34" charset="0"/>
                <a:cs typeface="Lato" panose="020F0502020204030203" pitchFamily="34" charset="0"/>
              </a:rPr>
              <a:t>Tips to help staff conduct oral health assessment</a:t>
            </a:r>
          </a:p>
          <a:p>
            <a:pPr>
              <a:buFont typeface="Wingdings" panose="05000000000000000000" pitchFamily="2" charset="2"/>
              <a:buChar char="ü"/>
              <a:defRPr/>
            </a:pPr>
            <a:r>
              <a:rPr lang="en-GB" altLang="en-US" sz="1800" dirty="0">
                <a:solidFill>
                  <a:schemeClr val="tx1"/>
                </a:solidFill>
                <a:latin typeface="+mn-lt"/>
                <a:ea typeface="Lato" panose="020F0502020204030203" pitchFamily="34" charset="0"/>
                <a:cs typeface="Lato" panose="020F0502020204030203" pitchFamily="34" charset="0"/>
              </a:rPr>
              <a:t>Handy assessment tool</a:t>
            </a:r>
          </a:p>
          <a:p>
            <a:pPr>
              <a:buFont typeface="Wingdings" panose="05000000000000000000" pitchFamily="2" charset="2"/>
              <a:buChar char="ü"/>
              <a:defRPr/>
            </a:pPr>
            <a:r>
              <a:rPr lang="en-GB" altLang="en-US" sz="1800" dirty="0">
                <a:solidFill>
                  <a:schemeClr val="tx1"/>
                </a:solidFill>
                <a:latin typeface="+mn-lt"/>
                <a:ea typeface="Lato" panose="020F0502020204030203" pitchFamily="34" charset="0"/>
                <a:cs typeface="Lato" panose="020F0502020204030203" pitchFamily="34" charset="0"/>
              </a:rPr>
              <a:t>Understanding how dental pain can affect residents’ general wellbeing</a:t>
            </a:r>
          </a:p>
          <a:p>
            <a:pPr>
              <a:buFont typeface="Wingdings" panose="05000000000000000000" pitchFamily="2" charset="2"/>
              <a:buChar char="ü"/>
              <a:defRPr/>
            </a:pPr>
            <a:endParaRPr lang="en-GB" altLang="en-US" sz="1800" dirty="0">
              <a:solidFill>
                <a:schemeClr val="tx1"/>
              </a:solidFill>
              <a:latin typeface="+mn-lt"/>
              <a:cs typeface="Arial" charset="0"/>
            </a:endParaRPr>
          </a:p>
        </p:txBody>
      </p:sp>
      <p:pic>
        <p:nvPicPr>
          <p:cNvPr id="9" name="Picture 8">
            <a:extLst>
              <a:ext uri="{FF2B5EF4-FFF2-40B4-BE49-F238E27FC236}">
                <a16:creationId xmlns:a16="http://schemas.microsoft.com/office/drawing/2014/main" id="{B7A8C027-FF24-A9C9-0A74-98C942352B7F}"/>
              </a:ext>
            </a:extLst>
          </p:cNvPr>
          <p:cNvPicPr>
            <a:picLocks noChangeAspect="1"/>
          </p:cNvPicPr>
          <p:nvPr/>
        </p:nvPicPr>
        <p:blipFill rotWithShape="1">
          <a:blip r:embed="rId4"/>
          <a:srcRect l="34722" t="13004" r="34629" b="7325"/>
          <a:stretch/>
        </p:blipFill>
        <p:spPr>
          <a:xfrm>
            <a:off x="5543850" y="337587"/>
            <a:ext cx="4065612" cy="5944881"/>
          </a:xfrm>
          <a:prstGeom prst="rect">
            <a:avLst/>
          </a:prstGeom>
          <a:ln>
            <a:solidFill>
              <a:schemeClr val="accent1"/>
            </a:solidFill>
          </a:ln>
        </p:spPr>
      </p:pic>
      <p:pic>
        <p:nvPicPr>
          <p:cNvPr id="11" name="Picture 10">
            <a:extLst>
              <a:ext uri="{FF2B5EF4-FFF2-40B4-BE49-F238E27FC236}">
                <a16:creationId xmlns:a16="http://schemas.microsoft.com/office/drawing/2014/main" id="{A5A44B8C-B3F8-8292-4C9C-54D75F6C93D3}"/>
              </a:ext>
            </a:extLst>
          </p:cNvPr>
          <p:cNvPicPr>
            <a:picLocks noChangeAspect="1"/>
          </p:cNvPicPr>
          <p:nvPr/>
        </p:nvPicPr>
        <p:blipFill rotWithShape="1">
          <a:blip r:embed="rId5"/>
          <a:srcRect l="34351" t="17448" r="34075" b="4034"/>
          <a:stretch/>
        </p:blipFill>
        <p:spPr>
          <a:xfrm>
            <a:off x="7961484" y="757682"/>
            <a:ext cx="4065612" cy="5982941"/>
          </a:xfrm>
          <a:prstGeom prst="rect">
            <a:avLst/>
          </a:prstGeom>
          <a:ln>
            <a:solidFill>
              <a:schemeClr val="accent1"/>
            </a:solidFill>
          </a:ln>
        </p:spPr>
      </p:pic>
    </p:spTree>
    <p:extLst>
      <p:ext uri="{BB962C8B-B14F-4D97-AF65-F5344CB8AC3E}">
        <p14:creationId xmlns:p14="http://schemas.microsoft.com/office/powerpoint/2010/main" val="909266185"/>
      </p:ext>
    </p:extLst>
  </p:cSld>
  <p:clrMapOvr>
    <a:masterClrMapping/>
  </p:clrMapOvr>
</p:sld>
</file>

<file path=ppt/theme/theme1.xml><?xml version="1.0" encoding="utf-8"?>
<a:theme xmlns:a="http://schemas.openxmlformats.org/drawingml/2006/main" name="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AE9E2A1F-57D3-495B-BDA2-13B9CEC9ED17}" vid="{D40B8D8A-502A-4020-B568-EDDA5A37C867}"/>
    </a:ext>
  </a:extLst>
</a:theme>
</file>

<file path=ppt/theme/theme2.xml><?xml version="1.0" encoding="utf-8"?>
<a:theme xmlns:a="http://schemas.openxmlformats.org/drawingml/2006/main" name="NICE">
  <a:themeElements>
    <a:clrScheme name="NICE Wht Background">
      <a:dk1>
        <a:srgbClr val="393938"/>
      </a:dk1>
      <a:lt1>
        <a:sysClr val="window" lastClr="FFFFFF"/>
      </a:lt1>
      <a:dk2>
        <a:srgbClr val="222222"/>
      </a:dk2>
      <a:lt2>
        <a:srgbClr val="18646E"/>
      </a:lt2>
      <a:accent1>
        <a:srgbClr val="573562"/>
      </a:accent1>
      <a:accent2>
        <a:srgbClr val="A28AA8"/>
      </a:accent2>
      <a:accent3>
        <a:srgbClr val="18646E"/>
      </a:accent3>
      <a:accent4>
        <a:srgbClr val="527D83"/>
      </a:accent4>
      <a:accent5>
        <a:srgbClr val="004650"/>
      </a:accent5>
      <a:accent6>
        <a:srgbClr val="A2BDC1"/>
      </a:accent6>
      <a:hlink>
        <a:srgbClr val="393938"/>
      </a:hlink>
      <a:folHlink>
        <a:srgbClr val="393938"/>
      </a:folHlink>
    </a:clrScheme>
    <a:fontScheme name="NICE">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400" smtClean="0">
            <a:solidFill>
              <a:schemeClr val="bg1"/>
            </a:solidFill>
          </a:defRPr>
        </a:defPPr>
      </a:lstStyle>
    </a:txDef>
  </a:objectDefaults>
  <a:extraClrSchemeLst/>
  <a:extLst>
    <a:ext uri="{05A4C25C-085E-4340-85A3-A5531E510DB2}">
      <thm15:themeFamily xmlns:thm15="http://schemas.microsoft.com/office/thememl/2012/main" name="NICE MASTER Wht Background PowerPoint Template [Read-Only]" id="{0689CA9D-9C0E-468E-BB09-09E35914EEF8}" vid="{C0AE3320-42F1-4B7D-9FB3-999BDA5F81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Corporate PowerPoint template (1)</Template>
  <TotalTime>926</TotalTime>
  <Words>4785</Words>
  <Application>Microsoft Office PowerPoint</Application>
  <PresentationFormat>Widescreen</PresentationFormat>
  <Paragraphs>455</Paragraphs>
  <Slides>28</Slides>
  <Notes>28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Symbol</vt:lpstr>
      <vt:lpstr>Wingdings</vt:lpstr>
      <vt:lpstr>Lato</vt:lpstr>
      <vt:lpstr>Arial</vt:lpstr>
      <vt:lpstr>Times</vt:lpstr>
      <vt:lpstr>Calibri</vt:lpstr>
      <vt:lpstr>Inter</vt:lpstr>
      <vt:lpstr>Arial,Sans-Serif</vt:lpstr>
      <vt:lpstr>Lora SemiBold</vt:lpstr>
      <vt:lpstr>Archer Bold</vt:lpstr>
      <vt:lpstr>Lato Light</vt:lpstr>
      <vt:lpstr>Lato Black</vt:lpstr>
      <vt:lpstr>NICE</vt:lpstr>
      <vt:lpstr>NICE</vt:lpstr>
      <vt:lpstr>NICE – Supporting quality and safety in care</vt:lpstr>
      <vt:lpstr>Put into the chat box  </vt:lpstr>
      <vt:lpstr>Overview</vt:lpstr>
      <vt:lpstr>About NICE guidance </vt:lpstr>
      <vt:lpstr>PowerPoint Presentation</vt:lpstr>
      <vt:lpstr>Some NICE examples…..</vt:lpstr>
      <vt:lpstr>PowerPoint Presentation</vt:lpstr>
      <vt:lpstr>PowerPoint Presentation</vt:lpstr>
      <vt:lpstr>PowerPoint Presentation</vt:lpstr>
      <vt:lpstr>Quick guides: A quick, easy way to access key information from NICE on social care topics</vt:lpstr>
      <vt:lpstr>PowerPoint Presentation</vt:lpstr>
      <vt:lpstr>PowerPoint Presentation</vt:lpstr>
      <vt:lpstr>PowerPoint Presentation</vt:lpstr>
      <vt:lpstr>Guidelines and standards for medicines optimisation</vt:lpstr>
      <vt:lpstr>PowerPoint Presentation</vt:lpstr>
      <vt:lpstr>Managing medicines in care homes (SC1) </vt:lpstr>
      <vt:lpstr>Topics covered in the guideline (1)</vt:lpstr>
      <vt:lpstr>Topics covered in the guideline (2)</vt:lpstr>
      <vt:lpstr>Managing medicines in care homes: key points (1)</vt:lpstr>
      <vt:lpstr> Managing medicines in care homes: key points (2)</vt:lpstr>
      <vt:lpstr>Care Home Medicines Policy</vt:lpstr>
      <vt:lpstr>PowerPoint Presentation</vt:lpstr>
      <vt:lpstr>Managing medicines for adults receiving social care in the community (NG67)  </vt:lpstr>
      <vt:lpstr>Topics covered in the guideline </vt:lpstr>
      <vt:lpstr>PowerPoint Presentation</vt:lpstr>
      <vt:lpstr>PowerPoint Presentation</vt:lpstr>
      <vt:lpstr>Staying up to date</vt:lpstr>
      <vt:lpstr>What can I do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PowerPoint template</dc:title>
  <dc:creator>Jane Jacobi</dc:creator>
  <cp:lastModifiedBy>Peter</cp:lastModifiedBy>
  <cp:revision>255</cp:revision>
  <dcterms:created xsi:type="dcterms:W3CDTF">2022-09-16T09:03:11Z</dcterms:created>
  <dcterms:modified xsi:type="dcterms:W3CDTF">2023-03-22T11:41:26Z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69d85d5-6d9e-4305-a294-1f636ec0f2d6_Enabled">
    <vt:lpwstr>true</vt:lpwstr>
  </property>
  <property fmtid="{D5CDD505-2E9C-101B-9397-08002B2CF9AE}" pid="3" name="MSIP_Label_c69d85d5-6d9e-4305-a294-1f636ec0f2d6_SetDate">
    <vt:lpwstr>2023-03-12T13:23:50Z</vt:lpwstr>
  </property>
  <property fmtid="{D5CDD505-2E9C-101B-9397-08002B2CF9AE}" pid="4" name="MSIP_Label_c69d85d5-6d9e-4305-a294-1f636ec0f2d6_Method">
    <vt:lpwstr>Standard</vt:lpwstr>
  </property>
  <property fmtid="{D5CDD505-2E9C-101B-9397-08002B2CF9AE}" pid="5" name="MSIP_Label_c69d85d5-6d9e-4305-a294-1f636ec0f2d6_Name">
    <vt:lpwstr>OFFICIAL</vt:lpwstr>
  </property>
  <property fmtid="{D5CDD505-2E9C-101B-9397-08002B2CF9AE}" pid="6" name="MSIP_Label_c69d85d5-6d9e-4305-a294-1f636ec0f2d6_SiteId">
    <vt:lpwstr>6030f479-b342-472d-a5dd-740ff7538de9</vt:lpwstr>
  </property>
  <property fmtid="{D5CDD505-2E9C-101B-9397-08002B2CF9AE}" pid="7" name="MSIP_Label_c69d85d5-6d9e-4305-a294-1f636ec0f2d6_ActionId">
    <vt:lpwstr>4ab16da9-0ead-4205-8d42-84ca6e7ee2e3</vt:lpwstr>
  </property>
  <property fmtid="{D5CDD505-2E9C-101B-9397-08002B2CF9AE}" pid="8" name="MSIP_Label_c69d85d5-6d9e-4305-a294-1f636ec0f2d6_ContentBits">
    <vt:lpwstr>0</vt:lpwstr>
  </property>
</Properties>
</file>