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47" r:id="rId4"/>
    <p:sldMasterId id="2147483752" r:id="rId5"/>
    <p:sldMasterId id="2147483768" r:id="rId6"/>
  </p:sldMasterIdLst>
  <p:notesMasterIdLst>
    <p:notesMasterId r:id="rId23"/>
  </p:notesMasterIdLst>
  <p:handoutMasterIdLst>
    <p:handoutMasterId r:id="rId24"/>
  </p:handoutMasterIdLst>
  <p:sldIdLst>
    <p:sldId id="256" r:id="rId7"/>
    <p:sldId id="2163" r:id="rId8"/>
    <p:sldId id="2169" r:id="rId9"/>
    <p:sldId id="2183" r:id="rId10"/>
    <p:sldId id="2189" r:id="rId11"/>
    <p:sldId id="1914" r:id="rId12"/>
    <p:sldId id="2196" r:id="rId13"/>
    <p:sldId id="1916" r:id="rId14"/>
    <p:sldId id="1873" r:id="rId15"/>
    <p:sldId id="2193" r:id="rId16"/>
    <p:sldId id="2199" r:id="rId17"/>
    <p:sldId id="2200" r:id="rId18"/>
    <p:sldId id="2195" r:id="rId19"/>
    <p:sldId id="2197" r:id="rId20"/>
    <p:sldId id="2198" r:id="rId21"/>
    <p:sldId id="2192"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DE5C5"/>
    <a:srgbClr val="D60093"/>
    <a:srgbClr val="743669"/>
    <a:srgbClr val="666E75"/>
    <a:srgbClr val="005255"/>
    <a:srgbClr val="743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C45BEE-0366-43F5-AB51-9014037BE917}" v="84" dt="2023-02-01T08:52:36.8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9984" autoAdjust="0"/>
    <p:restoredTop sz="33021" autoAdjust="0"/>
  </p:normalViewPr>
  <p:slideViewPr>
    <p:cSldViewPr snapToGrid="0">
      <p:cViewPr varScale="1">
        <p:scale>
          <a:sx n="103" d="100"/>
          <a:sy n="103" d="100"/>
        </p:scale>
        <p:origin x="72" y="3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82" d="100"/>
          <a:sy n="82" d="100"/>
        </p:scale>
        <p:origin x="5874" y="120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 Id="rId30"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3ACD57-9C95-4B4C-ACE9-D3B29A622CA0}" type="doc">
      <dgm:prSet loTypeId="urn:microsoft.com/office/officeart/2005/8/layout/pyramid1" loCatId="pyramid" qsTypeId="urn:microsoft.com/office/officeart/2005/8/quickstyle/3d5" qsCatId="3D" csTypeId="urn:microsoft.com/office/officeart/2005/8/colors/colorful2" csCatId="colorful" phldr="1"/>
      <dgm:spPr/>
    </dgm:pt>
    <dgm:pt modelId="{F4DF5377-1BA1-4149-A6C2-EAE1B7190674}">
      <dgm:prSet phldrT="[Text]" custT="1"/>
      <dgm:spPr>
        <a:solidFill>
          <a:srgbClr val="F2EACB"/>
        </a:solidFill>
      </dgm:spPr>
      <dgm:t>
        <a:bodyPr/>
        <a:lstStyle/>
        <a:p>
          <a:r>
            <a:rPr lang="en-US" sz="1600" b="1" dirty="0"/>
            <a:t>5 Key Questions</a:t>
          </a:r>
          <a:endParaRPr lang="en-GB" sz="1600" b="1" dirty="0"/>
        </a:p>
      </dgm:t>
    </dgm:pt>
    <dgm:pt modelId="{BD822416-CA69-4DDF-87B2-BED1535AC5C1}" type="parTrans" cxnId="{9D283DAA-970D-4EEC-B2B3-B7E5EA30F283}">
      <dgm:prSet/>
      <dgm:spPr/>
      <dgm:t>
        <a:bodyPr/>
        <a:lstStyle/>
        <a:p>
          <a:endParaRPr lang="en-GB" sz="1600"/>
        </a:p>
      </dgm:t>
    </dgm:pt>
    <dgm:pt modelId="{51DE85BD-12A2-402E-9692-6B29EAFC7577}" type="sibTrans" cxnId="{9D283DAA-970D-4EEC-B2B3-B7E5EA30F283}">
      <dgm:prSet/>
      <dgm:spPr/>
      <dgm:t>
        <a:bodyPr/>
        <a:lstStyle/>
        <a:p>
          <a:endParaRPr lang="en-GB" sz="1600"/>
        </a:p>
      </dgm:t>
    </dgm:pt>
    <dgm:pt modelId="{8CAED27C-9DC7-4BEC-8E1F-0E180747C96A}">
      <dgm:prSet phldrT="[Text]" custT="1"/>
      <dgm:spPr>
        <a:solidFill>
          <a:srgbClr val="666E6B"/>
        </a:solidFill>
      </dgm:spPr>
      <dgm:t>
        <a:bodyPr/>
        <a:lstStyle/>
        <a:p>
          <a:r>
            <a:rPr lang="en-US" sz="1600" b="1" dirty="0">
              <a:solidFill>
                <a:schemeClr val="bg1"/>
              </a:solidFill>
            </a:rPr>
            <a:t>Quality Statements</a:t>
          </a:r>
          <a:endParaRPr lang="en-GB" sz="1600" b="1" dirty="0">
            <a:solidFill>
              <a:schemeClr val="bg1"/>
            </a:solidFill>
          </a:endParaRPr>
        </a:p>
      </dgm:t>
    </dgm:pt>
    <dgm:pt modelId="{3AEBD334-A1FA-479F-8BFC-1AB7AA634EE1}" type="parTrans" cxnId="{5CE8DA6A-8595-4BAA-AA75-CE6B4F7B0E68}">
      <dgm:prSet/>
      <dgm:spPr/>
      <dgm:t>
        <a:bodyPr/>
        <a:lstStyle/>
        <a:p>
          <a:endParaRPr lang="en-GB" sz="1600"/>
        </a:p>
      </dgm:t>
    </dgm:pt>
    <dgm:pt modelId="{9B7EEB29-921A-46CA-8BE2-DF376BC1754C}" type="sibTrans" cxnId="{5CE8DA6A-8595-4BAA-AA75-CE6B4F7B0E68}">
      <dgm:prSet/>
      <dgm:spPr/>
      <dgm:t>
        <a:bodyPr/>
        <a:lstStyle/>
        <a:p>
          <a:endParaRPr lang="en-GB" sz="1600"/>
        </a:p>
      </dgm:t>
    </dgm:pt>
    <dgm:pt modelId="{00595EB0-4EE8-467C-BDFC-B6334B584164}">
      <dgm:prSet phldrT="[Text]" custT="1"/>
      <dgm:spPr>
        <a:solidFill>
          <a:srgbClr val="D62866"/>
        </a:solidFill>
      </dgm:spPr>
      <dgm:t>
        <a:bodyPr/>
        <a:lstStyle/>
        <a:p>
          <a:r>
            <a:rPr lang="en-US" sz="1600" b="1" dirty="0">
              <a:solidFill>
                <a:schemeClr val="bg1"/>
              </a:solidFill>
            </a:rPr>
            <a:t>Evidence</a:t>
          </a:r>
          <a:endParaRPr lang="en-GB" sz="1600" b="1" dirty="0">
            <a:solidFill>
              <a:schemeClr val="bg1"/>
            </a:solidFill>
          </a:endParaRPr>
        </a:p>
      </dgm:t>
    </dgm:pt>
    <dgm:pt modelId="{F17AD270-B352-43E7-830C-F04E75B56B3E}" type="parTrans" cxnId="{E2BC85D4-87CC-4191-9884-091F56CEF8D8}">
      <dgm:prSet/>
      <dgm:spPr/>
      <dgm:t>
        <a:bodyPr/>
        <a:lstStyle/>
        <a:p>
          <a:endParaRPr lang="en-GB" sz="1600"/>
        </a:p>
      </dgm:t>
    </dgm:pt>
    <dgm:pt modelId="{7BDF7C89-F6C4-4CA3-B616-F70F8C1B6F3A}" type="sibTrans" cxnId="{E2BC85D4-87CC-4191-9884-091F56CEF8D8}">
      <dgm:prSet/>
      <dgm:spPr/>
      <dgm:t>
        <a:bodyPr/>
        <a:lstStyle/>
        <a:p>
          <a:endParaRPr lang="en-GB" sz="1600"/>
        </a:p>
      </dgm:t>
    </dgm:pt>
    <dgm:pt modelId="{B846C00B-40C7-42FB-B343-2C31013A5595}">
      <dgm:prSet phldrT="[Text]" custT="1"/>
      <dgm:spPr>
        <a:solidFill>
          <a:srgbClr val="6B2861">
            <a:alpha val="80000"/>
          </a:srgbClr>
        </a:solidFill>
      </dgm:spPr>
      <dgm:t>
        <a:bodyPr/>
        <a:lstStyle/>
        <a:p>
          <a:r>
            <a:rPr lang="en-US" sz="1600" b="1" dirty="0">
              <a:solidFill>
                <a:schemeClr val="bg1"/>
              </a:solidFill>
            </a:rPr>
            <a:t>Specific evidence and quality indicators</a:t>
          </a:r>
          <a:endParaRPr lang="en-GB" sz="1600" b="1" dirty="0">
            <a:solidFill>
              <a:schemeClr val="bg1"/>
            </a:solidFill>
          </a:endParaRPr>
        </a:p>
      </dgm:t>
    </dgm:pt>
    <dgm:pt modelId="{5F1E5B91-3270-4512-BE03-EC200E29CA0D}" type="parTrans" cxnId="{D13A85F5-0F3D-4FCD-B4AA-AF591542DC05}">
      <dgm:prSet/>
      <dgm:spPr/>
      <dgm:t>
        <a:bodyPr/>
        <a:lstStyle/>
        <a:p>
          <a:endParaRPr lang="en-GB" sz="1600"/>
        </a:p>
      </dgm:t>
    </dgm:pt>
    <dgm:pt modelId="{37ED7B65-F450-4275-B078-AB02BDB509FB}" type="sibTrans" cxnId="{D13A85F5-0F3D-4FCD-B4AA-AF591542DC05}">
      <dgm:prSet/>
      <dgm:spPr/>
      <dgm:t>
        <a:bodyPr/>
        <a:lstStyle/>
        <a:p>
          <a:endParaRPr lang="en-GB" sz="1600"/>
        </a:p>
      </dgm:t>
    </dgm:pt>
    <dgm:pt modelId="{C64782D2-14FE-4693-8E8A-42DBFC7DF23C}" type="pres">
      <dgm:prSet presAssocID="{A83ACD57-9C95-4B4C-ACE9-D3B29A622CA0}" presName="Name0" presStyleCnt="0">
        <dgm:presLayoutVars>
          <dgm:dir/>
          <dgm:animLvl val="lvl"/>
          <dgm:resizeHandles val="exact"/>
        </dgm:presLayoutVars>
      </dgm:prSet>
      <dgm:spPr/>
    </dgm:pt>
    <dgm:pt modelId="{7769B909-D218-4250-96B1-01AA49CE6E67}" type="pres">
      <dgm:prSet presAssocID="{F4DF5377-1BA1-4149-A6C2-EAE1B7190674}" presName="Name8" presStyleCnt="0"/>
      <dgm:spPr/>
    </dgm:pt>
    <dgm:pt modelId="{80C72ED6-0715-43EB-BD65-F5DDB02F23C7}" type="pres">
      <dgm:prSet presAssocID="{F4DF5377-1BA1-4149-A6C2-EAE1B7190674}" presName="level" presStyleLbl="node1" presStyleIdx="0" presStyleCnt="4">
        <dgm:presLayoutVars>
          <dgm:chMax val="1"/>
          <dgm:bulletEnabled val="1"/>
        </dgm:presLayoutVars>
      </dgm:prSet>
      <dgm:spPr/>
    </dgm:pt>
    <dgm:pt modelId="{46C118A1-5DC5-4529-9B9F-3DADFD77F3E6}" type="pres">
      <dgm:prSet presAssocID="{F4DF5377-1BA1-4149-A6C2-EAE1B7190674}" presName="levelTx" presStyleLbl="revTx" presStyleIdx="0" presStyleCnt="0">
        <dgm:presLayoutVars>
          <dgm:chMax val="1"/>
          <dgm:bulletEnabled val="1"/>
        </dgm:presLayoutVars>
      </dgm:prSet>
      <dgm:spPr/>
    </dgm:pt>
    <dgm:pt modelId="{7A274B16-8EA2-4241-BEC7-6F324E267C89}" type="pres">
      <dgm:prSet presAssocID="{8CAED27C-9DC7-4BEC-8E1F-0E180747C96A}" presName="Name8" presStyleCnt="0"/>
      <dgm:spPr/>
    </dgm:pt>
    <dgm:pt modelId="{A0EA80EE-F373-4733-A94D-7F8374ECB6B9}" type="pres">
      <dgm:prSet presAssocID="{8CAED27C-9DC7-4BEC-8E1F-0E180747C96A}" presName="level" presStyleLbl="node1" presStyleIdx="1" presStyleCnt="4">
        <dgm:presLayoutVars>
          <dgm:chMax val="1"/>
          <dgm:bulletEnabled val="1"/>
        </dgm:presLayoutVars>
      </dgm:prSet>
      <dgm:spPr/>
    </dgm:pt>
    <dgm:pt modelId="{27DF7A1C-79B0-43B9-A09F-E7036C95F575}" type="pres">
      <dgm:prSet presAssocID="{8CAED27C-9DC7-4BEC-8E1F-0E180747C96A}" presName="levelTx" presStyleLbl="revTx" presStyleIdx="0" presStyleCnt="0">
        <dgm:presLayoutVars>
          <dgm:chMax val="1"/>
          <dgm:bulletEnabled val="1"/>
        </dgm:presLayoutVars>
      </dgm:prSet>
      <dgm:spPr/>
    </dgm:pt>
    <dgm:pt modelId="{CC5A511F-5CEF-4434-B547-39598621A8C1}" type="pres">
      <dgm:prSet presAssocID="{00595EB0-4EE8-467C-BDFC-B6334B584164}" presName="Name8" presStyleCnt="0"/>
      <dgm:spPr/>
    </dgm:pt>
    <dgm:pt modelId="{E3F9446D-B33C-4F38-8A23-6F66335497AF}" type="pres">
      <dgm:prSet presAssocID="{00595EB0-4EE8-467C-BDFC-B6334B584164}" presName="level" presStyleLbl="node1" presStyleIdx="2" presStyleCnt="4">
        <dgm:presLayoutVars>
          <dgm:chMax val="1"/>
          <dgm:bulletEnabled val="1"/>
        </dgm:presLayoutVars>
      </dgm:prSet>
      <dgm:spPr/>
    </dgm:pt>
    <dgm:pt modelId="{EC84538E-1D02-4525-B429-56779C81921A}" type="pres">
      <dgm:prSet presAssocID="{00595EB0-4EE8-467C-BDFC-B6334B584164}" presName="levelTx" presStyleLbl="revTx" presStyleIdx="0" presStyleCnt="0">
        <dgm:presLayoutVars>
          <dgm:chMax val="1"/>
          <dgm:bulletEnabled val="1"/>
        </dgm:presLayoutVars>
      </dgm:prSet>
      <dgm:spPr/>
    </dgm:pt>
    <dgm:pt modelId="{1567E700-9EAC-40AE-88A1-F883F2F0A64B}" type="pres">
      <dgm:prSet presAssocID="{B846C00B-40C7-42FB-B343-2C31013A5595}" presName="Name8" presStyleCnt="0"/>
      <dgm:spPr/>
    </dgm:pt>
    <dgm:pt modelId="{44B0D3B7-2B8A-483F-8476-AD6E552D4FA1}" type="pres">
      <dgm:prSet presAssocID="{B846C00B-40C7-42FB-B343-2C31013A5595}" presName="level" presStyleLbl="node1" presStyleIdx="3" presStyleCnt="4">
        <dgm:presLayoutVars>
          <dgm:chMax val="1"/>
          <dgm:bulletEnabled val="1"/>
        </dgm:presLayoutVars>
      </dgm:prSet>
      <dgm:spPr/>
    </dgm:pt>
    <dgm:pt modelId="{246FF06A-544C-4686-8F14-B831D9B85D39}" type="pres">
      <dgm:prSet presAssocID="{B846C00B-40C7-42FB-B343-2C31013A5595}" presName="levelTx" presStyleLbl="revTx" presStyleIdx="0" presStyleCnt="0">
        <dgm:presLayoutVars>
          <dgm:chMax val="1"/>
          <dgm:bulletEnabled val="1"/>
        </dgm:presLayoutVars>
      </dgm:prSet>
      <dgm:spPr/>
    </dgm:pt>
  </dgm:ptLst>
  <dgm:cxnLst>
    <dgm:cxn modelId="{5CE8DA6A-8595-4BAA-AA75-CE6B4F7B0E68}" srcId="{A83ACD57-9C95-4B4C-ACE9-D3B29A622CA0}" destId="{8CAED27C-9DC7-4BEC-8E1F-0E180747C96A}" srcOrd="1" destOrd="0" parTransId="{3AEBD334-A1FA-479F-8BFC-1AB7AA634EE1}" sibTransId="{9B7EEB29-921A-46CA-8BE2-DF376BC1754C}"/>
    <dgm:cxn modelId="{910A4E73-E275-49A5-9449-F45FAB3D6C01}" type="presOf" srcId="{F4DF5377-1BA1-4149-A6C2-EAE1B7190674}" destId="{80C72ED6-0715-43EB-BD65-F5DDB02F23C7}" srcOrd="0" destOrd="0" presId="urn:microsoft.com/office/officeart/2005/8/layout/pyramid1"/>
    <dgm:cxn modelId="{6D341B98-0549-4747-8F6D-720F765F3A59}" type="presOf" srcId="{B846C00B-40C7-42FB-B343-2C31013A5595}" destId="{44B0D3B7-2B8A-483F-8476-AD6E552D4FA1}" srcOrd="0" destOrd="0" presId="urn:microsoft.com/office/officeart/2005/8/layout/pyramid1"/>
    <dgm:cxn modelId="{C15FD899-3060-4151-ABD9-9ECDE788E734}" type="presOf" srcId="{B846C00B-40C7-42FB-B343-2C31013A5595}" destId="{246FF06A-544C-4686-8F14-B831D9B85D39}" srcOrd="1" destOrd="0" presId="urn:microsoft.com/office/officeart/2005/8/layout/pyramid1"/>
    <dgm:cxn modelId="{002721A9-08D2-4BC8-9150-A1C83487807B}" type="presOf" srcId="{8CAED27C-9DC7-4BEC-8E1F-0E180747C96A}" destId="{A0EA80EE-F373-4733-A94D-7F8374ECB6B9}" srcOrd="0" destOrd="0" presId="urn:microsoft.com/office/officeart/2005/8/layout/pyramid1"/>
    <dgm:cxn modelId="{96193BAA-10A8-48DA-BBB0-54B868B55160}" type="presOf" srcId="{A83ACD57-9C95-4B4C-ACE9-D3B29A622CA0}" destId="{C64782D2-14FE-4693-8E8A-42DBFC7DF23C}" srcOrd="0" destOrd="0" presId="urn:microsoft.com/office/officeart/2005/8/layout/pyramid1"/>
    <dgm:cxn modelId="{9D283DAA-970D-4EEC-B2B3-B7E5EA30F283}" srcId="{A83ACD57-9C95-4B4C-ACE9-D3B29A622CA0}" destId="{F4DF5377-1BA1-4149-A6C2-EAE1B7190674}" srcOrd="0" destOrd="0" parTransId="{BD822416-CA69-4DDF-87B2-BED1535AC5C1}" sibTransId="{51DE85BD-12A2-402E-9692-6B29EAFC7577}"/>
    <dgm:cxn modelId="{B7ED5AB8-F486-4BC7-BBCD-ED119CFE814A}" type="presOf" srcId="{00595EB0-4EE8-467C-BDFC-B6334B584164}" destId="{EC84538E-1D02-4525-B429-56779C81921A}" srcOrd="1" destOrd="0" presId="urn:microsoft.com/office/officeart/2005/8/layout/pyramid1"/>
    <dgm:cxn modelId="{738636BC-E98F-4E6E-8FF9-459039BDB24D}" type="presOf" srcId="{00595EB0-4EE8-467C-BDFC-B6334B584164}" destId="{E3F9446D-B33C-4F38-8A23-6F66335497AF}" srcOrd="0" destOrd="0" presId="urn:microsoft.com/office/officeart/2005/8/layout/pyramid1"/>
    <dgm:cxn modelId="{1BBD5BCF-760F-404F-AA2B-97DA9BD4A95A}" type="presOf" srcId="{F4DF5377-1BA1-4149-A6C2-EAE1B7190674}" destId="{46C118A1-5DC5-4529-9B9F-3DADFD77F3E6}" srcOrd="1" destOrd="0" presId="urn:microsoft.com/office/officeart/2005/8/layout/pyramid1"/>
    <dgm:cxn modelId="{E2BC85D4-87CC-4191-9884-091F56CEF8D8}" srcId="{A83ACD57-9C95-4B4C-ACE9-D3B29A622CA0}" destId="{00595EB0-4EE8-467C-BDFC-B6334B584164}" srcOrd="2" destOrd="0" parTransId="{F17AD270-B352-43E7-830C-F04E75B56B3E}" sibTransId="{7BDF7C89-F6C4-4CA3-B616-F70F8C1B6F3A}"/>
    <dgm:cxn modelId="{D110D7E7-BDE1-46C6-A379-FD7EEBC91AE4}" type="presOf" srcId="{8CAED27C-9DC7-4BEC-8E1F-0E180747C96A}" destId="{27DF7A1C-79B0-43B9-A09F-E7036C95F575}" srcOrd="1" destOrd="0" presId="urn:microsoft.com/office/officeart/2005/8/layout/pyramid1"/>
    <dgm:cxn modelId="{D13A85F5-0F3D-4FCD-B4AA-AF591542DC05}" srcId="{A83ACD57-9C95-4B4C-ACE9-D3B29A622CA0}" destId="{B846C00B-40C7-42FB-B343-2C31013A5595}" srcOrd="3" destOrd="0" parTransId="{5F1E5B91-3270-4512-BE03-EC200E29CA0D}" sibTransId="{37ED7B65-F450-4275-B078-AB02BDB509FB}"/>
    <dgm:cxn modelId="{98177231-80C6-435E-B9F0-B4D19031E593}" type="presParOf" srcId="{C64782D2-14FE-4693-8E8A-42DBFC7DF23C}" destId="{7769B909-D218-4250-96B1-01AA49CE6E67}" srcOrd="0" destOrd="0" presId="urn:microsoft.com/office/officeart/2005/8/layout/pyramid1"/>
    <dgm:cxn modelId="{76AAAE67-5554-4748-B6C5-BA103EFAB65F}" type="presParOf" srcId="{7769B909-D218-4250-96B1-01AA49CE6E67}" destId="{80C72ED6-0715-43EB-BD65-F5DDB02F23C7}" srcOrd="0" destOrd="0" presId="urn:microsoft.com/office/officeart/2005/8/layout/pyramid1"/>
    <dgm:cxn modelId="{A1A79088-FFC7-401C-9588-B120FC44ECFB}" type="presParOf" srcId="{7769B909-D218-4250-96B1-01AA49CE6E67}" destId="{46C118A1-5DC5-4529-9B9F-3DADFD77F3E6}" srcOrd="1" destOrd="0" presId="urn:microsoft.com/office/officeart/2005/8/layout/pyramid1"/>
    <dgm:cxn modelId="{7CED7CDB-93F4-473A-8EE5-261E47E80374}" type="presParOf" srcId="{C64782D2-14FE-4693-8E8A-42DBFC7DF23C}" destId="{7A274B16-8EA2-4241-BEC7-6F324E267C89}" srcOrd="1" destOrd="0" presId="urn:microsoft.com/office/officeart/2005/8/layout/pyramid1"/>
    <dgm:cxn modelId="{670E4CDD-611C-4E6B-A1AE-C29715AA46C9}" type="presParOf" srcId="{7A274B16-8EA2-4241-BEC7-6F324E267C89}" destId="{A0EA80EE-F373-4733-A94D-7F8374ECB6B9}" srcOrd="0" destOrd="0" presId="urn:microsoft.com/office/officeart/2005/8/layout/pyramid1"/>
    <dgm:cxn modelId="{85B95D0F-73A7-40B3-A4E2-691B9DA246DC}" type="presParOf" srcId="{7A274B16-8EA2-4241-BEC7-6F324E267C89}" destId="{27DF7A1C-79B0-43B9-A09F-E7036C95F575}" srcOrd="1" destOrd="0" presId="urn:microsoft.com/office/officeart/2005/8/layout/pyramid1"/>
    <dgm:cxn modelId="{913A0FD6-60E3-4EA1-A3C9-248D38869CAD}" type="presParOf" srcId="{C64782D2-14FE-4693-8E8A-42DBFC7DF23C}" destId="{CC5A511F-5CEF-4434-B547-39598621A8C1}" srcOrd="2" destOrd="0" presId="urn:microsoft.com/office/officeart/2005/8/layout/pyramid1"/>
    <dgm:cxn modelId="{1792D72C-63AD-4F5C-B154-DFB7F6F7B791}" type="presParOf" srcId="{CC5A511F-5CEF-4434-B547-39598621A8C1}" destId="{E3F9446D-B33C-4F38-8A23-6F66335497AF}" srcOrd="0" destOrd="0" presId="urn:microsoft.com/office/officeart/2005/8/layout/pyramid1"/>
    <dgm:cxn modelId="{AFDDABAF-00BB-4D18-9A89-1CF697A6AB7A}" type="presParOf" srcId="{CC5A511F-5CEF-4434-B547-39598621A8C1}" destId="{EC84538E-1D02-4525-B429-56779C81921A}" srcOrd="1" destOrd="0" presId="urn:microsoft.com/office/officeart/2005/8/layout/pyramid1"/>
    <dgm:cxn modelId="{91A11BE7-93BD-4737-AE0F-8692F98F76EF}" type="presParOf" srcId="{C64782D2-14FE-4693-8E8A-42DBFC7DF23C}" destId="{1567E700-9EAC-40AE-88A1-F883F2F0A64B}" srcOrd="3" destOrd="0" presId="urn:microsoft.com/office/officeart/2005/8/layout/pyramid1"/>
    <dgm:cxn modelId="{F08ED4AB-E4C0-4409-9F40-8F5F4FAA2B9A}" type="presParOf" srcId="{1567E700-9EAC-40AE-88A1-F883F2F0A64B}" destId="{44B0D3B7-2B8A-483F-8476-AD6E552D4FA1}" srcOrd="0" destOrd="0" presId="urn:microsoft.com/office/officeart/2005/8/layout/pyramid1"/>
    <dgm:cxn modelId="{0C2885C7-707E-4CC7-ABB7-9E366DB1AB9F}" type="presParOf" srcId="{1567E700-9EAC-40AE-88A1-F883F2F0A64B}" destId="{246FF06A-544C-4686-8F14-B831D9B85D39}"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C72ED6-0715-43EB-BD65-F5DDB02F23C7}">
      <dsp:nvSpPr>
        <dsp:cNvPr id="0" name=""/>
        <dsp:cNvSpPr/>
      </dsp:nvSpPr>
      <dsp:spPr>
        <a:xfrm>
          <a:off x="2160239" y="0"/>
          <a:ext cx="1440159" cy="1098915"/>
        </a:xfrm>
        <a:prstGeom prst="trapezoid">
          <a:avLst>
            <a:gd name="adj" fmla="val 65526"/>
          </a:avLst>
        </a:prstGeom>
        <a:solidFill>
          <a:srgbClr val="F2EACB"/>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t>5 Key Questions</a:t>
          </a:r>
          <a:endParaRPr lang="en-GB" sz="1600" b="1" kern="1200" dirty="0"/>
        </a:p>
      </dsp:txBody>
      <dsp:txXfrm>
        <a:off x="2160239" y="0"/>
        <a:ext cx="1440159" cy="1098915"/>
      </dsp:txXfrm>
    </dsp:sp>
    <dsp:sp modelId="{A0EA80EE-F373-4733-A94D-7F8374ECB6B9}">
      <dsp:nvSpPr>
        <dsp:cNvPr id="0" name=""/>
        <dsp:cNvSpPr/>
      </dsp:nvSpPr>
      <dsp:spPr>
        <a:xfrm>
          <a:off x="1440159" y="1098915"/>
          <a:ext cx="2880319" cy="1098915"/>
        </a:xfrm>
        <a:prstGeom prst="trapezoid">
          <a:avLst>
            <a:gd name="adj" fmla="val 65526"/>
          </a:avLst>
        </a:prstGeom>
        <a:solidFill>
          <a:srgbClr val="666E6B"/>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1"/>
              </a:solidFill>
            </a:rPr>
            <a:t>Quality Statements</a:t>
          </a:r>
          <a:endParaRPr lang="en-GB" sz="1600" b="1" kern="1200" dirty="0">
            <a:solidFill>
              <a:schemeClr val="bg1"/>
            </a:solidFill>
          </a:endParaRPr>
        </a:p>
      </dsp:txBody>
      <dsp:txXfrm>
        <a:off x="1944215" y="1098915"/>
        <a:ext cx="1872207" cy="1098915"/>
      </dsp:txXfrm>
    </dsp:sp>
    <dsp:sp modelId="{E3F9446D-B33C-4F38-8A23-6F66335497AF}">
      <dsp:nvSpPr>
        <dsp:cNvPr id="0" name=""/>
        <dsp:cNvSpPr/>
      </dsp:nvSpPr>
      <dsp:spPr>
        <a:xfrm>
          <a:off x="720079" y="2197830"/>
          <a:ext cx="4320479" cy="1098915"/>
        </a:xfrm>
        <a:prstGeom prst="trapezoid">
          <a:avLst>
            <a:gd name="adj" fmla="val 65526"/>
          </a:avLst>
        </a:prstGeom>
        <a:solidFill>
          <a:srgbClr val="D62866"/>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1"/>
              </a:solidFill>
            </a:rPr>
            <a:t>Evidence</a:t>
          </a:r>
          <a:endParaRPr lang="en-GB" sz="1600" b="1" kern="1200" dirty="0">
            <a:solidFill>
              <a:schemeClr val="bg1"/>
            </a:solidFill>
          </a:endParaRPr>
        </a:p>
      </dsp:txBody>
      <dsp:txXfrm>
        <a:off x="1476163" y="2197830"/>
        <a:ext cx="2808311" cy="1098915"/>
      </dsp:txXfrm>
    </dsp:sp>
    <dsp:sp modelId="{44B0D3B7-2B8A-483F-8476-AD6E552D4FA1}">
      <dsp:nvSpPr>
        <dsp:cNvPr id="0" name=""/>
        <dsp:cNvSpPr/>
      </dsp:nvSpPr>
      <dsp:spPr>
        <a:xfrm>
          <a:off x="0" y="3296745"/>
          <a:ext cx="5760639" cy="1098915"/>
        </a:xfrm>
        <a:prstGeom prst="trapezoid">
          <a:avLst>
            <a:gd name="adj" fmla="val 65526"/>
          </a:avLst>
        </a:prstGeom>
        <a:solidFill>
          <a:srgbClr val="6B2861">
            <a:alpha val="80000"/>
          </a:srgb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1"/>
              </a:solidFill>
            </a:rPr>
            <a:t>Specific evidence and quality indicators</a:t>
          </a:r>
          <a:endParaRPr lang="en-GB" sz="1600" b="1" kern="1200" dirty="0">
            <a:solidFill>
              <a:schemeClr val="bg1"/>
            </a:solidFill>
          </a:endParaRPr>
        </a:p>
      </dsp:txBody>
      <dsp:txXfrm>
        <a:off x="1008111" y="3296745"/>
        <a:ext cx="3744415" cy="1098915"/>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47CFAF3-C681-4648-8E9A-9F80AB356DB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397A6CA3-05C0-4FE2-9577-1B51B00AB73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FA4977B-1E55-4D23-8FF7-B5D3FD38BF70}" type="datetimeFigureOut">
              <a:rPr lang="en-GB" smtClean="0"/>
              <a:t>21/03/2023</a:t>
            </a:fld>
            <a:endParaRPr lang="en-GB"/>
          </a:p>
        </p:txBody>
      </p:sp>
      <p:sp>
        <p:nvSpPr>
          <p:cNvPr id="4" name="Footer Placeholder 3">
            <a:extLst>
              <a:ext uri="{FF2B5EF4-FFF2-40B4-BE49-F238E27FC236}">
                <a16:creationId xmlns:a16="http://schemas.microsoft.com/office/drawing/2014/main" id="{2BC50002-953F-4BAD-A639-29E00B9CEFD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EC75D55C-88E1-4983-A59E-98BE443BADA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E459202-E33D-41EA-B87D-1FC7F60477A9}" type="slidenum">
              <a:rPr lang="en-GB" smtClean="0"/>
              <a:t>‹#›</a:t>
            </a:fld>
            <a:endParaRPr lang="en-GB"/>
          </a:p>
        </p:txBody>
      </p:sp>
    </p:spTree>
    <p:extLst>
      <p:ext uri="{BB962C8B-B14F-4D97-AF65-F5344CB8AC3E}">
        <p14:creationId xmlns:p14="http://schemas.microsoft.com/office/powerpoint/2010/main" val="34269008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2A78A6-0F42-4FAA-BF65-C899F899D3F2}" type="datetimeFigureOut">
              <a:rPr lang="en-GB" smtClean="0"/>
              <a:t>21/03/2023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20D7BD-B251-4C81-A935-08EF5C6C800F}" type="slidenum">
              <a:rPr lang="en-GB" smtClean="0"/>
              <a:t>‹#›</a:t>
            </a:fld>
            <a:endParaRPr lang="en-GB"/>
          </a:p>
        </p:txBody>
      </p:sp>
    </p:spTree>
    <p:extLst>
      <p:ext uri="{BB962C8B-B14F-4D97-AF65-F5344CB8AC3E}">
        <p14:creationId xmlns:p14="http://schemas.microsoft.com/office/powerpoint/2010/main" val="2602605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thinklocalactpersonal.org.uk/makingitreal/"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20D7BD-B251-4C81-A935-08EF5C6C800F}" type="slidenum">
              <a:rPr lang="en-GB" smtClean="0"/>
              <a:t>1</a:t>
            </a:fld>
            <a:endParaRPr lang="en-GB"/>
          </a:p>
        </p:txBody>
      </p:sp>
    </p:spTree>
    <p:extLst>
      <p:ext uri="{BB962C8B-B14F-4D97-AF65-F5344CB8AC3E}">
        <p14:creationId xmlns:p14="http://schemas.microsoft.com/office/powerpoint/2010/main" val="7944626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Recording errors:</a:t>
            </a:r>
          </a:p>
          <a:p>
            <a:pPr marL="171450" indent="-171450">
              <a:buFont typeface="Arial" panose="020B0604020202020204" pitchFamily="34" charset="0"/>
              <a:buChar char="•"/>
            </a:pPr>
            <a:r>
              <a:rPr lang="en-GB" dirty="0"/>
              <a:t>Residential 47.2% said 0</a:t>
            </a:r>
          </a:p>
          <a:p>
            <a:pPr marL="171450" indent="-171450">
              <a:buFont typeface="Arial" panose="020B0604020202020204" pitchFamily="34" charset="0"/>
              <a:buChar char="•"/>
            </a:pPr>
            <a:r>
              <a:rPr lang="en-GB" dirty="0"/>
              <a:t>Community 38.3% said 0</a:t>
            </a:r>
          </a:p>
          <a:p>
            <a:pPr marL="171450" indent="-171450">
              <a:buFont typeface="Arial" panose="020B0604020202020204" pitchFamily="34" charset="0"/>
              <a:buChar char="•"/>
            </a:pPr>
            <a:endParaRPr lang="en-GB" dirty="0"/>
          </a:p>
          <a:p>
            <a:pPr marL="0" indent="0">
              <a:buFont typeface="Arial" panose="020B0604020202020204" pitchFamily="34" charset="0"/>
              <a:buNone/>
            </a:pPr>
            <a:r>
              <a:rPr lang="en-GB" dirty="0"/>
              <a:t>Administration errors:</a:t>
            </a:r>
          </a:p>
          <a:p>
            <a:pPr marL="171450" indent="-171450">
              <a:buFont typeface="Arial" panose="020B0604020202020204" pitchFamily="34" charset="0"/>
              <a:buChar char="•"/>
            </a:pPr>
            <a:r>
              <a:rPr lang="en-GB" dirty="0"/>
              <a:t>Residential 42.9% said 0</a:t>
            </a:r>
          </a:p>
          <a:p>
            <a:pPr marL="171450" indent="-171450">
              <a:buFont typeface="Arial" panose="020B0604020202020204" pitchFamily="34" charset="0"/>
              <a:buChar char="•"/>
            </a:pPr>
            <a:r>
              <a:rPr lang="en-GB" dirty="0"/>
              <a:t>Community 39.3% said 0</a:t>
            </a:r>
          </a:p>
          <a:p>
            <a:pPr marL="171450" indent="-171450">
              <a:buFont typeface="Arial" panose="020B0604020202020204" pitchFamily="34" charset="0"/>
              <a:buChar char="•"/>
            </a:pPr>
            <a:endParaRPr lang="en-GB" dirty="0"/>
          </a:p>
          <a:p>
            <a:pPr rtl="0" fontAlgn="base"/>
            <a:r>
              <a:rPr lang="en-GB" sz="1200" b="0" i="0" u="none" kern="1200" dirty="0">
                <a:solidFill>
                  <a:schemeClr val="tx1"/>
                </a:solidFill>
                <a:effectLst/>
                <a:latin typeface="+mn-lt"/>
                <a:ea typeface="+mn-ea"/>
                <a:cs typeface="+mn-cs"/>
              </a:rPr>
              <a:t>From a statistical point of view, we appreciate that medicines errors are inevitable, however we are keen to see how ‘leadership within an organisation promotes an open and honest safety culture that supports the safe and secure handling of medicines’. Whilst a single medicines error may result in no harm, a number of the same type of medicines errors being made in quick succession within the same organisation may prompt further investigation / root cause analysis. </a:t>
            </a:r>
          </a:p>
          <a:p>
            <a:pPr rtl="0" fontAlgn="base"/>
            <a:r>
              <a:rPr lang="en-GB" sz="1200" b="0" i="0" kern="1200" dirty="0">
                <a:solidFill>
                  <a:schemeClr val="tx1"/>
                </a:solidFill>
                <a:effectLst/>
                <a:latin typeface="+mn-lt"/>
                <a:ea typeface="+mn-ea"/>
                <a:cs typeface="+mn-cs"/>
              </a:rPr>
              <a:t> </a:t>
            </a:r>
          </a:p>
          <a:p>
            <a:pPr rtl="0" fontAlgn="base"/>
            <a:r>
              <a:rPr lang="en-GB" sz="1200" b="0" i="1" u="none" kern="1200" dirty="0">
                <a:solidFill>
                  <a:schemeClr val="tx1"/>
                </a:solidFill>
                <a:effectLst/>
                <a:latin typeface="+mn-lt"/>
                <a:ea typeface="+mn-ea"/>
                <a:cs typeface="+mn-cs"/>
              </a:rPr>
              <a:t>From </a:t>
            </a:r>
            <a:r>
              <a:rPr lang="en-GB" sz="1200" b="0" i="0" u="none" kern="1200" dirty="0">
                <a:solidFill>
                  <a:schemeClr val="tx1"/>
                </a:solidFill>
                <a:effectLst/>
                <a:latin typeface="+mn-lt"/>
                <a:ea typeface="+mn-ea"/>
                <a:cs typeface="+mn-cs"/>
              </a:rPr>
              <a:t>NHS England’s NRLS page guidance:  </a:t>
            </a:r>
          </a:p>
          <a:p>
            <a:pPr rtl="0" fontAlgn="base"/>
            <a:r>
              <a:rPr lang="en-GB" sz="1200" b="0" i="1" u="none" kern="1200" dirty="0">
                <a:solidFill>
                  <a:schemeClr val="tx1"/>
                </a:solidFill>
                <a:effectLst/>
                <a:latin typeface="+mn-lt"/>
                <a:ea typeface="+mn-ea"/>
                <a:cs typeface="+mn-cs"/>
              </a:rPr>
              <a:t>A ‘low’ reporting rate from an organisation should not be interpreted as a ‘safe’ organisation and may represent under-reporting. Subsequently, a ‘high’ reporting rate should not be interpreted as an ‘unsafe’ organisation and may actually represent a culture of greater openness.</a:t>
            </a:r>
            <a:r>
              <a:rPr lang="en-GB" sz="1200" b="0" i="0" u="none" kern="1200" dirty="0">
                <a:solidFill>
                  <a:schemeClr val="tx1"/>
                </a:solidFill>
                <a:effectLst/>
                <a:latin typeface="+mn-lt"/>
                <a:ea typeface="+mn-ea"/>
                <a:cs typeface="+mn-cs"/>
              </a:rPr>
              <a:t> </a:t>
            </a:r>
          </a:p>
          <a:p>
            <a:pPr rtl="0" fontAlgn="base"/>
            <a:r>
              <a:rPr lang="en-GB" sz="1200" b="0" i="0" kern="1200" dirty="0">
                <a:solidFill>
                  <a:schemeClr val="tx1"/>
                </a:solidFill>
                <a:effectLst/>
                <a:latin typeface="+mn-lt"/>
                <a:ea typeface="+mn-ea"/>
                <a:cs typeface="+mn-cs"/>
              </a:rPr>
              <a:t> </a:t>
            </a:r>
          </a:p>
          <a:p>
            <a:pPr rtl="0" fontAlgn="base"/>
            <a:r>
              <a:rPr lang="en-GB" sz="1200" b="0" i="0" u="none" kern="1200" dirty="0">
                <a:solidFill>
                  <a:schemeClr val="tx1"/>
                </a:solidFill>
                <a:effectLst/>
                <a:latin typeface="+mn-lt"/>
                <a:ea typeface="+mn-ea"/>
                <a:cs typeface="+mn-cs"/>
              </a:rPr>
              <a:t>Therefore, providers are encouraged to report medicines errors, unless a clinical / medical review has determined that there has been no harm to the person.  </a:t>
            </a:r>
          </a:p>
          <a:p>
            <a:pPr marL="0" indent="0">
              <a:buFont typeface="Arial" panose="020B0604020202020204" pitchFamily="34" charset="0"/>
              <a:buNone/>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0C41C33-9FEA-479E-95B2-1FFA581BA7E4}"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351946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Recording errors:</a:t>
            </a:r>
          </a:p>
          <a:p>
            <a:pPr marL="171450" indent="-171450">
              <a:buFont typeface="Arial" panose="020B0604020202020204" pitchFamily="34" charset="0"/>
              <a:buChar char="•"/>
            </a:pPr>
            <a:r>
              <a:rPr lang="en-GB" dirty="0"/>
              <a:t>Residential 47.2% said 0</a:t>
            </a:r>
          </a:p>
          <a:p>
            <a:pPr marL="171450" indent="-171450">
              <a:buFont typeface="Arial" panose="020B0604020202020204" pitchFamily="34" charset="0"/>
              <a:buChar char="•"/>
            </a:pPr>
            <a:r>
              <a:rPr lang="en-GB" dirty="0"/>
              <a:t>Community 38.3% said 0</a:t>
            </a:r>
          </a:p>
          <a:p>
            <a:pPr marL="171450" indent="-171450">
              <a:buFont typeface="Arial" panose="020B0604020202020204" pitchFamily="34" charset="0"/>
              <a:buChar char="•"/>
            </a:pPr>
            <a:endParaRPr lang="en-GB" dirty="0"/>
          </a:p>
          <a:p>
            <a:pPr marL="0" indent="0">
              <a:buFont typeface="Arial" panose="020B0604020202020204" pitchFamily="34" charset="0"/>
              <a:buNone/>
            </a:pPr>
            <a:r>
              <a:rPr lang="en-GB" dirty="0"/>
              <a:t>Administration errors:</a:t>
            </a:r>
          </a:p>
          <a:p>
            <a:pPr marL="171450" indent="-171450">
              <a:buFont typeface="Arial" panose="020B0604020202020204" pitchFamily="34" charset="0"/>
              <a:buChar char="•"/>
            </a:pPr>
            <a:r>
              <a:rPr lang="en-GB" dirty="0"/>
              <a:t>Residential 42.9% said 0</a:t>
            </a:r>
          </a:p>
          <a:p>
            <a:pPr marL="171450" indent="-171450">
              <a:buFont typeface="Arial" panose="020B0604020202020204" pitchFamily="34" charset="0"/>
              <a:buChar char="•"/>
            </a:pPr>
            <a:r>
              <a:rPr lang="en-GB" dirty="0"/>
              <a:t>Community 39.3% said 0</a:t>
            </a:r>
          </a:p>
          <a:p>
            <a:pPr marL="171450" indent="-171450">
              <a:buFont typeface="Arial" panose="020B0604020202020204" pitchFamily="34" charset="0"/>
              <a:buChar char="•"/>
            </a:pPr>
            <a:endParaRPr lang="en-GB" dirty="0"/>
          </a:p>
          <a:p>
            <a:pPr rtl="0" fontAlgn="base"/>
            <a:r>
              <a:rPr lang="en-GB" sz="1200" b="0" i="0" u="none" kern="1200" dirty="0">
                <a:solidFill>
                  <a:schemeClr val="tx1"/>
                </a:solidFill>
                <a:effectLst/>
                <a:latin typeface="+mn-lt"/>
                <a:ea typeface="+mn-ea"/>
                <a:cs typeface="+mn-cs"/>
              </a:rPr>
              <a:t>From a statistical point of view, we appreciate that medicines errors are inevitable, however we are keen to see how ‘leadership within an organisation promotes an open and honest safety culture that supports the safe and secure handling of medicines’. Whilst a single medicines error may result in no harm, a number of the same type of medicines errors being made in quick succession within the same organisation may prompt further investigation / root cause analysis. </a:t>
            </a:r>
          </a:p>
          <a:p>
            <a:pPr rtl="0" fontAlgn="base"/>
            <a:r>
              <a:rPr lang="en-GB" sz="1200" b="0" i="0" kern="1200" dirty="0">
                <a:solidFill>
                  <a:schemeClr val="tx1"/>
                </a:solidFill>
                <a:effectLst/>
                <a:latin typeface="+mn-lt"/>
                <a:ea typeface="+mn-ea"/>
                <a:cs typeface="+mn-cs"/>
              </a:rPr>
              <a:t> </a:t>
            </a:r>
          </a:p>
          <a:p>
            <a:pPr rtl="0" fontAlgn="base"/>
            <a:r>
              <a:rPr lang="en-GB" sz="1200" b="0" i="1" u="none" kern="1200" dirty="0">
                <a:solidFill>
                  <a:schemeClr val="tx1"/>
                </a:solidFill>
                <a:effectLst/>
                <a:latin typeface="+mn-lt"/>
                <a:ea typeface="+mn-ea"/>
                <a:cs typeface="+mn-cs"/>
              </a:rPr>
              <a:t>From </a:t>
            </a:r>
            <a:r>
              <a:rPr lang="en-GB" sz="1200" b="0" i="0" u="none" kern="1200" dirty="0">
                <a:solidFill>
                  <a:schemeClr val="tx1"/>
                </a:solidFill>
                <a:effectLst/>
                <a:latin typeface="+mn-lt"/>
                <a:ea typeface="+mn-ea"/>
                <a:cs typeface="+mn-cs"/>
              </a:rPr>
              <a:t>NHS England’s NRLS page guidance:  </a:t>
            </a:r>
          </a:p>
          <a:p>
            <a:pPr rtl="0" fontAlgn="base"/>
            <a:r>
              <a:rPr lang="en-GB" sz="1200" b="0" i="1" u="none" kern="1200" dirty="0">
                <a:solidFill>
                  <a:schemeClr val="tx1"/>
                </a:solidFill>
                <a:effectLst/>
                <a:latin typeface="+mn-lt"/>
                <a:ea typeface="+mn-ea"/>
                <a:cs typeface="+mn-cs"/>
              </a:rPr>
              <a:t>A ‘low’ reporting rate from an organisation should not be interpreted as a ‘safe’ organisation and may represent under-reporting. Subsequently, a ‘high’ reporting rate should not be interpreted as an ‘unsafe’ organisation and may actually represent a culture of greater openness.</a:t>
            </a:r>
            <a:r>
              <a:rPr lang="en-GB" sz="1200" b="0" i="0" u="none" kern="1200" dirty="0">
                <a:solidFill>
                  <a:schemeClr val="tx1"/>
                </a:solidFill>
                <a:effectLst/>
                <a:latin typeface="+mn-lt"/>
                <a:ea typeface="+mn-ea"/>
                <a:cs typeface="+mn-cs"/>
              </a:rPr>
              <a:t> </a:t>
            </a:r>
          </a:p>
          <a:p>
            <a:pPr rtl="0" fontAlgn="base"/>
            <a:r>
              <a:rPr lang="en-GB" sz="1200" b="0" i="0" kern="1200" dirty="0">
                <a:solidFill>
                  <a:schemeClr val="tx1"/>
                </a:solidFill>
                <a:effectLst/>
                <a:latin typeface="+mn-lt"/>
                <a:ea typeface="+mn-ea"/>
                <a:cs typeface="+mn-cs"/>
              </a:rPr>
              <a:t> </a:t>
            </a:r>
          </a:p>
          <a:p>
            <a:pPr rtl="0" fontAlgn="base"/>
            <a:r>
              <a:rPr lang="en-GB" sz="1200" b="0" i="0" u="none" kern="1200" dirty="0">
                <a:solidFill>
                  <a:schemeClr val="tx1"/>
                </a:solidFill>
                <a:effectLst/>
                <a:latin typeface="+mn-lt"/>
                <a:ea typeface="+mn-ea"/>
                <a:cs typeface="+mn-cs"/>
              </a:rPr>
              <a:t>Therefore, providers are encouraged to report medicines errors, unless a clinical / medical review has determined that there has been no harm to the person.  </a:t>
            </a:r>
          </a:p>
          <a:p>
            <a:pPr marL="0" indent="0">
              <a:buFont typeface="Arial" panose="020B0604020202020204" pitchFamily="34" charset="0"/>
              <a:buNone/>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0C41C33-9FEA-479E-95B2-1FFA581BA7E4}"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525221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Recording errors:</a:t>
            </a:r>
          </a:p>
          <a:p>
            <a:pPr marL="171450" indent="-171450">
              <a:buFont typeface="Arial" panose="020B0604020202020204" pitchFamily="34" charset="0"/>
              <a:buChar char="•"/>
            </a:pPr>
            <a:r>
              <a:rPr lang="en-GB" dirty="0"/>
              <a:t>Residential 47.2% said 0</a:t>
            </a:r>
          </a:p>
          <a:p>
            <a:pPr marL="171450" indent="-171450">
              <a:buFont typeface="Arial" panose="020B0604020202020204" pitchFamily="34" charset="0"/>
              <a:buChar char="•"/>
            </a:pPr>
            <a:r>
              <a:rPr lang="en-GB" dirty="0"/>
              <a:t>Community 38.3% said 0</a:t>
            </a:r>
          </a:p>
          <a:p>
            <a:pPr marL="171450" indent="-171450">
              <a:buFont typeface="Arial" panose="020B0604020202020204" pitchFamily="34" charset="0"/>
              <a:buChar char="•"/>
            </a:pPr>
            <a:endParaRPr lang="en-GB" dirty="0"/>
          </a:p>
          <a:p>
            <a:pPr marL="0" indent="0">
              <a:buFont typeface="Arial" panose="020B0604020202020204" pitchFamily="34" charset="0"/>
              <a:buNone/>
            </a:pPr>
            <a:r>
              <a:rPr lang="en-GB" dirty="0"/>
              <a:t>Administration errors:</a:t>
            </a:r>
          </a:p>
          <a:p>
            <a:pPr marL="171450" indent="-171450">
              <a:buFont typeface="Arial" panose="020B0604020202020204" pitchFamily="34" charset="0"/>
              <a:buChar char="•"/>
            </a:pPr>
            <a:r>
              <a:rPr lang="en-GB" dirty="0"/>
              <a:t>Residential 42.9% said 0</a:t>
            </a:r>
          </a:p>
          <a:p>
            <a:pPr marL="171450" indent="-171450">
              <a:buFont typeface="Arial" panose="020B0604020202020204" pitchFamily="34" charset="0"/>
              <a:buChar char="•"/>
            </a:pPr>
            <a:r>
              <a:rPr lang="en-GB" dirty="0"/>
              <a:t>Community 39.3% said 0</a:t>
            </a:r>
          </a:p>
          <a:p>
            <a:pPr marL="171450" indent="-171450">
              <a:buFont typeface="Arial" panose="020B0604020202020204" pitchFamily="34" charset="0"/>
              <a:buChar char="•"/>
            </a:pPr>
            <a:endParaRPr lang="en-GB" dirty="0"/>
          </a:p>
          <a:p>
            <a:pPr rtl="0" fontAlgn="base"/>
            <a:r>
              <a:rPr lang="en-GB" sz="1200" b="0" i="0" u="none" kern="1200" dirty="0">
                <a:solidFill>
                  <a:schemeClr val="tx1"/>
                </a:solidFill>
                <a:effectLst/>
                <a:latin typeface="+mn-lt"/>
                <a:ea typeface="+mn-ea"/>
                <a:cs typeface="+mn-cs"/>
              </a:rPr>
              <a:t>From a statistical point of view, we appreciate that medicines errors are inevitable, however we are keen to see how ‘leadership within an organisation promotes an open and honest safety culture that supports the safe and secure handling of medicines’. Whilst a single medicines error may result in no harm, a number of the same type of medicines errors being made in quick succession within the same organisation may prompt further investigation / root cause analysis. </a:t>
            </a:r>
          </a:p>
          <a:p>
            <a:pPr rtl="0" fontAlgn="base"/>
            <a:r>
              <a:rPr lang="en-GB" sz="1200" b="0" i="0" kern="1200" dirty="0">
                <a:solidFill>
                  <a:schemeClr val="tx1"/>
                </a:solidFill>
                <a:effectLst/>
                <a:latin typeface="+mn-lt"/>
                <a:ea typeface="+mn-ea"/>
                <a:cs typeface="+mn-cs"/>
              </a:rPr>
              <a:t> </a:t>
            </a:r>
          </a:p>
          <a:p>
            <a:pPr rtl="0" fontAlgn="base"/>
            <a:r>
              <a:rPr lang="en-GB" sz="1200" b="0" i="1" u="none" kern="1200" dirty="0">
                <a:solidFill>
                  <a:schemeClr val="tx1"/>
                </a:solidFill>
                <a:effectLst/>
                <a:latin typeface="+mn-lt"/>
                <a:ea typeface="+mn-ea"/>
                <a:cs typeface="+mn-cs"/>
              </a:rPr>
              <a:t>From </a:t>
            </a:r>
            <a:r>
              <a:rPr lang="en-GB" sz="1200" b="0" i="0" u="none" kern="1200" dirty="0">
                <a:solidFill>
                  <a:schemeClr val="tx1"/>
                </a:solidFill>
                <a:effectLst/>
                <a:latin typeface="+mn-lt"/>
                <a:ea typeface="+mn-ea"/>
                <a:cs typeface="+mn-cs"/>
              </a:rPr>
              <a:t>NHS England’s NRLS page guidance:  </a:t>
            </a:r>
          </a:p>
          <a:p>
            <a:pPr rtl="0" fontAlgn="base"/>
            <a:r>
              <a:rPr lang="en-GB" sz="1200" b="0" i="1" u="none" kern="1200" dirty="0">
                <a:solidFill>
                  <a:schemeClr val="tx1"/>
                </a:solidFill>
                <a:effectLst/>
                <a:latin typeface="+mn-lt"/>
                <a:ea typeface="+mn-ea"/>
                <a:cs typeface="+mn-cs"/>
              </a:rPr>
              <a:t>A ‘low’ reporting rate from an organisation should not be interpreted as a ‘safe’ organisation and may represent under-reporting. Subsequently, a ‘high’ reporting rate should not be interpreted as an ‘unsafe’ organisation and may actually represent a culture of greater openness.</a:t>
            </a:r>
            <a:r>
              <a:rPr lang="en-GB" sz="1200" b="0" i="0" u="none" kern="1200" dirty="0">
                <a:solidFill>
                  <a:schemeClr val="tx1"/>
                </a:solidFill>
                <a:effectLst/>
                <a:latin typeface="+mn-lt"/>
                <a:ea typeface="+mn-ea"/>
                <a:cs typeface="+mn-cs"/>
              </a:rPr>
              <a:t> </a:t>
            </a:r>
          </a:p>
          <a:p>
            <a:pPr rtl="0" fontAlgn="base"/>
            <a:r>
              <a:rPr lang="en-GB" sz="1200" b="0" i="0" kern="1200" dirty="0">
                <a:solidFill>
                  <a:schemeClr val="tx1"/>
                </a:solidFill>
                <a:effectLst/>
                <a:latin typeface="+mn-lt"/>
                <a:ea typeface="+mn-ea"/>
                <a:cs typeface="+mn-cs"/>
              </a:rPr>
              <a:t> </a:t>
            </a:r>
          </a:p>
          <a:p>
            <a:pPr rtl="0" fontAlgn="base"/>
            <a:r>
              <a:rPr lang="en-GB" sz="1200" b="0" i="0" u="none" kern="1200" dirty="0">
                <a:solidFill>
                  <a:schemeClr val="tx1"/>
                </a:solidFill>
                <a:effectLst/>
                <a:latin typeface="+mn-lt"/>
                <a:ea typeface="+mn-ea"/>
                <a:cs typeface="+mn-cs"/>
              </a:rPr>
              <a:t>Therefore, providers are encouraged to report medicines errors, unless a clinical / medical review has determined that there has been no harm to the person.  </a:t>
            </a:r>
          </a:p>
          <a:p>
            <a:pPr marL="0" indent="0">
              <a:buFont typeface="Arial" panose="020B0604020202020204" pitchFamily="34" charset="0"/>
              <a:buNone/>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0C41C33-9FEA-479E-95B2-1FFA581BA7E4}"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434684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Recording errors:</a:t>
            </a:r>
          </a:p>
          <a:p>
            <a:pPr marL="171450" indent="-171450">
              <a:buFont typeface="Arial" panose="020B0604020202020204" pitchFamily="34" charset="0"/>
              <a:buChar char="•"/>
            </a:pPr>
            <a:r>
              <a:rPr lang="en-GB" dirty="0"/>
              <a:t>Residential 47.2% said 0</a:t>
            </a:r>
          </a:p>
          <a:p>
            <a:pPr marL="171450" indent="-171450">
              <a:buFont typeface="Arial" panose="020B0604020202020204" pitchFamily="34" charset="0"/>
              <a:buChar char="•"/>
            </a:pPr>
            <a:r>
              <a:rPr lang="en-GB" dirty="0"/>
              <a:t>Community 38.3% said 0</a:t>
            </a:r>
          </a:p>
          <a:p>
            <a:pPr marL="171450" indent="-171450">
              <a:buFont typeface="Arial" panose="020B0604020202020204" pitchFamily="34" charset="0"/>
              <a:buChar char="•"/>
            </a:pPr>
            <a:endParaRPr lang="en-GB" dirty="0"/>
          </a:p>
          <a:p>
            <a:pPr marL="0" indent="0">
              <a:buFont typeface="Arial" panose="020B0604020202020204" pitchFamily="34" charset="0"/>
              <a:buNone/>
            </a:pPr>
            <a:r>
              <a:rPr lang="en-GB" dirty="0"/>
              <a:t>Administration errors:</a:t>
            </a:r>
          </a:p>
          <a:p>
            <a:pPr marL="171450" indent="-171450">
              <a:buFont typeface="Arial" panose="020B0604020202020204" pitchFamily="34" charset="0"/>
              <a:buChar char="•"/>
            </a:pPr>
            <a:r>
              <a:rPr lang="en-GB" dirty="0"/>
              <a:t>Residential 42.9% said 0</a:t>
            </a:r>
          </a:p>
          <a:p>
            <a:pPr marL="171450" indent="-171450">
              <a:buFont typeface="Arial" panose="020B0604020202020204" pitchFamily="34" charset="0"/>
              <a:buChar char="•"/>
            </a:pPr>
            <a:r>
              <a:rPr lang="en-GB" dirty="0"/>
              <a:t>Community 39.3% said 0</a:t>
            </a:r>
          </a:p>
          <a:p>
            <a:pPr marL="171450" indent="-171450">
              <a:buFont typeface="Arial" panose="020B0604020202020204" pitchFamily="34" charset="0"/>
              <a:buChar char="•"/>
            </a:pPr>
            <a:endParaRPr lang="en-GB" dirty="0"/>
          </a:p>
          <a:p>
            <a:pPr rtl="0" fontAlgn="base"/>
            <a:r>
              <a:rPr lang="en-GB" sz="1200" b="0" i="0" u="none" kern="1200" dirty="0">
                <a:solidFill>
                  <a:schemeClr val="tx1"/>
                </a:solidFill>
                <a:effectLst/>
                <a:latin typeface="+mn-lt"/>
                <a:ea typeface="+mn-ea"/>
                <a:cs typeface="+mn-cs"/>
              </a:rPr>
              <a:t>From a statistical point of view, we appreciate that medicines errors are inevitable, however we are keen to see how ‘leadership within an organisation promotes an open and honest safety culture that supports the safe and secure handling of medicines’. Whilst a single medicines error may result in no harm, a number of the same type of medicines errors being made in quick succession within the same organisation may prompt further investigation / root cause analysis. </a:t>
            </a:r>
          </a:p>
          <a:p>
            <a:pPr rtl="0" fontAlgn="base"/>
            <a:r>
              <a:rPr lang="en-GB" sz="1200" b="0" i="0" kern="1200" dirty="0">
                <a:solidFill>
                  <a:schemeClr val="tx1"/>
                </a:solidFill>
                <a:effectLst/>
                <a:latin typeface="+mn-lt"/>
                <a:ea typeface="+mn-ea"/>
                <a:cs typeface="+mn-cs"/>
              </a:rPr>
              <a:t> </a:t>
            </a:r>
          </a:p>
          <a:p>
            <a:pPr rtl="0" fontAlgn="base"/>
            <a:r>
              <a:rPr lang="en-GB" sz="1200" b="0" i="1" u="none" kern="1200" dirty="0">
                <a:solidFill>
                  <a:schemeClr val="tx1"/>
                </a:solidFill>
                <a:effectLst/>
                <a:latin typeface="+mn-lt"/>
                <a:ea typeface="+mn-ea"/>
                <a:cs typeface="+mn-cs"/>
              </a:rPr>
              <a:t>From </a:t>
            </a:r>
            <a:r>
              <a:rPr lang="en-GB" sz="1200" b="0" i="0" u="none" kern="1200" dirty="0">
                <a:solidFill>
                  <a:schemeClr val="tx1"/>
                </a:solidFill>
                <a:effectLst/>
                <a:latin typeface="+mn-lt"/>
                <a:ea typeface="+mn-ea"/>
                <a:cs typeface="+mn-cs"/>
              </a:rPr>
              <a:t>NHS England’s NRLS page guidance:  </a:t>
            </a:r>
          </a:p>
          <a:p>
            <a:pPr rtl="0" fontAlgn="base"/>
            <a:r>
              <a:rPr lang="en-GB" sz="1200" b="0" i="1" u="none" kern="1200" dirty="0">
                <a:solidFill>
                  <a:schemeClr val="tx1"/>
                </a:solidFill>
                <a:effectLst/>
                <a:latin typeface="+mn-lt"/>
                <a:ea typeface="+mn-ea"/>
                <a:cs typeface="+mn-cs"/>
              </a:rPr>
              <a:t>A ‘low’ reporting rate from an organisation should not be interpreted as a ‘safe’ organisation and may represent under-reporting. Subsequently, a ‘high’ reporting rate should not be interpreted as an ‘unsafe’ organisation and may actually represent a culture of greater openness.</a:t>
            </a:r>
            <a:r>
              <a:rPr lang="en-GB" sz="1200" b="0" i="0" u="none" kern="1200" dirty="0">
                <a:solidFill>
                  <a:schemeClr val="tx1"/>
                </a:solidFill>
                <a:effectLst/>
                <a:latin typeface="+mn-lt"/>
                <a:ea typeface="+mn-ea"/>
                <a:cs typeface="+mn-cs"/>
              </a:rPr>
              <a:t> </a:t>
            </a:r>
          </a:p>
          <a:p>
            <a:pPr rtl="0" fontAlgn="base"/>
            <a:r>
              <a:rPr lang="en-GB" sz="1200" b="0" i="0" kern="1200" dirty="0">
                <a:solidFill>
                  <a:schemeClr val="tx1"/>
                </a:solidFill>
                <a:effectLst/>
                <a:latin typeface="+mn-lt"/>
                <a:ea typeface="+mn-ea"/>
                <a:cs typeface="+mn-cs"/>
              </a:rPr>
              <a:t> </a:t>
            </a:r>
          </a:p>
          <a:p>
            <a:pPr rtl="0" fontAlgn="base"/>
            <a:r>
              <a:rPr lang="en-GB" sz="1200" b="0" i="0" u="none" kern="1200" dirty="0">
                <a:solidFill>
                  <a:schemeClr val="tx1"/>
                </a:solidFill>
                <a:effectLst/>
                <a:latin typeface="+mn-lt"/>
                <a:ea typeface="+mn-ea"/>
                <a:cs typeface="+mn-cs"/>
              </a:rPr>
              <a:t>Therefore, providers are encouraged to report medicines errors, unless a clinical / medical review has determined that there has been no harm to the person.  </a:t>
            </a:r>
          </a:p>
          <a:p>
            <a:pPr marL="0" indent="0">
              <a:buFont typeface="Arial" panose="020B0604020202020204" pitchFamily="34" charset="0"/>
              <a:buNone/>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0C41C33-9FEA-479E-95B2-1FFA581BA7E4}"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718148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Recording errors:</a:t>
            </a:r>
          </a:p>
          <a:p>
            <a:pPr marL="171450" indent="-171450">
              <a:buFont typeface="Arial" panose="020B0604020202020204" pitchFamily="34" charset="0"/>
              <a:buChar char="•"/>
            </a:pPr>
            <a:r>
              <a:rPr lang="en-GB" dirty="0"/>
              <a:t>Residential 47.2% said 0</a:t>
            </a:r>
          </a:p>
          <a:p>
            <a:pPr marL="171450" indent="-171450">
              <a:buFont typeface="Arial" panose="020B0604020202020204" pitchFamily="34" charset="0"/>
              <a:buChar char="•"/>
            </a:pPr>
            <a:r>
              <a:rPr lang="en-GB" dirty="0"/>
              <a:t>Community 38.3% said 0</a:t>
            </a:r>
          </a:p>
          <a:p>
            <a:pPr marL="171450" indent="-171450">
              <a:buFont typeface="Arial" panose="020B0604020202020204" pitchFamily="34" charset="0"/>
              <a:buChar char="•"/>
            </a:pPr>
            <a:endParaRPr lang="en-GB" dirty="0"/>
          </a:p>
          <a:p>
            <a:pPr marL="0" indent="0">
              <a:buFont typeface="Arial" panose="020B0604020202020204" pitchFamily="34" charset="0"/>
              <a:buNone/>
            </a:pPr>
            <a:r>
              <a:rPr lang="en-GB" dirty="0"/>
              <a:t>Administration errors:</a:t>
            </a:r>
          </a:p>
          <a:p>
            <a:pPr marL="171450" indent="-171450">
              <a:buFont typeface="Arial" panose="020B0604020202020204" pitchFamily="34" charset="0"/>
              <a:buChar char="•"/>
            </a:pPr>
            <a:r>
              <a:rPr lang="en-GB" dirty="0"/>
              <a:t>Residential 42.9% said 0</a:t>
            </a:r>
          </a:p>
          <a:p>
            <a:pPr marL="171450" indent="-171450">
              <a:buFont typeface="Arial" panose="020B0604020202020204" pitchFamily="34" charset="0"/>
              <a:buChar char="•"/>
            </a:pPr>
            <a:r>
              <a:rPr lang="en-GB" dirty="0"/>
              <a:t>Community 39.3% said 0</a:t>
            </a:r>
          </a:p>
          <a:p>
            <a:pPr marL="171450" indent="-171450">
              <a:buFont typeface="Arial" panose="020B0604020202020204" pitchFamily="34" charset="0"/>
              <a:buChar char="•"/>
            </a:pPr>
            <a:endParaRPr lang="en-GB" dirty="0"/>
          </a:p>
          <a:p>
            <a:pPr rtl="0" fontAlgn="base"/>
            <a:r>
              <a:rPr lang="en-GB" sz="1200" b="0" i="0" u="none" kern="1200" dirty="0">
                <a:solidFill>
                  <a:schemeClr val="tx1"/>
                </a:solidFill>
                <a:effectLst/>
                <a:latin typeface="+mn-lt"/>
                <a:ea typeface="+mn-ea"/>
                <a:cs typeface="+mn-cs"/>
              </a:rPr>
              <a:t>From a statistical point of view, we appreciate that medicines errors are inevitable, however we are keen to see how ‘leadership within an organisation promotes an open and honest safety culture that supports the safe and secure handling of medicines’. Whilst a single medicines error may result in no harm, a number of the same type of medicines errors being made in quick succession within the same organisation may prompt further investigation / root cause analysis. </a:t>
            </a:r>
          </a:p>
          <a:p>
            <a:pPr rtl="0" fontAlgn="base"/>
            <a:r>
              <a:rPr lang="en-GB" sz="1200" b="0" i="0" kern="1200" dirty="0">
                <a:solidFill>
                  <a:schemeClr val="tx1"/>
                </a:solidFill>
                <a:effectLst/>
                <a:latin typeface="+mn-lt"/>
                <a:ea typeface="+mn-ea"/>
                <a:cs typeface="+mn-cs"/>
              </a:rPr>
              <a:t> </a:t>
            </a:r>
          </a:p>
          <a:p>
            <a:pPr rtl="0" fontAlgn="base"/>
            <a:r>
              <a:rPr lang="en-GB" sz="1200" b="0" i="1" u="none" kern="1200" dirty="0">
                <a:solidFill>
                  <a:schemeClr val="tx1"/>
                </a:solidFill>
                <a:effectLst/>
                <a:latin typeface="+mn-lt"/>
                <a:ea typeface="+mn-ea"/>
                <a:cs typeface="+mn-cs"/>
              </a:rPr>
              <a:t>From </a:t>
            </a:r>
            <a:r>
              <a:rPr lang="en-GB" sz="1200" b="0" i="0" u="none" kern="1200" dirty="0">
                <a:solidFill>
                  <a:schemeClr val="tx1"/>
                </a:solidFill>
                <a:effectLst/>
                <a:latin typeface="+mn-lt"/>
                <a:ea typeface="+mn-ea"/>
                <a:cs typeface="+mn-cs"/>
              </a:rPr>
              <a:t>NHS England’s NRLS page guidance:  </a:t>
            </a:r>
          </a:p>
          <a:p>
            <a:pPr rtl="0" fontAlgn="base"/>
            <a:r>
              <a:rPr lang="en-GB" sz="1200" b="0" i="1" u="none" kern="1200" dirty="0">
                <a:solidFill>
                  <a:schemeClr val="tx1"/>
                </a:solidFill>
                <a:effectLst/>
                <a:latin typeface="+mn-lt"/>
                <a:ea typeface="+mn-ea"/>
                <a:cs typeface="+mn-cs"/>
              </a:rPr>
              <a:t>A ‘low’ reporting rate from an organisation should not be interpreted as a ‘safe’ organisation and may represent under-reporting. Subsequently, a ‘high’ reporting rate should not be interpreted as an ‘unsafe’ organisation and may actually represent a culture of greater openness.</a:t>
            </a:r>
            <a:r>
              <a:rPr lang="en-GB" sz="1200" b="0" i="0" u="none" kern="1200" dirty="0">
                <a:solidFill>
                  <a:schemeClr val="tx1"/>
                </a:solidFill>
                <a:effectLst/>
                <a:latin typeface="+mn-lt"/>
                <a:ea typeface="+mn-ea"/>
                <a:cs typeface="+mn-cs"/>
              </a:rPr>
              <a:t> </a:t>
            </a:r>
          </a:p>
          <a:p>
            <a:pPr rtl="0" fontAlgn="base"/>
            <a:r>
              <a:rPr lang="en-GB" sz="1200" b="0" i="0" kern="1200" dirty="0">
                <a:solidFill>
                  <a:schemeClr val="tx1"/>
                </a:solidFill>
                <a:effectLst/>
                <a:latin typeface="+mn-lt"/>
                <a:ea typeface="+mn-ea"/>
                <a:cs typeface="+mn-cs"/>
              </a:rPr>
              <a:t> </a:t>
            </a:r>
          </a:p>
          <a:p>
            <a:pPr rtl="0" fontAlgn="base"/>
            <a:r>
              <a:rPr lang="en-GB" sz="1200" b="0" i="0" u="none" kern="1200" dirty="0">
                <a:solidFill>
                  <a:schemeClr val="tx1"/>
                </a:solidFill>
                <a:effectLst/>
                <a:latin typeface="+mn-lt"/>
                <a:ea typeface="+mn-ea"/>
                <a:cs typeface="+mn-cs"/>
              </a:rPr>
              <a:t>Therefore, providers are encouraged to report medicines errors, unless a clinical / medical review has determined that there has been no harm to the person.  </a:t>
            </a:r>
          </a:p>
          <a:p>
            <a:pPr marL="0" indent="0">
              <a:buFont typeface="Arial" panose="020B0604020202020204" pitchFamily="34" charset="0"/>
              <a:buNone/>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0C41C33-9FEA-479E-95B2-1FFA581BA7E4}"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202500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Recording errors:</a:t>
            </a:r>
          </a:p>
          <a:p>
            <a:pPr marL="171450" indent="-171450">
              <a:buFont typeface="Arial" panose="020B0604020202020204" pitchFamily="34" charset="0"/>
              <a:buChar char="•"/>
            </a:pPr>
            <a:r>
              <a:rPr lang="en-GB" dirty="0"/>
              <a:t>Residential 47.2% said 0</a:t>
            </a:r>
          </a:p>
          <a:p>
            <a:pPr marL="171450" indent="-171450">
              <a:buFont typeface="Arial" panose="020B0604020202020204" pitchFamily="34" charset="0"/>
              <a:buChar char="•"/>
            </a:pPr>
            <a:r>
              <a:rPr lang="en-GB" dirty="0"/>
              <a:t>Community 38.3% said 0</a:t>
            </a:r>
          </a:p>
          <a:p>
            <a:pPr marL="171450" indent="-171450">
              <a:buFont typeface="Arial" panose="020B0604020202020204" pitchFamily="34" charset="0"/>
              <a:buChar char="•"/>
            </a:pPr>
            <a:endParaRPr lang="en-GB" dirty="0"/>
          </a:p>
          <a:p>
            <a:pPr marL="0" indent="0">
              <a:buFont typeface="Arial" panose="020B0604020202020204" pitchFamily="34" charset="0"/>
              <a:buNone/>
            </a:pPr>
            <a:r>
              <a:rPr lang="en-GB" dirty="0"/>
              <a:t>Administration errors:</a:t>
            </a:r>
          </a:p>
          <a:p>
            <a:pPr marL="171450" indent="-171450">
              <a:buFont typeface="Arial" panose="020B0604020202020204" pitchFamily="34" charset="0"/>
              <a:buChar char="•"/>
            </a:pPr>
            <a:r>
              <a:rPr lang="en-GB" dirty="0"/>
              <a:t>Residential 42.9% said 0</a:t>
            </a:r>
          </a:p>
          <a:p>
            <a:pPr marL="171450" indent="-171450">
              <a:buFont typeface="Arial" panose="020B0604020202020204" pitchFamily="34" charset="0"/>
              <a:buChar char="•"/>
            </a:pPr>
            <a:r>
              <a:rPr lang="en-GB" dirty="0"/>
              <a:t>Community 39.3% said 0</a:t>
            </a:r>
          </a:p>
          <a:p>
            <a:pPr marL="171450" indent="-171450">
              <a:buFont typeface="Arial" panose="020B0604020202020204" pitchFamily="34" charset="0"/>
              <a:buChar char="•"/>
            </a:pPr>
            <a:endParaRPr lang="en-GB" dirty="0"/>
          </a:p>
          <a:p>
            <a:pPr rtl="0" fontAlgn="base"/>
            <a:r>
              <a:rPr lang="en-GB" sz="1200" b="0" i="0" u="none" kern="1200" dirty="0">
                <a:solidFill>
                  <a:schemeClr val="tx1"/>
                </a:solidFill>
                <a:effectLst/>
                <a:latin typeface="+mn-lt"/>
                <a:ea typeface="+mn-ea"/>
                <a:cs typeface="+mn-cs"/>
              </a:rPr>
              <a:t>From a statistical point of view, we appreciate that medicines errors are inevitable, however we are keen to see how ‘leadership within an organisation promotes an open and honest safety culture that supports the safe and secure handling of medicines’. Whilst a single medicines error may result in no harm, a number of the same type of medicines errors being made in quick succession within the same organisation may prompt further investigation / root cause analysis. </a:t>
            </a:r>
          </a:p>
          <a:p>
            <a:pPr rtl="0" fontAlgn="base"/>
            <a:r>
              <a:rPr lang="en-GB" sz="1200" b="0" i="0" kern="1200" dirty="0">
                <a:solidFill>
                  <a:schemeClr val="tx1"/>
                </a:solidFill>
                <a:effectLst/>
                <a:latin typeface="+mn-lt"/>
                <a:ea typeface="+mn-ea"/>
                <a:cs typeface="+mn-cs"/>
              </a:rPr>
              <a:t> </a:t>
            </a:r>
          </a:p>
          <a:p>
            <a:pPr rtl="0" fontAlgn="base"/>
            <a:r>
              <a:rPr lang="en-GB" sz="1200" b="0" i="1" u="none" kern="1200" dirty="0">
                <a:solidFill>
                  <a:schemeClr val="tx1"/>
                </a:solidFill>
                <a:effectLst/>
                <a:latin typeface="+mn-lt"/>
                <a:ea typeface="+mn-ea"/>
                <a:cs typeface="+mn-cs"/>
              </a:rPr>
              <a:t>From </a:t>
            </a:r>
            <a:r>
              <a:rPr lang="en-GB" sz="1200" b="0" i="0" u="none" kern="1200" dirty="0">
                <a:solidFill>
                  <a:schemeClr val="tx1"/>
                </a:solidFill>
                <a:effectLst/>
                <a:latin typeface="+mn-lt"/>
                <a:ea typeface="+mn-ea"/>
                <a:cs typeface="+mn-cs"/>
              </a:rPr>
              <a:t>NHS England’s NRLS page guidance:  </a:t>
            </a:r>
          </a:p>
          <a:p>
            <a:pPr rtl="0" fontAlgn="base"/>
            <a:r>
              <a:rPr lang="en-GB" sz="1200" b="0" i="1" u="none" kern="1200" dirty="0">
                <a:solidFill>
                  <a:schemeClr val="tx1"/>
                </a:solidFill>
                <a:effectLst/>
                <a:latin typeface="+mn-lt"/>
                <a:ea typeface="+mn-ea"/>
                <a:cs typeface="+mn-cs"/>
              </a:rPr>
              <a:t>A ‘low’ reporting rate from an organisation should not be interpreted as a ‘safe’ organisation and may represent under-reporting. Subsequently, a ‘high’ reporting rate should not be interpreted as an ‘unsafe’ organisation and may actually represent a culture of greater openness.</a:t>
            </a:r>
            <a:r>
              <a:rPr lang="en-GB" sz="1200" b="0" i="0" u="none" kern="1200" dirty="0">
                <a:solidFill>
                  <a:schemeClr val="tx1"/>
                </a:solidFill>
                <a:effectLst/>
                <a:latin typeface="+mn-lt"/>
                <a:ea typeface="+mn-ea"/>
                <a:cs typeface="+mn-cs"/>
              </a:rPr>
              <a:t> </a:t>
            </a:r>
          </a:p>
          <a:p>
            <a:pPr rtl="0" fontAlgn="base"/>
            <a:r>
              <a:rPr lang="en-GB" sz="1200" b="0" i="0" kern="1200" dirty="0">
                <a:solidFill>
                  <a:schemeClr val="tx1"/>
                </a:solidFill>
                <a:effectLst/>
                <a:latin typeface="+mn-lt"/>
                <a:ea typeface="+mn-ea"/>
                <a:cs typeface="+mn-cs"/>
              </a:rPr>
              <a:t> </a:t>
            </a:r>
          </a:p>
          <a:p>
            <a:pPr rtl="0" fontAlgn="base"/>
            <a:r>
              <a:rPr lang="en-GB" sz="1200" b="0" i="0" u="none" kern="1200" dirty="0">
                <a:solidFill>
                  <a:schemeClr val="tx1"/>
                </a:solidFill>
                <a:effectLst/>
                <a:latin typeface="+mn-lt"/>
                <a:ea typeface="+mn-ea"/>
                <a:cs typeface="+mn-cs"/>
              </a:rPr>
              <a:t>Therefore, providers are encouraged to report medicines errors, unless a clinical / medical review has determined that there has been no harm to the person.  </a:t>
            </a:r>
          </a:p>
          <a:p>
            <a:pPr marL="0" indent="0">
              <a:buFont typeface="Arial" panose="020B0604020202020204" pitchFamily="34" charset="0"/>
              <a:buNone/>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0C41C33-9FEA-479E-95B2-1FFA581BA7E4}"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98234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I am sure all of you are familiar with the CQC  and what we do. </a:t>
            </a:r>
            <a:br>
              <a:rPr lang="en-US" sz="1400" dirty="0"/>
            </a:br>
            <a:endParaRPr lang="en-US" sz="1400" dirty="0"/>
          </a:p>
          <a:p>
            <a:r>
              <a:rPr lang="en-US" sz="1400" dirty="0"/>
              <a:t>For those who are not – we are the independent regulator for health and adult social care in England. </a:t>
            </a:r>
          </a:p>
          <a:p>
            <a:r>
              <a:rPr lang="en-US" sz="1400" dirty="0"/>
              <a:t>We make sure the health and social care providers provide patients and service users with </a:t>
            </a:r>
          </a:p>
          <a:p>
            <a:r>
              <a:rPr lang="en-US" sz="1400" dirty="0"/>
              <a:t>Safe, effective, compassionate and high quality care. </a:t>
            </a:r>
          </a:p>
          <a:p>
            <a:r>
              <a:rPr lang="en-US" sz="1400" dirty="0"/>
              <a:t>And where they do not encourage them to improve. </a:t>
            </a:r>
            <a:endParaRPr lang="en-GB" sz="1400" dirty="0"/>
          </a:p>
          <a:p>
            <a:endParaRPr lang="en-GB" sz="1400" b="1" dirty="0"/>
          </a:p>
          <a:p>
            <a:endParaRPr lang="en-GB" sz="1400" b="1" dirty="0"/>
          </a:p>
          <a:p>
            <a:r>
              <a:rPr lang="en-GB" sz="1400" b="1" dirty="0"/>
              <a:t>Our strategy is built on four themes that together determine the changes we want to make. Running through each theme is our ambition to improve people’s care by looking at how well health and care systems are working and how they’re acting to reduce inequalities.</a:t>
            </a:r>
            <a:r>
              <a:rPr lang="en-GB" sz="1400" dirty="0"/>
              <a:t> </a:t>
            </a:r>
          </a:p>
          <a:p>
            <a:endParaRPr lang="en-GB" sz="1400" dirty="0"/>
          </a:p>
          <a:p>
            <a:r>
              <a:rPr lang="en-GB" sz="1400" b="0" i="0" kern="1200" dirty="0">
                <a:solidFill>
                  <a:schemeClr val="tx1"/>
                </a:solidFill>
                <a:effectLst/>
                <a:latin typeface="+mn-lt"/>
                <a:ea typeface="+mn-ea"/>
                <a:cs typeface="+mn-cs"/>
              </a:rPr>
              <a:t>Our aim is to implement our new strategy over the next three to five years. To enable us to be as flexible as possible and adapt to changes in health and care, we’ll review it when we need to.</a:t>
            </a:r>
            <a:endParaRPr lang="en-GB" sz="1400" dirty="0"/>
          </a:p>
          <a:p>
            <a:endParaRPr lang="en-GB" sz="1400" dirty="0"/>
          </a:p>
          <a:p>
            <a:endParaRPr lang="en-GB" sz="1400" dirty="0"/>
          </a:p>
          <a:p>
            <a:r>
              <a:rPr lang="en-GB" sz="1400" b="1" dirty="0">
                <a:latin typeface="Arial"/>
                <a:cs typeface="Arial"/>
              </a:rPr>
              <a:t>People and communities</a:t>
            </a:r>
          </a:p>
          <a:p>
            <a:pPr defTabSz="483032"/>
            <a:r>
              <a:rPr lang="en-GB" sz="1400" dirty="0">
                <a:solidFill>
                  <a:srgbClr val="000000"/>
                </a:solidFill>
                <a:latin typeface="Arial"/>
                <a:ea typeface="ＭＳ Ｐゴシック"/>
                <a:cs typeface="Arial"/>
              </a:rPr>
              <a:t>Our regulation should be driven by people’s experiences and what they expect and need from health and care services, rather than how providers want to deliver them.</a:t>
            </a:r>
          </a:p>
          <a:p>
            <a:pPr marL="301895" indent="-301895" defTabSz="483032">
              <a:spcBef>
                <a:spcPts val="1268"/>
              </a:spcBef>
              <a:buFont typeface="Arial" panose="020B0604020202020204" pitchFamily="34" charset="0"/>
              <a:buChar char="•"/>
            </a:pPr>
            <a:r>
              <a:rPr lang="en-GB" sz="1400" dirty="0">
                <a:solidFill>
                  <a:srgbClr val="000000"/>
                </a:solidFill>
                <a:latin typeface="Arial"/>
                <a:ea typeface="ＭＳ Ｐゴシック"/>
                <a:cs typeface="Arial"/>
              </a:rPr>
              <a:t>We want people to always feel listened to, understood, and to know how we’ve acted on what they’re telling us.</a:t>
            </a:r>
          </a:p>
          <a:p>
            <a:pPr marL="301895" indent="-301895" defTabSz="483032">
              <a:spcBef>
                <a:spcPts val="1268"/>
              </a:spcBef>
              <a:buFont typeface="Arial" panose="020B0604020202020204" pitchFamily="34" charset="0"/>
              <a:buChar char="•"/>
            </a:pPr>
            <a:r>
              <a:rPr lang="en-GB" sz="1400" dirty="0">
                <a:solidFill>
                  <a:srgbClr val="000000"/>
                </a:solidFill>
                <a:latin typeface="Arial"/>
                <a:ea typeface="ＭＳ Ｐゴシック"/>
                <a:cs typeface="Arial"/>
              </a:rPr>
              <a:t>We want our information to help people make decisions about care, to enable and empower them to drive change. </a:t>
            </a:r>
          </a:p>
          <a:p>
            <a:pPr marL="301895" indent="-301895" defTabSz="483032">
              <a:spcBef>
                <a:spcPts val="1268"/>
              </a:spcBef>
              <a:buFont typeface="Arial" panose="020B0604020202020204" pitchFamily="34" charset="0"/>
              <a:buChar char="•"/>
            </a:pPr>
            <a:r>
              <a:rPr lang="en-GB" sz="1400" dirty="0">
                <a:solidFill>
                  <a:srgbClr val="000000"/>
                </a:solidFill>
                <a:latin typeface="Arial"/>
                <a:ea typeface="ＭＳ Ｐゴシック"/>
                <a:cs typeface="Arial"/>
              </a:rPr>
              <a:t>We'll identify and call out unwarranted variation and inequalities in health and care.</a:t>
            </a:r>
          </a:p>
          <a:p>
            <a:pPr marL="0" indent="0" defTabSz="483032">
              <a:spcBef>
                <a:spcPts val="1268"/>
              </a:spcBef>
              <a:buFont typeface="Arial" panose="020B0604020202020204" pitchFamily="34" charset="0"/>
              <a:buNone/>
            </a:pPr>
            <a:endParaRPr lang="en-GB" sz="1400" dirty="0">
              <a:solidFill>
                <a:srgbClr val="000000"/>
              </a:solidFill>
              <a:latin typeface="Arial" panose="020B0604020202020204" pitchFamily="34" charset="0"/>
              <a:ea typeface="ＭＳ Ｐゴシック"/>
              <a:cs typeface="Arial" panose="020B0604020202020204" pitchFamily="34" charset="0"/>
            </a:endParaRPr>
          </a:p>
          <a:p>
            <a:pPr defTabSz="483032">
              <a:spcBef>
                <a:spcPts val="1268"/>
              </a:spcBef>
            </a:pPr>
            <a:r>
              <a:rPr lang="en-GB" sz="1400" b="1" dirty="0">
                <a:solidFill>
                  <a:srgbClr val="000000"/>
                </a:solidFill>
                <a:latin typeface="Arial"/>
                <a:ea typeface="ＭＳ Ｐゴシック"/>
                <a:cs typeface="Arial"/>
              </a:rPr>
              <a:t>Smarter regulation</a:t>
            </a:r>
          </a:p>
          <a:p>
            <a:pPr defTabSz="483032"/>
            <a:r>
              <a:rPr lang="en-GB" sz="1400" dirty="0">
                <a:solidFill>
                  <a:srgbClr val="000000"/>
                </a:solidFill>
                <a:latin typeface="Arial"/>
                <a:ea typeface="ＭＳ Ｐゴシック"/>
                <a:cs typeface="Arial"/>
              </a:rPr>
              <a:t>Collecting and sharing information digitally reduce duplication, and make it easier to work with all</a:t>
            </a:r>
          </a:p>
          <a:p>
            <a:pPr marL="301895" indent="-301895" defTabSz="483032">
              <a:spcBef>
                <a:spcPts val="634"/>
              </a:spcBef>
              <a:spcAft>
                <a:spcPts val="211"/>
              </a:spcAft>
              <a:buFont typeface="Arial" panose="020B0604020202020204" pitchFamily="34" charset="0"/>
              <a:buChar char="•"/>
            </a:pPr>
            <a:r>
              <a:rPr lang="en-GB" sz="1400" dirty="0">
                <a:solidFill>
                  <a:srgbClr val="000000"/>
                </a:solidFill>
                <a:latin typeface="Arial"/>
                <a:ea typeface="ＭＳ Ｐゴシック"/>
                <a:cs typeface="Arial"/>
              </a:rPr>
              <a:t>Using that information, moving away from relying a set schedule of inspections </a:t>
            </a:r>
          </a:p>
          <a:p>
            <a:pPr marL="301895" indent="-301895" defTabSz="483032">
              <a:spcBef>
                <a:spcPts val="634"/>
              </a:spcBef>
              <a:spcAft>
                <a:spcPts val="211"/>
              </a:spcAft>
              <a:buFont typeface="Arial" panose="020B0604020202020204" pitchFamily="34" charset="0"/>
              <a:buChar char="•"/>
            </a:pPr>
            <a:r>
              <a:rPr lang="en-GB" sz="1400" dirty="0">
                <a:solidFill>
                  <a:srgbClr val="000000"/>
                </a:solidFill>
                <a:latin typeface="Arial"/>
                <a:ea typeface="ＭＳ Ｐゴシック"/>
                <a:cs typeface="Arial"/>
              </a:rPr>
              <a:t>Targeting resources to be effective, proportionate and efficient </a:t>
            </a:r>
            <a:endParaRPr lang="en-GB" sz="1400" dirty="0"/>
          </a:p>
          <a:p>
            <a:pPr marL="301895" indent="-301895" defTabSz="483032">
              <a:spcBef>
                <a:spcPts val="634"/>
              </a:spcBef>
              <a:spcAft>
                <a:spcPts val="211"/>
              </a:spcAft>
              <a:buFont typeface="Arial" panose="020B0604020202020204" pitchFamily="34" charset="0"/>
              <a:buChar char="•"/>
            </a:pPr>
            <a:r>
              <a:rPr lang="en-GB" sz="1400" dirty="0">
                <a:solidFill>
                  <a:srgbClr val="000000"/>
                </a:solidFill>
                <a:latin typeface="Arial"/>
                <a:ea typeface="ＭＳ Ｐゴシック"/>
                <a:cs typeface="Arial"/>
              </a:rPr>
              <a:t>Learning and improving ourselves to be flexible and responsive, while still keeping more people safe.</a:t>
            </a:r>
          </a:p>
          <a:p>
            <a:pPr defTabSz="483032">
              <a:spcBef>
                <a:spcPts val="1268"/>
              </a:spcBef>
            </a:pPr>
            <a:endParaRPr lang="en-GB" sz="1400" dirty="0">
              <a:solidFill>
                <a:srgbClr val="000000"/>
              </a:solidFill>
              <a:latin typeface="Arial" panose="020B0604020202020204" pitchFamily="34" charset="0"/>
              <a:ea typeface="ＭＳ Ｐゴシック"/>
              <a:cs typeface="Arial" panose="020B0604020202020204" pitchFamily="34" charset="0"/>
            </a:endParaRPr>
          </a:p>
          <a:p>
            <a:pPr defTabSz="483032">
              <a:spcBef>
                <a:spcPts val="1268"/>
              </a:spcBef>
            </a:pPr>
            <a:endParaRPr lang="en-GB" sz="1400" dirty="0">
              <a:solidFill>
                <a:srgbClr val="000000"/>
              </a:solidFill>
              <a:latin typeface="Arial" panose="020B0604020202020204" pitchFamily="34" charset="0"/>
              <a:ea typeface="ＭＳ Ｐゴシック"/>
              <a:cs typeface="Arial" panose="020B0604020202020204" pitchFamily="34" charset="0"/>
            </a:endParaRPr>
          </a:p>
          <a:p>
            <a:pPr defTabSz="483032">
              <a:spcBef>
                <a:spcPts val="1268"/>
              </a:spcBef>
            </a:pPr>
            <a:r>
              <a:rPr lang="en-GB" sz="1400" b="1" dirty="0">
                <a:solidFill>
                  <a:srgbClr val="000000"/>
                </a:solidFill>
                <a:latin typeface="Arial"/>
                <a:ea typeface="ＭＳ Ｐゴシック"/>
                <a:cs typeface="Arial"/>
              </a:rPr>
              <a:t>Safety  through learning</a:t>
            </a:r>
          </a:p>
          <a:p>
            <a:pPr defTabSz="483032">
              <a:spcBef>
                <a:spcPts val="634"/>
              </a:spcBef>
            </a:pPr>
            <a:r>
              <a:rPr lang="en-GB" sz="1400" dirty="0">
                <a:solidFill>
                  <a:srgbClr val="000000"/>
                </a:solidFill>
                <a:latin typeface="Arial"/>
                <a:ea typeface="ＭＳ Ｐゴシック"/>
                <a:cs typeface="Arial"/>
              </a:rPr>
              <a:t>Safety is a key concern as it is consistently the poorest area of performance in our assessments. We want to promote open cultures where the voice of health and care staff and people who use services drives learning and improvement.</a:t>
            </a:r>
          </a:p>
          <a:p>
            <a:pPr defTabSz="483032">
              <a:spcBef>
                <a:spcPts val="634"/>
              </a:spcBef>
            </a:pPr>
            <a:endParaRPr lang="en-GB" sz="1400" dirty="0">
              <a:solidFill>
                <a:srgbClr val="000000"/>
              </a:solidFill>
              <a:latin typeface="Arial" panose="020B0604020202020204" pitchFamily="34" charset="0"/>
              <a:ea typeface="ＭＳ Ｐゴシック"/>
              <a:cs typeface="Arial" panose="020B0604020202020204" pitchFamily="34" charset="0"/>
            </a:endParaRPr>
          </a:p>
          <a:p>
            <a:pPr marL="301895" indent="-301895" defTabSz="483032">
              <a:spcBef>
                <a:spcPts val="634"/>
              </a:spcBef>
              <a:spcAft>
                <a:spcPts val="211"/>
              </a:spcAft>
              <a:buFont typeface="Arial" panose="020B0604020202020204" pitchFamily="34" charset="0"/>
              <a:buChar char="•"/>
            </a:pPr>
            <a:r>
              <a:rPr lang="en-GB" sz="1400" dirty="0">
                <a:solidFill>
                  <a:srgbClr val="000000"/>
                </a:solidFill>
                <a:latin typeface="Arial"/>
                <a:ea typeface="ＭＳ Ｐゴシック"/>
                <a:cs typeface="Arial"/>
              </a:rPr>
              <a:t>Services must promote stronger safety cultures, with people’s safety as their top priority, and minimising avoidable harm</a:t>
            </a:r>
          </a:p>
          <a:p>
            <a:pPr marL="301895" indent="-301895" defTabSz="483032">
              <a:spcBef>
                <a:spcPts val="634"/>
              </a:spcBef>
              <a:spcAft>
                <a:spcPts val="211"/>
              </a:spcAft>
              <a:buFont typeface="Arial" panose="020B0604020202020204" pitchFamily="34" charset="0"/>
              <a:buChar char="•"/>
            </a:pPr>
            <a:r>
              <a:rPr lang="en-GB" sz="1400" dirty="0">
                <a:solidFill>
                  <a:srgbClr val="000000"/>
                </a:solidFill>
                <a:latin typeface="Arial"/>
                <a:ea typeface="ＭＳ Ｐゴシック"/>
                <a:cs typeface="Arial"/>
              </a:rPr>
              <a:t>Encouraging services to focus on protecting people by enforcing safety standards and their human rights</a:t>
            </a:r>
          </a:p>
          <a:p>
            <a:pPr marL="301895" indent="-301895" defTabSz="483032">
              <a:spcBef>
                <a:spcPts val="634"/>
              </a:spcBef>
              <a:spcAft>
                <a:spcPts val="211"/>
              </a:spcAft>
              <a:buFont typeface="Arial" panose="020B0604020202020204" pitchFamily="34" charset="0"/>
              <a:buChar char="•"/>
            </a:pPr>
            <a:r>
              <a:rPr lang="en-GB" sz="1400" dirty="0">
                <a:solidFill>
                  <a:srgbClr val="000000"/>
                </a:solidFill>
                <a:latin typeface="Arial"/>
                <a:ea typeface="ＭＳ Ｐゴシック"/>
                <a:cs typeface="Arial"/>
              </a:rPr>
              <a:t>Developing solutions to ensure all services have support, leadership, and expertise </a:t>
            </a:r>
            <a:endParaRPr lang="en-GB" sz="1400" dirty="0">
              <a:solidFill>
                <a:srgbClr val="000000"/>
              </a:solidFill>
              <a:latin typeface="Arial" panose="020B0604020202020204" pitchFamily="34" charset="0"/>
              <a:ea typeface="ＭＳ Ｐゴシック"/>
              <a:cs typeface="Arial" panose="020B0604020202020204" pitchFamily="34" charset="0"/>
            </a:endParaRPr>
          </a:p>
          <a:p>
            <a:pPr defTabSz="483032">
              <a:spcBef>
                <a:spcPts val="1268"/>
              </a:spcBef>
            </a:pPr>
            <a:endParaRPr lang="en-GB" sz="1400" dirty="0">
              <a:solidFill>
                <a:srgbClr val="000000"/>
              </a:solidFill>
              <a:latin typeface="Arial" panose="020B0604020202020204" pitchFamily="34" charset="0"/>
              <a:ea typeface="ＭＳ Ｐゴシック"/>
              <a:cs typeface="Arial" panose="020B0604020202020204" pitchFamily="34" charset="0"/>
            </a:endParaRPr>
          </a:p>
          <a:p>
            <a:pPr defTabSz="483032">
              <a:spcBef>
                <a:spcPts val="1268"/>
              </a:spcBef>
            </a:pPr>
            <a:endParaRPr lang="en-GB" sz="1400" dirty="0">
              <a:solidFill>
                <a:srgbClr val="000000"/>
              </a:solidFill>
              <a:latin typeface="Arial" panose="020B0604020202020204" pitchFamily="34" charset="0"/>
              <a:ea typeface="ＭＳ Ｐゴシック"/>
              <a:cs typeface="Arial" panose="020B0604020202020204" pitchFamily="34" charset="0"/>
            </a:endParaRPr>
          </a:p>
          <a:p>
            <a:pPr defTabSz="483032">
              <a:spcBef>
                <a:spcPts val="1268"/>
              </a:spcBef>
            </a:pPr>
            <a:r>
              <a:rPr lang="en-GB" sz="1400" b="1" dirty="0">
                <a:latin typeface="Arial"/>
                <a:cs typeface="Arial"/>
              </a:rPr>
              <a:t>Accelerating improvement</a:t>
            </a:r>
          </a:p>
          <a:p>
            <a:pPr defTabSz="483032">
              <a:spcBef>
                <a:spcPts val="634"/>
              </a:spcBef>
            </a:pPr>
            <a:r>
              <a:rPr lang="en-GB" sz="1400" dirty="0">
                <a:solidFill>
                  <a:srgbClr val="000000"/>
                </a:solidFill>
                <a:latin typeface="Arial"/>
                <a:ea typeface="ＭＳ Ｐゴシック"/>
                <a:cs typeface="Arial"/>
              </a:rPr>
              <a:t>The support available to help services improve the quality of their care varies between and within health and care sectors. We will do more with what we know to drive improvements across individual services and systems of care. </a:t>
            </a:r>
            <a:endParaRPr lang="en-GB" sz="1400" dirty="0">
              <a:solidFill>
                <a:srgbClr val="000000"/>
              </a:solidFill>
              <a:latin typeface="Arial" panose="020B0604020202020204" pitchFamily="34" charset="0"/>
              <a:ea typeface="ＭＳ Ｐゴシック"/>
              <a:cs typeface="Arial" panose="020B0604020202020204" pitchFamily="34" charset="0"/>
            </a:endParaRPr>
          </a:p>
          <a:p>
            <a:pPr defTabSz="483032">
              <a:spcBef>
                <a:spcPts val="634"/>
              </a:spcBef>
            </a:pPr>
            <a:endParaRPr lang="en-GB" sz="1400" dirty="0">
              <a:solidFill>
                <a:srgbClr val="000000"/>
              </a:solidFill>
              <a:latin typeface="Arial" panose="020B0604020202020204" pitchFamily="34" charset="0"/>
              <a:ea typeface="ＭＳ Ｐゴシック"/>
              <a:cs typeface="Arial" panose="020B0604020202020204" pitchFamily="34" charset="0"/>
            </a:endParaRPr>
          </a:p>
          <a:p>
            <a:pPr defTabSz="483032">
              <a:spcBef>
                <a:spcPts val="1268"/>
              </a:spcBef>
            </a:pPr>
            <a:endParaRPr lang="en-GB" sz="1200" dirty="0">
              <a:latin typeface="Arial" panose="020B0604020202020204" pitchFamily="34" charset="0"/>
              <a:cs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3620D7BD-B251-4C81-A935-08EF5C6C800F}" type="slidenum">
              <a:rPr lang="en-GB" smtClean="0"/>
              <a:t>2</a:t>
            </a:fld>
            <a:endParaRPr lang="en-GB"/>
          </a:p>
        </p:txBody>
      </p:sp>
    </p:spTree>
    <p:extLst>
      <p:ext uri="{BB962C8B-B14F-4D97-AF65-F5344CB8AC3E}">
        <p14:creationId xmlns:p14="http://schemas.microsoft.com/office/powerpoint/2010/main" val="1158881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Currently a number of inspection frameworks, detailed and complex - lots of duplication.</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Move to a single framework and a single set of expectations and definition of quality across health and social care and systems.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Move away from inspection frequency based on rating to an approach of continual assessment - ability to update ratings and judgements more dynamically to respond quicker to risk and improvement.</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Inspection and site visits will always be part of our approach – but with increased monitoring.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Site visits won’t always be required to gather evidence - more for observing care, how staff interact with people, how equipment used, what the environment is like - really get a feel of the service</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Move away from long narrative reports to shorter reporting on findings and ratings updated.</a:t>
            </a:r>
          </a:p>
          <a:p>
            <a:endParaRPr lang="en-GB" dirty="0"/>
          </a:p>
          <a:p>
            <a:r>
              <a:rPr lang="en-US" dirty="0"/>
              <a:t>Why we’re changing</a:t>
            </a:r>
          </a:p>
          <a:p>
            <a:r>
              <a:rPr lang="en-US" dirty="0"/>
              <a:t>There are three main reasons why we need to change:</a:t>
            </a:r>
          </a:p>
          <a:p>
            <a:endParaRPr lang="en-US" dirty="0"/>
          </a:p>
          <a:p>
            <a:r>
              <a:rPr lang="en-US" dirty="0"/>
              <a:t>We need to make things simpler so we can focus on what really matters to people.</a:t>
            </a:r>
          </a:p>
          <a:p>
            <a:r>
              <a:rPr lang="en-US" dirty="0"/>
              <a:t>We need to better reflect how care is actually delivered by different types of service as well as across a local area.</a:t>
            </a:r>
          </a:p>
          <a:p>
            <a:r>
              <a:rPr lang="en-US" dirty="0"/>
              <a:t>We need one framework that connects our registration activity to our assessments of quality</a:t>
            </a:r>
            <a:endParaRPr lang="en-GB" dirty="0"/>
          </a:p>
        </p:txBody>
      </p:sp>
      <p:sp>
        <p:nvSpPr>
          <p:cNvPr id="4" name="Slide Number Placeholder 3"/>
          <p:cNvSpPr>
            <a:spLocks noGrp="1"/>
          </p:cNvSpPr>
          <p:nvPr>
            <p:ph type="sldNum" sz="quarter" idx="5"/>
          </p:nvPr>
        </p:nvSpPr>
        <p:spPr/>
        <p:txBody>
          <a:bodyPr/>
          <a:lstStyle/>
          <a:p>
            <a:fld id="{1517B74A-BFA2-4B64-A9D6-57BA479503F5}" type="slidenum">
              <a:rPr lang="en-GB" smtClean="0"/>
              <a:t>3</a:t>
            </a:fld>
            <a:endParaRPr lang="en-GB"/>
          </a:p>
        </p:txBody>
      </p:sp>
    </p:spTree>
    <p:extLst>
      <p:ext uri="{BB962C8B-B14F-4D97-AF65-F5344CB8AC3E}">
        <p14:creationId xmlns:p14="http://schemas.microsoft.com/office/powerpoint/2010/main" val="3069248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What’s different</a:t>
            </a:r>
          </a:p>
          <a:p>
            <a:r>
              <a:rPr lang="en-US" sz="1200" b="0" i="0" kern="1200" dirty="0">
                <a:solidFill>
                  <a:schemeClr val="tx1"/>
                </a:solidFill>
                <a:effectLst/>
                <a:latin typeface="+mn-lt"/>
                <a:ea typeface="+mn-ea"/>
                <a:cs typeface="+mn-cs"/>
              </a:rPr>
              <a:t>We’ve already confirmed that our quality ratings and five key questions will stay central to our approach. But we’re replacing our existing key lines of enquiry (KLOEs) and prompts with new ‘quality statements’. These will reduce the duplication that’s in our four current separate assessment frameworks to allow us to focus on specific topic areas under each key question, and will link to the relevant regulations to make it easier for providers.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We call the quality statements ‘we statements’ as they’re written from a provider’s perspective to help them understand what we expect of them. They draw on previous work developed with Think Local Act Personal (TLAP), National Voices and the Coalition for Collaborative Care on </a:t>
            </a:r>
            <a:r>
              <a:rPr lang="en-US" sz="1200" b="0" i="0" u="none" strike="noStrike" kern="1200" dirty="0">
                <a:solidFill>
                  <a:schemeClr val="tx1"/>
                </a:solidFill>
                <a:effectLst/>
                <a:latin typeface="+mn-lt"/>
                <a:ea typeface="+mn-ea"/>
                <a:cs typeface="+mn-cs"/>
                <a:hlinkClick r:id="rId3"/>
              </a:rPr>
              <a:t>Making it Real</a:t>
            </a:r>
            <a:r>
              <a:rPr lang="en-US" sz="1200" b="0" i="0" kern="1200" dirty="0">
                <a:solidFill>
                  <a:schemeClr val="tx1"/>
                </a:solidFill>
                <a:effectLst/>
                <a:latin typeface="+mn-lt"/>
                <a:ea typeface="+mn-ea"/>
                <a:cs typeface="+mn-cs"/>
              </a:rPr>
              <a:t>. We wanted to maintain that ethos when developing our assessment framework.</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Importantly, we’ll base our assessments of quality in all types of services, and at all levels, on this single assessment framework. For local authorities and integrated care systems, we will use a subset of the quality statements being published today.</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To make our judgements more structured and consistent, we have also developed six categories for the evidence we collect:</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people’s experiences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feedback from staff and leaders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observations of care</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feedback from partners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processes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outcomes of care.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We want to be clearer with providers and the public about how we use the information we have about care in a service or local area. So, for each quality statement we’ll state which evidence we will always need to collect and look at. This will vary depending on the type of service. For example, the evidence we can collect for GP practices will be different to what we’ll have available when assessing a home care service. It will also depend on the level at which we’re assessing. For example, the evidence we have when a new service is registering for the first time will be different from a service that has been operating for a while. </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To fulfil the ambitions in our strategy, the assessment framework </a:t>
            </a:r>
            <a:r>
              <a:rPr lang="en-US" sz="1200" b="0" i="0" kern="1200" dirty="0" err="1">
                <a:solidFill>
                  <a:schemeClr val="tx1"/>
                </a:solidFill>
                <a:effectLst/>
                <a:latin typeface="+mn-lt"/>
                <a:ea typeface="+mn-ea"/>
                <a:cs typeface="+mn-cs"/>
              </a:rPr>
              <a:t>emphasises</a:t>
            </a:r>
            <a:r>
              <a:rPr lang="en-US" sz="1200" b="0" i="0" kern="1200" dirty="0">
                <a:solidFill>
                  <a:schemeClr val="tx1"/>
                </a:solidFill>
                <a:effectLst/>
                <a:latin typeface="+mn-lt"/>
                <a:ea typeface="+mn-ea"/>
                <a:cs typeface="+mn-cs"/>
              </a:rPr>
              <a:t> the need to create cultures that learn and improve, and we set expectations for how services and providers need to work together, and within systems, to plan and deliver safe, person-centred care.</a:t>
            </a:r>
          </a:p>
          <a:p>
            <a:pPr marL="0" lvl="0" indent="0">
              <a:buFont typeface="Arial" panose="020B0604020202020204" pitchFamily="34" charset="0"/>
              <a:buNone/>
            </a:pPr>
            <a:endParaRPr lang="en-GB" sz="1200" kern="1200" dirty="0">
              <a:solidFill>
                <a:schemeClr val="tx1"/>
              </a:solidFill>
              <a:effectLst/>
              <a:latin typeface="+mn-lt"/>
              <a:ea typeface="+mn-ea"/>
              <a:cs typeface="+mn-cs"/>
            </a:endParaRPr>
          </a:p>
          <a:p>
            <a:pPr marL="0" lvl="0" indent="0">
              <a:buFont typeface="Arial" panose="020B0604020202020204" pitchFamily="34" charset="0"/>
              <a:buNone/>
            </a:pP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p:txBody>
          <a:bodyPr/>
          <a:lstStyle/>
          <a:p>
            <a:fld id="{1517B74A-BFA2-4B64-A9D6-57BA479503F5}" type="slidenum">
              <a:rPr lang="en-GB" smtClean="0"/>
              <a:t>4</a:t>
            </a:fld>
            <a:endParaRPr lang="en-GB"/>
          </a:p>
        </p:txBody>
      </p:sp>
    </p:spTree>
    <p:extLst>
      <p:ext uri="{BB962C8B-B14F-4D97-AF65-F5344CB8AC3E}">
        <p14:creationId xmlns:p14="http://schemas.microsoft.com/office/powerpoint/2010/main" val="1635987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lang="en-GB" sz="1200" b="1" kern="1200" dirty="0">
                <a:solidFill>
                  <a:schemeClr val="tx1"/>
                </a:solidFill>
                <a:effectLst/>
                <a:latin typeface="+mn-lt"/>
                <a:ea typeface="+mn-ea"/>
                <a:cs typeface="+mn-cs"/>
              </a:rPr>
              <a:t>Key question: Safe  </a:t>
            </a:r>
          </a:p>
          <a:p>
            <a:pPr marL="0" lvl="0" indent="0">
              <a:buFont typeface="Arial" panose="020B0604020202020204" pitchFamily="34" charset="0"/>
              <a:buNone/>
            </a:pPr>
            <a:endParaRPr lang="en-GB"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kern="1200" dirty="0">
                <a:solidFill>
                  <a:schemeClr val="tx1"/>
                </a:solidFill>
                <a:effectLst/>
                <a:latin typeface="+mn-lt"/>
                <a:ea typeface="+mn-ea"/>
                <a:cs typeface="+mn-cs"/>
              </a:rPr>
              <a:t>I feel safe and am supported to understand and manage any risks.</a:t>
            </a:r>
            <a:endParaRPr lang="en-GB" sz="1200" kern="1200" dirty="0">
              <a:solidFill>
                <a:schemeClr val="tx1"/>
              </a:solidFill>
              <a:effectLst/>
              <a:latin typeface="+mn-lt"/>
              <a:ea typeface="+mn-ea"/>
              <a:cs typeface="+mn-cs"/>
            </a:endParaRPr>
          </a:p>
          <a:p>
            <a:endParaRPr lang="en-GB" dirty="0"/>
          </a:p>
          <a:p>
            <a:r>
              <a:rPr lang="en-US" sz="1200" b="0" i="0" kern="1200" dirty="0">
                <a:solidFill>
                  <a:schemeClr val="tx1"/>
                </a:solidFill>
                <a:effectLst/>
                <a:latin typeface="+mn-lt"/>
                <a:ea typeface="+mn-ea"/>
                <a:cs typeface="+mn-cs"/>
              </a:rPr>
              <a:t>Safety is a priority for everyone and leaders embed a culture of openness and collaboration. People are always safe and protected from bullying, harassment, avoidable harm, neglect, abuse and discrimination. Their liberty is protected where this is in their best interests and in line with legislation.</a:t>
            </a:r>
          </a:p>
          <a:p>
            <a:r>
              <a:rPr lang="en-US" sz="1200" b="0" i="0" kern="1200" dirty="0">
                <a:solidFill>
                  <a:schemeClr val="tx1"/>
                </a:solidFill>
                <a:effectLst/>
                <a:latin typeface="+mn-lt"/>
                <a:ea typeface="+mn-ea"/>
                <a:cs typeface="+mn-cs"/>
              </a:rPr>
              <a:t>Where people raise concerns about safety and ideas to improve, the primary response is to learn and improve continuously. There is strong awareness of the areas with the greatest safety risks. Solutions to risks are developed collaboratively. Services are planned and </a:t>
            </a:r>
            <a:r>
              <a:rPr lang="en-US" sz="1200" b="0" i="0" kern="1200" dirty="0" err="1">
                <a:solidFill>
                  <a:schemeClr val="tx1"/>
                </a:solidFill>
                <a:effectLst/>
                <a:latin typeface="+mn-lt"/>
                <a:ea typeface="+mn-ea"/>
                <a:cs typeface="+mn-cs"/>
              </a:rPr>
              <a:t>organised</a:t>
            </a:r>
            <a:r>
              <a:rPr lang="en-US" sz="1200" b="0" i="0" kern="1200" dirty="0">
                <a:solidFill>
                  <a:schemeClr val="tx1"/>
                </a:solidFill>
                <a:effectLst/>
                <a:latin typeface="+mn-lt"/>
                <a:ea typeface="+mn-ea"/>
                <a:cs typeface="+mn-cs"/>
              </a:rPr>
              <a:t> with people and communities in a way that improves their safety across their care journeys. People are supported to make choices that balance risks of harm with positive choices about their lives. Leaders ensure there are enough skilled people to deliver safe care that promotes choice, control and individual wellbeing.</a:t>
            </a:r>
          </a:p>
          <a:p>
            <a:endParaRPr lang="en-GB" dirty="0"/>
          </a:p>
          <a:p>
            <a:r>
              <a:rPr lang="en-GB" b="1" dirty="0"/>
              <a:t>Quality statements</a:t>
            </a:r>
          </a:p>
          <a:p>
            <a:endParaRPr lang="en-GB" b="1" dirty="0"/>
          </a:p>
          <a:p>
            <a:r>
              <a:rPr lang="en-GB" b="0" dirty="0"/>
              <a:t>Learning culture</a:t>
            </a:r>
          </a:p>
          <a:p>
            <a:r>
              <a:rPr lang="en-GB" b="0" dirty="0"/>
              <a:t>Safe systems, pathways and transitions</a:t>
            </a:r>
          </a:p>
          <a:p>
            <a:r>
              <a:rPr lang="en-GB" b="0" dirty="0"/>
              <a:t>Safeguarding</a:t>
            </a:r>
          </a:p>
          <a:p>
            <a:r>
              <a:rPr lang="en-GB" b="0" dirty="0"/>
              <a:t>Involving people to manage risks</a:t>
            </a:r>
          </a:p>
          <a:p>
            <a:r>
              <a:rPr lang="en-GB" b="0" dirty="0"/>
              <a:t>Safe environments</a:t>
            </a:r>
          </a:p>
          <a:p>
            <a:r>
              <a:rPr lang="en-GB" b="0" dirty="0"/>
              <a:t>Safe and effective staffing</a:t>
            </a:r>
          </a:p>
          <a:p>
            <a:r>
              <a:rPr lang="en-GB" b="0" dirty="0"/>
              <a:t>Infection prevention and control</a:t>
            </a:r>
          </a:p>
          <a:p>
            <a:r>
              <a:rPr lang="en-GB" b="1" dirty="0"/>
              <a:t>Medicines optimisation: </a:t>
            </a:r>
            <a:r>
              <a:rPr lang="en-US" sz="1200" b="1" i="0" kern="1200" dirty="0">
                <a:solidFill>
                  <a:schemeClr val="tx1"/>
                </a:solidFill>
                <a:effectLst/>
                <a:latin typeface="+mn-lt"/>
                <a:ea typeface="+mn-ea"/>
                <a:cs typeface="+mn-cs"/>
              </a:rPr>
              <a:t>We make sure that medicines and treatments are safe and meet people’s needs, capacities and preferences by enabling them to be involved in planning, including when changes happen.</a:t>
            </a:r>
            <a:endParaRPr lang="en-GB" b="1" dirty="0"/>
          </a:p>
          <a:p>
            <a:endParaRPr lang="en-GB" b="0" dirty="0"/>
          </a:p>
          <a:p>
            <a:r>
              <a:rPr lang="en-GB" b="0" dirty="0"/>
              <a:t>Related to regulations 9 – person centred care, 12 – safe care and treatment and 11 need for consent</a:t>
            </a:r>
          </a:p>
          <a:p>
            <a:endParaRPr lang="en-GB" b="0" dirty="0"/>
          </a:p>
          <a:p>
            <a:r>
              <a:rPr lang="en-GB" b="1" dirty="0"/>
              <a:t>Evidence categories</a:t>
            </a:r>
          </a:p>
          <a:p>
            <a:endParaRPr lang="en-GB" b="1" dirty="0"/>
          </a:p>
          <a:p>
            <a:r>
              <a:rPr lang="en-GB" b="0" dirty="0"/>
              <a:t>People’s experience of health and care services - </a:t>
            </a:r>
            <a:r>
              <a:rPr lang="en-US" sz="1200" b="0" i="0" kern="1200" dirty="0">
                <a:solidFill>
                  <a:schemeClr val="tx1"/>
                </a:solidFill>
                <a:effectLst/>
                <a:latin typeface="+mn-lt"/>
                <a:ea typeface="+mn-ea"/>
                <a:cs typeface="+mn-cs"/>
              </a:rPr>
              <a:t>We define people’s experiences as: “a person’s needs, expectations, lived experience and satisfaction with their care, support and treatment. This includes access to and transfers between services”.</a:t>
            </a:r>
          </a:p>
          <a:p>
            <a:r>
              <a:rPr lang="en-GB" b="0" dirty="0"/>
              <a:t>Feedback from staff and leaders</a:t>
            </a:r>
          </a:p>
          <a:p>
            <a:r>
              <a:rPr lang="en-GB" b="0" dirty="0"/>
              <a:t>Feedback from partners – e.g. commissioners, professional regulators, multi-agency bodies</a:t>
            </a:r>
          </a:p>
          <a:p>
            <a:r>
              <a:rPr lang="en-GB" b="0" dirty="0"/>
              <a:t>Observations - </a:t>
            </a:r>
            <a:r>
              <a:rPr lang="en-US" sz="1200" b="0" i="0" kern="1200" dirty="0">
                <a:solidFill>
                  <a:schemeClr val="tx1"/>
                </a:solidFill>
                <a:effectLst/>
                <a:latin typeface="+mn-lt"/>
                <a:ea typeface="+mn-ea"/>
                <a:cs typeface="+mn-cs"/>
              </a:rPr>
              <a:t>We can observe the quality of care either off-site, on-site, or a combination of both. We continue to call on-site visits to gather evidence inspections. Offsite e.g. remote interviews with staff, Healthwatch, using experts by experience to take to people, </a:t>
            </a:r>
            <a:r>
              <a:rPr lang="en-US" sz="1200" b="0" i="0" kern="1200" dirty="0" err="1">
                <a:solidFill>
                  <a:schemeClr val="tx1"/>
                </a:solidFill>
                <a:effectLst/>
                <a:latin typeface="+mn-lt"/>
                <a:ea typeface="+mn-ea"/>
                <a:cs typeface="+mn-cs"/>
              </a:rPr>
              <a:t>familes</a:t>
            </a:r>
            <a:r>
              <a:rPr lang="en-US" sz="1200" b="0" i="0" kern="1200" dirty="0">
                <a:solidFill>
                  <a:schemeClr val="tx1"/>
                </a:solidFill>
                <a:effectLst/>
                <a:latin typeface="+mn-lt"/>
                <a:ea typeface="+mn-ea"/>
                <a:cs typeface="+mn-cs"/>
              </a:rPr>
              <a:t> and </a:t>
            </a:r>
            <a:r>
              <a:rPr lang="en-US" sz="1200" b="0" i="0" kern="1200" dirty="0" err="1">
                <a:solidFill>
                  <a:schemeClr val="tx1"/>
                </a:solidFill>
                <a:effectLst/>
                <a:latin typeface="+mn-lt"/>
                <a:ea typeface="+mn-ea"/>
                <a:cs typeface="+mn-cs"/>
              </a:rPr>
              <a:t>carers</a:t>
            </a:r>
            <a:r>
              <a:rPr lang="en-US" sz="1200" b="0" i="0" kern="1200" dirty="0">
                <a:solidFill>
                  <a:schemeClr val="tx1"/>
                </a:solidFill>
                <a:effectLst/>
                <a:latin typeface="+mn-lt"/>
                <a:ea typeface="+mn-ea"/>
                <a:cs typeface="+mn-cs"/>
              </a:rPr>
              <a:t>. Onsite via inspection.</a:t>
            </a:r>
          </a:p>
          <a:p>
            <a:r>
              <a:rPr lang="en-US" sz="1200" b="0" i="0" kern="1200" dirty="0">
                <a:solidFill>
                  <a:schemeClr val="tx1"/>
                </a:solidFill>
                <a:effectLst/>
                <a:latin typeface="+mn-lt"/>
                <a:ea typeface="+mn-ea"/>
                <a:cs typeface="+mn-cs"/>
              </a:rPr>
              <a:t>Processes – e.g. incidents, notifications, review of care records</a:t>
            </a:r>
          </a:p>
          <a:p>
            <a:r>
              <a:rPr lang="en-US" sz="1200" b="0" i="0" kern="1200" dirty="0">
                <a:solidFill>
                  <a:schemeClr val="tx1"/>
                </a:solidFill>
                <a:effectLst/>
                <a:latin typeface="+mn-lt"/>
                <a:ea typeface="+mn-ea"/>
                <a:cs typeface="+mn-cs"/>
              </a:rPr>
              <a:t>Outcomes - focused on the impact of care processes on individuals. They cover how care has affected people’s physical, functional or psychological status.</a:t>
            </a:r>
            <a:endParaRPr lang="en-GB" b="0" dirty="0"/>
          </a:p>
          <a:p>
            <a:endParaRPr lang="en-GB" b="0" dirty="0"/>
          </a:p>
          <a:p>
            <a:endParaRPr lang="en-GB" b="0" dirty="0"/>
          </a:p>
        </p:txBody>
      </p:sp>
      <p:sp>
        <p:nvSpPr>
          <p:cNvPr id="4" name="Slide Number Placeholder 3"/>
          <p:cNvSpPr>
            <a:spLocks noGrp="1"/>
          </p:cNvSpPr>
          <p:nvPr>
            <p:ph type="sldNum" sz="quarter" idx="5"/>
          </p:nvPr>
        </p:nvSpPr>
        <p:spPr/>
        <p:txBody>
          <a:bodyPr/>
          <a:lstStyle/>
          <a:p>
            <a:fld id="{3620D7BD-B251-4C81-A935-08EF5C6C800F}" type="slidenum">
              <a:rPr lang="en-GB" smtClean="0"/>
              <a:t>5</a:t>
            </a:fld>
            <a:endParaRPr lang="en-GB"/>
          </a:p>
        </p:txBody>
      </p:sp>
    </p:spTree>
    <p:extLst>
      <p:ext uri="{BB962C8B-B14F-4D97-AF65-F5344CB8AC3E}">
        <p14:creationId xmlns:p14="http://schemas.microsoft.com/office/powerpoint/2010/main" val="37825095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dirty="0"/>
              <a:t>So, we are going to spend the next session looking at medicines optimisation quite broadly. And considering why CQC have a medicines team and what we do.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Errors can occur at different stages of the medicines use process and can cause significant harm to people.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2017 study from the Policy research unit in economic methods of evaluation in health and social care interventions (EEPRU) found that there are 237 million medicines errors in the NHS in England each year.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Of which 28% cause moderate or serious harm</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Causing 712 deaths and contributing to an additional 1700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But his only tells us about the NHS. There is no national data set that collates medicines incidents that occur in social care or any subsets that identify medicines errors in children. </a:t>
            </a:r>
          </a:p>
          <a:p>
            <a:endParaRPr lang="en-GB" dirty="0"/>
          </a:p>
          <a:p>
            <a:r>
              <a:rPr lang="en-GB" dirty="0"/>
              <a:t>World Health Organisation global patient safety challenge ‘Medication Without Harm’ aims to reduce severe avoidable medication-related harm by 50%, globally in the next 5 years. Launched in </a:t>
            </a:r>
            <a:r>
              <a:rPr lang="en-GB" b="1" dirty="0"/>
              <a:t>March 2017</a:t>
            </a:r>
          </a:p>
          <a:p>
            <a:endParaRPr lang="en-GB" dirty="0"/>
          </a:p>
          <a:p>
            <a:r>
              <a:rPr lang="en-GB" dirty="0"/>
              <a:t>Medication errors occur when weak medication systems and/or human factors such as fatigue, poor environmental conditions or staff shortages affect prescribing, transcribing, dispensing, administration and monitoring practices, which can then result in severe harm, disability and even death. Medicines optimisation is a framework around which safer medicines practice can be put in place to deliver the best outcome for people. </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0C41C33-9FEA-479E-95B2-1FFA581BA7E4}"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103347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dirty="0"/>
              <a:t>So, we are going to spend the next session looking at medicines optimisation quite broadly. And considering why CQC have a medicines team and what we do.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Errors can occur at different stages of the medicines use process and can cause significant harm to people.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2017 study from the Policy research unit in economic methods of evaluation in health and social care interventions (EEPRU) found that there are 237 million medicines errors in the NHS in England each year.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Of which 28% cause moderate or serious harm</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Causing 712 deaths and contributing to an additional 1700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But his only tells us about the NHS. There is no national data set that collates medicines incidents that occur in social care or any subsets that identify medicines errors in children. </a:t>
            </a:r>
          </a:p>
          <a:p>
            <a:endParaRPr lang="en-GB" dirty="0"/>
          </a:p>
          <a:p>
            <a:r>
              <a:rPr lang="en-GB" dirty="0"/>
              <a:t>World Health Organisation global patient safety challenge ‘Medication Without Harm’ aims to reduce severe avoidable medication-related harm by 50%, globally in the next 5 years. Launched in </a:t>
            </a:r>
            <a:r>
              <a:rPr lang="en-GB" b="1" dirty="0"/>
              <a:t>March 2017</a:t>
            </a:r>
          </a:p>
          <a:p>
            <a:endParaRPr lang="en-GB" dirty="0"/>
          </a:p>
          <a:p>
            <a:r>
              <a:rPr lang="en-GB" dirty="0"/>
              <a:t>Medication errors occur when weak medication systems and/or human factors such as fatigue, poor environmental conditions or staff shortages affect prescribing, transcribing, dispensing, administration and monitoring practices, which can then result in severe harm, disability and even death. Medicines optimisation is a framework around which safer medicines practice can be put in place to deliver the best outcome for people. </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0C41C33-9FEA-479E-95B2-1FFA581BA7E4}"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13387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Recording errors:</a:t>
            </a:r>
          </a:p>
          <a:p>
            <a:pPr marL="171450" indent="-171450">
              <a:buFont typeface="Arial" panose="020B0604020202020204" pitchFamily="34" charset="0"/>
              <a:buChar char="•"/>
            </a:pPr>
            <a:r>
              <a:rPr lang="en-GB" dirty="0"/>
              <a:t>Residential 47.2% said 0</a:t>
            </a:r>
          </a:p>
          <a:p>
            <a:pPr marL="171450" indent="-171450">
              <a:buFont typeface="Arial" panose="020B0604020202020204" pitchFamily="34" charset="0"/>
              <a:buChar char="•"/>
            </a:pPr>
            <a:r>
              <a:rPr lang="en-GB" dirty="0"/>
              <a:t>Community 38.3% said 0</a:t>
            </a:r>
          </a:p>
          <a:p>
            <a:pPr marL="171450" indent="-171450">
              <a:buFont typeface="Arial" panose="020B0604020202020204" pitchFamily="34" charset="0"/>
              <a:buChar char="•"/>
            </a:pPr>
            <a:endParaRPr lang="en-GB" dirty="0"/>
          </a:p>
          <a:p>
            <a:pPr marL="0" indent="0">
              <a:buFont typeface="Arial" panose="020B0604020202020204" pitchFamily="34" charset="0"/>
              <a:buNone/>
            </a:pPr>
            <a:r>
              <a:rPr lang="en-GB" dirty="0"/>
              <a:t>Administration errors:</a:t>
            </a:r>
          </a:p>
          <a:p>
            <a:pPr marL="171450" indent="-171450">
              <a:buFont typeface="Arial" panose="020B0604020202020204" pitchFamily="34" charset="0"/>
              <a:buChar char="•"/>
            </a:pPr>
            <a:r>
              <a:rPr lang="en-GB" dirty="0"/>
              <a:t>Residential 42.9% said 0</a:t>
            </a:r>
          </a:p>
          <a:p>
            <a:pPr marL="171450" indent="-171450">
              <a:buFont typeface="Arial" panose="020B0604020202020204" pitchFamily="34" charset="0"/>
              <a:buChar char="•"/>
            </a:pPr>
            <a:r>
              <a:rPr lang="en-GB" dirty="0"/>
              <a:t>Community 39.3% said 0</a:t>
            </a:r>
          </a:p>
          <a:p>
            <a:pPr marL="171450" indent="-171450">
              <a:buFont typeface="Arial" panose="020B0604020202020204" pitchFamily="34" charset="0"/>
              <a:buChar char="•"/>
            </a:pPr>
            <a:endParaRPr lang="en-GB" dirty="0"/>
          </a:p>
          <a:p>
            <a:pPr rtl="0" fontAlgn="base"/>
            <a:r>
              <a:rPr lang="en-GB" sz="1200" b="0" i="0" u="none" kern="1200" dirty="0">
                <a:solidFill>
                  <a:schemeClr val="tx1"/>
                </a:solidFill>
                <a:effectLst/>
                <a:latin typeface="+mn-lt"/>
                <a:ea typeface="+mn-ea"/>
                <a:cs typeface="+mn-cs"/>
              </a:rPr>
              <a:t>From a statistical point of view, we appreciate that medicines errors are inevitable, however we are keen to see how ‘leadership within an organisation promotes an open and honest safety culture that supports the safe and secure handling of medicines’. Whilst a single medicines error may result in no harm, a number of the same type of medicines errors being made in quick succession within the same organisation may prompt further investigation / root cause analysis. </a:t>
            </a:r>
          </a:p>
          <a:p>
            <a:pPr rtl="0" fontAlgn="base"/>
            <a:r>
              <a:rPr lang="en-GB" sz="1200" b="0" i="0" kern="1200" dirty="0">
                <a:solidFill>
                  <a:schemeClr val="tx1"/>
                </a:solidFill>
                <a:effectLst/>
                <a:latin typeface="+mn-lt"/>
                <a:ea typeface="+mn-ea"/>
                <a:cs typeface="+mn-cs"/>
              </a:rPr>
              <a:t> </a:t>
            </a:r>
          </a:p>
          <a:p>
            <a:pPr rtl="0" fontAlgn="base"/>
            <a:r>
              <a:rPr lang="en-GB" sz="1200" b="0" i="1" u="none" kern="1200" dirty="0">
                <a:solidFill>
                  <a:schemeClr val="tx1"/>
                </a:solidFill>
                <a:effectLst/>
                <a:latin typeface="+mn-lt"/>
                <a:ea typeface="+mn-ea"/>
                <a:cs typeface="+mn-cs"/>
              </a:rPr>
              <a:t>From </a:t>
            </a:r>
            <a:r>
              <a:rPr lang="en-GB" sz="1200" b="0" i="0" u="none" kern="1200" dirty="0">
                <a:solidFill>
                  <a:schemeClr val="tx1"/>
                </a:solidFill>
                <a:effectLst/>
                <a:latin typeface="+mn-lt"/>
                <a:ea typeface="+mn-ea"/>
                <a:cs typeface="+mn-cs"/>
              </a:rPr>
              <a:t>NHS England’s NRLS page guidance:  </a:t>
            </a:r>
          </a:p>
          <a:p>
            <a:pPr rtl="0" fontAlgn="base"/>
            <a:r>
              <a:rPr lang="en-GB" sz="1200" b="0" i="1" u="none" kern="1200" dirty="0">
                <a:solidFill>
                  <a:schemeClr val="tx1"/>
                </a:solidFill>
                <a:effectLst/>
                <a:latin typeface="+mn-lt"/>
                <a:ea typeface="+mn-ea"/>
                <a:cs typeface="+mn-cs"/>
              </a:rPr>
              <a:t>A ‘low’ reporting rate from an organisation should not be interpreted as a ‘safe’ organisation and may represent under-reporting. Subsequently, a ‘high’ reporting rate should not be interpreted as an ‘unsafe’ organisation and may actually represent a culture of greater openness.</a:t>
            </a:r>
            <a:r>
              <a:rPr lang="en-GB" sz="1200" b="0" i="0" u="none" kern="1200" dirty="0">
                <a:solidFill>
                  <a:schemeClr val="tx1"/>
                </a:solidFill>
                <a:effectLst/>
                <a:latin typeface="+mn-lt"/>
                <a:ea typeface="+mn-ea"/>
                <a:cs typeface="+mn-cs"/>
              </a:rPr>
              <a:t> </a:t>
            </a:r>
          </a:p>
          <a:p>
            <a:pPr rtl="0" fontAlgn="base"/>
            <a:r>
              <a:rPr lang="en-GB" sz="1200" b="0" i="0" kern="1200" dirty="0">
                <a:solidFill>
                  <a:schemeClr val="tx1"/>
                </a:solidFill>
                <a:effectLst/>
                <a:latin typeface="+mn-lt"/>
                <a:ea typeface="+mn-ea"/>
                <a:cs typeface="+mn-cs"/>
              </a:rPr>
              <a:t> </a:t>
            </a:r>
          </a:p>
          <a:p>
            <a:pPr rtl="0" fontAlgn="base"/>
            <a:r>
              <a:rPr lang="en-GB" sz="1200" b="0" i="0" u="none" kern="1200" dirty="0">
                <a:solidFill>
                  <a:schemeClr val="tx1"/>
                </a:solidFill>
                <a:effectLst/>
                <a:latin typeface="+mn-lt"/>
                <a:ea typeface="+mn-ea"/>
                <a:cs typeface="+mn-cs"/>
              </a:rPr>
              <a:t>Therefore, providers are encouraged to report medicines errors, unless a clinical / medical review has determined that there has been no harm to the person.  </a:t>
            </a:r>
          </a:p>
          <a:p>
            <a:pPr marL="0" indent="0">
              <a:buFont typeface="Arial" panose="020B0604020202020204" pitchFamily="34" charset="0"/>
              <a:buNone/>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0C41C33-9FEA-479E-95B2-1FFA581BA7E4}"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730076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GB" sz="1200" b="0" i="0" u="none" strike="noStrike" kern="1200">
                <a:solidFill>
                  <a:schemeClr val="tx1"/>
                </a:solidFill>
                <a:effectLst/>
                <a:latin typeface="+mn-lt"/>
                <a:ea typeface="+mn-ea"/>
                <a:cs typeface="+mn-cs"/>
              </a:rPr>
              <a:t>Many of the services that CQC regulates have a role in managing medicines. From inspections we have seen that medicines pose a clear risk to people when not used appropriately. Our report on Medicines in health and adult social care raised important issues for everybody involved with medicines in all health and adult social care settings. We found there were six common areas of risk across all health and adult social care settings:</a:t>
            </a:r>
            <a:endParaRPr lang="en-GB" sz="1200" b="1" i="0" u="none" strike="noStrike" kern="1200">
              <a:solidFill>
                <a:schemeClr val="tx1"/>
              </a:solidFill>
              <a:effectLst/>
              <a:latin typeface="+mn-lt"/>
              <a:ea typeface="+mn-ea"/>
              <a:cs typeface="+mn-cs"/>
            </a:endParaRPr>
          </a:p>
          <a:p>
            <a:pPr rtl="0" fontAlgn="base"/>
            <a:endParaRPr lang="en-GB" sz="1200" b="1" i="0" u="none" strike="noStrike" kern="1200">
              <a:solidFill>
                <a:schemeClr val="tx1"/>
              </a:solidFill>
              <a:effectLst/>
              <a:latin typeface="+mn-lt"/>
              <a:ea typeface="+mn-ea"/>
              <a:cs typeface="+mn-cs"/>
            </a:endParaRPr>
          </a:p>
          <a:p>
            <a:pPr rtl="0" fontAlgn="base"/>
            <a:r>
              <a:rPr lang="en-GB" sz="1200" b="1" i="0" u="none" strike="noStrike" kern="1200">
                <a:solidFill>
                  <a:schemeClr val="tx1"/>
                </a:solidFill>
                <a:effectLst/>
                <a:latin typeface="+mn-lt"/>
                <a:ea typeface="+mn-ea"/>
                <a:cs typeface="+mn-cs"/>
              </a:rPr>
              <a:t>Prescribing, monitoring and reviewing </a:t>
            </a:r>
            <a:r>
              <a:rPr lang="en-US" sz="1200" b="0" i="0" kern="1200">
                <a:solidFill>
                  <a:schemeClr val="tx1"/>
                </a:solidFill>
                <a:effectLst/>
                <a:latin typeface="+mn-lt"/>
                <a:ea typeface="+mn-ea"/>
                <a:cs typeface="+mn-cs"/>
              </a:rPr>
              <a:t>​</a:t>
            </a:r>
            <a:endParaRPr lang="en-US" b="0" i="0">
              <a:effectLst/>
            </a:endParaRPr>
          </a:p>
          <a:p>
            <a:pPr rtl="0" fontAlgn="base"/>
            <a:r>
              <a:rPr lang="en-GB" sz="1200" b="0" i="0" u="none" strike="noStrike" kern="1200">
                <a:solidFill>
                  <a:schemeClr val="tx1"/>
                </a:solidFill>
                <a:effectLst/>
                <a:latin typeface="+mn-lt"/>
                <a:ea typeface="+mn-ea"/>
                <a:cs typeface="+mn-cs"/>
              </a:rPr>
              <a:t>Professionals are responsible for the prescriptions they sign and for their decisions and actions when supplying and administering medicines, or authorising or instructing others to do so.</a:t>
            </a:r>
            <a:r>
              <a:rPr lang="en-US" sz="1200" b="0" i="0" kern="1200">
                <a:solidFill>
                  <a:schemeClr val="tx1"/>
                </a:solidFill>
                <a:effectLst/>
                <a:latin typeface="+mn-lt"/>
                <a:ea typeface="+mn-ea"/>
                <a:cs typeface="+mn-cs"/>
              </a:rPr>
              <a:t>​</a:t>
            </a:r>
          </a:p>
          <a:p>
            <a:pPr rtl="0" fontAlgn="base"/>
            <a:r>
              <a:rPr lang="en-GB" sz="1200" b="0" i="0" u="none" strike="noStrike" kern="1200">
                <a:solidFill>
                  <a:schemeClr val="tx1"/>
                </a:solidFill>
                <a:effectLst/>
                <a:latin typeface="+mn-lt"/>
                <a:ea typeface="+mn-ea"/>
                <a:cs typeface="+mn-cs"/>
              </a:rPr>
              <a:t>Prescribers and pharmacists supplying medicines have a responsibility to keep patients safe and to tell them about any risks in using a medicine. </a:t>
            </a:r>
            <a:r>
              <a:rPr lang="en-US" sz="1200" b="0" i="0" kern="1200">
                <a:solidFill>
                  <a:schemeClr val="tx1"/>
                </a:solidFill>
                <a:effectLst/>
                <a:latin typeface="+mn-lt"/>
                <a:ea typeface="+mn-ea"/>
                <a:cs typeface="+mn-cs"/>
              </a:rPr>
              <a:t>​</a:t>
            </a:r>
          </a:p>
          <a:p>
            <a:pPr rtl="0" fontAlgn="base"/>
            <a:r>
              <a:rPr lang="en-GB" sz="1200" b="0" i="0" u="none" strike="noStrike" kern="1200">
                <a:solidFill>
                  <a:schemeClr val="tx1"/>
                </a:solidFill>
                <a:effectLst/>
                <a:latin typeface="+mn-lt"/>
                <a:ea typeface="+mn-ea"/>
                <a:cs typeface="+mn-cs"/>
              </a:rPr>
              <a:t>Medicines reviews should be timely</a:t>
            </a:r>
            <a:r>
              <a:rPr lang="en-US" sz="1200" b="0" i="0" kern="1200">
                <a:solidFill>
                  <a:schemeClr val="tx1"/>
                </a:solidFill>
                <a:effectLst/>
                <a:latin typeface="+mn-lt"/>
                <a:ea typeface="+mn-ea"/>
                <a:cs typeface="+mn-cs"/>
              </a:rPr>
              <a:t>​</a:t>
            </a:r>
          </a:p>
          <a:p>
            <a:pPr rtl="0" fontAlgn="base"/>
            <a:r>
              <a:rPr lang="en-GB" sz="1200" b="0" i="0" u="none" strike="noStrike" kern="1200">
                <a:solidFill>
                  <a:schemeClr val="tx1"/>
                </a:solidFill>
                <a:effectLst/>
                <a:latin typeface="+mn-lt"/>
                <a:ea typeface="+mn-ea"/>
                <a:cs typeface="+mn-cs"/>
              </a:rPr>
              <a:t>Monitoring - initial prescribing and over the long term. </a:t>
            </a:r>
            <a:r>
              <a:rPr lang="en-US" sz="1200" b="0" i="0" kern="1200">
                <a:solidFill>
                  <a:schemeClr val="tx1"/>
                </a:solidFill>
                <a:effectLst/>
                <a:latin typeface="+mn-lt"/>
                <a:ea typeface="+mn-ea"/>
                <a:cs typeface="+mn-cs"/>
              </a:rPr>
              <a:t>​</a:t>
            </a:r>
          </a:p>
          <a:p>
            <a:pPr rtl="0" fontAlgn="base"/>
            <a:r>
              <a:rPr lang="en-GB" sz="1200" b="0" i="0" kern="1200">
                <a:solidFill>
                  <a:schemeClr val="tx1"/>
                </a:solidFill>
                <a:effectLst/>
                <a:latin typeface="+mn-lt"/>
                <a:ea typeface="+mn-ea"/>
                <a:cs typeface="+mn-cs"/>
              </a:rPr>
              <a:t>​</a:t>
            </a:r>
            <a:endParaRPr lang="en-GB" b="0" i="0">
              <a:effectLst/>
            </a:endParaRPr>
          </a:p>
          <a:p>
            <a:pPr rtl="0" fontAlgn="base"/>
            <a:r>
              <a:rPr lang="en-GB" sz="1200" b="1" i="0" u="none" strike="noStrike" kern="1200">
                <a:solidFill>
                  <a:schemeClr val="tx1"/>
                </a:solidFill>
                <a:effectLst/>
                <a:latin typeface="+mn-lt"/>
                <a:ea typeface="+mn-ea"/>
                <a:cs typeface="+mn-cs"/>
              </a:rPr>
              <a:t>Administration</a:t>
            </a:r>
            <a:r>
              <a:rPr lang="en-GB" sz="1200" b="0" i="0" u="none" strike="noStrike" kern="1200">
                <a:solidFill>
                  <a:schemeClr val="tx1"/>
                </a:solidFill>
                <a:effectLst/>
                <a:latin typeface="+mn-lt"/>
                <a:ea typeface="+mn-ea"/>
                <a:cs typeface="+mn-cs"/>
              </a:rPr>
              <a:t> </a:t>
            </a:r>
            <a:r>
              <a:rPr lang="en-US" sz="1200" b="0" i="0" kern="1200">
                <a:solidFill>
                  <a:schemeClr val="tx1"/>
                </a:solidFill>
                <a:effectLst/>
                <a:latin typeface="+mn-lt"/>
                <a:ea typeface="+mn-ea"/>
                <a:cs typeface="+mn-cs"/>
              </a:rPr>
              <a:t>​</a:t>
            </a:r>
            <a:endParaRPr lang="en-US" b="0" i="0">
              <a:effectLst/>
            </a:endParaRPr>
          </a:p>
          <a:p>
            <a:pPr rtl="0" fontAlgn="base"/>
            <a:r>
              <a:rPr lang="en-GB" sz="1200" b="0" i="0" u="none" strike="noStrike" kern="1200">
                <a:solidFill>
                  <a:schemeClr val="tx1"/>
                </a:solidFill>
                <a:effectLst/>
                <a:latin typeface="+mn-lt"/>
                <a:ea typeface="+mn-ea"/>
                <a:cs typeface="+mn-cs"/>
              </a:rPr>
              <a:t>Risks with admin across all sectors. </a:t>
            </a:r>
            <a:r>
              <a:rPr lang="en-US" sz="1200" b="0" i="0" kern="1200">
                <a:solidFill>
                  <a:schemeClr val="tx1"/>
                </a:solidFill>
                <a:effectLst/>
                <a:latin typeface="+mn-lt"/>
                <a:ea typeface="+mn-ea"/>
                <a:cs typeface="+mn-cs"/>
              </a:rPr>
              <a:t>​</a:t>
            </a:r>
          </a:p>
          <a:p>
            <a:pPr rtl="0" fontAlgn="base"/>
            <a:r>
              <a:rPr lang="en-GB" sz="1200" b="0" i="0" u="none" strike="noStrike" kern="1200">
                <a:solidFill>
                  <a:schemeClr val="tx1"/>
                </a:solidFill>
                <a:effectLst/>
                <a:latin typeface="+mn-lt"/>
                <a:ea typeface="+mn-ea"/>
                <a:cs typeface="+mn-cs"/>
              </a:rPr>
              <a:t>Missed and incorrect doses of medicines (including inadvertent repeated doses) and poorly managed covert and ‘when required’ administration, which results in poorer outcomes. </a:t>
            </a:r>
            <a:r>
              <a:rPr lang="en-US" sz="1200" b="0" i="0" kern="1200">
                <a:solidFill>
                  <a:schemeClr val="tx1"/>
                </a:solidFill>
                <a:effectLst/>
                <a:latin typeface="+mn-lt"/>
                <a:ea typeface="+mn-ea"/>
                <a:cs typeface="+mn-cs"/>
              </a:rPr>
              <a:t>​</a:t>
            </a:r>
          </a:p>
          <a:p>
            <a:pPr rtl="0" fontAlgn="base"/>
            <a:r>
              <a:rPr lang="en-GB" sz="1200" b="0" i="0" u="none" strike="noStrike" kern="1200">
                <a:solidFill>
                  <a:schemeClr val="tx1"/>
                </a:solidFill>
                <a:effectLst/>
                <a:latin typeface="+mn-lt"/>
                <a:ea typeface="+mn-ea"/>
                <a:cs typeface="+mn-cs"/>
              </a:rPr>
              <a:t>Problems when people self-administered their medicines when not appropriate  </a:t>
            </a:r>
            <a:r>
              <a:rPr lang="en-US" sz="1200" b="0" i="0" kern="1200">
                <a:solidFill>
                  <a:schemeClr val="tx1"/>
                </a:solidFill>
                <a:effectLst/>
                <a:latin typeface="+mn-lt"/>
                <a:ea typeface="+mn-ea"/>
                <a:cs typeface="+mn-cs"/>
              </a:rPr>
              <a:t>​</a:t>
            </a:r>
          </a:p>
          <a:p>
            <a:pPr rtl="0" fontAlgn="base"/>
            <a:r>
              <a:rPr lang="en-GB" sz="1200" b="0" i="0" u="none" strike="noStrike" kern="1200">
                <a:solidFill>
                  <a:schemeClr val="tx1"/>
                </a:solidFill>
                <a:effectLst/>
                <a:latin typeface="+mn-lt"/>
                <a:ea typeface="+mn-ea"/>
                <a:cs typeface="+mn-cs"/>
              </a:rPr>
              <a:t>People not always supported to self-administer when they were able to. </a:t>
            </a:r>
            <a:r>
              <a:rPr lang="en-US" sz="1200" b="0" i="0" kern="1200">
                <a:solidFill>
                  <a:schemeClr val="tx1"/>
                </a:solidFill>
                <a:effectLst/>
                <a:latin typeface="+mn-lt"/>
                <a:ea typeface="+mn-ea"/>
                <a:cs typeface="+mn-cs"/>
              </a:rPr>
              <a:t>​</a:t>
            </a:r>
          </a:p>
          <a:p>
            <a:pPr rtl="0" fontAlgn="base"/>
            <a:r>
              <a:rPr lang="en-GB" sz="1200" b="0" i="0" u="none" strike="noStrike" kern="1200">
                <a:solidFill>
                  <a:schemeClr val="tx1"/>
                </a:solidFill>
                <a:effectLst/>
                <a:latin typeface="+mn-lt"/>
                <a:ea typeface="+mn-ea"/>
                <a:cs typeface="+mn-cs"/>
              </a:rPr>
              <a:t>Poor record keeping, including incorrectly transcribed medicines administration records and failure to record administration</a:t>
            </a:r>
            <a:r>
              <a:rPr lang="en-US" sz="1200" b="0" i="0" kern="1200">
                <a:solidFill>
                  <a:schemeClr val="tx1"/>
                </a:solidFill>
                <a:effectLst/>
                <a:latin typeface="+mn-lt"/>
                <a:ea typeface="+mn-ea"/>
                <a:cs typeface="+mn-cs"/>
              </a:rPr>
              <a:t>​</a:t>
            </a:r>
          </a:p>
          <a:p>
            <a:pPr rtl="0" fontAlgn="base"/>
            <a:r>
              <a:rPr lang="en-GB" sz="1200" b="0" i="0" u="none" strike="noStrike" kern="1200">
                <a:solidFill>
                  <a:schemeClr val="tx1"/>
                </a:solidFill>
                <a:effectLst/>
                <a:latin typeface="+mn-lt"/>
                <a:ea typeface="+mn-ea"/>
                <a:cs typeface="+mn-cs"/>
              </a:rPr>
              <a:t> </a:t>
            </a:r>
            <a:r>
              <a:rPr lang="en-US" sz="1200" b="0" i="0" kern="1200">
                <a:solidFill>
                  <a:schemeClr val="tx1"/>
                </a:solidFill>
                <a:effectLst/>
                <a:latin typeface="+mn-lt"/>
                <a:ea typeface="+mn-ea"/>
                <a:cs typeface="+mn-cs"/>
              </a:rPr>
              <a:t>​</a:t>
            </a:r>
          </a:p>
          <a:p>
            <a:pPr rtl="0" fontAlgn="base"/>
            <a:r>
              <a:rPr lang="en-GB" sz="1200" b="1" i="0" u="none" strike="noStrike" kern="1200">
                <a:solidFill>
                  <a:schemeClr val="tx1"/>
                </a:solidFill>
                <a:effectLst/>
                <a:latin typeface="+mn-lt"/>
                <a:ea typeface="+mn-ea"/>
                <a:cs typeface="+mn-cs"/>
              </a:rPr>
              <a:t>Transfer of care </a:t>
            </a:r>
            <a:r>
              <a:rPr lang="en-US" sz="1200" b="0" i="0" kern="1200">
                <a:solidFill>
                  <a:schemeClr val="tx1"/>
                </a:solidFill>
                <a:effectLst/>
                <a:latin typeface="+mn-lt"/>
                <a:ea typeface="+mn-ea"/>
                <a:cs typeface="+mn-cs"/>
              </a:rPr>
              <a:t>​</a:t>
            </a:r>
            <a:endParaRPr lang="en-US" b="0" i="0">
              <a:effectLst/>
            </a:endParaRPr>
          </a:p>
          <a:p>
            <a:pPr rtl="0" fontAlgn="base"/>
            <a:r>
              <a:rPr lang="en-GB" sz="1200" b="0" i="0" u="none" strike="noStrike" kern="1200">
                <a:solidFill>
                  <a:schemeClr val="tx1"/>
                </a:solidFill>
                <a:effectLst/>
                <a:latin typeface="+mn-lt"/>
                <a:ea typeface="+mn-ea"/>
                <a:cs typeface="+mn-cs"/>
              </a:rPr>
              <a:t>People use both health and social care services. </a:t>
            </a:r>
            <a:r>
              <a:rPr lang="en-US" sz="1200" b="0" i="0" kern="1200">
                <a:solidFill>
                  <a:schemeClr val="tx1"/>
                </a:solidFill>
                <a:effectLst/>
                <a:latin typeface="+mn-lt"/>
                <a:ea typeface="+mn-ea"/>
                <a:cs typeface="+mn-cs"/>
              </a:rPr>
              <a:t>​</a:t>
            </a:r>
          </a:p>
          <a:p>
            <a:pPr rtl="0" fontAlgn="base"/>
            <a:r>
              <a:rPr lang="en-GB" sz="1200" b="0" i="0" u="none" strike="noStrike" kern="1200">
                <a:solidFill>
                  <a:schemeClr val="tx1"/>
                </a:solidFill>
                <a:effectLst/>
                <a:latin typeface="+mn-lt"/>
                <a:ea typeface="+mn-ea"/>
                <a:cs typeface="+mn-cs"/>
              </a:rPr>
              <a:t>For best results, local care services should work together to provide joined-up and person-centred care – this varies.</a:t>
            </a:r>
            <a:r>
              <a:rPr lang="en-US" sz="1200" b="0" i="0" kern="1200">
                <a:solidFill>
                  <a:schemeClr val="tx1"/>
                </a:solidFill>
                <a:effectLst/>
                <a:latin typeface="+mn-lt"/>
                <a:ea typeface="+mn-ea"/>
                <a:cs typeface="+mn-cs"/>
              </a:rPr>
              <a:t>​</a:t>
            </a:r>
          </a:p>
          <a:p>
            <a:pPr rtl="0" fontAlgn="base"/>
            <a:r>
              <a:rPr lang="en-GB" sz="1200" b="0" i="0" u="none" strike="noStrike" kern="1200">
                <a:solidFill>
                  <a:schemeClr val="tx1"/>
                </a:solidFill>
                <a:effectLst/>
                <a:latin typeface="+mn-lt"/>
                <a:ea typeface="+mn-ea"/>
                <a:cs typeface="+mn-cs"/>
              </a:rPr>
              <a:t>Medicines should not be considered in isolation, but as an integral part of the person’s pathway, and at each step. </a:t>
            </a:r>
            <a:r>
              <a:rPr lang="en-US" sz="1200" b="0" i="0" kern="1200">
                <a:solidFill>
                  <a:schemeClr val="tx1"/>
                </a:solidFill>
                <a:effectLst/>
                <a:latin typeface="+mn-lt"/>
                <a:ea typeface="+mn-ea"/>
                <a:cs typeface="+mn-cs"/>
              </a:rPr>
              <a:t>​</a:t>
            </a:r>
          </a:p>
          <a:p>
            <a:pPr rtl="0" fontAlgn="base"/>
            <a:r>
              <a:rPr lang="en-GB" sz="1200" b="0" i="0" kern="1200">
                <a:solidFill>
                  <a:schemeClr val="tx1"/>
                </a:solidFill>
                <a:effectLst/>
                <a:latin typeface="+mn-lt"/>
                <a:ea typeface="+mn-ea"/>
                <a:cs typeface="+mn-cs"/>
              </a:rPr>
              <a:t>​</a:t>
            </a:r>
          </a:p>
          <a:p>
            <a:pPr rtl="0" fontAlgn="base"/>
            <a:r>
              <a:rPr lang="en-GB" sz="1200" b="1" i="0" u="none" strike="noStrike" kern="1200">
                <a:solidFill>
                  <a:schemeClr val="tx1"/>
                </a:solidFill>
                <a:effectLst/>
                <a:latin typeface="+mn-lt"/>
                <a:ea typeface="+mn-ea"/>
                <a:cs typeface="+mn-cs"/>
              </a:rPr>
              <a:t>Reporting and learning from incidents</a:t>
            </a:r>
            <a:r>
              <a:rPr lang="en-US" sz="1200" b="0" i="0" kern="1200">
                <a:solidFill>
                  <a:schemeClr val="tx1"/>
                </a:solidFill>
                <a:effectLst/>
                <a:latin typeface="+mn-lt"/>
                <a:ea typeface="+mn-ea"/>
                <a:cs typeface="+mn-cs"/>
              </a:rPr>
              <a:t>​</a:t>
            </a:r>
            <a:endParaRPr lang="en-US" b="0" i="0">
              <a:effectLst/>
            </a:endParaRPr>
          </a:p>
          <a:p>
            <a:pPr rtl="0" fontAlgn="base"/>
            <a:r>
              <a:rPr lang="en-GB" sz="1200" b="0" i="0" u="none" strike="noStrike" kern="1200">
                <a:solidFill>
                  <a:schemeClr val="tx1"/>
                </a:solidFill>
                <a:effectLst/>
                <a:latin typeface="+mn-lt"/>
                <a:ea typeface="+mn-ea"/>
                <a:cs typeface="+mn-cs"/>
              </a:rPr>
              <a:t>Reporting incidents and near misses, and sharing the learning from them, is crucial to reduce the risk of a similar event happening again. </a:t>
            </a:r>
            <a:r>
              <a:rPr lang="en-US" sz="1200" b="0" i="0" kern="1200">
                <a:solidFill>
                  <a:schemeClr val="tx1"/>
                </a:solidFill>
                <a:effectLst/>
                <a:latin typeface="+mn-lt"/>
                <a:ea typeface="+mn-ea"/>
                <a:cs typeface="+mn-cs"/>
              </a:rPr>
              <a:t>​</a:t>
            </a:r>
          </a:p>
          <a:p>
            <a:pPr rtl="0" fontAlgn="base"/>
            <a:r>
              <a:rPr lang="en-GB" sz="1200" b="0" i="0" u="none" strike="noStrike" kern="1200">
                <a:solidFill>
                  <a:schemeClr val="tx1"/>
                </a:solidFill>
                <a:effectLst/>
                <a:latin typeface="+mn-lt"/>
                <a:ea typeface="+mn-ea"/>
                <a:cs typeface="+mn-cs"/>
              </a:rPr>
              <a:t>Medicines incidents not always recorded, and low recording rates sometimes associated with a culture of fear within organisations about reporting mistakes. </a:t>
            </a:r>
            <a:r>
              <a:rPr lang="en-US" sz="1200" b="0" i="0" kern="1200">
                <a:solidFill>
                  <a:schemeClr val="tx1"/>
                </a:solidFill>
                <a:effectLst/>
                <a:latin typeface="+mn-lt"/>
                <a:ea typeface="+mn-ea"/>
                <a:cs typeface="+mn-cs"/>
              </a:rPr>
              <a:t>​</a:t>
            </a:r>
          </a:p>
          <a:p>
            <a:pPr rtl="0" fontAlgn="base"/>
            <a:r>
              <a:rPr lang="en-GB" sz="1200" b="0" i="0" u="none" strike="noStrike" kern="1200">
                <a:solidFill>
                  <a:schemeClr val="tx1"/>
                </a:solidFill>
                <a:effectLst/>
                <a:latin typeface="+mn-lt"/>
                <a:ea typeface="+mn-ea"/>
                <a:cs typeface="+mn-cs"/>
              </a:rPr>
              <a:t>Some providers lacked the insight to investigate and share learning within their organisations. </a:t>
            </a:r>
            <a:r>
              <a:rPr lang="en-US" sz="1200" b="0" i="0" kern="1200">
                <a:solidFill>
                  <a:schemeClr val="tx1"/>
                </a:solidFill>
                <a:effectLst/>
                <a:latin typeface="+mn-lt"/>
                <a:ea typeface="+mn-ea"/>
                <a:cs typeface="+mn-cs"/>
              </a:rPr>
              <a:t>​</a:t>
            </a:r>
          </a:p>
          <a:p>
            <a:pPr rtl="0" fontAlgn="base"/>
            <a:r>
              <a:rPr lang="en-GB" sz="1200" b="0" i="0" kern="1200">
                <a:solidFill>
                  <a:schemeClr val="tx1"/>
                </a:solidFill>
                <a:effectLst/>
                <a:latin typeface="+mn-lt"/>
                <a:ea typeface="+mn-ea"/>
                <a:cs typeface="+mn-cs"/>
              </a:rPr>
              <a:t>​</a:t>
            </a:r>
          </a:p>
          <a:p>
            <a:pPr rtl="0" fontAlgn="base"/>
            <a:r>
              <a:rPr lang="en-GB" sz="1200" b="1" i="0" u="none" strike="noStrike" kern="1200">
                <a:solidFill>
                  <a:schemeClr val="tx1"/>
                </a:solidFill>
                <a:effectLst/>
                <a:latin typeface="+mn-lt"/>
                <a:ea typeface="+mn-ea"/>
                <a:cs typeface="+mn-cs"/>
              </a:rPr>
              <a:t>Supply, storage and disposal </a:t>
            </a:r>
            <a:r>
              <a:rPr lang="en-US" sz="1200" b="0" i="0" kern="1200">
                <a:solidFill>
                  <a:schemeClr val="tx1"/>
                </a:solidFill>
                <a:effectLst/>
                <a:latin typeface="+mn-lt"/>
                <a:ea typeface="+mn-ea"/>
                <a:cs typeface="+mn-cs"/>
              </a:rPr>
              <a:t>​</a:t>
            </a:r>
            <a:endParaRPr lang="en-US" b="0" i="0">
              <a:effectLst/>
            </a:endParaRPr>
          </a:p>
          <a:p>
            <a:pPr rtl="0" fontAlgn="base"/>
            <a:r>
              <a:rPr lang="en-GB" sz="1200" b="0" i="0" u="none" strike="noStrike" kern="1200">
                <a:solidFill>
                  <a:schemeClr val="tx1"/>
                </a:solidFill>
                <a:effectLst/>
                <a:latin typeface="+mn-lt"/>
                <a:ea typeface="+mn-ea"/>
                <a:cs typeface="+mn-cs"/>
              </a:rPr>
              <a:t>Problems with the supply of medicines could be linked to both prescribing and to problems with stock ordering and control. </a:t>
            </a:r>
            <a:r>
              <a:rPr lang="en-US" sz="1200" b="0" i="0" kern="1200">
                <a:solidFill>
                  <a:schemeClr val="tx1"/>
                </a:solidFill>
                <a:effectLst/>
                <a:latin typeface="+mn-lt"/>
                <a:ea typeface="+mn-ea"/>
                <a:cs typeface="+mn-cs"/>
              </a:rPr>
              <a:t>​</a:t>
            </a:r>
          </a:p>
          <a:p>
            <a:pPr rtl="0" fontAlgn="base"/>
            <a:r>
              <a:rPr lang="en-GB" sz="1200" b="0" i="0" u="none" strike="noStrike" kern="1200">
                <a:solidFill>
                  <a:schemeClr val="tx1"/>
                </a:solidFill>
                <a:effectLst/>
                <a:latin typeface="+mn-lt"/>
                <a:ea typeface="+mn-ea"/>
                <a:cs typeface="+mn-cs"/>
              </a:rPr>
              <a:t>Wide range of medicines not always stored appropriately, including intravenous fluids and controlled drugs. </a:t>
            </a:r>
            <a:r>
              <a:rPr lang="en-US" sz="1200" b="0" i="0" kern="1200">
                <a:solidFill>
                  <a:schemeClr val="tx1"/>
                </a:solidFill>
                <a:effectLst/>
                <a:latin typeface="+mn-lt"/>
                <a:ea typeface="+mn-ea"/>
                <a:cs typeface="+mn-cs"/>
              </a:rPr>
              <a:t>​</a:t>
            </a:r>
          </a:p>
          <a:p>
            <a:pPr rtl="0" fontAlgn="base"/>
            <a:r>
              <a:rPr lang="en-GB" sz="1200" b="0" i="0" u="none" strike="noStrike" kern="1200">
                <a:solidFill>
                  <a:schemeClr val="tx1"/>
                </a:solidFill>
                <a:effectLst/>
                <a:latin typeface="+mn-lt"/>
                <a:ea typeface="+mn-ea"/>
                <a:cs typeface="+mn-cs"/>
              </a:rPr>
              <a:t>Some medicines not stored at the manufacturer’s recommended temperature, which can compromise their effectiveness and risk patient safety. </a:t>
            </a:r>
            <a:r>
              <a:rPr lang="en-US" sz="1200" b="0" i="0" kern="1200">
                <a:solidFill>
                  <a:schemeClr val="tx1"/>
                </a:solidFill>
                <a:effectLst/>
                <a:latin typeface="+mn-lt"/>
                <a:ea typeface="+mn-ea"/>
                <a:cs typeface="+mn-cs"/>
              </a:rPr>
              <a:t>​</a:t>
            </a:r>
          </a:p>
          <a:p>
            <a:pPr rtl="0" fontAlgn="base"/>
            <a:r>
              <a:rPr lang="en-GB" sz="1200" b="0" i="0" kern="1200">
                <a:solidFill>
                  <a:schemeClr val="tx1"/>
                </a:solidFill>
                <a:effectLst/>
                <a:latin typeface="+mn-lt"/>
                <a:ea typeface="+mn-ea"/>
                <a:cs typeface="+mn-cs"/>
              </a:rPr>
              <a:t>​</a:t>
            </a:r>
          </a:p>
          <a:p>
            <a:pPr rtl="0" fontAlgn="base"/>
            <a:r>
              <a:rPr lang="en-GB" sz="1200" b="1" i="0" u="none" strike="noStrike" kern="1200">
                <a:solidFill>
                  <a:schemeClr val="tx1"/>
                </a:solidFill>
                <a:effectLst/>
                <a:latin typeface="+mn-lt"/>
                <a:ea typeface="+mn-ea"/>
                <a:cs typeface="+mn-cs"/>
              </a:rPr>
              <a:t>Staff competence and workforce capacity </a:t>
            </a:r>
            <a:r>
              <a:rPr lang="en-US" sz="1200" b="0" i="0" kern="1200">
                <a:solidFill>
                  <a:schemeClr val="tx1"/>
                </a:solidFill>
                <a:effectLst/>
                <a:latin typeface="+mn-lt"/>
                <a:ea typeface="+mn-ea"/>
                <a:cs typeface="+mn-cs"/>
              </a:rPr>
              <a:t>​</a:t>
            </a:r>
            <a:endParaRPr lang="en-US" b="0" i="0">
              <a:effectLst/>
            </a:endParaRPr>
          </a:p>
          <a:p>
            <a:pPr rtl="0" fontAlgn="base"/>
            <a:r>
              <a:rPr lang="en-GB" sz="1200" b="0" i="0" u="none" strike="noStrike" kern="1200">
                <a:solidFill>
                  <a:schemeClr val="tx1"/>
                </a:solidFill>
                <a:effectLst/>
                <a:latin typeface="+mn-lt"/>
                <a:ea typeface="+mn-ea"/>
                <a:cs typeface="+mn-cs"/>
              </a:rPr>
              <a:t>Staff not always trained and assessed as competent in aspects of their roles – across both health and social care settings. </a:t>
            </a:r>
            <a:r>
              <a:rPr lang="en-US" sz="1200" b="0" i="0" kern="1200">
                <a:solidFill>
                  <a:schemeClr val="tx1"/>
                </a:solidFill>
                <a:effectLst/>
                <a:latin typeface="+mn-lt"/>
                <a:ea typeface="+mn-ea"/>
                <a:cs typeface="+mn-cs"/>
              </a:rPr>
              <a:t>​</a:t>
            </a:r>
          </a:p>
          <a:p>
            <a:pPr rtl="0" fontAlgn="base"/>
            <a:r>
              <a:rPr lang="en-GB" sz="1200" b="0" i="0" u="none" strike="noStrike" kern="1200">
                <a:solidFill>
                  <a:schemeClr val="tx1"/>
                </a:solidFill>
                <a:effectLst/>
                <a:latin typeface="+mn-lt"/>
                <a:ea typeface="+mn-ea"/>
                <a:cs typeface="+mn-cs"/>
              </a:rPr>
              <a:t>E.g. not enough competent staff to administer medicines, examples of staff not competency a</a:t>
            </a:r>
            <a:endParaRPr lang="en-US" sz="1200" b="0" i="0" kern="1200">
              <a:solidFill>
                <a:schemeClr val="tx1"/>
              </a:solidFill>
              <a:effectLst/>
              <a:latin typeface="+mn-lt"/>
              <a:ea typeface="+mn-ea"/>
              <a:cs typeface="+mn-cs"/>
            </a:endParaRPr>
          </a:p>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B7DE348-CA5E-4AD6-880B-8B2BEE854B74}"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25807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Purple 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05D2C-D0CC-42E8-9949-5A5502952ACE}"/>
              </a:ext>
            </a:extLst>
          </p:cNvPr>
          <p:cNvSpPr>
            <a:spLocks noGrp="1"/>
          </p:cNvSpPr>
          <p:nvPr>
            <p:ph type="title" hasCustomPrompt="1"/>
          </p:nvPr>
        </p:nvSpPr>
        <p:spPr>
          <a:xfrm>
            <a:off x="750948" y="326066"/>
            <a:ext cx="10515600" cy="3102935"/>
          </a:xfrm>
          <a:prstGeom prst="rect">
            <a:avLst/>
          </a:prstGeom>
        </p:spPr>
        <p:txBody>
          <a:bodyPr/>
          <a:lstStyle>
            <a:lvl1pPr>
              <a:defRPr sz="9600" b="1">
                <a:latin typeface="+mj-lt"/>
                <a:cs typeface="Calibri" panose="020F0502020204030204" pitchFamily="34" charset="0"/>
              </a:defRPr>
            </a:lvl1pPr>
          </a:lstStyle>
          <a:p>
            <a:r>
              <a:rPr lang="en-US"/>
              <a:t>Presentation title</a:t>
            </a:r>
            <a:endParaRPr lang="en-GB"/>
          </a:p>
        </p:txBody>
      </p:sp>
      <p:sp>
        <p:nvSpPr>
          <p:cNvPr id="8" name="Text Placeholder 7">
            <a:extLst>
              <a:ext uri="{FF2B5EF4-FFF2-40B4-BE49-F238E27FC236}">
                <a16:creationId xmlns:a16="http://schemas.microsoft.com/office/drawing/2014/main" id="{CDA207B9-1364-4BEE-9442-FB1C2F89B78C}"/>
              </a:ext>
            </a:extLst>
          </p:cNvPr>
          <p:cNvSpPr>
            <a:spLocks noGrp="1"/>
          </p:cNvSpPr>
          <p:nvPr>
            <p:ph type="body" sz="quarter" idx="10" hasCustomPrompt="1"/>
          </p:nvPr>
        </p:nvSpPr>
        <p:spPr>
          <a:xfrm>
            <a:off x="750948" y="3910212"/>
            <a:ext cx="10515600" cy="960801"/>
          </a:xfrm>
        </p:spPr>
        <p:txBody>
          <a:bodyPr/>
          <a:lstStyle>
            <a:lvl1pPr>
              <a:defRPr b="0"/>
            </a:lvl1pPr>
          </a:lstStyle>
          <a:p>
            <a:pPr lvl="0"/>
            <a:r>
              <a:rPr lang="en-US"/>
              <a:t>Presenter name</a:t>
            </a:r>
          </a:p>
        </p:txBody>
      </p:sp>
      <p:sp>
        <p:nvSpPr>
          <p:cNvPr id="10" name="Text Placeholder 9">
            <a:extLst>
              <a:ext uri="{FF2B5EF4-FFF2-40B4-BE49-F238E27FC236}">
                <a16:creationId xmlns:a16="http://schemas.microsoft.com/office/drawing/2014/main" id="{8D2ABC5F-BF6D-4627-96BB-0F1F89C800F0}"/>
              </a:ext>
            </a:extLst>
          </p:cNvPr>
          <p:cNvSpPr>
            <a:spLocks noGrp="1"/>
          </p:cNvSpPr>
          <p:nvPr>
            <p:ph type="body" sz="quarter" idx="11" hasCustomPrompt="1"/>
          </p:nvPr>
        </p:nvSpPr>
        <p:spPr>
          <a:xfrm>
            <a:off x="750948" y="5168443"/>
            <a:ext cx="10515600" cy="767655"/>
          </a:xfrm>
        </p:spPr>
        <p:txBody>
          <a:bodyPr/>
          <a:lstStyle>
            <a:lvl1pPr>
              <a:defRPr sz="4267" b="0">
                <a:latin typeface="+mn-lt"/>
                <a:cs typeface="Calibri" panose="020F0502020204030204" pitchFamily="34" charset="0"/>
              </a:defRPr>
            </a:lvl1pPr>
          </a:lstStyle>
          <a:p>
            <a:pPr lvl="0"/>
            <a:r>
              <a:rPr lang="en-US"/>
              <a:t>Month, Year</a:t>
            </a:r>
          </a:p>
        </p:txBody>
      </p:sp>
    </p:spTree>
    <p:extLst>
      <p:ext uri="{BB962C8B-B14F-4D97-AF65-F5344CB8AC3E}">
        <p14:creationId xmlns:p14="http://schemas.microsoft.com/office/powerpoint/2010/main" val="4201334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pPr>
              <a:defRPr/>
            </a:pPr>
            <a:fld id="{C1EF29AD-3BEA-4BAE-9BF8-CC7A4ADD84F6}" type="slidenum">
              <a:rPr lang="en-US" altLang="en-US"/>
              <a:pPr>
                <a:defRPr/>
              </a:pPr>
              <a:t>‹#›</a:t>
            </a:fld>
            <a:endParaRPr lang="en-US" altLang="en-US" sz="1400" dirty="0">
              <a:solidFill>
                <a:srgbClr val="6D2E69"/>
              </a:solidFill>
            </a:endParaRPr>
          </a:p>
        </p:txBody>
      </p:sp>
    </p:spTree>
    <p:extLst>
      <p:ext uri="{BB962C8B-B14F-4D97-AF65-F5344CB8AC3E}">
        <p14:creationId xmlns:p14="http://schemas.microsoft.com/office/powerpoint/2010/main" val="2428687029"/>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D6251EDD-CA76-4F8D-97CF-63DB529F36A2}" type="slidenum">
              <a:rPr lang="en-US" altLang="en-US"/>
              <a:pPr>
                <a:defRPr/>
              </a:pPr>
              <a:t>‹#›</a:t>
            </a:fld>
            <a:endParaRPr lang="en-US" altLang="en-US" sz="1400" dirty="0">
              <a:solidFill>
                <a:srgbClr val="6D2E69"/>
              </a:solidFill>
            </a:endParaRPr>
          </a:p>
        </p:txBody>
      </p:sp>
    </p:spTree>
    <p:extLst>
      <p:ext uri="{BB962C8B-B14F-4D97-AF65-F5344CB8AC3E}">
        <p14:creationId xmlns:p14="http://schemas.microsoft.com/office/powerpoint/2010/main" val="1553231676"/>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02134" y="485776"/>
            <a:ext cx="2578100" cy="5630863"/>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863600" y="485776"/>
            <a:ext cx="7535333" cy="563086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A0FEC358-B93E-4A16-AB1F-B2A52270B840}" type="slidenum">
              <a:rPr lang="en-US" altLang="en-US"/>
              <a:pPr>
                <a:defRPr/>
              </a:pPr>
              <a:t>‹#›</a:t>
            </a:fld>
            <a:endParaRPr lang="en-US" altLang="en-US" sz="1400" dirty="0">
              <a:solidFill>
                <a:srgbClr val="6D2E69"/>
              </a:solidFill>
            </a:endParaRPr>
          </a:p>
        </p:txBody>
      </p:sp>
    </p:spTree>
    <p:extLst>
      <p:ext uri="{BB962C8B-B14F-4D97-AF65-F5344CB8AC3E}">
        <p14:creationId xmlns:p14="http://schemas.microsoft.com/office/powerpoint/2010/main" val="2837214342"/>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863601" y="485776"/>
            <a:ext cx="10316633" cy="56308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3" name="Rectangle 5"/>
          <p:cNvSpPr>
            <a:spLocks noGrp="1" noChangeArrowheads="1"/>
          </p:cNvSpPr>
          <p:nvPr>
            <p:ph type="sldNum" sz="quarter" idx="10"/>
          </p:nvPr>
        </p:nvSpPr>
        <p:spPr>
          <a:ln/>
        </p:spPr>
        <p:txBody>
          <a:bodyPr/>
          <a:lstStyle>
            <a:lvl1pPr>
              <a:defRPr/>
            </a:lvl1pPr>
          </a:lstStyle>
          <a:p>
            <a:pPr>
              <a:defRPr/>
            </a:pPr>
            <a:fld id="{F82A7EC1-6A10-4DEE-A0BA-2BE8166ECD3C}" type="slidenum">
              <a:rPr lang="en-US" altLang="en-US"/>
              <a:pPr>
                <a:defRPr/>
              </a:pPr>
              <a:t>‹#›</a:t>
            </a:fld>
            <a:endParaRPr lang="en-US" altLang="en-US" sz="1400" dirty="0">
              <a:solidFill>
                <a:srgbClr val="6D2E69"/>
              </a:solidFill>
            </a:endParaRPr>
          </a:p>
        </p:txBody>
      </p:sp>
    </p:spTree>
    <p:extLst>
      <p:ext uri="{BB962C8B-B14F-4D97-AF65-F5344CB8AC3E}">
        <p14:creationId xmlns:p14="http://schemas.microsoft.com/office/powerpoint/2010/main" val="3682940308"/>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863601" y="485775"/>
            <a:ext cx="7437967" cy="906463"/>
          </a:xfrm>
        </p:spPr>
        <p:txBody>
          <a:bodyPr/>
          <a:lstStyle/>
          <a:p>
            <a:r>
              <a:rPr lang="en-GB"/>
              <a:t>Click to edit Master title style</a:t>
            </a:r>
            <a:endParaRPr lang="en-US"/>
          </a:p>
        </p:txBody>
      </p:sp>
      <p:sp>
        <p:nvSpPr>
          <p:cNvPr id="3" name="Table Placeholder 2"/>
          <p:cNvSpPr>
            <a:spLocks noGrp="1"/>
          </p:cNvSpPr>
          <p:nvPr>
            <p:ph type="tbl" idx="1"/>
          </p:nvPr>
        </p:nvSpPr>
        <p:spPr>
          <a:xfrm>
            <a:off x="863601" y="1798638"/>
            <a:ext cx="10316633" cy="4318000"/>
          </a:xfrm>
        </p:spPr>
        <p:txBody>
          <a:bodyPr/>
          <a:lstStyle/>
          <a:p>
            <a:pPr lvl="0"/>
            <a:endParaRPr lang="en-US" noProof="0" dirty="0"/>
          </a:p>
        </p:txBody>
      </p:sp>
      <p:sp>
        <p:nvSpPr>
          <p:cNvPr id="4" name="Rectangle 5"/>
          <p:cNvSpPr>
            <a:spLocks noGrp="1" noChangeArrowheads="1"/>
          </p:cNvSpPr>
          <p:nvPr>
            <p:ph type="sldNum" sz="quarter" idx="10"/>
          </p:nvPr>
        </p:nvSpPr>
        <p:spPr>
          <a:ln/>
        </p:spPr>
        <p:txBody>
          <a:bodyPr/>
          <a:lstStyle>
            <a:lvl1pPr>
              <a:defRPr/>
            </a:lvl1pPr>
          </a:lstStyle>
          <a:p>
            <a:pPr>
              <a:defRPr/>
            </a:pPr>
            <a:fld id="{7AFE46AA-A9C7-4DC2-86AE-1A2F8E6256B7}" type="slidenum">
              <a:rPr lang="en-US" altLang="en-US"/>
              <a:pPr>
                <a:defRPr/>
              </a:pPr>
              <a:t>‹#›</a:t>
            </a:fld>
            <a:endParaRPr lang="en-US" altLang="en-US" sz="1400" dirty="0">
              <a:solidFill>
                <a:srgbClr val="6D2E69"/>
              </a:solidFill>
            </a:endParaRPr>
          </a:p>
        </p:txBody>
      </p:sp>
    </p:spTree>
    <p:extLst>
      <p:ext uri="{BB962C8B-B14F-4D97-AF65-F5344CB8AC3E}">
        <p14:creationId xmlns:p14="http://schemas.microsoft.com/office/powerpoint/2010/main" val="3727131611"/>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3601" y="485775"/>
            <a:ext cx="7437967" cy="906463"/>
          </a:xfrm>
        </p:spPr>
        <p:txBody>
          <a:bodyPr/>
          <a:lstStyle/>
          <a:p>
            <a:r>
              <a:rPr lang="en-GB"/>
              <a:t>Click to edit Master title style</a:t>
            </a:r>
            <a:endParaRPr lang="en-US"/>
          </a:p>
        </p:txBody>
      </p:sp>
      <p:sp>
        <p:nvSpPr>
          <p:cNvPr id="3" name="Text Placeholder 2"/>
          <p:cNvSpPr>
            <a:spLocks noGrp="1"/>
          </p:cNvSpPr>
          <p:nvPr>
            <p:ph type="body" sz="half" idx="1"/>
          </p:nvPr>
        </p:nvSpPr>
        <p:spPr>
          <a:xfrm>
            <a:off x="863600" y="1798638"/>
            <a:ext cx="5056717" cy="43180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123518" y="1798638"/>
            <a:ext cx="5056716" cy="43180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Rectangle 5"/>
          <p:cNvSpPr>
            <a:spLocks noGrp="1" noChangeArrowheads="1"/>
          </p:cNvSpPr>
          <p:nvPr>
            <p:ph type="sldNum" sz="quarter" idx="10"/>
          </p:nvPr>
        </p:nvSpPr>
        <p:spPr>
          <a:ln/>
        </p:spPr>
        <p:txBody>
          <a:bodyPr/>
          <a:lstStyle>
            <a:lvl1pPr>
              <a:defRPr/>
            </a:lvl1pPr>
          </a:lstStyle>
          <a:p>
            <a:pPr>
              <a:defRPr/>
            </a:pPr>
            <a:fld id="{87207594-4293-49F7-8CE9-6EF11ADBE1F3}" type="slidenum">
              <a:rPr lang="en-US" altLang="en-US"/>
              <a:pPr>
                <a:defRPr/>
              </a:pPr>
              <a:t>‹#›</a:t>
            </a:fld>
            <a:endParaRPr lang="en-US" altLang="en-US" sz="1400" dirty="0">
              <a:solidFill>
                <a:srgbClr val="6D2E69"/>
              </a:solidFill>
            </a:endParaRPr>
          </a:p>
        </p:txBody>
      </p:sp>
    </p:spTree>
    <p:extLst>
      <p:ext uri="{BB962C8B-B14F-4D97-AF65-F5344CB8AC3E}">
        <p14:creationId xmlns:p14="http://schemas.microsoft.com/office/powerpoint/2010/main" val="2519377299"/>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2" name="Shape 7"/>
          <p:cNvSpPr>
            <a:spLocks noGrp="1"/>
          </p:cNvSpPr>
          <p:nvPr>
            <p:ph type="sldNum" sz="quarter" idx="10"/>
          </p:nvPr>
        </p:nvSpPr>
        <p:spPr/>
        <p:txBody>
          <a:bodyPr/>
          <a:lstStyle>
            <a:lvl1pPr>
              <a:defRPr/>
            </a:lvl1pPr>
          </a:lstStyle>
          <a:p>
            <a:pPr>
              <a:defRPr/>
            </a:pPr>
            <a:fld id="{1A360E04-5FFD-4463-840C-477DD78649D1}" type="slidenum">
              <a:rPr/>
              <a:pPr>
                <a:defRPr/>
              </a:pPr>
              <a:t>‹#›</a:t>
            </a:fld>
            <a:endParaRPr dirty="0"/>
          </a:p>
        </p:txBody>
      </p:sp>
    </p:spTree>
    <p:extLst>
      <p:ext uri="{BB962C8B-B14F-4D97-AF65-F5344CB8AC3E}">
        <p14:creationId xmlns:p14="http://schemas.microsoft.com/office/powerpoint/2010/main" val="3600278454"/>
      </p:ext>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pic>
        <p:nvPicPr>
          <p:cNvPr id="2" name="Picture 4" descr="CQC_logo_CMYK">
            <a:extLst>
              <a:ext uri="{FF2B5EF4-FFF2-40B4-BE49-F238E27FC236}">
                <a16:creationId xmlns:a16="http://schemas.microsoft.com/office/drawing/2014/main" id="{51187022-91CA-4CAC-A516-6FF740726D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3600" y="457200"/>
            <a:ext cx="2866189"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616559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258AE29E-1597-4A94-8CEE-81C720C2A132}" type="slidenum">
              <a:rPr lang="en-US"/>
              <a:pPr>
                <a:defRPr/>
              </a:pPr>
              <a:t>‹#›</a:t>
            </a:fld>
            <a:endParaRPr lang="en-US" sz="1400">
              <a:solidFill>
                <a:srgbClr val="6D2E69"/>
              </a:solidFill>
            </a:endParaRPr>
          </a:p>
        </p:txBody>
      </p:sp>
      <p:sp>
        <p:nvSpPr>
          <p:cNvPr id="5" name="Date Placeholder 4">
            <a:extLst>
              <a:ext uri="{FF2B5EF4-FFF2-40B4-BE49-F238E27FC236}">
                <a16:creationId xmlns:a16="http://schemas.microsoft.com/office/drawing/2014/main" id="{9097E5FD-8A03-4D6C-8CE1-5987F0FB5C78}"/>
              </a:ext>
            </a:extLst>
          </p:cNvPr>
          <p:cNvSpPr>
            <a:spLocks noGrp="1"/>
          </p:cNvSpPr>
          <p:nvPr>
            <p:ph type="dt" sz="half" idx="11"/>
          </p:nvPr>
        </p:nvSpPr>
        <p:spPr/>
        <p:txBody>
          <a:bodyPr/>
          <a:lstStyle/>
          <a:p>
            <a:fld id="{CD77678F-F966-4F37-BFE8-6324FEB8842E}" type="datetime3">
              <a:rPr lang="en-US" smtClean="0"/>
              <a:t>21 March 2023</a:t>
            </a:fld>
            <a:endParaRPr lang="en-GB"/>
          </a:p>
        </p:txBody>
      </p:sp>
      <p:sp>
        <p:nvSpPr>
          <p:cNvPr id="6" name="Footer Placeholder 5">
            <a:extLst>
              <a:ext uri="{FF2B5EF4-FFF2-40B4-BE49-F238E27FC236}">
                <a16:creationId xmlns:a16="http://schemas.microsoft.com/office/drawing/2014/main" id="{C0301405-EE0D-49D1-85BD-0A519E1E84D4}"/>
              </a:ext>
            </a:extLst>
          </p:cNvPr>
          <p:cNvSpPr>
            <a:spLocks noGrp="1"/>
          </p:cNvSpPr>
          <p:nvPr>
            <p:ph type="ftr" sz="quarter" idx="12"/>
          </p:nvPr>
        </p:nvSpPr>
        <p:spPr/>
        <p:txBody>
          <a:bodyPr/>
          <a:lstStyle/>
          <a:p>
            <a:endParaRPr lang="en-GB"/>
          </a:p>
        </p:txBody>
      </p:sp>
    </p:spTree>
    <p:extLst>
      <p:ext uri="{BB962C8B-B14F-4D97-AF65-F5344CB8AC3E}">
        <p14:creationId xmlns:p14="http://schemas.microsoft.com/office/powerpoint/2010/main" val="7644483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Tree>
    <p:extLst>
      <p:ext uri="{BB962C8B-B14F-4D97-AF65-F5344CB8AC3E}">
        <p14:creationId xmlns:p14="http://schemas.microsoft.com/office/powerpoint/2010/main" val="2421348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urple detail">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DFEF2EA-1063-4E84-98D8-1EC3C0F80F25}"/>
              </a:ext>
            </a:extLst>
          </p:cNvPr>
          <p:cNvSpPr>
            <a:spLocks noGrp="1"/>
          </p:cNvSpPr>
          <p:nvPr>
            <p:ph type="title"/>
          </p:nvPr>
        </p:nvSpPr>
        <p:spPr>
          <a:xfrm>
            <a:off x="609842" y="436522"/>
            <a:ext cx="10972319" cy="1325033"/>
          </a:xfrm>
          <a:prstGeom prst="rect">
            <a:avLst/>
          </a:prstGeom>
        </p:spPr>
        <p:txBody>
          <a:bodyPr/>
          <a:lstStyle>
            <a:lvl1pPr>
              <a:defRPr sz="5333" b="1">
                <a:latin typeface="+mj-lt"/>
              </a:defRPr>
            </a:lvl1pPr>
          </a:lstStyle>
          <a:p>
            <a:r>
              <a:rPr lang="en-US"/>
              <a:t>Click to edit Master title style</a:t>
            </a:r>
            <a:endParaRPr lang="en-GB"/>
          </a:p>
        </p:txBody>
      </p:sp>
      <p:sp>
        <p:nvSpPr>
          <p:cNvPr id="3" name="Shape 8">
            <a:extLst>
              <a:ext uri="{FF2B5EF4-FFF2-40B4-BE49-F238E27FC236}">
                <a16:creationId xmlns:a16="http://schemas.microsoft.com/office/drawing/2014/main" id="{628A8322-546D-4F39-A2EF-5E9FF2B148A5}"/>
              </a:ext>
            </a:extLst>
          </p:cNvPr>
          <p:cNvSpPr txBox="1">
            <a:spLocks noGrp="1"/>
          </p:cNvSpPr>
          <p:nvPr>
            <p:ph idx="1" hasCustomPrompt="1"/>
          </p:nvPr>
        </p:nvSpPr>
        <p:spPr>
          <a:xfrm>
            <a:off x="609842" y="2900863"/>
            <a:ext cx="10972319" cy="1056276"/>
          </a:xfrm>
          <a:prstGeom prst="rect">
            <a:avLst/>
          </a:prstGeom>
          <a:noFill/>
          <a:ln>
            <a:noFill/>
          </a:ln>
        </p:spPr>
        <p:txBody>
          <a:bodyPr lIns="91425" tIns="91425" rIns="91425" bIns="91425" anchor="t" anchorCtr="0"/>
          <a:lstStyle>
            <a:lvl1pPr marL="0" marR="0" indent="0" algn="l" rtl="0">
              <a:spcBef>
                <a:spcPts val="0"/>
              </a:spcBef>
              <a:defRPr sz="4267" b="0" i="0"/>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pPr lvl="0"/>
            <a:r>
              <a:rPr lang="en-US"/>
              <a:t>Key points here</a:t>
            </a:r>
          </a:p>
        </p:txBody>
      </p:sp>
    </p:spTree>
    <p:extLst>
      <p:ext uri="{BB962C8B-B14F-4D97-AF65-F5344CB8AC3E}">
        <p14:creationId xmlns:p14="http://schemas.microsoft.com/office/powerpoint/2010/main" val="6980478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863600" y="1798638"/>
            <a:ext cx="5056717" cy="431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123518" y="1798638"/>
            <a:ext cx="5056716" cy="431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Date Placeholder 7">
            <a:extLst>
              <a:ext uri="{FF2B5EF4-FFF2-40B4-BE49-F238E27FC236}">
                <a16:creationId xmlns:a16="http://schemas.microsoft.com/office/drawing/2014/main" id="{59F6A9BE-8DE9-408E-9BBD-3E40D3B56E9F}"/>
              </a:ext>
            </a:extLst>
          </p:cNvPr>
          <p:cNvSpPr>
            <a:spLocks noGrp="1"/>
          </p:cNvSpPr>
          <p:nvPr>
            <p:ph type="dt" sz="half" idx="10"/>
          </p:nvPr>
        </p:nvSpPr>
        <p:spPr/>
        <p:txBody>
          <a:bodyPr/>
          <a:lstStyle/>
          <a:p>
            <a:fld id="{95F6A37E-7B4A-47ED-9004-D3F0B46C28F1}" type="datetime3">
              <a:rPr lang="en-US" smtClean="0"/>
              <a:t>21 March 2023</a:t>
            </a:fld>
            <a:endParaRPr lang="en-GB"/>
          </a:p>
        </p:txBody>
      </p:sp>
      <p:sp>
        <p:nvSpPr>
          <p:cNvPr id="9" name="Footer Placeholder 8">
            <a:extLst>
              <a:ext uri="{FF2B5EF4-FFF2-40B4-BE49-F238E27FC236}">
                <a16:creationId xmlns:a16="http://schemas.microsoft.com/office/drawing/2014/main" id="{82B1E763-9315-4363-A11B-C9C089834D9E}"/>
              </a:ext>
            </a:extLst>
          </p:cNvPr>
          <p:cNvSpPr>
            <a:spLocks noGrp="1"/>
          </p:cNvSpPr>
          <p:nvPr>
            <p:ph type="ftr" sz="quarter" idx="11"/>
          </p:nvPr>
        </p:nvSpPr>
        <p:spPr/>
        <p:txBody>
          <a:bodyPr/>
          <a:lstStyle/>
          <a:p>
            <a:endParaRPr lang="en-GB"/>
          </a:p>
        </p:txBody>
      </p:sp>
      <p:sp>
        <p:nvSpPr>
          <p:cNvPr id="10" name="Slide Number Placeholder 9">
            <a:extLst>
              <a:ext uri="{FF2B5EF4-FFF2-40B4-BE49-F238E27FC236}">
                <a16:creationId xmlns:a16="http://schemas.microsoft.com/office/drawing/2014/main" id="{A1765B89-E4F9-4D0F-9C3E-DE1935345AF6}"/>
              </a:ext>
            </a:extLst>
          </p:cNvPr>
          <p:cNvSpPr>
            <a:spLocks noGrp="1"/>
          </p:cNvSpPr>
          <p:nvPr>
            <p:ph type="sldNum" sz="quarter" idx="12"/>
          </p:nvPr>
        </p:nvSpPr>
        <p:spPr/>
        <p:txBody>
          <a:bodyPr/>
          <a:lstStyle/>
          <a:p>
            <a:pPr eaLnBrk="0" hangingPunct="0">
              <a:defRPr/>
            </a:pPr>
            <a:fld id="{E677F28E-CCA1-4655-A438-CE0930E82F28}" type="slidenum">
              <a:rPr lang="en-US" smtClean="0"/>
              <a:pPr eaLnBrk="0" hangingPunct="0">
                <a:defRPr/>
              </a:pPr>
              <a:t>‹#›</a:t>
            </a:fld>
            <a:endParaRPr lang="en-US" sz="1400">
              <a:solidFill>
                <a:srgbClr val="6D2E69"/>
              </a:solidFill>
            </a:endParaRPr>
          </a:p>
        </p:txBody>
      </p:sp>
    </p:spTree>
    <p:extLst>
      <p:ext uri="{BB962C8B-B14F-4D97-AF65-F5344CB8AC3E}">
        <p14:creationId xmlns:p14="http://schemas.microsoft.com/office/powerpoint/2010/main" val="18196105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0" name="Date Placeholder 9">
            <a:extLst>
              <a:ext uri="{FF2B5EF4-FFF2-40B4-BE49-F238E27FC236}">
                <a16:creationId xmlns:a16="http://schemas.microsoft.com/office/drawing/2014/main" id="{83D16CDE-374F-45A5-9178-1DD14982BEA5}"/>
              </a:ext>
            </a:extLst>
          </p:cNvPr>
          <p:cNvSpPr>
            <a:spLocks noGrp="1"/>
          </p:cNvSpPr>
          <p:nvPr>
            <p:ph type="dt" sz="half" idx="10"/>
          </p:nvPr>
        </p:nvSpPr>
        <p:spPr/>
        <p:txBody>
          <a:bodyPr/>
          <a:lstStyle/>
          <a:p>
            <a:fld id="{FD3D1E10-EEE7-42AE-8BA6-7019907B4D80}" type="datetime3">
              <a:rPr lang="en-US" smtClean="0"/>
              <a:t>21 March 2023</a:t>
            </a:fld>
            <a:endParaRPr lang="en-GB"/>
          </a:p>
        </p:txBody>
      </p:sp>
      <p:sp>
        <p:nvSpPr>
          <p:cNvPr id="11" name="Footer Placeholder 10">
            <a:extLst>
              <a:ext uri="{FF2B5EF4-FFF2-40B4-BE49-F238E27FC236}">
                <a16:creationId xmlns:a16="http://schemas.microsoft.com/office/drawing/2014/main" id="{4EB9181A-D855-4457-8B05-7DC532EB7360}"/>
              </a:ext>
            </a:extLst>
          </p:cNvPr>
          <p:cNvSpPr>
            <a:spLocks noGrp="1"/>
          </p:cNvSpPr>
          <p:nvPr>
            <p:ph type="ftr" sz="quarter" idx="11"/>
          </p:nvPr>
        </p:nvSpPr>
        <p:spPr/>
        <p:txBody>
          <a:bodyPr/>
          <a:lstStyle/>
          <a:p>
            <a:endParaRPr lang="en-GB"/>
          </a:p>
        </p:txBody>
      </p:sp>
      <p:sp>
        <p:nvSpPr>
          <p:cNvPr id="12" name="Slide Number Placeholder 11">
            <a:extLst>
              <a:ext uri="{FF2B5EF4-FFF2-40B4-BE49-F238E27FC236}">
                <a16:creationId xmlns:a16="http://schemas.microsoft.com/office/drawing/2014/main" id="{27B2948F-A957-427B-8015-F7DBB47B21DC}"/>
              </a:ext>
            </a:extLst>
          </p:cNvPr>
          <p:cNvSpPr>
            <a:spLocks noGrp="1"/>
          </p:cNvSpPr>
          <p:nvPr>
            <p:ph type="sldNum" sz="quarter" idx="12"/>
          </p:nvPr>
        </p:nvSpPr>
        <p:spPr/>
        <p:txBody>
          <a:bodyPr/>
          <a:lstStyle/>
          <a:p>
            <a:pPr eaLnBrk="0" hangingPunct="0">
              <a:defRPr/>
            </a:pPr>
            <a:fld id="{E677F28E-CCA1-4655-A438-CE0930E82F28}" type="slidenum">
              <a:rPr lang="en-US" smtClean="0"/>
              <a:pPr eaLnBrk="0" hangingPunct="0">
                <a:defRPr/>
              </a:pPr>
              <a:t>‹#›</a:t>
            </a:fld>
            <a:endParaRPr lang="en-US" sz="1400">
              <a:solidFill>
                <a:srgbClr val="6D2E69"/>
              </a:solidFill>
            </a:endParaRPr>
          </a:p>
        </p:txBody>
      </p:sp>
    </p:spTree>
    <p:extLst>
      <p:ext uri="{BB962C8B-B14F-4D97-AF65-F5344CB8AC3E}">
        <p14:creationId xmlns:p14="http://schemas.microsoft.com/office/powerpoint/2010/main" val="11717879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Rectangle 5"/>
          <p:cNvSpPr>
            <a:spLocks noGrp="1" noChangeArrowheads="1"/>
          </p:cNvSpPr>
          <p:nvPr>
            <p:ph type="sldNum" sz="quarter" idx="10"/>
          </p:nvPr>
        </p:nvSpPr>
        <p:spPr>
          <a:xfrm>
            <a:off x="9307870" y="6470496"/>
            <a:ext cx="2314337" cy="257840"/>
          </a:xfrm>
          <a:ln/>
        </p:spPr>
        <p:txBody>
          <a:bodyPr/>
          <a:lstStyle>
            <a:lvl1pPr>
              <a:defRPr/>
            </a:lvl1pPr>
          </a:lstStyle>
          <a:p>
            <a:pPr>
              <a:defRPr/>
            </a:pPr>
            <a:fld id="{8A48230F-66C0-4BD5-82FE-3D6D99FE410B}" type="slidenum">
              <a:rPr lang="en-US"/>
              <a:pPr>
                <a:defRPr/>
              </a:pPr>
              <a:t>‹#›</a:t>
            </a:fld>
            <a:endParaRPr lang="en-US" sz="1400">
              <a:solidFill>
                <a:srgbClr val="6D2E69"/>
              </a:solidFill>
            </a:endParaRPr>
          </a:p>
        </p:txBody>
      </p:sp>
      <p:sp>
        <p:nvSpPr>
          <p:cNvPr id="4" name="Date Placeholder 3">
            <a:extLst>
              <a:ext uri="{FF2B5EF4-FFF2-40B4-BE49-F238E27FC236}">
                <a16:creationId xmlns:a16="http://schemas.microsoft.com/office/drawing/2014/main" id="{9C0D07B1-283A-4001-964A-C8A836D56902}"/>
              </a:ext>
            </a:extLst>
          </p:cNvPr>
          <p:cNvSpPr>
            <a:spLocks noGrp="1"/>
          </p:cNvSpPr>
          <p:nvPr>
            <p:ph type="dt" sz="half" idx="11"/>
          </p:nvPr>
        </p:nvSpPr>
        <p:spPr/>
        <p:txBody>
          <a:bodyPr/>
          <a:lstStyle/>
          <a:p>
            <a:fld id="{1B5D3D14-0861-418C-B267-CB52E1774B09}" type="datetime3">
              <a:rPr lang="en-US" smtClean="0"/>
              <a:t>21 March 2023</a:t>
            </a:fld>
            <a:endParaRPr lang="en-GB"/>
          </a:p>
        </p:txBody>
      </p:sp>
      <p:sp>
        <p:nvSpPr>
          <p:cNvPr id="5" name="Footer Placeholder 4">
            <a:extLst>
              <a:ext uri="{FF2B5EF4-FFF2-40B4-BE49-F238E27FC236}">
                <a16:creationId xmlns:a16="http://schemas.microsoft.com/office/drawing/2014/main" id="{4A817216-918D-4C8F-A6B8-4B695C3B2DD7}"/>
              </a:ext>
            </a:extLst>
          </p:cNvPr>
          <p:cNvSpPr>
            <a:spLocks noGrp="1"/>
          </p:cNvSpPr>
          <p:nvPr>
            <p:ph type="ftr" sz="quarter" idx="12"/>
          </p:nvPr>
        </p:nvSpPr>
        <p:spPr/>
        <p:txBody>
          <a:bodyPr/>
          <a:lstStyle/>
          <a:p>
            <a:endParaRPr lang="en-GB"/>
          </a:p>
        </p:txBody>
      </p:sp>
    </p:spTree>
    <p:extLst>
      <p:ext uri="{BB962C8B-B14F-4D97-AF65-F5344CB8AC3E}">
        <p14:creationId xmlns:p14="http://schemas.microsoft.com/office/powerpoint/2010/main" val="17051079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pPr>
              <a:defRPr/>
            </a:pPr>
            <a:fld id="{E0C0C2E7-7B68-4ED7-9E85-46C0632ECF7A}" type="slidenum">
              <a:rPr lang="en-US"/>
              <a:pPr>
                <a:defRPr/>
              </a:pPr>
              <a:t>‹#›</a:t>
            </a:fld>
            <a:endParaRPr lang="en-US" sz="1400">
              <a:solidFill>
                <a:srgbClr val="6D2E69"/>
              </a:solidFill>
            </a:endParaRPr>
          </a:p>
        </p:txBody>
      </p:sp>
      <p:sp>
        <p:nvSpPr>
          <p:cNvPr id="3" name="Date Placeholder 2">
            <a:extLst>
              <a:ext uri="{FF2B5EF4-FFF2-40B4-BE49-F238E27FC236}">
                <a16:creationId xmlns:a16="http://schemas.microsoft.com/office/drawing/2014/main" id="{3139141B-552B-42B3-A6F4-1800F829919D}"/>
              </a:ext>
            </a:extLst>
          </p:cNvPr>
          <p:cNvSpPr>
            <a:spLocks noGrp="1"/>
          </p:cNvSpPr>
          <p:nvPr>
            <p:ph type="dt" sz="half" idx="11"/>
          </p:nvPr>
        </p:nvSpPr>
        <p:spPr/>
        <p:txBody>
          <a:bodyPr/>
          <a:lstStyle/>
          <a:p>
            <a:fld id="{C12F9660-65CC-4F13-AB0C-9520A5399EC4}" type="datetime3">
              <a:rPr lang="en-US" smtClean="0"/>
              <a:t>21 March 2023</a:t>
            </a:fld>
            <a:endParaRPr lang="en-GB"/>
          </a:p>
        </p:txBody>
      </p:sp>
      <p:sp>
        <p:nvSpPr>
          <p:cNvPr id="4" name="Footer Placeholder 3">
            <a:extLst>
              <a:ext uri="{FF2B5EF4-FFF2-40B4-BE49-F238E27FC236}">
                <a16:creationId xmlns:a16="http://schemas.microsoft.com/office/drawing/2014/main" id="{825EE691-CF04-4F7D-8356-3B8CD119AAC5}"/>
              </a:ext>
            </a:extLst>
          </p:cNvPr>
          <p:cNvSpPr>
            <a:spLocks noGrp="1"/>
          </p:cNvSpPr>
          <p:nvPr>
            <p:ph type="ftr" sz="quarter" idx="12"/>
          </p:nvPr>
        </p:nvSpPr>
        <p:spPr/>
        <p:txBody>
          <a:bodyPr/>
          <a:lstStyle/>
          <a:p>
            <a:endParaRPr lang="en-GB"/>
          </a:p>
        </p:txBody>
      </p:sp>
    </p:spTree>
    <p:extLst>
      <p:ext uri="{BB962C8B-B14F-4D97-AF65-F5344CB8AC3E}">
        <p14:creationId xmlns:p14="http://schemas.microsoft.com/office/powerpoint/2010/main" val="35931528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pPr>
              <a:defRPr/>
            </a:pPr>
            <a:fld id="{02A4FB43-AF01-4AB7-9385-56F04F2578C8}" type="slidenum">
              <a:rPr lang="en-US"/>
              <a:pPr>
                <a:defRPr/>
              </a:pPr>
              <a:t>‹#›</a:t>
            </a:fld>
            <a:endParaRPr lang="en-US" sz="1400">
              <a:solidFill>
                <a:srgbClr val="6D2E69"/>
              </a:solidFill>
            </a:endParaRPr>
          </a:p>
        </p:txBody>
      </p:sp>
      <p:sp>
        <p:nvSpPr>
          <p:cNvPr id="6" name="Date Placeholder 5">
            <a:extLst>
              <a:ext uri="{FF2B5EF4-FFF2-40B4-BE49-F238E27FC236}">
                <a16:creationId xmlns:a16="http://schemas.microsoft.com/office/drawing/2014/main" id="{F3450ED0-E3F0-459D-8368-FD0882FD2CCB}"/>
              </a:ext>
            </a:extLst>
          </p:cNvPr>
          <p:cNvSpPr>
            <a:spLocks noGrp="1"/>
          </p:cNvSpPr>
          <p:nvPr>
            <p:ph type="dt" sz="half" idx="11"/>
          </p:nvPr>
        </p:nvSpPr>
        <p:spPr/>
        <p:txBody>
          <a:bodyPr/>
          <a:lstStyle/>
          <a:p>
            <a:fld id="{42BC58FE-BE92-400E-8745-A1CE8D9453C0}" type="datetime3">
              <a:rPr lang="en-US" smtClean="0"/>
              <a:t>21 March 2023</a:t>
            </a:fld>
            <a:endParaRPr lang="en-GB"/>
          </a:p>
        </p:txBody>
      </p:sp>
      <p:sp>
        <p:nvSpPr>
          <p:cNvPr id="7" name="Footer Placeholder 6">
            <a:extLst>
              <a:ext uri="{FF2B5EF4-FFF2-40B4-BE49-F238E27FC236}">
                <a16:creationId xmlns:a16="http://schemas.microsoft.com/office/drawing/2014/main" id="{00044068-F61E-4ED2-85A3-7D67FDDAFD68}"/>
              </a:ext>
            </a:extLst>
          </p:cNvPr>
          <p:cNvSpPr>
            <a:spLocks noGrp="1"/>
          </p:cNvSpPr>
          <p:nvPr>
            <p:ph type="ftr" sz="quarter" idx="12"/>
          </p:nvPr>
        </p:nvSpPr>
        <p:spPr/>
        <p:txBody>
          <a:bodyPr/>
          <a:lstStyle/>
          <a:p>
            <a:endParaRPr lang="en-GB"/>
          </a:p>
        </p:txBody>
      </p:sp>
    </p:spTree>
    <p:extLst>
      <p:ext uri="{BB962C8B-B14F-4D97-AF65-F5344CB8AC3E}">
        <p14:creationId xmlns:p14="http://schemas.microsoft.com/office/powerpoint/2010/main" val="38045645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pPr>
              <a:defRPr/>
            </a:pPr>
            <a:fld id="{538B2AA7-5090-4ED1-9604-5FACBEDED40D}" type="slidenum">
              <a:rPr lang="en-US"/>
              <a:pPr>
                <a:defRPr/>
              </a:pPr>
              <a:t>‹#›</a:t>
            </a:fld>
            <a:endParaRPr lang="en-US" sz="1400">
              <a:solidFill>
                <a:srgbClr val="6D2E69"/>
              </a:solidFill>
            </a:endParaRPr>
          </a:p>
        </p:txBody>
      </p:sp>
      <p:sp>
        <p:nvSpPr>
          <p:cNvPr id="6" name="Date Placeholder 5">
            <a:extLst>
              <a:ext uri="{FF2B5EF4-FFF2-40B4-BE49-F238E27FC236}">
                <a16:creationId xmlns:a16="http://schemas.microsoft.com/office/drawing/2014/main" id="{78B2DA31-C419-443F-B4AD-2040F45F3966}"/>
              </a:ext>
            </a:extLst>
          </p:cNvPr>
          <p:cNvSpPr>
            <a:spLocks noGrp="1"/>
          </p:cNvSpPr>
          <p:nvPr>
            <p:ph type="dt" sz="half" idx="11"/>
          </p:nvPr>
        </p:nvSpPr>
        <p:spPr/>
        <p:txBody>
          <a:bodyPr/>
          <a:lstStyle/>
          <a:p>
            <a:fld id="{A939A51C-C8C4-4395-8ED6-4E75EB0A5D18}" type="datetime3">
              <a:rPr lang="en-US" smtClean="0"/>
              <a:t>21 March 2023</a:t>
            </a:fld>
            <a:endParaRPr lang="en-GB"/>
          </a:p>
        </p:txBody>
      </p:sp>
      <p:sp>
        <p:nvSpPr>
          <p:cNvPr id="7" name="Footer Placeholder 6">
            <a:extLst>
              <a:ext uri="{FF2B5EF4-FFF2-40B4-BE49-F238E27FC236}">
                <a16:creationId xmlns:a16="http://schemas.microsoft.com/office/drawing/2014/main" id="{E5B2BF40-FC29-4D71-A897-EC0CD15A28CC}"/>
              </a:ext>
            </a:extLst>
          </p:cNvPr>
          <p:cNvSpPr>
            <a:spLocks noGrp="1"/>
          </p:cNvSpPr>
          <p:nvPr>
            <p:ph type="ftr" sz="quarter" idx="12"/>
          </p:nvPr>
        </p:nvSpPr>
        <p:spPr/>
        <p:txBody>
          <a:bodyPr/>
          <a:lstStyle/>
          <a:p>
            <a:endParaRPr lang="en-GB"/>
          </a:p>
        </p:txBody>
      </p:sp>
    </p:spTree>
    <p:extLst>
      <p:ext uri="{BB962C8B-B14F-4D97-AF65-F5344CB8AC3E}">
        <p14:creationId xmlns:p14="http://schemas.microsoft.com/office/powerpoint/2010/main" val="23326821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65ECC180-9630-4CE9-B0BE-27EC308A08AE}" type="slidenum">
              <a:rPr lang="en-US"/>
              <a:pPr>
                <a:defRPr/>
              </a:pPr>
              <a:t>‹#›</a:t>
            </a:fld>
            <a:endParaRPr lang="en-US" sz="1400">
              <a:solidFill>
                <a:srgbClr val="6D2E69"/>
              </a:solidFill>
            </a:endParaRPr>
          </a:p>
        </p:txBody>
      </p:sp>
      <p:sp>
        <p:nvSpPr>
          <p:cNvPr id="5" name="Date Placeholder 4">
            <a:extLst>
              <a:ext uri="{FF2B5EF4-FFF2-40B4-BE49-F238E27FC236}">
                <a16:creationId xmlns:a16="http://schemas.microsoft.com/office/drawing/2014/main" id="{9197D16C-9518-45DE-9989-954911DE52AC}"/>
              </a:ext>
            </a:extLst>
          </p:cNvPr>
          <p:cNvSpPr>
            <a:spLocks noGrp="1"/>
          </p:cNvSpPr>
          <p:nvPr>
            <p:ph type="dt" sz="half" idx="11"/>
          </p:nvPr>
        </p:nvSpPr>
        <p:spPr/>
        <p:txBody>
          <a:bodyPr/>
          <a:lstStyle/>
          <a:p>
            <a:fld id="{032E9F93-4D42-4994-B760-5A8040250839}" type="datetime3">
              <a:rPr lang="en-US" smtClean="0"/>
              <a:t>21 March 2023</a:t>
            </a:fld>
            <a:endParaRPr lang="en-GB"/>
          </a:p>
        </p:txBody>
      </p:sp>
      <p:sp>
        <p:nvSpPr>
          <p:cNvPr id="6" name="Footer Placeholder 5">
            <a:extLst>
              <a:ext uri="{FF2B5EF4-FFF2-40B4-BE49-F238E27FC236}">
                <a16:creationId xmlns:a16="http://schemas.microsoft.com/office/drawing/2014/main" id="{228048CD-85FA-485D-B90F-42D29E349501}"/>
              </a:ext>
            </a:extLst>
          </p:cNvPr>
          <p:cNvSpPr>
            <a:spLocks noGrp="1"/>
          </p:cNvSpPr>
          <p:nvPr>
            <p:ph type="ftr" sz="quarter" idx="12"/>
          </p:nvPr>
        </p:nvSpPr>
        <p:spPr/>
        <p:txBody>
          <a:bodyPr/>
          <a:lstStyle/>
          <a:p>
            <a:endParaRPr lang="en-GB"/>
          </a:p>
        </p:txBody>
      </p:sp>
    </p:spTree>
    <p:extLst>
      <p:ext uri="{BB962C8B-B14F-4D97-AF65-F5344CB8AC3E}">
        <p14:creationId xmlns:p14="http://schemas.microsoft.com/office/powerpoint/2010/main" val="37713247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02134" y="485776"/>
            <a:ext cx="2578100" cy="5630863"/>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863600" y="485776"/>
            <a:ext cx="7535333" cy="563086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45E0BF33-E66E-44DC-98D2-C3F0C6B1696F}" type="slidenum">
              <a:rPr lang="en-US"/>
              <a:pPr>
                <a:defRPr/>
              </a:pPr>
              <a:t>‹#›</a:t>
            </a:fld>
            <a:endParaRPr lang="en-US" sz="1400">
              <a:solidFill>
                <a:srgbClr val="6D2E69"/>
              </a:solidFill>
            </a:endParaRPr>
          </a:p>
        </p:txBody>
      </p:sp>
      <p:sp>
        <p:nvSpPr>
          <p:cNvPr id="5" name="Date Placeholder 4">
            <a:extLst>
              <a:ext uri="{FF2B5EF4-FFF2-40B4-BE49-F238E27FC236}">
                <a16:creationId xmlns:a16="http://schemas.microsoft.com/office/drawing/2014/main" id="{987BF7E4-9955-417F-9805-C9C276A72C9E}"/>
              </a:ext>
            </a:extLst>
          </p:cNvPr>
          <p:cNvSpPr>
            <a:spLocks noGrp="1"/>
          </p:cNvSpPr>
          <p:nvPr>
            <p:ph type="dt" sz="half" idx="11"/>
          </p:nvPr>
        </p:nvSpPr>
        <p:spPr/>
        <p:txBody>
          <a:bodyPr/>
          <a:lstStyle/>
          <a:p>
            <a:fld id="{F0EEB24B-A5C1-4CD4-AA48-C3D9014E1A47}" type="datetime3">
              <a:rPr lang="en-US" smtClean="0"/>
              <a:t>21 March 2023</a:t>
            </a:fld>
            <a:endParaRPr lang="en-GB"/>
          </a:p>
        </p:txBody>
      </p:sp>
      <p:sp>
        <p:nvSpPr>
          <p:cNvPr id="6" name="Footer Placeholder 5">
            <a:extLst>
              <a:ext uri="{FF2B5EF4-FFF2-40B4-BE49-F238E27FC236}">
                <a16:creationId xmlns:a16="http://schemas.microsoft.com/office/drawing/2014/main" id="{CEF7FE32-CAC4-4E6F-8012-8AE11251EAED}"/>
              </a:ext>
            </a:extLst>
          </p:cNvPr>
          <p:cNvSpPr>
            <a:spLocks noGrp="1"/>
          </p:cNvSpPr>
          <p:nvPr>
            <p:ph type="ftr" sz="quarter" idx="12"/>
          </p:nvPr>
        </p:nvSpPr>
        <p:spPr/>
        <p:txBody>
          <a:bodyPr/>
          <a:lstStyle/>
          <a:p>
            <a:endParaRPr lang="en-GB"/>
          </a:p>
        </p:txBody>
      </p:sp>
    </p:spTree>
    <p:extLst>
      <p:ext uri="{BB962C8B-B14F-4D97-AF65-F5344CB8AC3E}">
        <p14:creationId xmlns:p14="http://schemas.microsoft.com/office/powerpoint/2010/main" val="39818166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863601" y="485776"/>
            <a:ext cx="10316633" cy="56308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3" name="Rectangle 5"/>
          <p:cNvSpPr>
            <a:spLocks noGrp="1" noChangeArrowheads="1"/>
          </p:cNvSpPr>
          <p:nvPr>
            <p:ph type="sldNum" sz="quarter" idx="10"/>
          </p:nvPr>
        </p:nvSpPr>
        <p:spPr>
          <a:ln/>
        </p:spPr>
        <p:txBody>
          <a:bodyPr/>
          <a:lstStyle>
            <a:lvl1pPr>
              <a:defRPr/>
            </a:lvl1pPr>
          </a:lstStyle>
          <a:p>
            <a:pPr>
              <a:defRPr/>
            </a:pPr>
            <a:fld id="{053ED6A1-E046-4690-8309-0F3023FFEC77}" type="slidenum">
              <a:rPr lang="en-US"/>
              <a:pPr>
                <a:defRPr/>
              </a:pPr>
              <a:t>‹#›</a:t>
            </a:fld>
            <a:endParaRPr lang="en-US" sz="1400">
              <a:solidFill>
                <a:srgbClr val="6D2E69"/>
              </a:solidFill>
            </a:endParaRPr>
          </a:p>
        </p:txBody>
      </p:sp>
      <p:sp>
        <p:nvSpPr>
          <p:cNvPr id="4" name="Date Placeholder 3">
            <a:extLst>
              <a:ext uri="{FF2B5EF4-FFF2-40B4-BE49-F238E27FC236}">
                <a16:creationId xmlns:a16="http://schemas.microsoft.com/office/drawing/2014/main" id="{D22E7AF2-B231-4017-B400-7426492FF7F2}"/>
              </a:ext>
            </a:extLst>
          </p:cNvPr>
          <p:cNvSpPr>
            <a:spLocks noGrp="1"/>
          </p:cNvSpPr>
          <p:nvPr>
            <p:ph type="dt" sz="half" idx="11"/>
          </p:nvPr>
        </p:nvSpPr>
        <p:spPr/>
        <p:txBody>
          <a:bodyPr/>
          <a:lstStyle/>
          <a:p>
            <a:fld id="{CC3BE5CF-DD42-4CC7-B9F8-8B155547F192}" type="datetime3">
              <a:rPr lang="en-US" smtClean="0"/>
              <a:t>21 March 2023</a:t>
            </a:fld>
            <a:endParaRPr lang="en-GB"/>
          </a:p>
        </p:txBody>
      </p:sp>
      <p:sp>
        <p:nvSpPr>
          <p:cNvPr id="5" name="Footer Placeholder 4">
            <a:extLst>
              <a:ext uri="{FF2B5EF4-FFF2-40B4-BE49-F238E27FC236}">
                <a16:creationId xmlns:a16="http://schemas.microsoft.com/office/drawing/2014/main" id="{1A3CC318-0C0E-4E8C-8C01-B39EC5C556B8}"/>
              </a:ext>
            </a:extLst>
          </p:cNvPr>
          <p:cNvSpPr>
            <a:spLocks noGrp="1"/>
          </p:cNvSpPr>
          <p:nvPr>
            <p:ph type="ftr" sz="quarter" idx="12"/>
          </p:nvPr>
        </p:nvSpPr>
        <p:spPr/>
        <p:txBody>
          <a:bodyPr/>
          <a:lstStyle/>
          <a:p>
            <a:endParaRPr lang="en-GB"/>
          </a:p>
        </p:txBody>
      </p:sp>
    </p:spTree>
    <p:extLst>
      <p:ext uri="{BB962C8B-B14F-4D97-AF65-F5344CB8AC3E}">
        <p14:creationId xmlns:p14="http://schemas.microsoft.com/office/powerpoint/2010/main" val="409212047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863601" y="485775"/>
            <a:ext cx="7437967" cy="906463"/>
          </a:xfrm>
        </p:spPr>
        <p:txBody>
          <a:bodyPr/>
          <a:lstStyle/>
          <a:p>
            <a:r>
              <a:rPr lang="en-GB"/>
              <a:t>Click to edit Master title style</a:t>
            </a:r>
            <a:endParaRPr lang="en-US"/>
          </a:p>
        </p:txBody>
      </p:sp>
      <p:sp>
        <p:nvSpPr>
          <p:cNvPr id="3" name="Table Placeholder 2"/>
          <p:cNvSpPr>
            <a:spLocks noGrp="1"/>
          </p:cNvSpPr>
          <p:nvPr>
            <p:ph type="tbl" idx="1"/>
          </p:nvPr>
        </p:nvSpPr>
        <p:spPr>
          <a:xfrm>
            <a:off x="863601" y="1798638"/>
            <a:ext cx="10316633" cy="4318000"/>
          </a:xfrm>
        </p:spPr>
        <p:txBody>
          <a:bodyPr/>
          <a:lstStyle/>
          <a:p>
            <a:pPr lvl="0"/>
            <a:endParaRPr lang="en-US" noProof="0"/>
          </a:p>
        </p:txBody>
      </p:sp>
      <p:sp>
        <p:nvSpPr>
          <p:cNvPr id="4" name="Rectangle 5"/>
          <p:cNvSpPr>
            <a:spLocks noGrp="1" noChangeArrowheads="1"/>
          </p:cNvSpPr>
          <p:nvPr>
            <p:ph type="sldNum" sz="quarter" idx="10"/>
          </p:nvPr>
        </p:nvSpPr>
        <p:spPr>
          <a:ln/>
        </p:spPr>
        <p:txBody>
          <a:bodyPr/>
          <a:lstStyle>
            <a:lvl1pPr>
              <a:defRPr/>
            </a:lvl1pPr>
          </a:lstStyle>
          <a:p>
            <a:pPr>
              <a:defRPr/>
            </a:pPr>
            <a:fld id="{7882936B-5854-4EFF-915A-3D3B2FDA7D59}" type="slidenum">
              <a:rPr lang="en-US"/>
              <a:pPr>
                <a:defRPr/>
              </a:pPr>
              <a:t>‹#›</a:t>
            </a:fld>
            <a:endParaRPr lang="en-US" sz="1400">
              <a:solidFill>
                <a:srgbClr val="6D2E69"/>
              </a:solidFill>
            </a:endParaRPr>
          </a:p>
        </p:txBody>
      </p:sp>
      <p:sp>
        <p:nvSpPr>
          <p:cNvPr id="5" name="Date Placeholder 4">
            <a:extLst>
              <a:ext uri="{FF2B5EF4-FFF2-40B4-BE49-F238E27FC236}">
                <a16:creationId xmlns:a16="http://schemas.microsoft.com/office/drawing/2014/main" id="{8FC4E5BD-1CAF-4985-8B99-18BC8AF080E3}"/>
              </a:ext>
            </a:extLst>
          </p:cNvPr>
          <p:cNvSpPr>
            <a:spLocks noGrp="1"/>
          </p:cNvSpPr>
          <p:nvPr>
            <p:ph type="dt" sz="half" idx="11"/>
          </p:nvPr>
        </p:nvSpPr>
        <p:spPr/>
        <p:txBody>
          <a:bodyPr/>
          <a:lstStyle/>
          <a:p>
            <a:fld id="{DCDA298A-4248-452B-B069-44BA02268420}" type="datetime3">
              <a:rPr lang="en-US" smtClean="0"/>
              <a:t>21 March 2023</a:t>
            </a:fld>
            <a:endParaRPr lang="en-GB"/>
          </a:p>
        </p:txBody>
      </p:sp>
      <p:sp>
        <p:nvSpPr>
          <p:cNvPr id="6" name="Footer Placeholder 5">
            <a:extLst>
              <a:ext uri="{FF2B5EF4-FFF2-40B4-BE49-F238E27FC236}">
                <a16:creationId xmlns:a16="http://schemas.microsoft.com/office/drawing/2014/main" id="{786DA610-7CEA-4B30-90EB-8C5BEEB181D0}"/>
              </a:ext>
            </a:extLst>
          </p:cNvPr>
          <p:cNvSpPr>
            <a:spLocks noGrp="1"/>
          </p:cNvSpPr>
          <p:nvPr>
            <p:ph type="ftr" sz="quarter" idx="12"/>
          </p:nvPr>
        </p:nvSpPr>
        <p:spPr/>
        <p:txBody>
          <a:bodyPr/>
          <a:lstStyle/>
          <a:p>
            <a:endParaRPr lang="en-GB"/>
          </a:p>
        </p:txBody>
      </p:sp>
    </p:spTree>
    <p:extLst>
      <p:ext uri="{BB962C8B-B14F-4D97-AF65-F5344CB8AC3E}">
        <p14:creationId xmlns:p14="http://schemas.microsoft.com/office/powerpoint/2010/main" val="1761956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1543CF31-C4BF-4913-ADD0-E4FEFA2F15D7}" type="slidenum">
              <a:rPr lang="en-US" altLang="en-US"/>
              <a:pPr>
                <a:defRPr/>
              </a:pPr>
              <a:t>‹#›</a:t>
            </a:fld>
            <a:endParaRPr lang="en-US" altLang="en-US" sz="1400" dirty="0">
              <a:solidFill>
                <a:srgbClr val="6D2E69"/>
              </a:solidFill>
            </a:endParaRPr>
          </a:p>
        </p:txBody>
      </p:sp>
    </p:spTree>
    <p:extLst>
      <p:ext uri="{BB962C8B-B14F-4D97-AF65-F5344CB8AC3E}">
        <p14:creationId xmlns:p14="http://schemas.microsoft.com/office/powerpoint/2010/main" val="4123032176"/>
      </p:ext>
    </p:extLst>
  </p:cSld>
  <p:clrMapOvr>
    <a:masterClrMapping/>
  </p:clrMapOvr>
  <p:transition spd="med">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3601" y="485775"/>
            <a:ext cx="7437967" cy="906463"/>
          </a:xfrm>
        </p:spPr>
        <p:txBody>
          <a:bodyPr/>
          <a:lstStyle/>
          <a:p>
            <a:r>
              <a:rPr lang="en-GB"/>
              <a:t>Click to edit Master title style</a:t>
            </a:r>
            <a:endParaRPr lang="en-US"/>
          </a:p>
        </p:txBody>
      </p:sp>
      <p:sp>
        <p:nvSpPr>
          <p:cNvPr id="3" name="Text Placeholder 2"/>
          <p:cNvSpPr>
            <a:spLocks noGrp="1"/>
          </p:cNvSpPr>
          <p:nvPr>
            <p:ph type="body" sz="half" idx="1"/>
          </p:nvPr>
        </p:nvSpPr>
        <p:spPr>
          <a:xfrm>
            <a:off x="863600" y="1798638"/>
            <a:ext cx="5056717" cy="43180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123518" y="1798638"/>
            <a:ext cx="5056716" cy="43180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Rectangle 5"/>
          <p:cNvSpPr>
            <a:spLocks noGrp="1" noChangeArrowheads="1"/>
          </p:cNvSpPr>
          <p:nvPr>
            <p:ph type="sldNum" sz="quarter" idx="10"/>
          </p:nvPr>
        </p:nvSpPr>
        <p:spPr>
          <a:ln/>
        </p:spPr>
        <p:txBody>
          <a:bodyPr/>
          <a:lstStyle>
            <a:lvl1pPr>
              <a:defRPr/>
            </a:lvl1pPr>
          </a:lstStyle>
          <a:p>
            <a:pPr>
              <a:defRPr/>
            </a:pPr>
            <a:fld id="{83F1A9C0-EEAF-4180-A95D-C9CA90BA486A}" type="slidenum">
              <a:rPr lang="en-US"/>
              <a:pPr>
                <a:defRPr/>
              </a:pPr>
              <a:t>‹#›</a:t>
            </a:fld>
            <a:endParaRPr lang="en-US" sz="1400">
              <a:solidFill>
                <a:srgbClr val="6D2E69"/>
              </a:solidFill>
            </a:endParaRPr>
          </a:p>
        </p:txBody>
      </p:sp>
      <p:sp>
        <p:nvSpPr>
          <p:cNvPr id="6" name="Date Placeholder 5">
            <a:extLst>
              <a:ext uri="{FF2B5EF4-FFF2-40B4-BE49-F238E27FC236}">
                <a16:creationId xmlns:a16="http://schemas.microsoft.com/office/drawing/2014/main" id="{93E3526F-BE2D-4939-AF00-E7FBDA4B969F}"/>
              </a:ext>
            </a:extLst>
          </p:cNvPr>
          <p:cNvSpPr>
            <a:spLocks noGrp="1"/>
          </p:cNvSpPr>
          <p:nvPr>
            <p:ph type="dt" sz="half" idx="11"/>
          </p:nvPr>
        </p:nvSpPr>
        <p:spPr/>
        <p:txBody>
          <a:bodyPr/>
          <a:lstStyle/>
          <a:p>
            <a:fld id="{7673D6A1-2351-45AE-8F3D-24FD7B61549C}" type="datetime3">
              <a:rPr lang="en-US" smtClean="0"/>
              <a:t>21 March 2023</a:t>
            </a:fld>
            <a:endParaRPr lang="en-GB"/>
          </a:p>
        </p:txBody>
      </p:sp>
      <p:sp>
        <p:nvSpPr>
          <p:cNvPr id="7" name="Footer Placeholder 6">
            <a:extLst>
              <a:ext uri="{FF2B5EF4-FFF2-40B4-BE49-F238E27FC236}">
                <a16:creationId xmlns:a16="http://schemas.microsoft.com/office/drawing/2014/main" id="{BAD3505F-8BA3-4A4F-8F78-443C460E72FA}"/>
              </a:ext>
            </a:extLst>
          </p:cNvPr>
          <p:cNvSpPr>
            <a:spLocks noGrp="1"/>
          </p:cNvSpPr>
          <p:nvPr>
            <p:ph type="ftr" sz="quarter" idx="12"/>
          </p:nvPr>
        </p:nvSpPr>
        <p:spPr/>
        <p:txBody>
          <a:bodyPr/>
          <a:lstStyle/>
          <a:p>
            <a:endParaRPr lang="en-GB"/>
          </a:p>
        </p:txBody>
      </p:sp>
    </p:spTree>
    <p:extLst>
      <p:ext uri="{BB962C8B-B14F-4D97-AF65-F5344CB8AC3E}">
        <p14:creationId xmlns:p14="http://schemas.microsoft.com/office/powerpoint/2010/main" val="835839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Rectangle 5"/>
          <p:cNvSpPr>
            <a:spLocks noGrp="1" noChangeArrowheads="1"/>
          </p:cNvSpPr>
          <p:nvPr>
            <p:ph type="sldNum" sz="quarter" idx="10"/>
          </p:nvPr>
        </p:nvSpPr>
        <p:spPr>
          <a:ln/>
        </p:spPr>
        <p:txBody>
          <a:bodyPr/>
          <a:lstStyle>
            <a:lvl1pPr>
              <a:defRPr/>
            </a:lvl1pPr>
          </a:lstStyle>
          <a:p>
            <a:pPr>
              <a:defRPr/>
            </a:pPr>
            <a:fld id="{4487E6D7-FE3D-4E2D-A153-0F1965089B24}" type="slidenum">
              <a:rPr lang="en-US" altLang="en-US"/>
              <a:pPr>
                <a:defRPr/>
              </a:pPr>
              <a:t>‹#›</a:t>
            </a:fld>
            <a:endParaRPr lang="en-US" altLang="en-US" sz="1400" dirty="0">
              <a:solidFill>
                <a:srgbClr val="6D2E69"/>
              </a:solidFill>
            </a:endParaRPr>
          </a:p>
        </p:txBody>
      </p:sp>
    </p:spTree>
    <p:extLst>
      <p:ext uri="{BB962C8B-B14F-4D97-AF65-F5344CB8AC3E}">
        <p14:creationId xmlns:p14="http://schemas.microsoft.com/office/powerpoint/2010/main" val="3497459435"/>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863600" y="1798638"/>
            <a:ext cx="5056717" cy="431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123518" y="1798638"/>
            <a:ext cx="5056716" cy="431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Rectangle 5"/>
          <p:cNvSpPr>
            <a:spLocks noGrp="1" noChangeArrowheads="1"/>
          </p:cNvSpPr>
          <p:nvPr>
            <p:ph type="sldNum" sz="quarter" idx="10"/>
          </p:nvPr>
        </p:nvSpPr>
        <p:spPr>
          <a:ln/>
        </p:spPr>
        <p:txBody>
          <a:bodyPr/>
          <a:lstStyle>
            <a:lvl1pPr>
              <a:defRPr/>
            </a:lvl1pPr>
          </a:lstStyle>
          <a:p>
            <a:pPr>
              <a:defRPr/>
            </a:pPr>
            <a:fld id="{BF44D111-6F59-478F-9340-A8BCF369DD8D}" type="slidenum">
              <a:rPr lang="en-US" altLang="en-US"/>
              <a:pPr>
                <a:defRPr/>
              </a:pPr>
              <a:t>‹#›</a:t>
            </a:fld>
            <a:endParaRPr lang="en-US" altLang="en-US" sz="1400" dirty="0">
              <a:solidFill>
                <a:srgbClr val="6D2E69"/>
              </a:solidFill>
            </a:endParaRPr>
          </a:p>
        </p:txBody>
      </p:sp>
    </p:spTree>
    <p:extLst>
      <p:ext uri="{BB962C8B-B14F-4D97-AF65-F5344CB8AC3E}">
        <p14:creationId xmlns:p14="http://schemas.microsoft.com/office/powerpoint/2010/main" val="3742722581"/>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Rectangle 5"/>
          <p:cNvSpPr>
            <a:spLocks noGrp="1" noChangeArrowheads="1"/>
          </p:cNvSpPr>
          <p:nvPr>
            <p:ph type="sldNum" sz="quarter" idx="10"/>
          </p:nvPr>
        </p:nvSpPr>
        <p:spPr>
          <a:ln/>
        </p:spPr>
        <p:txBody>
          <a:bodyPr/>
          <a:lstStyle>
            <a:lvl1pPr>
              <a:defRPr/>
            </a:lvl1pPr>
          </a:lstStyle>
          <a:p>
            <a:pPr>
              <a:defRPr/>
            </a:pPr>
            <a:fld id="{9E362B5A-083A-491F-A42C-89F2B42499A9}" type="slidenum">
              <a:rPr lang="en-US" altLang="en-US"/>
              <a:pPr>
                <a:defRPr/>
              </a:pPr>
              <a:t>‹#›</a:t>
            </a:fld>
            <a:endParaRPr lang="en-US" altLang="en-US" sz="1400" dirty="0">
              <a:solidFill>
                <a:srgbClr val="6D2E69"/>
              </a:solidFill>
            </a:endParaRPr>
          </a:p>
        </p:txBody>
      </p:sp>
    </p:spTree>
    <p:extLst>
      <p:ext uri="{BB962C8B-B14F-4D97-AF65-F5344CB8AC3E}">
        <p14:creationId xmlns:p14="http://schemas.microsoft.com/office/powerpoint/2010/main" val="3338502234"/>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Rectangle 5"/>
          <p:cNvSpPr>
            <a:spLocks noGrp="1" noChangeArrowheads="1"/>
          </p:cNvSpPr>
          <p:nvPr>
            <p:ph type="sldNum" sz="quarter" idx="10"/>
          </p:nvPr>
        </p:nvSpPr>
        <p:spPr>
          <a:ln/>
        </p:spPr>
        <p:txBody>
          <a:bodyPr/>
          <a:lstStyle>
            <a:lvl1pPr>
              <a:defRPr/>
            </a:lvl1pPr>
          </a:lstStyle>
          <a:p>
            <a:pPr>
              <a:defRPr/>
            </a:pPr>
            <a:fld id="{D39C72EF-7E4D-4547-BA18-E179CE9042EA}" type="slidenum">
              <a:rPr lang="en-US" altLang="en-US"/>
              <a:pPr>
                <a:defRPr/>
              </a:pPr>
              <a:t>‹#›</a:t>
            </a:fld>
            <a:endParaRPr lang="en-US" altLang="en-US" sz="1400" dirty="0">
              <a:solidFill>
                <a:srgbClr val="6D2E69"/>
              </a:solidFill>
            </a:endParaRPr>
          </a:p>
        </p:txBody>
      </p:sp>
    </p:spTree>
    <p:extLst>
      <p:ext uri="{BB962C8B-B14F-4D97-AF65-F5344CB8AC3E}">
        <p14:creationId xmlns:p14="http://schemas.microsoft.com/office/powerpoint/2010/main" val="1628718664"/>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pPr>
              <a:defRPr/>
            </a:pPr>
            <a:fld id="{FC99F3C0-77E7-45CE-BECC-F179B1A1C7BA}" type="slidenum">
              <a:rPr lang="en-US" altLang="en-US"/>
              <a:pPr>
                <a:defRPr/>
              </a:pPr>
              <a:t>‹#›</a:t>
            </a:fld>
            <a:endParaRPr lang="en-US" altLang="en-US" sz="1400" dirty="0">
              <a:solidFill>
                <a:srgbClr val="6D2E69"/>
              </a:solidFill>
            </a:endParaRPr>
          </a:p>
        </p:txBody>
      </p:sp>
    </p:spTree>
    <p:extLst>
      <p:ext uri="{BB962C8B-B14F-4D97-AF65-F5344CB8AC3E}">
        <p14:creationId xmlns:p14="http://schemas.microsoft.com/office/powerpoint/2010/main" val="3213364186"/>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pPr>
              <a:defRPr/>
            </a:pPr>
            <a:fld id="{8226A3F0-0E36-4B9F-9A32-828F6229E717}" type="slidenum">
              <a:rPr lang="en-US" altLang="en-US"/>
              <a:pPr>
                <a:defRPr/>
              </a:pPr>
              <a:t>‹#›</a:t>
            </a:fld>
            <a:endParaRPr lang="en-US" altLang="en-US" sz="1400" dirty="0">
              <a:solidFill>
                <a:srgbClr val="6D2E69"/>
              </a:solidFill>
            </a:endParaRPr>
          </a:p>
        </p:txBody>
      </p:sp>
    </p:spTree>
    <p:extLst>
      <p:ext uri="{BB962C8B-B14F-4D97-AF65-F5344CB8AC3E}">
        <p14:creationId xmlns:p14="http://schemas.microsoft.com/office/powerpoint/2010/main" val="3844539071"/>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image" Target="../media/image2.emf"/><Relationship Id="rId2" Type="http://schemas.openxmlformats.org/officeDocument/2006/relationships/slideLayout" Target="../slideLayouts/slideLayout4.xml"/><Relationship Id="rId16" Type="http://schemas.openxmlformats.org/officeDocument/2006/relationships/theme" Target="../theme/theme2.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image" Target="../media/image2.emf"/><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3F3F3"/>
        </a:solidFill>
        <a:effectLst/>
      </p:bgPr>
    </p:bg>
    <p:spTree>
      <p:nvGrpSpPr>
        <p:cNvPr id="1" name="Shape 4"/>
        <p:cNvGrpSpPr/>
        <p:nvPr/>
      </p:nvGrpSpPr>
      <p:grpSpPr>
        <a:xfrm>
          <a:off x="0" y="0"/>
          <a:ext cx="0" cy="0"/>
          <a:chOff x="0" y="0"/>
          <a:chExt cx="0" cy="0"/>
        </a:xfrm>
      </p:grpSpPr>
      <p:sp>
        <p:nvSpPr>
          <p:cNvPr id="8" name="Shape 8"/>
          <p:cNvSpPr txBox="1">
            <a:spLocks noGrp="1"/>
          </p:cNvSpPr>
          <p:nvPr>
            <p:ph type="body" idx="1"/>
          </p:nvPr>
        </p:nvSpPr>
        <p:spPr>
          <a:xfrm>
            <a:off x="609601" y="1604639"/>
            <a:ext cx="10972319" cy="3977279"/>
          </a:xfrm>
          <a:prstGeom prst="rect">
            <a:avLst/>
          </a:prstGeom>
          <a:noFill/>
          <a:ln>
            <a:noFill/>
          </a:ln>
        </p:spPr>
        <p:txBody>
          <a:bodyPr lIns="91425" tIns="91425" rIns="91425" bIns="91425" anchor="t" anchorCtr="0"/>
          <a:lstStyle>
            <a:lvl1pPr marL="0" marR="0" indent="0" algn="l" rtl="0">
              <a:spcBef>
                <a:spcPts val="0"/>
              </a:spcBef>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r>
              <a:rPr lang="en-GB"/>
              <a:t>Key points here</a:t>
            </a:r>
            <a:br>
              <a:rPr lang="en-GB"/>
            </a:br>
            <a:r>
              <a:rPr lang="en-GB"/>
              <a:t>(minimum font size 32)</a:t>
            </a:r>
            <a:endParaRPr/>
          </a:p>
        </p:txBody>
      </p:sp>
      <p:sp>
        <p:nvSpPr>
          <p:cNvPr id="5" name="Shape 5">
            <a:extLst>
              <a:ext uri="{C183D7F6-B498-43B3-948B-1728B52AA6E4}">
                <adec:decorative xmlns:adec="http://schemas.microsoft.com/office/drawing/2017/decorative" val="1"/>
              </a:ext>
            </a:extLst>
          </p:cNvPr>
          <p:cNvSpPr/>
          <p:nvPr/>
        </p:nvSpPr>
        <p:spPr>
          <a:xfrm rot="10800000" flipH="1">
            <a:off x="1" y="6309321"/>
            <a:ext cx="12192000" cy="561879"/>
          </a:xfrm>
          <a:prstGeom prst="rect">
            <a:avLst/>
          </a:prstGeom>
          <a:solidFill>
            <a:srgbClr val="5F2861"/>
          </a:solidFill>
          <a:ln>
            <a:noFill/>
          </a:ln>
        </p:spPr>
        <p:txBody>
          <a:bodyPr lIns="121900" tIns="121900" rIns="121900" bIns="121900" anchor="ctr" anchorCtr="0">
            <a:noAutofit/>
          </a:bodyPr>
          <a:lstStyle/>
          <a:p>
            <a:pPr>
              <a:spcBef>
                <a:spcPts val="0"/>
              </a:spcBef>
              <a:buNone/>
            </a:pPr>
            <a:endParaRPr sz="2400"/>
          </a:p>
        </p:txBody>
      </p:sp>
      <p:pic>
        <p:nvPicPr>
          <p:cNvPr id="3" name="Picture 2">
            <a:extLst>
              <a:ext uri="{FF2B5EF4-FFF2-40B4-BE49-F238E27FC236}">
                <a16:creationId xmlns:a16="http://schemas.microsoft.com/office/drawing/2014/main" id="{07A978B9-95F6-4A52-A7AD-8F58E33528D8}"/>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10704512" y="6405331"/>
            <a:ext cx="1344149" cy="425364"/>
          </a:xfrm>
          <a:prstGeom prst="rect">
            <a:avLst/>
          </a:prstGeom>
        </p:spPr>
      </p:pic>
    </p:spTree>
    <p:extLst>
      <p:ext uri="{BB962C8B-B14F-4D97-AF65-F5344CB8AC3E}">
        <p14:creationId xmlns:p14="http://schemas.microsoft.com/office/powerpoint/2010/main" val="1418542467"/>
      </p:ext>
    </p:extLst>
  </p:cSld>
  <p:clrMap bg1="lt1" tx1="dk1" bg2="dk2" tx2="lt2" accent1="accent1" accent2="accent2" accent3="accent3" accent4="accent4" accent5="accent5" accent6="accent6" hlink="hlink" folHlink="folHlink"/>
  <p:sldLayoutIdLst>
    <p:sldLayoutId id="2147483748" r:id="rId1"/>
    <p:sldLayoutId id="2147483749" r:id="rId2"/>
  </p:sldLayoutIdLst>
  <p:hf sldNum="0" hdr="0" ftr="0" dt="0"/>
  <p:txStyles>
    <p:titleStyle>
      <a:defPPr marR="0" algn="l" rtl="0">
        <a:lnSpc>
          <a:spcPct val="100000"/>
        </a:lnSpc>
        <a:spcBef>
          <a:spcPts val="0"/>
        </a:spcBef>
        <a:spcAft>
          <a:spcPts val="0"/>
        </a:spcAft>
      </a:defPPr>
      <a:lvl1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1pPr>
    </p:titleStyle>
    <p:bodyStyle>
      <a:defPPr marR="0" algn="l" rtl="0">
        <a:lnSpc>
          <a:spcPct val="100000"/>
        </a:lnSpc>
        <a:spcBef>
          <a:spcPts val="0"/>
        </a:spcBef>
        <a:spcAft>
          <a:spcPts val="0"/>
        </a:spcAft>
      </a:defPPr>
      <a:lvl1pPr marR="0" algn="l" rtl="0" eaLnBrk="1" hangingPunct="1">
        <a:lnSpc>
          <a:spcPct val="100000"/>
        </a:lnSpc>
        <a:spcBef>
          <a:spcPts val="0"/>
        </a:spcBef>
        <a:spcAft>
          <a:spcPts val="0"/>
        </a:spcAft>
        <a:buNone/>
        <a:defRPr sz="5333" b="1" i="0" u="none" strike="noStrike" cap="none" baseline="0">
          <a:solidFill>
            <a:schemeClr val="tx1"/>
          </a:solidFill>
          <a:latin typeface="+mn-lt"/>
          <a:ea typeface="Calibri" panose="020F0502020204030204" pitchFamily="34" charset="0"/>
          <a:cs typeface="Calibri" panose="020F0502020204030204" pitchFamily="34" charset="0"/>
          <a:sym typeface="Arial"/>
          <a:rtl val="0"/>
        </a:defRPr>
      </a:lvl1pPr>
      <a:lvl2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2pPr>
      <a:lvl3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3pPr>
      <a:lvl4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4pPr>
      <a:lvl5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5pPr>
      <a:lvl6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6pPr>
      <a:lvl7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7pPr>
      <a:lvl8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8pPr>
      <a:lvl9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1pPr>
      <a:lvl2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2pPr>
      <a:lvl3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3pPr>
      <a:lvl4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4pPr>
      <a:lvl5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5pPr>
      <a:lvl6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6pPr>
      <a:lvl7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7pPr>
      <a:lvl8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8pPr>
      <a:lvl9pPr marR="0" algn="l" rtl="0" eaLnBrk="1" hangingPunct="1">
        <a:lnSpc>
          <a:spcPct val="100000"/>
        </a:lnSpc>
        <a:spcBef>
          <a:spcPts val="0"/>
        </a:spcBef>
        <a:spcAft>
          <a:spcPts val="0"/>
        </a:spcAft>
        <a:buNone/>
        <a:defRPr sz="1867" b="0" i="0" u="none" strike="noStrike" cap="none" baseline="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2"/>
          <p:cNvSpPr>
            <a:spLocks noChangeArrowheads="1"/>
          </p:cNvSpPr>
          <p:nvPr/>
        </p:nvSpPr>
        <p:spPr bwMode="auto">
          <a:xfrm>
            <a:off x="599018" y="449263"/>
            <a:ext cx="11036300" cy="990600"/>
          </a:xfrm>
          <a:prstGeom prst="roundRect">
            <a:avLst>
              <a:gd name="adj" fmla="val 7213"/>
            </a:avLst>
          </a:prstGeom>
          <a:solidFill>
            <a:srgbClr val="5F286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itchFamily="34" charset="0"/>
                <a:ea typeface="ヒラギノ角ゴ Pro W3" pitchFamily="-16" charset="-128"/>
              </a:defRPr>
            </a:lvl1pPr>
            <a:lvl2pPr marL="742950" indent="-285750">
              <a:defRPr sz="2400">
                <a:solidFill>
                  <a:schemeClr val="tx1"/>
                </a:solidFill>
                <a:latin typeface="Arial" pitchFamily="34" charset="0"/>
                <a:ea typeface="ヒラギノ角ゴ Pro W3" pitchFamily="-16" charset="-128"/>
              </a:defRPr>
            </a:lvl2pPr>
            <a:lvl3pPr marL="1143000" indent="-228600">
              <a:defRPr sz="2400">
                <a:solidFill>
                  <a:schemeClr val="tx1"/>
                </a:solidFill>
                <a:latin typeface="Arial" pitchFamily="34" charset="0"/>
                <a:ea typeface="ヒラギノ角ゴ Pro W3" pitchFamily="-16" charset="-128"/>
              </a:defRPr>
            </a:lvl3pPr>
            <a:lvl4pPr marL="1600200" indent="-228600">
              <a:defRPr sz="2400">
                <a:solidFill>
                  <a:schemeClr val="tx1"/>
                </a:solidFill>
                <a:latin typeface="Arial" pitchFamily="34" charset="0"/>
                <a:ea typeface="ヒラギノ角ゴ Pro W3" pitchFamily="-16" charset="-128"/>
              </a:defRPr>
            </a:lvl4pPr>
            <a:lvl5pPr marL="2057400" indent="-228600">
              <a:defRPr sz="2400">
                <a:solidFill>
                  <a:schemeClr val="tx1"/>
                </a:solidFill>
                <a:latin typeface="Arial" pitchFamily="34" charset="0"/>
                <a:ea typeface="ヒラギノ角ゴ Pro W3" pitchFamily="-16"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pitchFamily="-16"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pitchFamily="-16"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pitchFamily="-16"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pitchFamily="-16" charset="-128"/>
              </a:defRPr>
            </a:lvl9pPr>
          </a:lstStyle>
          <a:p>
            <a:pPr eaLnBrk="0" fontAlgn="base" hangingPunct="0">
              <a:spcBef>
                <a:spcPct val="0"/>
              </a:spcBef>
              <a:spcAft>
                <a:spcPct val="0"/>
              </a:spcAft>
              <a:defRPr/>
            </a:pPr>
            <a:endParaRPr lang="en-GB" altLang="en-US" sz="2400" dirty="0">
              <a:solidFill>
                <a:srgbClr val="000000"/>
              </a:solidFill>
              <a:cs typeface="Arial"/>
              <a:sym typeface="Arial"/>
            </a:endParaRPr>
          </a:p>
        </p:txBody>
      </p:sp>
      <p:sp>
        <p:nvSpPr>
          <p:cNvPr id="1027" name="Rectangle 3"/>
          <p:cNvSpPr>
            <a:spLocks noGrp="1" noChangeArrowheads="1"/>
          </p:cNvSpPr>
          <p:nvPr>
            <p:ph type="title"/>
          </p:nvPr>
        </p:nvSpPr>
        <p:spPr bwMode="auto">
          <a:xfrm>
            <a:off x="863601" y="485775"/>
            <a:ext cx="7437967" cy="90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863601" y="1798638"/>
            <a:ext cx="10316633"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6149" name="Rectangle 5"/>
          <p:cNvSpPr>
            <a:spLocks noGrp="1" noChangeArrowheads="1"/>
          </p:cNvSpPr>
          <p:nvPr>
            <p:ph type="sldNum" sz="quarter" idx="4"/>
          </p:nvPr>
        </p:nvSpPr>
        <p:spPr bwMode="auto">
          <a:xfrm>
            <a:off x="9095317" y="6248400"/>
            <a:ext cx="2540000" cy="4572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r">
              <a:defRPr sz="900">
                <a:solidFill>
                  <a:srgbClr val="5F2861"/>
                </a:solidFill>
                <a:latin typeface="Arial" pitchFamily="34" charset="0"/>
                <a:ea typeface="ＭＳ Ｐゴシック" pitchFamily="34" charset="-128"/>
              </a:defRPr>
            </a:lvl1pPr>
          </a:lstStyle>
          <a:p>
            <a:pPr eaLnBrk="0" fontAlgn="base" hangingPunct="0">
              <a:spcBef>
                <a:spcPct val="0"/>
              </a:spcBef>
              <a:spcAft>
                <a:spcPct val="0"/>
              </a:spcAft>
              <a:defRPr/>
            </a:pPr>
            <a:fld id="{9489176D-7F0B-42B4-8F5E-B778870F53A0}" type="slidenum">
              <a:rPr lang="en-US" altLang="en-US">
                <a:cs typeface="Arial"/>
                <a:sym typeface="Arial"/>
              </a:rPr>
              <a:pPr eaLnBrk="0" fontAlgn="base" hangingPunct="0">
                <a:spcBef>
                  <a:spcPct val="0"/>
                </a:spcBef>
                <a:spcAft>
                  <a:spcPct val="0"/>
                </a:spcAft>
                <a:defRPr/>
              </a:pPr>
              <a:t>‹#›</a:t>
            </a:fld>
            <a:endParaRPr lang="en-US" altLang="en-US" sz="1400" dirty="0">
              <a:solidFill>
                <a:srgbClr val="6D2E69"/>
              </a:solidFill>
              <a:cs typeface="Arial"/>
              <a:sym typeface="Arial"/>
            </a:endParaRPr>
          </a:p>
        </p:txBody>
      </p:sp>
      <p:sp>
        <p:nvSpPr>
          <p:cNvPr id="1030" name="Line 6"/>
          <p:cNvSpPr>
            <a:spLocks noChangeShapeType="1"/>
          </p:cNvSpPr>
          <p:nvPr/>
        </p:nvSpPr>
        <p:spPr bwMode="auto">
          <a:xfrm flipH="1">
            <a:off x="599018" y="6505575"/>
            <a:ext cx="11036300" cy="0"/>
          </a:xfrm>
          <a:prstGeom prst="line">
            <a:avLst/>
          </a:prstGeom>
          <a:noFill/>
          <a:ln w="12700">
            <a:solidFill>
              <a:srgbClr val="5F2861"/>
            </a:solidFill>
            <a:round/>
            <a:headEnd/>
            <a:tailEnd/>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en-GB" sz="2000" dirty="0">
              <a:solidFill>
                <a:srgbClr val="000000"/>
              </a:solidFill>
              <a:ea typeface="ヒラギノ角ゴ Pro W3" pitchFamily="-16" charset="-128"/>
              <a:cs typeface="Arial"/>
              <a:sym typeface="Arial"/>
            </a:endParaRPr>
          </a:p>
        </p:txBody>
      </p:sp>
      <p:pic>
        <p:nvPicPr>
          <p:cNvPr id="1031" name="Picture 4"/>
          <p:cNvPicPr>
            <a:picLocks noChangeAspect="1" noChangeArrowheads="1"/>
          </p:cNvPicPr>
          <p:nvPr userDrawn="1"/>
        </p:nvPicPr>
        <p:blipFill>
          <a:blip r:embed="rId17">
            <a:extLst>
              <a:ext uri="{28A0092B-C50C-407E-A947-70E740481C1C}">
                <a14:useLocalDpi xmlns:a14="http://schemas.microsoft.com/office/drawing/2010/main" val="0"/>
              </a:ext>
            </a:extLst>
          </a:blip>
          <a:srcRect t="-4266"/>
          <a:stretch>
            <a:fillRect/>
          </a:stretch>
        </p:blipFill>
        <p:spPr bwMode="auto">
          <a:xfrm>
            <a:off x="8707967" y="620713"/>
            <a:ext cx="2662767"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84237085"/>
      </p:ext>
    </p:extLst>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4" r:id="rId12"/>
    <p:sldLayoutId id="2147483765" r:id="rId13"/>
    <p:sldLayoutId id="2147483766" r:id="rId14"/>
    <p:sldLayoutId id="2147483767" r:id="rId15"/>
  </p:sldLayoutIdLst>
  <p:transition spd="med">
    <p:fade/>
  </p:transition>
  <p:hf hdr="0" ftr="0" dt="0"/>
  <p:txStyles>
    <p:titleStyle>
      <a:lvl1pPr algn="l" rtl="0" eaLnBrk="0" fontAlgn="base" hangingPunct="0">
        <a:lnSpc>
          <a:spcPct val="85000"/>
        </a:lnSpc>
        <a:spcBef>
          <a:spcPct val="0"/>
        </a:spcBef>
        <a:spcAft>
          <a:spcPct val="0"/>
        </a:spcAft>
        <a:defRPr sz="2600">
          <a:solidFill>
            <a:schemeClr val="bg1"/>
          </a:solidFill>
          <a:latin typeface="+mj-lt"/>
          <a:ea typeface="MS PGothic" pitchFamily="34" charset="-128"/>
          <a:cs typeface="+mj-cs"/>
        </a:defRPr>
      </a:lvl1pPr>
      <a:lvl2pPr algn="l" rtl="0" eaLnBrk="0" fontAlgn="base" hangingPunct="0">
        <a:lnSpc>
          <a:spcPct val="85000"/>
        </a:lnSpc>
        <a:spcBef>
          <a:spcPct val="0"/>
        </a:spcBef>
        <a:spcAft>
          <a:spcPct val="0"/>
        </a:spcAft>
        <a:defRPr sz="2600">
          <a:solidFill>
            <a:schemeClr val="bg1"/>
          </a:solidFill>
          <a:latin typeface="Arial" pitchFamily="1" charset="0"/>
          <a:ea typeface="MS PGothic" pitchFamily="34" charset="-128"/>
          <a:cs typeface="ＭＳ Ｐゴシック" pitchFamily="1" charset="-128"/>
        </a:defRPr>
      </a:lvl2pPr>
      <a:lvl3pPr algn="l" rtl="0" eaLnBrk="0" fontAlgn="base" hangingPunct="0">
        <a:lnSpc>
          <a:spcPct val="85000"/>
        </a:lnSpc>
        <a:spcBef>
          <a:spcPct val="0"/>
        </a:spcBef>
        <a:spcAft>
          <a:spcPct val="0"/>
        </a:spcAft>
        <a:defRPr sz="2600">
          <a:solidFill>
            <a:schemeClr val="bg1"/>
          </a:solidFill>
          <a:latin typeface="Arial" pitchFamily="1" charset="0"/>
          <a:ea typeface="MS PGothic" pitchFamily="34" charset="-128"/>
          <a:cs typeface="ＭＳ Ｐゴシック" pitchFamily="1" charset="-128"/>
        </a:defRPr>
      </a:lvl3pPr>
      <a:lvl4pPr algn="l" rtl="0" eaLnBrk="0" fontAlgn="base" hangingPunct="0">
        <a:lnSpc>
          <a:spcPct val="85000"/>
        </a:lnSpc>
        <a:spcBef>
          <a:spcPct val="0"/>
        </a:spcBef>
        <a:spcAft>
          <a:spcPct val="0"/>
        </a:spcAft>
        <a:defRPr sz="2600">
          <a:solidFill>
            <a:schemeClr val="bg1"/>
          </a:solidFill>
          <a:latin typeface="Arial" pitchFamily="1" charset="0"/>
          <a:ea typeface="MS PGothic" pitchFamily="34" charset="-128"/>
          <a:cs typeface="ＭＳ Ｐゴシック" pitchFamily="1" charset="-128"/>
        </a:defRPr>
      </a:lvl4pPr>
      <a:lvl5pPr algn="l" rtl="0" eaLnBrk="0" fontAlgn="base" hangingPunct="0">
        <a:lnSpc>
          <a:spcPct val="85000"/>
        </a:lnSpc>
        <a:spcBef>
          <a:spcPct val="0"/>
        </a:spcBef>
        <a:spcAft>
          <a:spcPct val="0"/>
        </a:spcAft>
        <a:defRPr sz="2600">
          <a:solidFill>
            <a:schemeClr val="bg1"/>
          </a:solidFill>
          <a:latin typeface="Arial" pitchFamily="1" charset="0"/>
          <a:ea typeface="MS PGothic" pitchFamily="34" charset="-128"/>
          <a:cs typeface="ＭＳ Ｐゴシック" pitchFamily="1" charset="-128"/>
        </a:defRPr>
      </a:lvl5pPr>
      <a:lvl6pPr marL="457200" algn="l" rtl="0" fontAlgn="base">
        <a:lnSpc>
          <a:spcPct val="85000"/>
        </a:lnSpc>
        <a:spcBef>
          <a:spcPct val="0"/>
        </a:spcBef>
        <a:spcAft>
          <a:spcPct val="0"/>
        </a:spcAft>
        <a:defRPr sz="2600">
          <a:solidFill>
            <a:schemeClr val="bg1"/>
          </a:solidFill>
          <a:latin typeface="Arial" pitchFamily="1" charset="0"/>
          <a:ea typeface="ＭＳ Ｐゴシック" pitchFamily="1" charset="-128"/>
          <a:cs typeface="ＭＳ Ｐゴシック" pitchFamily="1" charset="-128"/>
        </a:defRPr>
      </a:lvl6pPr>
      <a:lvl7pPr marL="914400" algn="l" rtl="0" fontAlgn="base">
        <a:lnSpc>
          <a:spcPct val="85000"/>
        </a:lnSpc>
        <a:spcBef>
          <a:spcPct val="0"/>
        </a:spcBef>
        <a:spcAft>
          <a:spcPct val="0"/>
        </a:spcAft>
        <a:defRPr sz="2600">
          <a:solidFill>
            <a:schemeClr val="bg1"/>
          </a:solidFill>
          <a:latin typeface="Arial" pitchFamily="1" charset="0"/>
          <a:ea typeface="ＭＳ Ｐゴシック" pitchFamily="1" charset="-128"/>
          <a:cs typeface="ＭＳ Ｐゴシック" pitchFamily="1" charset="-128"/>
        </a:defRPr>
      </a:lvl7pPr>
      <a:lvl8pPr marL="1371600" algn="l" rtl="0" fontAlgn="base">
        <a:lnSpc>
          <a:spcPct val="85000"/>
        </a:lnSpc>
        <a:spcBef>
          <a:spcPct val="0"/>
        </a:spcBef>
        <a:spcAft>
          <a:spcPct val="0"/>
        </a:spcAft>
        <a:defRPr sz="2600">
          <a:solidFill>
            <a:schemeClr val="bg1"/>
          </a:solidFill>
          <a:latin typeface="Arial" pitchFamily="1" charset="0"/>
          <a:ea typeface="ＭＳ Ｐゴシック" pitchFamily="1" charset="-128"/>
          <a:cs typeface="ＭＳ Ｐゴシック" pitchFamily="1" charset="-128"/>
        </a:defRPr>
      </a:lvl8pPr>
      <a:lvl9pPr marL="1828800" algn="l" rtl="0" fontAlgn="base">
        <a:lnSpc>
          <a:spcPct val="85000"/>
        </a:lnSpc>
        <a:spcBef>
          <a:spcPct val="0"/>
        </a:spcBef>
        <a:spcAft>
          <a:spcPct val="0"/>
        </a:spcAft>
        <a:defRPr sz="2600">
          <a:solidFill>
            <a:schemeClr val="bg1"/>
          </a:solidFill>
          <a:latin typeface="Arial" pitchFamily="1" charset="0"/>
          <a:ea typeface="ＭＳ Ｐゴシック" pitchFamily="1" charset="-128"/>
          <a:cs typeface="ＭＳ Ｐゴシック" pitchFamily="1" charset="-128"/>
        </a:defRPr>
      </a:lvl9pPr>
    </p:titleStyle>
    <p:bodyStyle>
      <a:lvl1pPr marL="342900" indent="-342900" algn="l" rtl="0" eaLnBrk="0" fontAlgn="base" hangingPunct="0">
        <a:lnSpc>
          <a:spcPct val="90000"/>
        </a:lnSpc>
        <a:spcBef>
          <a:spcPct val="60000"/>
        </a:spcBef>
        <a:spcAft>
          <a:spcPct val="0"/>
        </a:spcAft>
        <a:buClr>
          <a:srgbClr val="5F2861"/>
        </a:buClr>
        <a:buSzPct val="120000"/>
        <a:tabLst>
          <a:tab pos="261938" algn="l"/>
        </a:tabLst>
        <a:defRPr sz="2000">
          <a:solidFill>
            <a:schemeClr val="tx1"/>
          </a:solidFill>
          <a:latin typeface="+mn-lt"/>
          <a:ea typeface="MS PGothic" pitchFamily="34" charset="-128"/>
          <a:cs typeface="+mn-cs"/>
        </a:defRPr>
      </a:lvl1pPr>
      <a:lvl2pPr marL="700088" indent="-258763" algn="l" rtl="0" eaLnBrk="0" fontAlgn="base" hangingPunct="0">
        <a:lnSpc>
          <a:spcPct val="90000"/>
        </a:lnSpc>
        <a:spcBef>
          <a:spcPct val="50000"/>
        </a:spcBef>
        <a:spcAft>
          <a:spcPct val="0"/>
        </a:spcAft>
        <a:buClr>
          <a:srgbClr val="5F2861"/>
        </a:buClr>
        <a:buSzPct val="120000"/>
        <a:buChar char="•"/>
        <a:tabLst>
          <a:tab pos="261938" algn="l"/>
        </a:tabLst>
        <a:defRPr sz="2000">
          <a:solidFill>
            <a:schemeClr val="tx1"/>
          </a:solidFill>
          <a:latin typeface="+mn-lt"/>
          <a:ea typeface="MS PGothic" pitchFamily="34" charset="-128"/>
        </a:defRPr>
      </a:lvl2pPr>
      <a:lvl3pPr marL="1162050" indent="-282575" algn="l" rtl="0" eaLnBrk="0" fontAlgn="base" hangingPunct="0">
        <a:lnSpc>
          <a:spcPct val="90000"/>
        </a:lnSpc>
        <a:spcBef>
          <a:spcPct val="50000"/>
        </a:spcBef>
        <a:spcAft>
          <a:spcPct val="0"/>
        </a:spcAft>
        <a:buFont typeface="Arial" charset="0"/>
        <a:buChar char="-"/>
        <a:tabLst>
          <a:tab pos="261938" algn="l"/>
        </a:tabLst>
        <a:defRPr sz="2000">
          <a:solidFill>
            <a:schemeClr val="tx1"/>
          </a:solidFill>
          <a:latin typeface="+mn-lt"/>
          <a:ea typeface="MS PGothic" pitchFamily="34" charset="-128"/>
        </a:defRPr>
      </a:lvl3pPr>
      <a:lvl4pPr marL="1627188" indent="-285750" algn="l" rtl="0" eaLnBrk="0" fontAlgn="base" hangingPunct="0">
        <a:lnSpc>
          <a:spcPct val="90000"/>
        </a:lnSpc>
        <a:spcBef>
          <a:spcPct val="50000"/>
        </a:spcBef>
        <a:spcAft>
          <a:spcPct val="0"/>
        </a:spcAft>
        <a:buFont typeface="Wingdings 2" pitchFamily="18" charset="2"/>
        <a:buChar char=""/>
        <a:tabLst>
          <a:tab pos="261938" algn="l"/>
        </a:tabLst>
        <a:defRPr sz="2000">
          <a:solidFill>
            <a:schemeClr val="tx1"/>
          </a:solidFill>
          <a:latin typeface="+mn-lt"/>
          <a:ea typeface="MS PGothic" pitchFamily="34" charset="-128"/>
        </a:defRPr>
      </a:lvl4pPr>
      <a:lvl5pPr marL="2087563" indent="-280988" algn="l" rtl="0" eaLnBrk="0" fontAlgn="base" hangingPunct="0">
        <a:lnSpc>
          <a:spcPct val="90000"/>
        </a:lnSpc>
        <a:spcBef>
          <a:spcPct val="50000"/>
        </a:spcBef>
        <a:spcAft>
          <a:spcPct val="0"/>
        </a:spcAft>
        <a:buFont typeface="Wingdings 2" pitchFamily="18" charset="2"/>
        <a:buChar char=""/>
        <a:tabLst>
          <a:tab pos="261938" algn="l"/>
        </a:tabLst>
        <a:defRPr sz="2000">
          <a:solidFill>
            <a:schemeClr val="tx1"/>
          </a:solidFill>
          <a:latin typeface="+mn-lt"/>
          <a:ea typeface="MS PGothic" pitchFamily="34" charset="-128"/>
        </a:defRPr>
      </a:lvl5pPr>
      <a:lvl6pPr marL="2544763" indent="-280988" algn="l" rtl="0" fontAlgn="base">
        <a:lnSpc>
          <a:spcPct val="90000"/>
        </a:lnSpc>
        <a:spcBef>
          <a:spcPct val="50000"/>
        </a:spcBef>
        <a:spcAft>
          <a:spcPct val="0"/>
        </a:spcAft>
        <a:buFont typeface="Wingdings 2" pitchFamily="1" charset="2"/>
        <a:buChar char=""/>
        <a:tabLst>
          <a:tab pos="261938" algn="l"/>
        </a:tabLst>
        <a:defRPr sz="2000">
          <a:solidFill>
            <a:schemeClr val="tx1"/>
          </a:solidFill>
          <a:latin typeface="+mn-lt"/>
          <a:ea typeface="+mn-ea"/>
        </a:defRPr>
      </a:lvl6pPr>
      <a:lvl7pPr marL="3001963" indent="-280988" algn="l" rtl="0" fontAlgn="base">
        <a:lnSpc>
          <a:spcPct val="90000"/>
        </a:lnSpc>
        <a:spcBef>
          <a:spcPct val="50000"/>
        </a:spcBef>
        <a:spcAft>
          <a:spcPct val="0"/>
        </a:spcAft>
        <a:buFont typeface="Wingdings 2" pitchFamily="1" charset="2"/>
        <a:buChar char=""/>
        <a:tabLst>
          <a:tab pos="261938" algn="l"/>
        </a:tabLst>
        <a:defRPr sz="2000">
          <a:solidFill>
            <a:schemeClr val="tx1"/>
          </a:solidFill>
          <a:latin typeface="+mn-lt"/>
          <a:ea typeface="+mn-ea"/>
        </a:defRPr>
      </a:lvl7pPr>
      <a:lvl8pPr marL="3459163" indent="-280988" algn="l" rtl="0" fontAlgn="base">
        <a:lnSpc>
          <a:spcPct val="90000"/>
        </a:lnSpc>
        <a:spcBef>
          <a:spcPct val="50000"/>
        </a:spcBef>
        <a:spcAft>
          <a:spcPct val="0"/>
        </a:spcAft>
        <a:buFont typeface="Wingdings 2" pitchFamily="1" charset="2"/>
        <a:buChar char=""/>
        <a:tabLst>
          <a:tab pos="261938" algn="l"/>
        </a:tabLst>
        <a:defRPr sz="2000">
          <a:solidFill>
            <a:schemeClr val="tx1"/>
          </a:solidFill>
          <a:latin typeface="+mn-lt"/>
          <a:ea typeface="+mn-ea"/>
        </a:defRPr>
      </a:lvl8pPr>
      <a:lvl9pPr marL="3916363" indent="-280988" algn="l" rtl="0" fontAlgn="base">
        <a:lnSpc>
          <a:spcPct val="90000"/>
        </a:lnSpc>
        <a:spcBef>
          <a:spcPct val="50000"/>
        </a:spcBef>
        <a:spcAft>
          <a:spcPct val="0"/>
        </a:spcAft>
        <a:buFont typeface="Wingdings 2" pitchFamily="1" charset="2"/>
        <a:buChar char=""/>
        <a:tabLst>
          <a:tab pos="261938" algn="l"/>
        </a:tabLst>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2"/>
          <p:cNvSpPr>
            <a:spLocks noChangeArrowheads="1"/>
          </p:cNvSpPr>
          <p:nvPr/>
        </p:nvSpPr>
        <p:spPr bwMode="auto">
          <a:xfrm>
            <a:off x="599018" y="449263"/>
            <a:ext cx="11036300" cy="990600"/>
          </a:xfrm>
          <a:prstGeom prst="roundRect">
            <a:avLst>
              <a:gd name="adj" fmla="val 7213"/>
            </a:avLst>
          </a:prstGeom>
          <a:solidFill>
            <a:srgbClr val="5F286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charset="0"/>
                <a:ea typeface="ヒラギノ角ゴ Pro W3"/>
                <a:cs typeface="ヒラギノ角ゴ Pro W3"/>
              </a:defRPr>
            </a:lvl1pPr>
            <a:lvl2pPr marL="742950" indent="-285750">
              <a:defRPr sz="2400">
                <a:solidFill>
                  <a:schemeClr val="tx1"/>
                </a:solidFill>
                <a:latin typeface="Arial" charset="0"/>
                <a:ea typeface="ヒラギノ角ゴ Pro W3"/>
                <a:cs typeface="ヒラギノ角ゴ Pro W3"/>
              </a:defRPr>
            </a:lvl2pPr>
            <a:lvl3pPr marL="1143000" indent="-228600">
              <a:defRPr sz="2400">
                <a:solidFill>
                  <a:schemeClr val="tx1"/>
                </a:solidFill>
                <a:latin typeface="Arial" charset="0"/>
                <a:ea typeface="ヒラギノ角ゴ Pro W3"/>
                <a:cs typeface="ヒラギノ角ゴ Pro W3"/>
              </a:defRPr>
            </a:lvl3pPr>
            <a:lvl4pPr marL="1600200" indent="-228600">
              <a:defRPr sz="2400">
                <a:solidFill>
                  <a:schemeClr val="tx1"/>
                </a:solidFill>
                <a:latin typeface="Arial" charset="0"/>
                <a:ea typeface="ヒラギノ角ゴ Pro W3"/>
                <a:cs typeface="ヒラギノ角ゴ Pro W3"/>
              </a:defRPr>
            </a:lvl4pPr>
            <a:lvl5pPr marL="2057400" indent="-228600">
              <a:defRPr sz="2400">
                <a:solidFill>
                  <a:schemeClr val="tx1"/>
                </a:solidFill>
                <a:latin typeface="Arial"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charset="0"/>
                <a:ea typeface="ヒラギノ角ゴ Pro W3"/>
                <a:cs typeface="ヒラギノ角ゴ Pro W3"/>
              </a:defRPr>
            </a:lvl9pPr>
          </a:lstStyle>
          <a:p>
            <a:pPr eaLnBrk="0" hangingPunct="0">
              <a:defRPr/>
            </a:pPr>
            <a:endParaRPr lang="en-GB" altLang="en-US" sz="2400">
              <a:solidFill>
                <a:srgbClr val="000000"/>
              </a:solidFill>
            </a:endParaRPr>
          </a:p>
        </p:txBody>
      </p:sp>
      <p:sp>
        <p:nvSpPr>
          <p:cNvPr id="1027" name="Rectangle 3"/>
          <p:cNvSpPr>
            <a:spLocks noGrp="1" noChangeArrowheads="1"/>
          </p:cNvSpPr>
          <p:nvPr>
            <p:ph type="title"/>
          </p:nvPr>
        </p:nvSpPr>
        <p:spPr bwMode="auto">
          <a:xfrm>
            <a:off x="863601" y="485775"/>
            <a:ext cx="7437967" cy="90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863601" y="1798638"/>
            <a:ext cx="10316633"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6149" name="Rectangle 5"/>
          <p:cNvSpPr>
            <a:spLocks noGrp="1" noChangeArrowheads="1"/>
          </p:cNvSpPr>
          <p:nvPr>
            <p:ph type="sldNum" sz="quarter" idx="4"/>
          </p:nvPr>
        </p:nvSpPr>
        <p:spPr bwMode="auto">
          <a:xfrm>
            <a:off x="9373420" y="6476401"/>
            <a:ext cx="2261897" cy="365125"/>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lvl1pPr algn="r">
              <a:defRPr sz="900">
                <a:solidFill>
                  <a:srgbClr val="6B2861"/>
                </a:solidFill>
                <a:latin typeface="Arial" pitchFamily="34" charset="0"/>
                <a:ea typeface="ＭＳ Ｐゴシック" pitchFamily="34" charset="-128"/>
                <a:cs typeface="+mn-cs"/>
              </a:defRPr>
            </a:lvl1pPr>
          </a:lstStyle>
          <a:p>
            <a:pPr eaLnBrk="0" hangingPunct="0">
              <a:defRPr/>
            </a:pPr>
            <a:fld id="{E677F28E-CCA1-4655-A438-CE0930E82F28}" type="slidenum">
              <a:rPr lang="en-US" smtClean="0"/>
              <a:pPr eaLnBrk="0" hangingPunct="0">
                <a:defRPr/>
              </a:pPr>
              <a:t>‹#›</a:t>
            </a:fld>
            <a:endParaRPr lang="en-US" sz="1400"/>
          </a:p>
        </p:txBody>
      </p:sp>
      <p:sp>
        <p:nvSpPr>
          <p:cNvPr id="1030" name="Line 6"/>
          <p:cNvSpPr>
            <a:spLocks noChangeShapeType="1"/>
          </p:cNvSpPr>
          <p:nvPr/>
        </p:nvSpPr>
        <p:spPr bwMode="auto">
          <a:xfrm flipH="1">
            <a:off x="599018" y="6505575"/>
            <a:ext cx="11036300" cy="0"/>
          </a:xfrm>
          <a:prstGeom prst="line">
            <a:avLst/>
          </a:prstGeom>
          <a:noFill/>
          <a:ln w="12700">
            <a:solidFill>
              <a:srgbClr val="5F2861"/>
            </a:solidFill>
            <a:round/>
            <a:headEnd/>
            <a:tailEnd/>
          </a:ln>
          <a:extLst>
            <a:ext uri="{909E8E84-426E-40DD-AFC4-6F175D3DCCD1}">
              <a14:hiddenFill xmlns:a14="http://schemas.microsoft.com/office/drawing/2010/main">
                <a:noFill/>
              </a14:hiddenFill>
            </a:ext>
          </a:extLst>
        </p:spPr>
        <p:txBody>
          <a:bodyPr wrap="none" anchor="ctr"/>
          <a:lstStyle/>
          <a:p>
            <a:pPr eaLnBrk="0" hangingPunct="0"/>
            <a:endParaRPr lang="en-GB" sz="2400">
              <a:solidFill>
                <a:srgbClr val="000000"/>
              </a:solidFill>
              <a:latin typeface="Arial"/>
              <a:ea typeface="ＭＳ Ｐゴシック"/>
            </a:endParaRPr>
          </a:p>
        </p:txBody>
      </p:sp>
      <p:pic>
        <p:nvPicPr>
          <p:cNvPr id="1031" name="Picture 4"/>
          <p:cNvPicPr>
            <a:picLocks noChangeAspect="1" noChangeArrowheads="1"/>
          </p:cNvPicPr>
          <p:nvPr userDrawn="1"/>
        </p:nvPicPr>
        <p:blipFill>
          <a:blip r:embed="rId15">
            <a:extLst>
              <a:ext uri="{28A0092B-C50C-407E-A947-70E740481C1C}">
                <a14:useLocalDpi xmlns:a14="http://schemas.microsoft.com/office/drawing/2010/main" val="0"/>
              </a:ext>
            </a:extLst>
          </a:blip>
          <a:srcRect t="-4266"/>
          <a:stretch>
            <a:fillRect/>
          </a:stretch>
        </p:blipFill>
        <p:spPr bwMode="auto">
          <a:xfrm>
            <a:off x="8707967" y="620713"/>
            <a:ext cx="2662767"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a:extLst>
              <a:ext uri="{FF2B5EF4-FFF2-40B4-BE49-F238E27FC236}">
                <a16:creationId xmlns:a16="http://schemas.microsoft.com/office/drawing/2014/main" id="{C8A1AD8F-7808-46CE-AEB0-FF3E47EB4170}"/>
              </a:ext>
            </a:extLst>
          </p:cNvPr>
          <p:cNvSpPr>
            <a:spLocks noGrp="1"/>
          </p:cNvSpPr>
          <p:nvPr>
            <p:ph type="dt" sz="half" idx="2"/>
          </p:nvPr>
        </p:nvSpPr>
        <p:spPr>
          <a:xfrm>
            <a:off x="824441" y="6475414"/>
            <a:ext cx="2743200" cy="365125"/>
          </a:xfrm>
          <a:prstGeom prst="rect">
            <a:avLst/>
          </a:prstGeom>
        </p:spPr>
        <p:txBody>
          <a:bodyPr vert="horz" lIns="91440" tIns="45720" rIns="91440" bIns="45720" rtlCol="0" anchor="ctr"/>
          <a:lstStyle>
            <a:lvl1pPr algn="l">
              <a:defRPr sz="1200">
                <a:solidFill>
                  <a:srgbClr val="6B2861"/>
                </a:solidFill>
              </a:defRPr>
            </a:lvl1pPr>
          </a:lstStyle>
          <a:p>
            <a:fld id="{D68A07A5-5023-4A3A-B075-8C4E790AFB86}" type="datetime3">
              <a:rPr lang="en-US" smtClean="0"/>
              <a:t>21 March 2023</a:t>
            </a:fld>
            <a:endParaRPr lang="en-GB"/>
          </a:p>
        </p:txBody>
      </p:sp>
      <p:sp>
        <p:nvSpPr>
          <p:cNvPr id="3" name="Footer Placeholder 2">
            <a:extLst>
              <a:ext uri="{FF2B5EF4-FFF2-40B4-BE49-F238E27FC236}">
                <a16:creationId xmlns:a16="http://schemas.microsoft.com/office/drawing/2014/main" id="{1F06BCB4-8ACE-44CB-98D7-FA20DEC10DB1}"/>
              </a:ext>
            </a:extLst>
          </p:cNvPr>
          <p:cNvSpPr>
            <a:spLocks noGrp="1"/>
          </p:cNvSpPr>
          <p:nvPr>
            <p:ph type="ftr" sz="quarter" idx="3"/>
          </p:nvPr>
        </p:nvSpPr>
        <p:spPr>
          <a:xfrm>
            <a:off x="4059767" y="6475413"/>
            <a:ext cx="4114800" cy="365125"/>
          </a:xfrm>
          <a:prstGeom prst="rect">
            <a:avLst/>
          </a:prstGeom>
        </p:spPr>
        <p:txBody>
          <a:bodyPr vert="horz" lIns="91440" tIns="45720" rIns="91440" bIns="45720" rtlCol="0" anchor="ctr"/>
          <a:lstStyle>
            <a:lvl1pPr algn="ctr">
              <a:defRPr sz="1200">
                <a:solidFill>
                  <a:srgbClr val="6B2861"/>
                </a:solidFill>
              </a:defRPr>
            </a:lvl1pPr>
          </a:lstStyle>
          <a:p>
            <a:endParaRPr lang="en-GB"/>
          </a:p>
        </p:txBody>
      </p:sp>
    </p:spTree>
    <p:extLst>
      <p:ext uri="{BB962C8B-B14F-4D97-AF65-F5344CB8AC3E}">
        <p14:creationId xmlns:p14="http://schemas.microsoft.com/office/powerpoint/2010/main" val="514295792"/>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Lst>
  <p:hf sldNum="0" hdr="0" ftr="0"/>
  <p:txStyles>
    <p:titleStyle>
      <a:lvl1pPr algn="l" rtl="0" eaLnBrk="0" fontAlgn="base" hangingPunct="0">
        <a:lnSpc>
          <a:spcPct val="85000"/>
        </a:lnSpc>
        <a:spcBef>
          <a:spcPct val="0"/>
        </a:spcBef>
        <a:spcAft>
          <a:spcPct val="0"/>
        </a:spcAft>
        <a:defRPr sz="2600">
          <a:solidFill>
            <a:schemeClr val="bg1"/>
          </a:solidFill>
          <a:latin typeface="+mj-lt"/>
          <a:ea typeface="MS PGothic" pitchFamily="34" charset="-128"/>
          <a:cs typeface="+mj-cs"/>
        </a:defRPr>
      </a:lvl1pPr>
      <a:lvl2pPr algn="l" rtl="0" eaLnBrk="0" fontAlgn="base" hangingPunct="0">
        <a:lnSpc>
          <a:spcPct val="85000"/>
        </a:lnSpc>
        <a:spcBef>
          <a:spcPct val="0"/>
        </a:spcBef>
        <a:spcAft>
          <a:spcPct val="0"/>
        </a:spcAft>
        <a:defRPr sz="2600">
          <a:solidFill>
            <a:schemeClr val="bg1"/>
          </a:solidFill>
          <a:latin typeface="Arial" pitchFamily="1" charset="0"/>
          <a:ea typeface="MS PGothic" pitchFamily="34" charset="-128"/>
          <a:cs typeface="ＭＳ Ｐゴシック" pitchFamily="1" charset="-128"/>
        </a:defRPr>
      </a:lvl2pPr>
      <a:lvl3pPr algn="l" rtl="0" eaLnBrk="0" fontAlgn="base" hangingPunct="0">
        <a:lnSpc>
          <a:spcPct val="85000"/>
        </a:lnSpc>
        <a:spcBef>
          <a:spcPct val="0"/>
        </a:spcBef>
        <a:spcAft>
          <a:spcPct val="0"/>
        </a:spcAft>
        <a:defRPr sz="2600">
          <a:solidFill>
            <a:schemeClr val="bg1"/>
          </a:solidFill>
          <a:latin typeface="Arial" pitchFamily="1" charset="0"/>
          <a:ea typeface="MS PGothic" pitchFamily="34" charset="-128"/>
          <a:cs typeface="ＭＳ Ｐゴシック" pitchFamily="1" charset="-128"/>
        </a:defRPr>
      </a:lvl3pPr>
      <a:lvl4pPr algn="l" rtl="0" eaLnBrk="0" fontAlgn="base" hangingPunct="0">
        <a:lnSpc>
          <a:spcPct val="85000"/>
        </a:lnSpc>
        <a:spcBef>
          <a:spcPct val="0"/>
        </a:spcBef>
        <a:spcAft>
          <a:spcPct val="0"/>
        </a:spcAft>
        <a:defRPr sz="2600">
          <a:solidFill>
            <a:schemeClr val="bg1"/>
          </a:solidFill>
          <a:latin typeface="Arial" pitchFamily="1" charset="0"/>
          <a:ea typeface="MS PGothic" pitchFamily="34" charset="-128"/>
          <a:cs typeface="ＭＳ Ｐゴシック" pitchFamily="1" charset="-128"/>
        </a:defRPr>
      </a:lvl4pPr>
      <a:lvl5pPr algn="l" rtl="0" eaLnBrk="0" fontAlgn="base" hangingPunct="0">
        <a:lnSpc>
          <a:spcPct val="85000"/>
        </a:lnSpc>
        <a:spcBef>
          <a:spcPct val="0"/>
        </a:spcBef>
        <a:spcAft>
          <a:spcPct val="0"/>
        </a:spcAft>
        <a:defRPr sz="2600">
          <a:solidFill>
            <a:schemeClr val="bg1"/>
          </a:solidFill>
          <a:latin typeface="Arial" pitchFamily="1" charset="0"/>
          <a:ea typeface="MS PGothic" pitchFamily="34" charset="-128"/>
          <a:cs typeface="ＭＳ Ｐゴシック" pitchFamily="1" charset="-128"/>
        </a:defRPr>
      </a:lvl5pPr>
      <a:lvl6pPr marL="457200" algn="l" rtl="0" fontAlgn="base">
        <a:lnSpc>
          <a:spcPct val="85000"/>
        </a:lnSpc>
        <a:spcBef>
          <a:spcPct val="0"/>
        </a:spcBef>
        <a:spcAft>
          <a:spcPct val="0"/>
        </a:spcAft>
        <a:defRPr sz="2600">
          <a:solidFill>
            <a:schemeClr val="bg1"/>
          </a:solidFill>
          <a:latin typeface="Arial" pitchFamily="1" charset="0"/>
          <a:ea typeface="ＭＳ Ｐゴシック" pitchFamily="1" charset="-128"/>
          <a:cs typeface="ＭＳ Ｐゴシック" pitchFamily="1" charset="-128"/>
        </a:defRPr>
      </a:lvl6pPr>
      <a:lvl7pPr marL="914400" algn="l" rtl="0" fontAlgn="base">
        <a:lnSpc>
          <a:spcPct val="85000"/>
        </a:lnSpc>
        <a:spcBef>
          <a:spcPct val="0"/>
        </a:spcBef>
        <a:spcAft>
          <a:spcPct val="0"/>
        </a:spcAft>
        <a:defRPr sz="2600">
          <a:solidFill>
            <a:schemeClr val="bg1"/>
          </a:solidFill>
          <a:latin typeface="Arial" pitchFamily="1" charset="0"/>
          <a:ea typeface="ＭＳ Ｐゴシック" pitchFamily="1" charset="-128"/>
          <a:cs typeface="ＭＳ Ｐゴシック" pitchFamily="1" charset="-128"/>
        </a:defRPr>
      </a:lvl7pPr>
      <a:lvl8pPr marL="1371600" algn="l" rtl="0" fontAlgn="base">
        <a:lnSpc>
          <a:spcPct val="85000"/>
        </a:lnSpc>
        <a:spcBef>
          <a:spcPct val="0"/>
        </a:spcBef>
        <a:spcAft>
          <a:spcPct val="0"/>
        </a:spcAft>
        <a:defRPr sz="2600">
          <a:solidFill>
            <a:schemeClr val="bg1"/>
          </a:solidFill>
          <a:latin typeface="Arial" pitchFamily="1" charset="0"/>
          <a:ea typeface="ＭＳ Ｐゴシック" pitchFamily="1" charset="-128"/>
          <a:cs typeface="ＭＳ Ｐゴシック" pitchFamily="1" charset="-128"/>
        </a:defRPr>
      </a:lvl8pPr>
      <a:lvl9pPr marL="1828800" algn="l" rtl="0" fontAlgn="base">
        <a:lnSpc>
          <a:spcPct val="85000"/>
        </a:lnSpc>
        <a:spcBef>
          <a:spcPct val="0"/>
        </a:spcBef>
        <a:spcAft>
          <a:spcPct val="0"/>
        </a:spcAft>
        <a:defRPr sz="2600">
          <a:solidFill>
            <a:schemeClr val="bg1"/>
          </a:solidFill>
          <a:latin typeface="Arial" pitchFamily="1" charset="0"/>
          <a:ea typeface="ＭＳ Ｐゴシック" pitchFamily="1" charset="-128"/>
          <a:cs typeface="ＭＳ Ｐゴシック" pitchFamily="1" charset="-128"/>
        </a:defRPr>
      </a:lvl9pPr>
    </p:titleStyle>
    <p:bodyStyle>
      <a:lvl1pPr marL="342900" indent="-342900" algn="l" rtl="0" eaLnBrk="0" fontAlgn="base" hangingPunct="0">
        <a:lnSpc>
          <a:spcPct val="90000"/>
        </a:lnSpc>
        <a:spcBef>
          <a:spcPct val="60000"/>
        </a:spcBef>
        <a:spcAft>
          <a:spcPct val="0"/>
        </a:spcAft>
        <a:buClr>
          <a:srgbClr val="5F2861"/>
        </a:buClr>
        <a:buSzPct val="120000"/>
        <a:tabLst>
          <a:tab pos="261938" algn="l"/>
        </a:tabLst>
        <a:defRPr sz="2000">
          <a:solidFill>
            <a:schemeClr val="tx1"/>
          </a:solidFill>
          <a:latin typeface="+mn-lt"/>
          <a:ea typeface="MS PGothic" pitchFamily="34" charset="-128"/>
          <a:cs typeface="+mn-cs"/>
        </a:defRPr>
      </a:lvl1pPr>
      <a:lvl2pPr marL="700088" indent="-258763" algn="l" rtl="0" eaLnBrk="0" fontAlgn="base" hangingPunct="0">
        <a:lnSpc>
          <a:spcPct val="90000"/>
        </a:lnSpc>
        <a:spcBef>
          <a:spcPct val="50000"/>
        </a:spcBef>
        <a:spcAft>
          <a:spcPct val="0"/>
        </a:spcAft>
        <a:buClr>
          <a:srgbClr val="5F2861"/>
        </a:buClr>
        <a:buSzPct val="120000"/>
        <a:buChar char="•"/>
        <a:tabLst>
          <a:tab pos="261938" algn="l"/>
        </a:tabLst>
        <a:defRPr sz="2000">
          <a:solidFill>
            <a:schemeClr val="tx1"/>
          </a:solidFill>
          <a:latin typeface="+mn-lt"/>
          <a:ea typeface="MS PGothic" pitchFamily="34" charset="-128"/>
        </a:defRPr>
      </a:lvl2pPr>
      <a:lvl3pPr marL="1162050" indent="-282575" algn="l" rtl="0" eaLnBrk="0" fontAlgn="base" hangingPunct="0">
        <a:lnSpc>
          <a:spcPct val="90000"/>
        </a:lnSpc>
        <a:spcBef>
          <a:spcPct val="50000"/>
        </a:spcBef>
        <a:spcAft>
          <a:spcPct val="0"/>
        </a:spcAft>
        <a:buFont typeface="Arial" pitchFamily="34" charset="0"/>
        <a:buChar char="-"/>
        <a:tabLst>
          <a:tab pos="261938" algn="l"/>
        </a:tabLst>
        <a:defRPr sz="2000">
          <a:solidFill>
            <a:schemeClr val="tx1"/>
          </a:solidFill>
          <a:latin typeface="+mn-lt"/>
          <a:ea typeface="MS PGothic" pitchFamily="34" charset="-128"/>
        </a:defRPr>
      </a:lvl3pPr>
      <a:lvl4pPr marL="1627188" indent="-285750" algn="l" rtl="0" eaLnBrk="0" fontAlgn="base" hangingPunct="0">
        <a:lnSpc>
          <a:spcPct val="90000"/>
        </a:lnSpc>
        <a:spcBef>
          <a:spcPct val="50000"/>
        </a:spcBef>
        <a:spcAft>
          <a:spcPct val="0"/>
        </a:spcAft>
        <a:buFont typeface="Wingdings 2" pitchFamily="18" charset="2"/>
        <a:buChar char=""/>
        <a:tabLst>
          <a:tab pos="261938" algn="l"/>
        </a:tabLst>
        <a:defRPr sz="2000">
          <a:solidFill>
            <a:schemeClr val="tx1"/>
          </a:solidFill>
          <a:latin typeface="+mn-lt"/>
          <a:ea typeface="MS PGothic" pitchFamily="34" charset="-128"/>
        </a:defRPr>
      </a:lvl4pPr>
      <a:lvl5pPr marL="2087563" indent="-280988" algn="l" rtl="0" eaLnBrk="0" fontAlgn="base" hangingPunct="0">
        <a:lnSpc>
          <a:spcPct val="90000"/>
        </a:lnSpc>
        <a:spcBef>
          <a:spcPct val="50000"/>
        </a:spcBef>
        <a:spcAft>
          <a:spcPct val="0"/>
        </a:spcAft>
        <a:buFont typeface="Wingdings 2" pitchFamily="18" charset="2"/>
        <a:buChar char=""/>
        <a:tabLst>
          <a:tab pos="261938" algn="l"/>
        </a:tabLst>
        <a:defRPr sz="2000">
          <a:solidFill>
            <a:schemeClr val="tx1"/>
          </a:solidFill>
          <a:latin typeface="+mn-lt"/>
          <a:ea typeface="MS PGothic" pitchFamily="34" charset="-128"/>
        </a:defRPr>
      </a:lvl5pPr>
      <a:lvl6pPr marL="2544763" indent="-280988" algn="l" rtl="0" fontAlgn="base">
        <a:lnSpc>
          <a:spcPct val="90000"/>
        </a:lnSpc>
        <a:spcBef>
          <a:spcPct val="50000"/>
        </a:spcBef>
        <a:spcAft>
          <a:spcPct val="0"/>
        </a:spcAft>
        <a:buFont typeface="Wingdings 2" pitchFamily="1" charset="2"/>
        <a:buChar char=""/>
        <a:tabLst>
          <a:tab pos="261938" algn="l"/>
        </a:tabLst>
        <a:defRPr sz="2000">
          <a:solidFill>
            <a:schemeClr val="tx1"/>
          </a:solidFill>
          <a:latin typeface="+mn-lt"/>
          <a:ea typeface="+mn-ea"/>
        </a:defRPr>
      </a:lvl6pPr>
      <a:lvl7pPr marL="3001963" indent="-280988" algn="l" rtl="0" fontAlgn="base">
        <a:lnSpc>
          <a:spcPct val="90000"/>
        </a:lnSpc>
        <a:spcBef>
          <a:spcPct val="50000"/>
        </a:spcBef>
        <a:spcAft>
          <a:spcPct val="0"/>
        </a:spcAft>
        <a:buFont typeface="Wingdings 2" pitchFamily="1" charset="2"/>
        <a:buChar char=""/>
        <a:tabLst>
          <a:tab pos="261938" algn="l"/>
        </a:tabLst>
        <a:defRPr sz="2000">
          <a:solidFill>
            <a:schemeClr val="tx1"/>
          </a:solidFill>
          <a:latin typeface="+mn-lt"/>
          <a:ea typeface="+mn-ea"/>
        </a:defRPr>
      </a:lvl7pPr>
      <a:lvl8pPr marL="3459163" indent="-280988" algn="l" rtl="0" fontAlgn="base">
        <a:lnSpc>
          <a:spcPct val="90000"/>
        </a:lnSpc>
        <a:spcBef>
          <a:spcPct val="50000"/>
        </a:spcBef>
        <a:spcAft>
          <a:spcPct val="0"/>
        </a:spcAft>
        <a:buFont typeface="Wingdings 2" pitchFamily="1" charset="2"/>
        <a:buChar char=""/>
        <a:tabLst>
          <a:tab pos="261938" algn="l"/>
        </a:tabLst>
        <a:defRPr sz="2000">
          <a:solidFill>
            <a:schemeClr val="tx1"/>
          </a:solidFill>
          <a:latin typeface="+mn-lt"/>
          <a:ea typeface="+mn-ea"/>
        </a:defRPr>
      </a:lvl8pPr>
      <a:lvl9pPr marL="3916363" indent="-280988" algn="l" rtl="0" fontAlgn="base">
        <a:lnSpc>
          <a:spcPct val="90000"/>
        </a:lnSpc>
        <a:spcBef>
          <a:spcPct val="50000"/>
        </a:spcBef>
        <a:spcAft>
          <a:spcPct val="0"/>
        </a:spcAft>
        <a:buFont typeface="Wingdings 2" pitchFamily="1" charset="2"/>
        <a:buChar char=""/>
        <a:tabLst>
          <a:tab pos="261938" algn="l"/>
        </a:tabLst>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www.dsptoolkit.nhs.uk/"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www.cqc.org.uk/guidance-providers/adult-social-care/controlled-drugs-care-homes"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hyperlink" Target="https://www.cqc.org.uk/guidance-providers/adult-social-care/external-medicines-such-creams-patches" TargetMode="External"/><Relationship Id="rId5" Type="http://schemas.openxmlformats.org/officeDocument/2006/relationships/hyperlink" Target="https://www.cqc.org.uk/guidance-providers/adult-social-care/diabetes-insulin-use" TargetMode="External"/><Relationship Id="rId4" Type="http://schemas.openxmlformats.org/officeDocument/2006/relationships/hyperlink" Target="https://www.cqc.org.uk/guidance-providers/adult-social-care/dysphagia-thickeners"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cqc.org.uk/guidance-providers/adult-social-care/when-required-medicines-adult-social-care" TargetMode="External"/><Relationship Id="rId7" Type="http://schemas.openxmlformats.org/officeDocument/2006/relationships/hyperlink" Target="https://www.cqc.org.uk/guidance-providers/adult-social-care/enteral-feeding-medicines-administration"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hyperlink" Target="https://www.cqc.org.uk/guidance-providers/adult-social-care/covert-administration-medicines" TargetMode="External"/><Relationship Id="rId5" Type="http://schemas.openxmlformats.org/officeDocument/2006/relationships/hyperlink" Target="https://www.cqc.org.uk/guidance-providers/adult-social-care/high-risk-medicines-anticoagulants" TargetMode="External"/><Relationship Id="rId4" Type="http://schemas.openxmlformats.org/officeDocument/2006/relationships/hyperlink" Target="https://www.cqc.org.uk/guidance-providers/adult-social-care/external-medicines-such-creams-patches"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https://www.cqc.org.uk/guidance-providers/adult-social-care/medicines-information-adult-social-care-services" TargetMode="External"/><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18.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396E8-DFEC-4D88-8859-0FA44E5C5762}"/>
              </a:ext>
            </a:extLst>
          </p:cNvPr>
          <p:cNvSpPr>
            <a:spLocks noGrp="1"/>
          </p:cNvSpPr>
          <p:nvPr>
            <p:ph type="title"/>
          </p:nvPr>
        </p:nvSpPr>
        <p:spPr>
          <a:xfrm>
            <a:off x="591173" y="215454"/>
            <a:ext cx="11277152" cy="1941959"/>
          </a:xfrm>
        </p:spPr>
        <p:txBody>
          <a:bodyPr lIns="121920" tIns="60960" rIns="121920" bIns="60960" anchor="t"/>
          <a:lstStyle/>
          <a:p>
            <a:pPr defTabSz="514350" fontAlgn="base">
              <a:spcBef>
                <a:spcPct val="0"/>
              </a:spcBef>
              <a:spcAft>
                <a:spcPct val="0"/>
              </a:spcAft>
              <a:defRPr/>
            </a:pPr>
            <a:r>
              <a:rPr lang="en-US" sz="5400" dirty="0">
                <a:solidFill>
                  <a:srgbClr val="743669"/>
                </a:solidFill>
              </a:rPr>
              <a:t>Medicines </a:t>
            </a:r>
            <a:r>
              <a:rPr lang="en-US" sz="5400" dirty="0" err="1">
                <a:solidFill>
                  <a:srgbClr val="743669"/>
                </a:solidFill>
              </a:rPr>
              <a:t>optimisation</a:t>
            </a:r>
            <a:r>
              <a:rPr lang="en-US" sz="5400" dirty="0">
                <a:solidFill>
                  <a:srgbClr val="743669"/>
                </a:solidFill>
              </a:rPr>
              <a:t> in Social Care</a:t>
            </a:r>
            <a:endParaRPr lang="en-GB" sz="6000" dirty="0">
              <a:solidFill>
                <a:srgbClr val="743669"/>
              </a:solidFill>
              <a:ea typeface="ＭＳ Ｐゴシック"/>
            </a:endParaRPr>
          </a:p>
        </p:txBody>
      </p:sp>
      <p:sp>
        <p:nvSpPr>
          <p:cNvPr id="3" name="Text Placeholder 2">
            <a:extLst>
              <a:ext uri="{FF2B5EF4-FFF2-40B4-BE49-F238E27FC236}">
                <a16:creationId xmlns:a16="http://schemas.microsoft.com/office/drawing/2014/main" id="{21A68476-28AC-429D-A6B6-ED8065E8AC1B}"/>
              </a:ext>
            </a:extLst>
          </p:cNvPr>
          <p:cNvSpPr>
            <a:spLocks noGrp="1"/>
          </p:cNvSpPr>
          <p:nvPr>
            <p:ph type="body" sz="quarter" idx="10"/>
          </p:nvPr>
        </p:nvSpPr>
        <p:spPr>
          <a:xfrm>
            <a:off x="591173" y="2427753"/>
            <a:ext cx="7595565" cy="1544172"/>
          </a:xfrm>
        </p:spPr>
        <p:txBody>
          <a:bodyPr/>
          <a:lstStyle/>
          <a:p>
            <a:r>
              <a:rPr lang="en-GB" sz="4000" b="1" dirty="0"/>
              <a:t>Simon Hill</a:t>
            </a:r>
            <a:r>
              <a:rPr lang="en-GB" sz="4000" dirty="0"/>
              <a:t>, </a:t>
            </a:r>
          </a:p>
          <a:p>
            <a:r>
              <a:rPr lang="en-GB" sz="4000" dirty="0"/>
              <a:t>Medicines Manager, CQC</a:t>
            </a:r>
            <a:endParaRPr lang="en-US" sz="3733" dirty="0"/>
          </a:p>
        </p:txBody>
      </p:sp>
      <p:sp>
        <p:nvSpPr>
          <p:cNvPr id="4" name="Text Placeholder 3">
            <a:extLst>
              <a:ext uri="{FF2B5EF4-FFF2-40B4-BE49-F238E27FC236}">
                <a16:creationId xmlns:a16="http://schemas.microsoft.com/office/drawing/2014/main" id="{90D4BF96-5ADE-4414-8FD7-6025F5B875A3}"/>
              </a:ext>
            </a:extLst>
          </p:cNvPr>
          <p:cNvSpPr>
            <a:spLocks noGrp="1"/>
          </p:cNvSpPr>
          <p:nvPr>
            <p:ph type="body" sz="quarter" idx="11"/>
          </p:nvPr>
        </p:nvSpPr>
        <p:spPr>
          <a:xfrm>
            <a:off x="591173" y="4870058"/>
            <a:ext cx="7245521" cy="767655"/>
          </a:xfrm>
        </p:spPr>
        <p:txBody>
          <a:bodyPr/>
          <a:lstStyle/>
          <a:p>
            <a:r>
              <a:rPr lang="en-GB" sz="3700" i="1" dirty="0">
                <a:ea typeface="Calibri"/>
                <a:cs typeface="Calibri"/>
              </a:rPr>
              <a:t>LCAS Forum </a:t>
            </a:r>
            <a:r>
              <a:rPr lang="en-GB" sz="3700" i="1">
                <a:ea typeface="Calibri"/>
                <a:cs typeface="Calibri"/>
              </a:rPr>
              <a:t>22 March 2023</a:t>
            </a:r>
            <a:endParaRPr lang="en-GB" sz="3700" i="1" dirty="0">
              <a:ea typeface="Calibri"/>
              <a:cs typeface="Calibri"/>
            </a:endParaRPr>
          </a:p>
        </p:txBody>
      </p:sp>
      <p:pic>
        <p:nvPicPr>
          <p:cNvPr id="6" name="Picture 5" descr="\\ims.gov.uk\data\Users\GBEXPVD\EXPHOME24\PictonL\Downloads\close-up-1853400_640.jpg">
            <a:extLst>
              <a:ext uri="{FF2B5EF4-FFF2-40B4-BE49-F238E27FC236}">
                <a16:creationId xmlns:a16="http://schemas.microsoft.com/office/drawing/2014/main" id="{2318F8F0-CDCC-4735-A89F-0B16332C1F7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0480" y="2157413"/>
            <a:ext cx="3720347" cy="37893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64883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0488BA1-FD66-4C11-8419-567058DE156F}"/>
              </a:ext>
            </a:extLst>
          </p:cNvPr>
          <p:cNvSpPr>
            <a:spLocks noGrp="1"/>
          </p:cNvSpPr>
          <p:nvPr>
            <p:ph type="title"/>
          </p:nvPr>
        </p:nvSpPr>
        <p:spPr/>
        <p:txBody>
          <a:bodyPr/>
          <a:lstStyle/>
          <a:p>
            <a:r>
              <a:rPr lang="en-GB" dirty="0" err="1"/>
              <a:t>eMAR</a:t>
            </a:r>
            <a:endParaRPr lang="en-GB" dirty="0"/>
          </a:p>
        </p:txBody>
      </p:sp>
      <p:sp>
        <p:nvSpPr>
          <p:cNvPr id="6" name="Content Placeholder 5">
            <a:extLst>
              <a:ext uri="{FF2B5EF4-FFF2-40B4-BE49-F238E27FC236}">
                <a16:creationId xmlns:a16="http://schemas.microsoft.com/office/drawing/2014/main" id="{5B4CE8E2-1FDC-4EE7-995E-A0F0DF5DB121}"/>
              </a:ext>
            </a:extLst>
          </p:cNvPr>
          <p:cNvSpPr>
            <a:spLocks noGrp="1"/>
          </p:cNvSpPr>
          <p:nvPr>
            <p:ph idx="1"/>
          </p:nvPr>
        </p:nvSpPr>
        <p:spPr>
          <a:xfrm>
            <a:off x="863601" y="1571625"/>
            <a:ext cx="10316633" cy="4545013"/>
          </a:xfrm>
        </p:spPr>
        <p:txBody>
          <a:bodyPr/>
          <a:lstStyle/>
          <a:p>
            <a:pPr>
              <a:buFont typeface="Arial" panose="020B0604020202020204" pitchFamily="34" charset="0"/>
              <a:buChar char="•"/>
            </a:pPr>
            <a:r>
              <a:rPr lang="en-US" sz="2400" dirty="0"/>
              <a:t>Is the system appropriate to the service and does it meet national guidelines for record keeping?  </a:t>
            </a:r>
          </a:p>
          <a:p>
            <a:pPr>
              <a:buFont typeface="Arial" panose="020B0604020202020204" pitchFamily="34" charset="0"/>
              <a:buChar char="•"/>
            </a:pPr>
            <a:r>
              <a:rPr lang="en-US" sz="2400" dirty="0"/>
              <a:t>How will you manage the transition from paper records to digital? </a:t>
            </a:r>
          </a:p>
          <a:p>
            <a:pPr>
              <a:buFont typeface="Arial" panose="020B0604020202020204" pitchFamily="34" charset="0"/>
              <a:buChar char="•"/>
            </a:pPr>
            <a:r>
              <a:rPr lang="en-US" sz="2400" dirty="0"/>
              <a:t>Is there continuing access to IT and pharmaceutical support to make sure systems are updated and support is in place for systems failure? </a:t>
            </a:r>
          </a:p>
          <a:p>
            <a:pPr>
              <a:buFont typeface="Arial" panose="020B0604020202020204" pitchFamily="34" charset="0"/>
              <a:buChar char="•"/>
            </a:pPr>
            <a:r>
              <a:rPr lang="en-US" sz="2400" dirty="0"/>
              <a:t>Has the medicines policy updated to reflect the electronic system?  </a:t>
            </a:r>
          </a:p>
          <a:p>
            <a:pPr>
              <a:buFont typeface="Arial" panose="020B0604020202020204" pitchFamily="34" charset="0"/>
              <a:buChar char="•"/>
            </a:pPr>
            <a:r>
              <a:rPr lang="en-US" sz="2400" dirty="0"/>
              <a:t>Do systems allow access to the system for appropriate people? </a:t>
            </a:r>
          </a:p>
          <a:p>
            <a:pPr>
              <a:buFont typeface="Arial" panose="020B0604020202020204" pitchFamily="34" charset="0"/>
              <a:buChar char="•"/>
            </a:pPr>
            <a:r>
              <a:rPr lang="en-US" sz="2400" dirty="0"/>
              <a:t>What arrangements are in place if the system or internet goes down? </a:t>
            </a:r>
          </a:p>
          <a:p>
            <a:pPr>
              <a:buFont typeface="Arial" panose="020B0604020202020204" pitchFamily="34" charset="0"/>
              <a:buChar char="•"/>
            </a:pPr>
            <a:r>
              <a:rPr lang="en-US" sz="2400" dirty="0"/>
              <a:t>How is training delivered and how is staff competency to use the system assessed? </a:t>
            </a:r>
          </a:p>
          <a:p>
            <a:r>
              <a:rPr lang="en-US" sz="2400" dirty="0"/>
              <a:t> </a:t>
            </a:r>
          </a:p>
          <a:p>
            <a:r>
              <a:rPr lang="en-US" sz="2400" dirty="0"/>
              <a:t> </a:t>
            </a:r>
          </a:p>
          <a:p>
            <a:endParaRPr lang="en-GB" sz="1050" dirty="0"/>
          </a:p>
        </p:txBody>
      </p:sp>
      <p:sp>
        <p:nvSpPr>
          <p:cNvPr id="4" name="Slide Number Placeholder 3">
            <a:extLst>
              <a:ext uri="{FF2B5EF4-FFF2-40B4-BE49-F238E27FC236}">
                <a16:creationId xmlns:a16="http://schemas.microsoft.com/office/drawing/2014/main" id="{AFD55538-2FD3-42AD-B81D-89C78984A82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87E6D7-FE3D-4E2D-A153-0F1965089B24}" type="slidenum">
              <a:rPr kumimoji="0" lang="en-US" altLang="en-US" sz="900" b="0" i="0" u="none" strike="noStrike" kern="1200" cap="none" spc="0" normalizeH="0" baseline="0" noProof="0" smtClean="0">
                <a:ln>
                  <a:noFill/>
                </a:ln>
                <a:solidFill>
                  <a:srgbClr val="5F2861"/>
                </a:solidFill>
                <a:effectLst/>
                <a:uLnTx/>
                <a:uFillTx/>
                <a:latin typeface="Arial" pitchFamily="34" charset="0"/>
                <a:ea typeface="ＭＳ Ｐゴシック" pitchFamily="34" charset="-128"/>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altLang="en-US" sz="1400" b="0" i="0" u="none" strike="noStrike" kern="1200" cap="none" spc="0" normalizeH="0" baseline="0" noProof="0" dirty="0">
              <a:ln>
                <a:noFill/>
              </a:ln>
              <a:solidFill>
                <a:srgbClr val="6D2E69"/>
              </a:solidFill>
              <a:effectLst/>
              <a:uLnTx/>
              <a:uFillTx/>
              <a:latin typeface="Arial" pitchFamily="34" charset="0"/>
              <a:ea typeface="ＭＳ Ｐゴシック" pitchFamily="34" charset="-128"/>
            </a:endParaRPr>
          </a:p>
        </p:txBody>
      </p:sp>
    </p:spTree>
    <p:extLst>
      <p:ext uri="{BB962C8B-B14F-4D97-AF65-F5344CB8AC3E}">
        <p14:creationId xmlns:p14="http://schemas.microsoft.com/office/powerpoint/2010/main" val="1705862355"/>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0488BA1-FD66-4C11-8419-567058DE156F}"/>
              </a:ext>
            </a:extLst>
          </p:cNvPr>
          <p:cNvSpPr>
            <a:spLocks noGrp="1"/>
          </p:cNvSpPr>
          <p:nvPr>
            <p:ph type="title"/>
          </p:nvPr>
        </p:nvSpPr>
        <p:spPr/>
        <p:txBody>
          <a:bodyPr/>
          <a:lstStyle/>
          <a:p>
            <a:r>
              <a:rPr lang="en-GB" dirty="0" err="1"/>
              <a:t>eMAR</a:t>
            </a:r>
            <a:endParaRPr lang="en-GB" dirty="0"/>
          </a:p>
        </p:txBody>
      </p:sp>
      <p:sp>
        <p:nvSpPr>
          <p:cNvPr id="6" name="Content Placeholder 5">
            <a:extLst>
              <a:ext uri="{FF2B5EF4-FFF2-40B4-BE49-F238E27FC236}">
                <a16:creationId xmlns:a16="http://schemas.microsoft.com/office/drawing/2014/main" id="{5B4CE8E2-1FDC-4EE7-995E-A0F0DF5DB121}"/>
              </a:ext>
            </a:extLst>
          </p:cNvPr>
          <p:cNvSpPr>
            <a:spLocks noGrp="1"/>
          </p:cNvSpPr>
          <p:nvPr>
            <p:ph idx="1"/>
          </p:nvPr>
        </p:nvSpPr>
        <p:spPr>
          <a:xfrm>
            <a:off x="863601" y="1571625"/>
            <a:ext cx="10316633" cy="4545013"/>
          </a:xfrm>
        </p:spPr>
        <p:txBody>
          <a:bodyPr/>
          <a:lstStyle/>
          <a:p>
            <a:pPr>
              <a:buFont typeface="Arial" panose="020B0604020202020204" pitchFamily="34" charset="0"/>
              <a:buChar char="•"/>
            </a:pPr>
            <a:r>
              <a:rPr lang="en-US" sz="2200" dirty="0"/>
              <a:t>How are periods managed where regular staff are not available, and they have to use temporary staff who may be unfamiliar or untrained with the operating system? </a:t>
            </a:r>
          </a:p>
          <a:p>
            <a:pPr>
              <a:buFont typeface="Arial" panose="020B0604020202020204" pitchFamily="34" charset="0"/>
              <a:buChar char="•"/>
            </a:pPr>
            <a:r>
              <a:rPr lang="en-US" sz="2200" dirty="0"/>
              <a:t>How will purchased medicines and homely remedies be managed?  </a:t>
            </a:r>
          </a:p>
          <a:p>
            <a:pPr>
              <a:buFont typeface="Arial" panose="020B0604020202020204" pitchFamily="34" charset="0"/>
              <a:buChar char="•"/>
            </a:pPr>
            <a:r>
              <a:rPr lang="en-US" sz="2200" dirty="0"/>
              <a:t>How will staff be trained on how to audit the system and is this carried out regularly? </a:t>
            </a:r>
          </a:p>
          <a:p>
            <a:pPr>
              <a:buFont typeface="Arial" panose="020B0604020202020204" pitchFamily="34" charset="0"/>
              <a:buChar char="•"/>
            </a:pPr>
            <a:r>
              <a:rPr lang="en-US" sz="2200" dirty="0"/>
              <a:t>How are mid-month changes and hospital discharges managed and added to the system safely?  </a:t>
            </a:r>
          </a:p>
          <a:p>
            <a:pPr>
              <a:buFont typeface="Arial" panose="020B0604020202020204" pitchFamily="34" charset="0"/>
              <a:buChar char="•"/>
            </a:pPr>
            <a:r>
              <a:rPr lang="en-US" sz="2200" dirty="0"/>
              <a:t>Does the system have safety alerts to prevent medicines being given too close together or at the wrong time? </a:t>
            </a:r>
          </a:p>
          <a:p>
            <a:pPr>
              <a:buFont typeface="Arial" panose="020B0604020202020204" pitchFamily="34" charset="0"/>
              <a:buChar char="•"/>
            </a:pPr>
            <a:r>
              <a:rPr lang="en-US" sz="2200" dirty="0"/>
              <a:t>Does the system meet current data governance and cyber security requirements? For example, compliance with the </a:t>
            </a:r>
            <a:r>
              <a:rPr lang="en-US" sz="2200" u="sng" dirty="0">
                <a:hlinkClick r:id="rId3"/>
              </a:rPr>
              <a:t>Data Security and Protection Toolkit</a:t>
            </a:r>
            <a:r>
              <a:rPr lang="en-US" sz="2200" dirty="0"/>
              <a:t> (DSPT). </a:t>
            </a:r>
          </a:p>
          <a:p>
            <a:r>
              <a:rPr lang="en-US" sz="2400" dirty="0"/>
              <a:t> </a:t>
            </a:r>
          </a:p>
          <a:p>
            <a:r>
              <a:rPr lang="en-US" sz="1200" dirty="0"/>
              <a:t> </a:t>
            </a:r>
          </a:p>
          <a:p>
            <a:endParaRPr lang="en-GB" sz="1050" dirty="0"/>
          </a:p>
        </p:txBody>
      </p:sp>
      <p:sp>
        <p:nvSpPr>
          <p:cNvPr id="4" name="Slide Number Placeholder 3">
            <a:extLst>
              <a:ext uri="{FF2B5EF4-FFF2-40B4-BE49-F238E27FC236}">
                <a16:creationId xmlns:a16="http://schemas.microsoft.com/office/drawing/2014/main" id="{AFD55538-2FD3-42AD-B81D-89C78984A82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87E6D7-FE3D-4E2D-A153-0F1965089B24}" type="slidenum">
              <a:rPr kumimoji="0" lang="en-US" altLang="en-US" sz="900" b="0" i="0" u="none" strike="noStrike" kern="1200" cap="none" spc="0" normalizeH="0" baseline="0" noProof="0" smtClean="0">
                <a:ln>
                  <a:noFill/>
                </a:ln>
                <a:solidFill>
                  <a:srgbClr val="5F2861"/>
                </a:solidFill>
                <a:effectLst/>
                <a:uLnTx/>
                <a:uFillTx/>
                <a:latin typeface="Arial" pitchFamily="34" charset="0"/>
                <a:ea typeface="ＭＳ Ｐゴシック" pitchFamily="34" charset="-128"/>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altLang="en-US" sz="1400" b="0" i="0" u="none" strike="noStrike" kern="1200" cap="none" spc="0" normalizeH="0" baseline="0" noProof="0" dirty="0">
              <a:ln>
                <a:noFill/>
              </a:ln>
              <a:solidFill>
                <a:srgbClr val="6D2E69"/>
              </a:solidFill>
              <a:effectLst/>
              <a:uLnTx/>
              <a:uFillTx/>
              <a:latin typeface="Arial" pitchFamily="34" charset="0"/>
              <a:ea typeface="ＭＳ Ｐゴシック" pitchFamily="34" charset="-128"/>
            </a:endParaRPr>
          </a:p>
        </p:txBody>
      </p:sp>
    </p:spTree>
    <p:extLst>
      <p:ext uri="{BB962C8B-B14F-4D97-AF65-F5344CB8AC3E}">
        <p14:creationId xmlns:p14="http://schemas.microsoft.com/office/powerpoint/2010/main" val="4105362468"/>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0488BA1-FD66-4C11-8419-567058DE156F}"/>
              </a:ext>
            </a:extLst>
          </p:cNvPr>
          <p:cNvSpPr>
            <a:spLocks noGrp="1"/>
          </p:cNvSpPr>
          <p:nvPr>
            <p:ph type="title"/>
          </p:nvPr>
        </p:nvSpPr>
        <p:spPr/>
        <p:txBody>
          <a:bodyPr/>
          <a:lstStyle/>
          <a:p>
            <a:r>
              <a:rPr lang="en-GB" dirty="0" err="1"/>
              <a:t>eMAR</a:t>
            </a:r>
            <a:endParaRPr lang="en-GB" dirty="0"/>
          </a:p>
        </p:txBody>
      </p:sp>
      <p:sp>
        <p:nvSpPr>
          <p:cNvPr id="6" name="Content Placeholder 5">
            <a:extLst>
              <a:ext uri="{FF2B5EF4-FFF2-40B4-BE49-F238E27FC236}">
                <a16:creationId xmlns:a16="http://schemas.microsoft.com/office/drawing/2014/main" id="{5B4CE8E2-1FDC-4EE7-995E-A0F0DF5DB121}"/>
              </a:ext>
            </a:extLst>
          </p:cNvPr>
          <p:cNvSpPr>
            <a:spLocks noGrp="1"/>
          </p:cNvSpPr>
          <p:nvPr>
            <p:ph idx="1"/>
          </p:nvPr>
        </p:nvSpPr>
        <p:spPr>
          <a:xfrm>
            <a:off x="863601" y="1571625"/>
            <a:ext cx="10316633" cy="4545013"/>
          </a:xfrm>
        </p:spPr>
        <p:txBody>
          <a:bodyPr/>
          <a:lstStyle/>
          <a:p>
            <a:pPr marL="0" indent="0"/>
            <a:r>
              <a:rPr lang="en-US" sz="2400" dirty="0"/>
              <a:t>Other records to consider: </a:t>
            </a:r>
          </a:p>
          <a:p>
            <a:pPr>
              <a:buFont typeface="Arial" panose="020B0604020202020204" pitchFamily="34" charset="0"/>
              <a:buChar char="•"/>
            </a:pPr>
            <a:r>
              <a:rPr lang="en-US" sz="2400" dirty="0"/>
              <a:t>There should be systems in place to make sure the following records are accessible and managed safely.  </a:t>
            </a:r>
          </a:p>
          <a:p>
            <a:pPr>
              <a:buFont typeface="Arial" panose="020B0604020202020204" pitchFamily="34" charset="0"/>
              <a:buChar char="•"/>
            </a:pPr>
            <a:r>
              <a:rPr lang="en-US" sz="2400" dirty="0"/>
              <a:t>Paper records or other digital records used alongside </a:t>
            </a:r>
            <a:r>
              <a:rPr lang="en-US" sz="2400" dirty="0" err="1"/>
              <a:t>eMAR</a:t>
            </a:r>
            <a:r>
              <a:rPr lang="en-US" sz="2400" dirty="0"/>
              <a:t> records including: </a:t>
            </a:r>
          </a:p>
          <a:p>
            <a:pPr>
              <a:buFont typeface="Arial" panose="020B0604020202020204" pitchFamily="34" charset="0"/>
              <a:buChar char="•"/>
            </a:pPr>
            <a:r>
              <a:rPr lang="en-US" sz="2400" dirty="0"/>
              <a:t>Controlled drugs </a:t>
            </a:r>
            <a:r>
              <a:rPr lang="en-US" sz="2400" u="sng" dirty="0">
                <a:hlinkClick r:id="rId3"/>
              </a:rPr>
              <a:t>records</a:t>
            </a:r>
            <a:r>
              <a:rPr lang="en-US" sz="2400" dirty="0"/>
              <a:t>  </a:t>
            </a:r>
          </a:p>
          <a:p>
            <a:pPr>
              <a:buFont typeface="Arial" panose="020B0604020202020204" pitchFamily="34" charset="0"/>
              <a:buChar char="•"/>
            </a:pPr>
            <a:r>
              <a:rPr lang="en-US" sz="2400" dirty="0"/>
              <a:t>Fluid and </a:t>
            </a:r>
            <a:r>
              <a:rPr lang="en-US" sz="2400" u="sng" dirty="0">
                <a:hlinkClick r:id="rId4"/>
              </a:rPr>
              <a:t>thickening fluid</a:t>
            </a:r>
            <a:r>
              <a:rPr lang="en-US" sz="2400" dirty="0"/>
              <a:t> charts </a:t>
            </a:r>
          </a:p>
          <a:p>
            <a:pPr>
              <a:buFont typeface="Arial" panose="020B0604020202020204" pitchFamily="34" charset="0"/>
              <a:buChar char="•"/>
            </a:pPr>
            <a:r>
              <a:rPr lang="en-US" sz="2400" u="sng" dirty="0">
                <a:hlinkClick r:id="rId5"/>
              </a:rPr>
              <a:t>Insulin</a:t>
            </a:r>
            <a:r>
              <a:rPr lang="en-US" sz="2400" dirty="0"/>
              <a:t> charts </a:t>
            </a:r>
          </a:p>
          <a:p>
            <a:pPr>
              <a:buFont typeface="Arial" panose="020B0604020202020204" pitchFamily="34" charset="0"/>
              <a:buChar char="•"/>
            </a:pPr>
            <a:r>
              <a:rPr lang="en-US" sz="2400" dirty="0"/>
              <a:t>Patch application </a:t>
            </a:r>
            <a:r>
              <a:rPr lang="en-US" sz="2400" u="sng" dirty="0">
                <a:hlinkClick r:id="rId6"/>
              </a:rPr>
              <a:t>records</a:t>
            </a:r>
            <a:r>
              <a:rPr lang="en-US" sz="2400" dirty="0"/>
              <a:t> </a:t>
            </a:r>
          </a:p>
          <a:p>
            <a:pPr>
              <a:buFont typeface="Arial" panose="020B0604020202020204" pitchFamily="34" charset="0"/>
              <a:buChar char="•"/>
            </a:pPr>
            <a:endParaRPr lang="en-US" sz="2400" dirty="0"/>
          </a:p>
          <a:p>
            <a:r>
              <a:rPr lang="en-US" sz="1400" dirty="0"/>
              <a:t> </a:t>
            </a:r>
          </a:p>
          <a:p>
            <a:r>
              <a:rPr lang="en-US" sz="1400" dirty="0"/>
              <a:t> </a:t>
            </a:r>
          </a:p>
          <a:p>
            <a:r>
              <a:rPr lang="en-US" sz="1200" dirty="0"/>
              <a:t> </a:t>
            </a:r>
          </a:p>
          <a:p>
            <a:endParaRPr lang="en-GB" sz="1050" dirty="0"/>
          </a:p>
        </p:txBody>
      </p:sp>
      <p:sp>
        <p:nvSpPr>
          <p:cNvPr id="4" name="Slide Number Placeholder 3">
            <a:extLst>
              <a:ext uri="{FF2B5EF4-FFF2-40B4-BE49-F238E27FC236}">
                <a16:creationId xmlns:a16="http://schemas.microsoft.com/office/drawing/2014/main" id="{AFD55538-2FD3-42AD-B81D-89C78984A82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87E6D7-FE3D-4E2D-A153-0F1965089B24}" type="slidenum">
              <a:rPr kumimoji="0" lang="en-US" altLang="en-US" sz="900" b="0" i="0" u="none" strike="noStrike" kern="1200" cap="none" spc="0" normalizeH="0" baseline="0" noProof="0" smtClean="0">
                <a:ln>
                  <a:noFill/>
                </a:ln>
                <a:solidFill>
                  <a:srgbClr val="5F2861"/>
                </a:solidFill>
                <a:effectLst/>
                <a:uLnTx/>
                <a:uFillTx/>
                <a:latin typeface="Arial" pitchFamily="34" charset="0"/>
                <a:ea typeface="ＭＳ Ｐゴシック" pitchFamily="34" charset="-128"/>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altLang="en-US" sz="1400" b="0" i="0" u="none" strike="noStrike" kern="1200" cap="none" spc="0" normalizeH="0" baseline="0" noProof="0" dirty="0">
              <a:ln>
                <a:noFill/>
              </a:ln>
              <a:solidFill>
                <a:srgbClr val="6D2E69"/>
              </a:solidFill>
              <a:effectLst/>
              <a:uLnTx/>
              <a:uFillTx/>
              <a:latin typeface="Arial" pitchFamily="34" charset="0"/>
              <a:ea typeface="ＭＳ Ｐゴシック" pitchFamily="34" charset="-128"/>
            </a:endParaRPr>
          </a:p>
        </p:txBody>
      </p:sp>
    </p:spTree>
    <p:extLst>
      <p:ext uri="{BB962C8B-B14F-4D97-AF65-F5344CB8AC3E}">
        <p14:creationId xmlns:p14="http://schemas.microsoft.com/office/powerpoint/2010/main" val="1540824624"/>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0488BA1-FD66-4C11-8419-567058DE156F}"/>
              </a:ext>
            </a:extLst>
          </p:cNvPr>
          <p:cNvSpPr>
            <a:spLocks noGrp="1"/>
          </p:cNvSpPr>
          <p:nvPr>
            <p:ph type="title"/>
          </p:nvPr>
        </p:nvSpPr>
        <p:spPr/>
        <p:txBody>
          <a:bodyPr/>
          <a:lstStyle/>
          <a:p>
            <a:r>
              <a:rPr lang="en-GB" dirty="0" err="1"/>
              <a:t>eMAR</a:t>
            </a:r>
            <a:endParaRPr lang="en-GB" dirty="0"/>
          </a:p>
        </p:txBody>
      </p:sp>
      <p:sp>
        <p:nvSpPr>
          <p:cNvPr id="6" name="Content Placeholder 5">
            <a:extLst>
              <a:ext uri="{FF2B5EF4-FFF2-40B4-BE49-F238E27FC236}">
                <a16:creationId xmlns:a16="http://schemas.microsoft.com/office/drawing/2014/main" id="{5B4CE8E2-1FDC-4EE7-995E-A0F0DF5DB121}"/>
              </a:ext>
            </a:extLst>
          </p:cNvPr>
          <p:cNvSpPr>
            <a:spLocks noGrp="1"/>
          </p:cNvSpPr>
          <p:nvPr>
            <p:ph idx="1"/>
          </p:nvPr>
        </p:nvSpPr>
        <p:spPr>
          <a:xfrm>
            <a:off x="863601" y="1571625"/>
            <a:ext cx="10316633" cy="4545013"/>
          </a:xfrm>
        </p:spPr>
        <p:txBody>
          <a:bodyPr/>
          <a:lstStyle/>
          <a:p>
            <a:pPr marL="0" indent="0"/>
            <a:r>
              <a:rPr lang="en-US" sz="2400" dirty="0"/>
              <a:t>Other records to consider: </a:t>
            </a:r>
          </a:p>
          <a:p>
            <a:pPr>
              <a:buFont typeface="Arial" panose="020B0604020202020204" pitchFamily="34" charset="0"/>
              <a:buChar char="•"/>
            </a:pPr>
            <a:r>
              <a:rPr lang="en-US" sz="2400" dirty="0"/>
              <a:t>When required or PRN </a:t>
            </a:r>
            <a:r>
              <a:rPr lang="en-US" sz="2400" u="sng" dirty="0">
                <a:hlinkClick r:id="rId3"/>
              </a:rPr>
              <a:t>guidance</a:t>
            </a:r>
            <a:r>
              <a:rPr lang="en-US" sz="2400" dirty="0"/>
              <a:t>  </a:t>
            </a:r>
          </a:p>
          <a:p>
            <a:pPr>
              <a:buFont typeface="Arial" panose="020B0604020202020204" pitchFamily="34" charset="0"/>
              <a:buChar char="•"/>
            </a:pPr>
            <a:r>
              <a:rPr lang="en-US" sz="2400" dirty="0"/>
              <a:t>Topical medicines administration records (TMAR) and </a:t>
            </a:r>
            <a:r>
              <a:rPr lang="en-US" sz="2400" u="sng" dirty="0">
                <a:hlinkClick r:id="rId4"/>
              </a:rPr>
              <a:t>guidance</a:t>
            </a:r>
            <a:r>
              <a:rPr lang="en-US" sz="2400" dirty="0"/>
              <a:t> </a:t>
            </a:r>
          </a:p>
          <a:p>
            <a:pPr>
              <a:buFont typeface="Arial" panose="020B0604020202020204" pitchFamily="34" charset="0"/>
              <a:buChar char="•"/>
            </a:pPr>
            <a:r>
              <a:rPr lang="en-US" sz="2400" dirty="0"/>
              <a:t>Warfarin anticoagulant </a:t>
            </a:r>
            <a:r>
              <a:rPr lang="en-US" sz="2400" u="sng" dirty="0">
                <a:hlinkClick r:id="rId5"/>
              </a:rPr>
              <a:t>Record</a:t>
            </a:r>
            <a:r>
              <a:rPr lang="en-US" sz="2400" dirty="0"/>
              <a:t>  </a:t>
            </a:r>
          </a:p>
          <a:p>
            <a:pPr>
              <a:buFont typeface="Arial" panose="020B0604020202020204" pitchFamily="34" charset="0"/>
              <a:buChar char="•"/>
            </a:pPr>
            <a:r>
              <a:rPr lang="en-US" sz="2400" dirty="0"/>
              <a:t>Covert administration </a:t>
            </a:r>
            <a:r>
              <a:rPr lang="en-US" sz="2400" u="sng" dirty="0">
                <a:hlinkClick r:id="rId6"/>
              </a:rPr>
              <a:t>guidance</a:t>
            </a:r>
            <a:r>
              <a:rPr lang="en-US" sz="2400" dirty="0"/>
              <a:t> </a:t>
            </a:r>
          </a:p>
          <a:p>
            <a:pPr>
              <a:buFont typeface="Arial" panose="020B0604020202020204" pitchFamily="34" charset="0"/>
              <a:buChar char="•"/>
            </a:pPr>
            <a:r>
              <a:rPr lang="en-US" sz="2400" dirty="0"/>
              <a:t>Enteral feeding and medicines administration </a:t>
            </a:r>
            <a:r>
              <a:rPr lang="en-US" sz="2400" u="sng" dirty="0">
                <a:hlinkClick r:id="rId7"/>
              </a:rPr>
              <a:t>guidance</a:t>
            </a:r>
            <a:r>
              <a:rPr lang="en-US" sz="2400" dirty="0"/>
              <a:t> </a:t>
            </a:r>
          </a:p>
          <a:p>
            <a:pPr>
              <a:buFont typeface="Arial" panose="020B0604020202020204" pitchFamily="34" charset="0"/>
              <a:buChar char="•"/>
            </a:pPr>
            <a:r>
              <a:rPr lang="en-US" sz="2400" dirty="0"/>
              <a:t>Records of medicines administered by external healthcare professionals </a:t>
            </a:r>
          </a:p>
          <a:p>
            <a:r>
              <a:rPr lang="en-US" sz="2400" dirty="0"/>
              <a:t> </a:t>
            </a:r>
          </a:p>
          <a:p>
            <a:r>
              <a:rPr lang="en-US" sz="1400" dirty="0"/>
              <a:t> </a:t>
            </a:r>
          </a:p>
          <a:p>
            <a:r>
              <a:rPr lang="en-US" sz="1200" dirty="0"/>
              <a:t> </a:t>
            </a:r>
          </a:p>
          <a:p>
            <a:endParaRPr lang="en-GB" sz="1050" dirty="0"/>
          </a:p>
        </p:txBody>
      </p:sp>
      <p:sp>
        <p:nvSpPr>
          <p:cNvPr id="4" name="Slide Number Placeholder 3">
            <a:extLst>
              <a:ext uri="{FF2B5EF4-FFF2-40B4-BE49-F238E27FC236}">
                <a16:creationId xmlns:a16="http://schemas.microsoft.com/office/drawing/2014/main" id="{AFD55538-2FD3-42AD-B81D-89C78984A82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87E6D7-FE3D-4E2D-A153-0F1965089B24}" type="slidenum">
              <a:rPr kumimoji="0" lang="en-US" altLang="en-US" sz="900" b="0" i="0" u="none" strike="noStrike" kern="1200" cap="none" spc="0" normalizeH="0" baseline="0" noProof="0" smtClean="0">
                <a:ln>
                  <a:noFill/>
                </a:ln>
                <a:solidFill>
                  <a:srgbClr val="5F2861"/>
                </a:solidFill>
                <a:effectLst/>
                <a:uLnTx/>
                <a:uFillTx/>
                <a:latin typeface="Arial" pitchFamily="34" charset="0"/>
                <a:ea typeface="ＭＳ Ｐゴシック" pitchFamily="34" charset="-128"/>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altLang="en-US" sz="1400" b="0" i="0" u="none" strike="noStrike" kern="1200" cap="none" spc="0" normalizeH="0" baseline="0" noProof="0" dirty="0">
              <a:ln>
                <a:noFill/>
              </a:ln>
              <a:solidFill>
                <a:srgbClr val="6D2E69"/>
              </a:solidFill>
              <a:effectLst/>
              <a:uLnTx/>
              <a:uFillTx/>
              <a:latin typeface="Arial" pitchFamily="34" charset="0"/>
              <a:ea typeface="ＭＳ Ｐゴシック" pitchFamily="34" charset="-128"/>
            </a:endParaRPr>
          </a:p>
        </p:txBody>
      </p:sp>
    </p:spTree>
    <p:extLst>
      <p:ext uri="{BB962C8B-B14F-4D97-AF65-F5344CB8AC3E}">
        <p14:creationId xmlns:p14="http://schemas.microsoft.com/office/powerpoint/2010/main" val="1571303019"/>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0488BA1-FD66-4C11-8419-567058DE156F}"/>
              </a:ext>
            </a:extLst>
          </p:cNvPr>
          <p:cNvSpPr>
            <a:spLocks noGrp="1"/>
          </p:cNvSpPr>
          <p:nvPr>
            <p:ph type="title"/>
          </p:nvPr>
        </p:nvSpPr>
        <p:spPr/>
        <p:txBody>
          <a:bodyPr/>
          <a:lstStyle/>
          <a:p>
            <a:r>
              <a:rPr lang="en-GB" dirty="0"/>
              <a:t>Compliance aids/</a:t>
            </a:r>
            <a:r>
              <a:rPr lang="en-GB" dirty="0" err="1"/>
              <a:t>dosette</a:t>
            </a:r>
            <a:r>
              <a:rPr lang="en-GB" dirty="0"/>
              <a:t> boxes</a:t>
            </a:r>
          </a:p>
        </p:txBody>
      </p:sp>
      <p:sp>
        <p:nvSpPr>
          <p:cNvPr id="6" name="Content Placeholder 5">
            <a:extLst>
              <a:ext uri="{FF2B5EF4-FFF2-40B4-BE49-F238E27FC236}">
                <a16:creationId xmlns:a16="http://schemas.microsoft.com/office/drawing/2014/main" id="{5B4CE8E2-1FDC-4EE7-995E-A0F0DF5DB121}"/>
              </a:ext>
            </a:extLst>
          </p:cNvPr>
          <p:cNvSpPr>
            <a:spLocks noGrp="1"/>
          </p:cNvSpPr>
          <p:nvPr>
            <p:ph idx="1"/>
          </p:nvPr>
        </p:nvSpPr>
        <p:spPr>
          <a:xfrm>
            <a:off x="863601" y="1985665"/>
            <a:ext cx="10316633" cy="4130973"/>
          </a:xfrm>
        </p:spPr>
        <p:txBody>
          <a:bodyPr/>
          <a:lstStyle/>
          <a:p>
            <a:r>
              <a:rPr lang="en-GB" sz="3200" dirty="0"/>
              <a:t>Compliance aids are one of several interventions to support safe administration</a:t>
            </a:r>
            <a:r>
              <a:rPr lang="en-US" sz="3200" dirty="0"/>
              <a:t>​</a:t>
            </a:r>
          </a:p>
          <a:p>
            <a:r>
              <a:rPr lang="en-GB" sz="3200" dirty="0"/>
              <a:t>Original packs is preferred option</a:t>
            </a:r>
            <a:r>
              <a:rPr lang="en-US" sz="3200" dirty="0"/>
              <a:t>​</a:t>
            </a:r>
          </a:p>
          <a:p>
            <a:r>
              <a:rPr lang="en-GB" sz="3200" dirty="0"/>
              <a:t>Promote independence and reablement</a:t>
            </a:r>
            <a:r>
              <a:rPr lang="en-US" sz="3200" dirty="0"/>
              <a:t>​</a:t>
            </a:r>
          </a:p>
          <a:p>
            <a:r>
              <a:rPr lang="en-GB" sz="3200" dirty="0"/>
              <a:t>Medicines review and person centred support</a:t>
            </a:r>
            <a:r>
              <a:rPr lang="en-US" sz="3200" dirty="0"/>
              <a:t>​</a:t>
            </a:r>
          </a:p>
          <a:p>
            <a:r>
              <a:rPr lang="en-GB" sz="3200" dirty="0"/>
              <a:t>Use an assessment tool to determine need</a:t>
            </a:r>
            <a:r>
              <a:rPr lang="en-US" sz="3200" dirty="0"/>
              <a:t>​</a:t>
            </a:r>
          </a:p>
          <a:p>
            <a:endParaRPr lang="en-US" dirty="0"/>
          </a:p>
          <a:p>
            <a:endParaRPr lang="en-GB" dirty="0"/>
          </a:p>
        </p:txBody>
      </p:sp>
      <p:sp>
        <p:nvSpPr>
          <p:cNvPr id="4" name="Slide Number Placeholder 3">
            <a:extLst>
              <a:ext uri="{FF2B5EF4-FFF2-40B4-BE49-F238E27FC236}">
                <a16:creationId xmlns:a16="http://schemas.microsoft.com/office/drawing/2014/main" id="{AFD55538-2FD3-42AD-B81D-89C78984A82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87E6D7-FE3D-4E2D-A153-0F1965089B24}" type="slidenum">
              <a:rPr kumimoji="0" lang="en-US" altLang="en-US" sz="900" b="0" i="0" u="none" strike="noStrike" kern="1200" cap="none" spc="0" normalizeH="0" baseline="0" noProof="0" smtClean="0">
                <a:ln>
                  <a:noFill/>
                </a:ln>
                <a:solidFill>
                  <a:srgbClr val="5F2861"/>
                </a:solidFill>
                <a:effectLst/>
                <a:uLnTx/>
                <a:uFillTx/>
                <a:latin typeface="Arial" pitchFamily="34" charset="0"/>
                <a:ea typeface="ＭＳ Ｐゴシック" pitchFamily="34" charset="-128"/>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altLang="en-US" sz="1400" b="0" i="0" u="none" strike="noStrike" kern="1200" cap="none" spc="0" normalizeH="0" baseline="0" noProof="0" dirty="0">
              <a:ln>
                <a:noFill/>
              </a:ln>
              <a:solidFill>
                <a:srgbClr val="6D2E69"/>
              </a:solidFill>
              <a:effectLst/>
              <a:uLnTx/>
              <a:uFillTx/>
              <a:latin typeface="Arial" pitchFamily="34" charset="0"/>
              <a:ea typeface="ＭＳ Ｐゴシック" pitchFamily="34" charset="-128"/>
            </a:endParaRPr>
          </a:p>
        </p:txBody>
      </p:sp>
    </p:spTree>
    <p:extLst>
      <p:ext uri="{BB962C8B-B14F-4D97-AF65-F5344CB8AC3E}">
        <p14:creationId xmlns:p14="http://schemas.microsoft.com/office/powerpoint/2010/main" val="3311626511"/>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0488BA1-FD66-4C11-8419-567058DE156F}"/>
              </a:ext>
            </a:extLst>
          </p:cNvPr>
          <p:cNvSpPr>
            <a:spLocks noGrp="1"/>
          </p:cNvSpPr>
          <p:nvPr>
            <p:ph type="title"/>
          </p:nvPr>
        </p:nvSpPr>
        <p:spPr/>
        <p:txBody>
          <a:bodyPr/>
          <a:lstStyle/>
          <a:p>
            <a:r>
              <a:rPr lang="en-GB" dirty="0"/>
              <a:t>Medicines audits</a:t>
            </a:r>
          </a:p>
        </p:txBody>
      </p:sp>
      <p:sp>
        <p:nvSpPr>
          <p:cNvPr id="6" name="Content Placeholder 5">
            <a:extLst>
              <a:ext uri="{FF2B5EF4-FFF2-40B4-BE49-F238E27FC236}">
                <a16:creationId xmlns:a16="http://schemas.microsoft.com/office/drawing/2014/main" id="{5B4CE8E2-1FDC-4EE7-995E-A0F0DF5DB121}"/>
              </a:ext>
            </a:extLst>
          </p:cNvPr>
          <p:cNvSpPr>
            <a:spLocks noGrp="1"/>
          </p:cNvSpPr>
          <p:nvPr>
            <p:ph idx="1"/>
          </p:nvPr>
        </p:nvSpPr>
        <p:spPr>
          <a:xfrm>
            <a:off x="937683" y="1557338"/>
            <a:ext cx="10316633" cy="4545013"/>
          </a:xfrm>
        </p:spPr>
        <p:txBody>
          <a:bodyPr/>
          <a:lstStyle/>
          <a:p>
            <a:r>
              <a:rPr lang="en-US" sz="2400" dirty="0"/>
              <a:t>Expectations for staff clearly set out within the medicines policy</a:t>
            </a:r>
          </a:p>
          <a:p>
            <a:r>
              <a:rPr lang="en-US" sz="2400" dirty="0"/>
              <a:t>Opportunity for shared learning  </a:t>
            </a:r>
          </a:p>
          <a:p>
            <a:r>
              <a:rPr lang="en-US" sz="2400" dirty="0"/>
              <a:t>Regular review of systems with records made of any actions required, and a system to ensure that actions are followed up and completed. </a:t>
            </a:r>
          </a:p>
          <a:p>
            <a:r>
              <a:rPr lang="en-US" sz="2400" dirty="0"/>
              <a:t>A focus on outcomes for people (e.g. gather people’s views, find out how they are getting on with their medicines and if they are happy with them with them etc.) </a:t>
            </a:r>
          </a:p>
          <a:p>
            <a:r>
              <a:rPr lang="en-US" sz="2400" dirty="0"/>
              <a:t>A mechanism for sharing outcomes to promote improvement for people </a:t>
            </a:r>
          </a:p>
          <a:p>
            <a:r>
              <a:rPr lang="en-US" sz="2400" dirty="0"/>
              <a:t>Using best practice guidance including tools from NICE, skills for care</a:t>
            </a:r>
          </a:p>
          <a:p>
            <a:r>
              <a:rPr lang="en-US" dirty="0"/>
              <a:t> </a:t>
            </a:r>
          </a:p>
          <a:p>
            <a:endParaRPr lang="en-GB" sz="1050" dirty="0"/>
          </a:p>
        </p:txBody>
      </p:sp>
      <p:sp>
        <p:nvSpPr>
          <p:cNvPr id="4" name="Slide Number Placeholder 3">
            <a:extLst>
              <a:ext uri="{FF2B5EF4-FFF2-40B4-BE49-F238E27FC236}">
                <a16:creationId xmlns:a16="http://schemas.microsoft.com/office/drawing/2014/main" id="{AFD55538-2FD3-42AD-B81D-89C78984A82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87E6D7-FE3D-4E2D-A153-0F1965089B24}" type="slidenum">
              <a:rPr kumimoji="0" lang="en-US" altLang="en-US" sz="900" b="0" i="0" u="none" strike="noStrike" kern="1200" cap="none" spc="0" normalizeH="0" baseline="0" noProof="0" smtClean="0">
                <a:ln>
                  <a:noFill/>
                </a:ln>
                <a:solidFill>
                  <a:srgbClr val="5F2861"/>
                </a:solidFill>
                <a:effectLst/>
                <a:uLnTx/>
                <a:uFillTx/>
                <a:latin typeface="Arial" pitchFamily="34" charset="0"/>
                <a:ea typeface="ＭＳ Ｐゴシック" pitchFamily="34" charset="-128"/>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altLang="en-US" sz="1400" b="0" i="0" u="none" strike="noStrike" kern="1200" cap="none" spc="0" normalizeH="0" baseline="0" noProof="0" dirty="0">
              <a:ln>
                <a:noFill/>
              </a:ln>
              <a:solidFill>
                <a:srgbClr val="6D2E69"/>
              </a:solidFill>
              <a:effectLst/>
              <a:uLnTx/>
              <a:uFillTx/>
              <a:latin typeface="Arial" pitchFamily="34" charset="0"/>
              <a:ea typeface="ＭＳ Ｐゴシック" pitchFamily="34" charset="-128"/>
            </a:endParaRPr>
          </a:p>
        </p:txBody>
      </p:sp>
    </p:spTree>
    <p:extLst>
      <p:ext uri="{BB962C8B-B14F-4D97-AF65-F5344CB8AC3E}">
        <p14:creationId xmlns:p14="http://schemas.microsoft.com/office/powerpoint/2010/main" val="3496032584"/>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C7A6F88-78CB-4BDA-8730-83FA5442EC97}"/>
              </a:ext>
            </a:extLst>
          </p:cNvPr>
          <p:cNvSpPr>
            <a:spLocks noGrp="1"/>
          </p:cNvSpPr>
          <p:nvPr>
            <p:ph type="title"/>
          </p:nvPr>
        </p:nvSpPr>
        <p:spPr>
          <a:xfrm>
            <a:off x="906574" y="436522"/>
            <a:ext cx="10675587" cy="1325033"/>
          </a:xfrm>
        </p:spPr>
        <p:txBody>
          <a:bodyPr/>
          <a:lstStyle/>
          <a:p>
            <a:r>
              <a:rPr lang="en-GB" sz="4800" dirty="0">
                <a:solidFill>
                  <a:srgbClr val="5F2861"/>
                </a:solidFill>
              </a:rPr>
              <a:t>CQC medicines resources</a:t>
            </a:r>
            <a:endParaRPr lang="en-GB" dirty="0"/>
          </a:p>
        </p:txBody>
      </p:sp>
      <p:pic>
        <p:nvPicPr>
          <p:cNvPr id="11" name="Picture 10">
            <a:extLst>
              <a:ext uri="{FF2B5EF4-FFF2-40B4-BE49-F238E27FC236}">
                <a16:creationId xmlns:a16="http://schemas.microsoft.com/office/drawing/2014/main" id="{1A5F10C7-150B-4F59-9571-6FBC9DDA17F8}"/>
              </a:ext>
            </a:extLst>
          </p:cNvPr>
          <p:cNvPicPr>
            <a:picLocks noChangeAspect="1"/>
          </p:cNvPicPr>
          <p:nvPr/>
        </p:nvPicPr>
        <p:blipFill>
          <a:blip r:embed="rId2"/>
          <a:stretch>
            <a:fillRect/>
          </a:stretch>
        </p:blipFill>
        <p:spPr>
          <a:xfrm>
            <a:off x="932835" y="1693663"/>
            <a:ext cx="5311532" cy="3549850"/>
          </a:xfrm>
          <a:prstGeom prst="rect">
            <a:avLst/>
          </a:prstGeom>
          <a:ln>
            <a:solidFill>
              <a:schemeClr val="bg1">
                <a:lumMod val="50000"/>
              </a:schemeClr>
            </a:solidFill>
          </a:ln>
        </p:spPr>
      </p:pic>
      <p:sp>
        <p:nvSpPr>
          <p:cNvPr id="12" name="Rectangle 11">
            <a:extLst>
              <a:ext uri="{FF2B5EF4-FFF2-40B4-BE49-F238E27FC236}">
                <a16:creationId xmlns:a16="http://schemas.microsoft.com/office/drawing/2014/main" id="{C9658EDA-7EBE-44EA-89CE-452C3B274E95}"/>
              </a:ext>
            </a:extLst>
          </p:cNvPr>
          <p:cNvSpPr/>
          <p:nvPr/>
        </p:nvSpPr>
        <p:spPr>
          <a:xfrm>
            <a:off x="6949440" y="3817620"/>
            <a:ext cx="4632718" cy="1200329"/>
          </a:xfrm>
          <a:prstGeom prst="rect">
            <a:avLst/>
          </a:prstGeom>
        </p:spPr>
        <p:txBody>
          <a:bodyPr wrap="square">
            <a:spAutoFit/>
          </a:bodyPr>
          <a:lstStyle/>
          <a:p>
            <a:r>
              <a:rPr lang="en-US" sz="2400" dirty="0">
                <a:hlinkClick r:id="rId3"/>
              </a:rPr>
              <a:t>Medicines information for adult social care services - Care Quality Commission (cqc.org.uk)</a:t>
            </a:r>
            <a:endParaRPr lang="en-GB" sz="2400" dirty="0"/>
          </a:p>
        </p:txBody>
      </p:sp>
    </p:spTree>
    <p:extLst>
      <p:ext uri="{BB962C8B-B14F-4D97-AF65-F5344CB8AC3E}">
        <p14:creationId xmlns:p14="http://schemas.microsoft.com/office/powerpoint/2010/main" val="3087289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Use the accesibility checker">
            <a:extLst>
              <a:ext uri="{FF2B5EF4-FFF2-40B4-BE49-F238E27FC236}">
                <a16:creationId xmlns:a16="http://schemas.microsoft.com/office/drawing/2014/main" id="{57F8D37D-6B57-4F61-BF24-A1E681134D1F}"/>
              </a:ext>
            </a:extLst>
          </p:cNvPr>
          <p:cNvSpPr>
            <a:spLocks noGrp="1"/>
          </p:cNvSpPr>
          <p:nvPr>
            <p:ph type="title"/>
          </p:nvPr>
        </p:nvSpPr>
        <p:spPr>
          <a:xfrm>
            <a:off x="352579" y="117740"/>
            <a:ext cx="10972319" cy="838605"/>
          </a:xfrm>
        </p:spPr>
        <p:txBody>
          <a:bodyPr/>
          <a:lstStyle/>
          <a:p>
            <a:r>
              <a:rPr lang="en-GB" sz="4267"/>
              <a:t>Our new strategy: key themes</a:t>
            </a:r>
          </a:p>
        </p:txBody>
      </p:sp>
      <p:pic>
        <p:nvPicPr>
          <p:cNvPr id="7" name="Picture 2">
            <a:extLst>
              <a:ext uri="{FF2B5EF4-FFF2-40B4-BE49-F238E27FC236}">
                <a16:creationId xmlns:a16="http://schemas.microsoft.com/office/drawing/2014/main" id="{7D6BC53E-05A3-41FA-9736-47A3923686DA}"/>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74118" y="558801"/>
            <a:ext cx="6231543" cy="618146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id="{94FB7506-C1FB-4611-9814-258624D6288F}"/>
              </a:ext>
            </a:extLst>
          </p:cNvPr>
          <p:cNvSpPr/>
          <p:nvPr/>
        </p:nvSpPr>
        <p:spPr>
          <a:xfrm>
            <a:off x="438760" y="2216903"/>
            <a:ext cx="5962041" cy="2062103"/>
          </a:xfrm>
          <a:prstGeom prst="rect">
            <a:avLst/>
          </a:prstGeom>
        </p:spPr>
        <p:txBody>
          <a:bodyPr wrap="square">
            <a:spAutoFit/>
          </a:bodyPr>
          <a:lstStyle/>
          <a:p>
            <a:pPr fontAlgn="base">
              <a:spcAft>
                <a:spcPts val="800"/>
              </a:spcAft>
            </a:pPr>
            <a:r>
              <a:rPr lang="en-GB" sz="3200">
                <a:solidFill>
                  <a:srgbClr val="000000"/>
                </a:solidFill>
                <a:latin typeface="Arial" panose="020B0604020202020204" pitchFamily="34" charset="0"/>
              </a:rPr>
              <a:t>We’ll implement our new strategy over the next five years so we can be flexible and adapt to changes in health and care.</a:t>
            </a:r>
            <a:endParaRPr lang="en-GB" sz="3200">
              <a:solidFill>
                <a:srgbClr val="000000"/>
              </a:solidFill>
              <a:latin typeface="Segoe UI" panose="020B0502040204020203" pitchFamily="34" charset="0"/>
            </a:endParaRPr>
          </a:p>
        </p:txBody>
      </p:sp>
    </p:spTree>
    <p:extLst>
      <p:ext uri="{BB962C8B-B14F-4D97-AF65-F5344CB8AC3E}">
        <p14:creationId xmlns:p14="http://schemas.microsoft.com/office/powerpoint/2010/main" val="2729092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DF924-C0A9-43D9-B27C-FB4BEFEE14D1}"/>
              </a:ext>
            </a:extLst>
          </p:cNvPr>
          <p:cNvSpPr>
            <a:spLocks noGrp="1"/>
          </p:cNvSpPr>
          <p:nvPr>
            <p:ph type="title"/>
          </p:nvPr>
        </p:nvSpPr>
        <p:spPr>
          <a:xfrm>
            <a:off x="220007" y="82504"/>
            <a:ext cx="11362155" cy="1035861"/>
          </a:xfrm>
        </p:spPr>
        <p:txBody>
          <a:bodyPr/>
          <a:lstStyle/>
          <a:p>
            <a:r>
              <a:rPr lang="en-GB" dirty="0">
                <a:solidFill>
                  <a:srgbClr val="5F2861"/>
                </a:solidFill>
              </a:rPr>
              <a:t>A New Regulatory Model</a:t>
            </a:r>
            <a:endParaRPr lang="en-GB" dirty="0"/>
          </a:p>
        </p:txBody>
      </p:sp>
      <p:graphicFrame>
        <p:nvGraphicFramePr>
          <p:cNvPr id="19" name="Table 18">
            <a:extLst>
              <a:ext uri="{FF2B5EF4-FFF2-40B4-BE49-F238E27FC236}">
                <a16:creationId xmlns:a16="http://schemas.microsoft.com/office/drawing/2014/main" id="{DDD02FB1-C3D3-499D-B414-8A4239E9B69A}"/>
              </a:ext>
            </a:extLst>
          </p:cNvPr>
          <p:cNvGraphicFramePr>
            <a:graphicFrameLocks noGrp="1"/>
          </p:cNvGraphicFramePr>
          <p:nvPr>
            <p:extLst>
              <p:ext uri="{D42A27DB-BD31-4B8C-83A1-F6EECF244321}">
                <p14:modId xmlns:p14="http://schemas.microsoft.com/office/powerpoint/2010/main" val="244248266"/>
              </p:ext>
            </p:extLst>
          </p:nvPr>
        </p:nvGraphicFramePr>
        <p:xfrm>
          <a:off x="667243" y="1751175"/>
          <a:ext cx="10824442" cy="3600870"/>
        </p:xfrm>
        <a:graphic>
          <a:graphicData uri="http://schemas.openxmlformats.org/drawingml/2006/table">
            <a:tbl>
              <a:tblPr firstRow="1" bandRow="1">
                <a:tableStyleId>{5C22544A-7EE6-4342-B048-85BDC9FD1C3A}</a:tableStyleId>
              </a:tblPr>
              <a:tblGrid>
                <a:gridCol w="1795644">
                  <a:extLst>
                    <a:ext uri="{9D8B030D-6E8A-4147-A177-3AD203B41FA5}">
                      <a16:colId xmlns:a16="http://schemas.microsoft.com/office/drawing/2014/main" val="215401732"/>
                    </a:ext>
                  </a:extLst>
                </a:gridCol>
                <a:gridCol w="2063604">
                  <a:extLst>
                    <a:ext uri="{9D8B030D-6E8A-4147-A177-3AD203B41FA5}">
                      <a16:colId xmlns:a16="http://schemas.microsoft.com/office/drawing/2014/main" val="44855080"/>
                    </a:ext>
                  </a:extLst>
                </a:gridCol>
                <a:gridCol w="2455501">
                  <a:extLst>
                    <a:ext uri="{9D8B030D-6E8A-4147-A177-3AD203B41FA5}">
                      <a16:colId xmlns:a16="http://schemas.microsoft.com/office/drawing/2014/main" val="1200900940"/>
                    </a:ext>
                  </a:extLst>
                </a:gridCol>
                <a:gridCol w="2826717">
                  <a:extLst>
                    <a:ext uri="{9D8B030D-6E8A-4147-A177-3AD203B41FA5}">
                      <a16:colId xmlns:a16="http://schemas.microsoft.com/office/drawing/2014/main" val="3587572535"/>
                    </a:ext>
                  </a:extLst>
                </a:gridCol>
                <a:gridCol w="1682976">
                  <a:extLst>
                    <a:ext uri="{9D8B030D-6E8A-4147-A177-3AD203B41FA5}">
                      <a16:colId xmlns:a16="http://schemas.microsoft.com/office/drawing/2014/main" val="1671122619"/>
                    </a:ext>
                  </a:extLst>
                </a:gridCol>
              </a:tblGrid>
              <a:tr h="1398213">
                <a:tc>
                  <a:txBody>
                    <a:bodyPr/>
                    <a:lstStyle/>
                    <a:p>
                      <a:pPr algn="ctr"/>
                      <a:r>
                        <a:rPr lang="en-US" sz="1600" dirty="0">
                          <a:solidFill>
                            <a:schemeClr val="tx1"/>
                          </a:solidFill>
                        </a:rPr>
                        <a:t>Assessment frameworks</a:t>
                      </a:r>
                    </a:p>
                    <a:p>
                      <a:pPr algn="ctr"/>
                      <a:r>
                        <a:rPr lang="en-US" sz="1600" dirty="0">
                          <a:solidFill>
                            <a:schemeClr val="tx1"/>
                          </a:solidFill>
                        </a:rPr>
                        <a:t>(multiple)</a:t>
                      </a: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chemeClr val="tx1"/>
                          </a:solidFill>
                          <a:effectLst/>
                          <a:uLnTx/>
                          <a:uFillTx/>
                          <a:latin typeface="+mn-lt"/>
                          <a:ea typeface="+mn-ea"/>
                          <a:cs typeface="+mn-cs"/>
                        </a:rPr>
                        <a:t>Ongoing monitoring but </a:t>
                      </a:r>
                      <a:r>
                        <a:rPr kumimoji="0" lang="en-GB" sz="1600" b="1" i="0" u="none" strike="noStrike" kern="1200" cap="none" spc="0" normalizeH="0" baseline="0" noProof="0" dirty="0">
                          <a:ln>
                            <a:noFill/>
                          </a:ln>
                          <a:solidFill>
                            <a:schemeClr val="tx1"/>
                          </a:solidFill>
                          <a:effectLst/>
                          <a:uLnTx/>
                          <a:uFillTx/>
                          <a:latin typeface="+mn-lt"/>
                          <a:ea typeface="+mn-ea"/>
                          <a:cs typeface="+mn-cs"/>
                        </a:rPr>
                        <a:t>inspections schedule based on previous rating</a:t>
                      </a: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schemeClr val="tx1"/>
                          </a:solidFill>
                          <a:effectLst/>
                          <a:uLnTx/>
                          <a:uFillTx/>
                          <a:latin typeface="+mn-lt"/>
                          <a:ea typeface="+mn-ea"/>
                          <a:cs typeface="+mn-cs"/>
                        </a:rPr>
                        <a:t>Inspection: gather evidence using KLOEs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schemeClr val="tx1"/>
                          </a:solidFill>
                          <a:effectLst/>
                          <a:uLnTx/>
                          <a:uFillTx/>
                          <a:latin typeface="+mn-lt"/>
                          <a:ea typeface="+mn-ea"/>
                          <a:cs typeface="+mn-cs"/>
                        </a:rPr>
                        <a:t>(Single point in time)</a:t>
                      </a: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schemeClr val="tx1"/>
                          </a:solidFill>
                          <a:effectLst/>
                          <a:uLnTx/>
                          <a:uFillTx/>
                          <a:latin typeface="+mn-lt"/>
                          <a:ea typeface="+mn-ea"/>
                          <a:cs typeface="+mn-cs"/>
                        </a:rPr>
                        <a:t>Develop judgements </a:t>
                      </a:r>
                      <a:r>
                        <a:rPr kumimoji="0" lang="en-GB" sz="1600" b="1" i="0" u="none" strike="noStrike" kern="1200" cap="none" spc="0" normalizeH="0" baseline="0" noProof="0">
                          <a:ln>
                            <a:noFill/>
                          </a:ln>
                          <a:solidFill>
                            <a:schemeClr val="tx1"/>
                          </a:solidFill>
                          <a:effectLst/>
                          <a:uLnTx/>
                          <a:uFillTx/>
                          <a:latin typeface="+mn-lt"/>
                          <a:ea typeface="+mn-ea"/>
                          <a:cs typeface="+mn-cs"/>
                        </a:rPr>
                        <a:t>(offline)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schemeClr val="tx1"/>
                        </a:solidFill>
                        <a:effectLst/>
                        <a:uLnTx/>
                        <a:uFillTx/>
                        <a:latin typeface="+mn-lt"/>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schemeClr val="tx1"/>
                          </a:solidFill>
                          <a:effectLst/>
                          <a:uLnTx/>
                          <a:uFillTx/>
                          <a:latin typeface="+mn-lt"/>
                          <a:ea typeface="+mn-ea"/>
                          <a:cs typeface="+mn-cs"/>
                        </a:rPr>
                        <a:t>Line-up judgements against ratings characteristics</a:t>
                      </a: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schemeClr val="tx1"/>
                          </a:solidFill>
                          <a:effectLst/>
                          <a:uLnTx/>
                          <a:uFillTx/>
                          <a:latin typeface="+mn-lt"/>
                          <a:ea typeface="+mn-ea"/>
                          <a:cs typeface="+mn-cs"/>
                        </a:rPr>
                        <a:t>Publish </a:t>
                      </a:r>
                      <a:r>
                        <a:rPr kumimoji="0" lang="en-GB" sz="1600" b="1" i="0" u="none" strike="noStrike" kern="1200" cap="none" spc="0" normalizeH="0" baseline="0" noProof="0">
                          <a:ln>
                            <a:noFill/>
                          </a:ln>
                          <a:solidFill>
                            <a:schemeClr val="tx1"/>
                          </a:solidFill>
                          <a:effectLst/>
                          <a:uLnTx/>
                          <a:uFillTx/>
                          <a:latin typeface="+mn-lt"/>
                          <a:ea typeface="+mn-ea"/>
                          <a:cs typeface="+mn-cs"/>
                        </a:rPr>
                        <a:t>narrative</a:t>
                      </a:r>
                      <a:r>
                        <a:rPr kumimoji="0" lang="en-GB" sz="1600" b="0" i="0" u="none" strike="noStrike" kern="1200" cap="none" spc="0" normalizeH="0" baseline="0" noProof="0">
                          <a:ln>
                            <a:noFill/>
                          </a:ln>
                          <a:solidFill>
                            <a:schemeClr val="tx1"/>
                          </a:solidFill>
                          <a:effectLst/>
                          <a:uLnTx/>
                          <a:uFillTx/>
                          <a:latin typeface="+mn-lt"/>
                          <a:ea typeface="+mn-ea"/>
                          <a:cs typeface="+mn-cs"/>
                        </a:rPr>
                        <a:t> inspection report</a:t>
                      </a: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415434272"/>
                  </a:ext>
                </a:extLst>
              </a:tr>
              <a:tr h="617697">
                <a:tc>
                  <a:txBody>
                    <a:bodyPr/>
                    <a:lstStyle/>
                    <a:p>
                      <a:pPr algn="ctr"/>
                      <a:endParaRPr lang="en-US" sz="1600">
                        <a:solidFill>
                          <a:schemeClr val="tx1"/>
                        </a:solidFill>
                      </a:endParaRPr>
                    </a:p>
                  </a:txBody>
                  <a:tcPr marL="121920" marR="121920" marT="60960" marB="6096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schemeClr val="tx1"/>
                        </a:solidFill>
                        <a:effectLst/>
                        <a:uLnTx/>
                        <a:uFillTx/>
                        <a:latin typeface="+mn-lt"/>
                        <a:ea typeface="+mn-ea"/>
                        <a:cs typeface="+mn-cs"/>
                      </a:endParaRPr>
                    </a:p>
                  </a:txBody>
                  <a:tcPr marL="121920" marR="121920" marT="60960" marB="6096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schemeClr val="tx1"/>
                        </a:solidFill>
                        <a:effectLst/>
                        <a:uLnTx/>
                        <a:uFillTx/>
                        <a:latin typeface="+mn-lt"/>
                        <a:ea typeface="+mn-ea"/>
                        <a:cs typeface="+mn-cs"/>
                      </a:endParaRPr>
                    </a:p>
                  </a:txBody>
                  <a:tcPr marL="121920" marR="121920" marT="60960" marB="6096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chemeClr val="tx1"/>
                        </a:solidFill>
                        <a:effectLst/>
                        <a:uLnTx/>
                        <a:uFillTx/>
                        <a:latin typeface="+mn-lt"/>
                        <a:ea typeface="+mn-ea"/>
                        <a:cs typeface="+mn-cs"/>
                      </a:endParaRPr>
                    </a:p>
                  </a:txBody>
                  <a:tcPr marL="121920" marR="121920" marT="60960" marB="6096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chemeClr val="tx1"/>
                        </a:solidFill>
                        <a:effectLst/>
                        <a:uLnTx/>
                        <a:uFillTx/>
                        <a:latin typeface="+mn-lt"/>
                        <a:ea typeface="+mn-ea"/>
                        <a:cs typeface="+mn-cs"/>
                      </a:endParaRPr>
                    </a:p>
                  </a:txBody>
                  <a:tcPr marL="121920" marR="121920" marT="60960" marB="6096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85767322"/>
                  </a:ext>
                </a:extLst>
              </a:tr>
              <a:tr h="1584960">
                <a:tc>
                  <a:txBody>
                    <a:bodyPr/>
                    <a:lstStyle/>
                    <a:p>
                      <a:pPr algn="ctr"/>
                      <a:r>
                        <a:rPr kumimoji="0" lang="en-GB" sz="1600" b="1" i="0" u="none" strike="noStrike" kern="1200" cap="none" spc="0" normalizeH="0" baseline="0" noProof="0">
                          <a:ln>
                            <a:noFill/>
                          </a:ln>
                          <a:solidFill>
                            <a:schemeClr val="tx1"/>
                          </a:solidFill>
                          <a:effectLst/>
                          <a:uLnTx/>
                          <a:uFillTx/>
                          <a:latin typeface="+mn-lt"/>
                          <a:ea typeface="+mn-ea"/>
                          <a:cs typeface="+mn-cs"/>
                        </a:rPr>
                        <a:t>Single assessment framework</a:t>
                      </a:r>
                      <a:endParaRPr lang="en-GB" sz="1600" b="1">
                        <a:solidFill>
                          <a:schemeClr val="tx1"/>
                        </a:solidFill>
                      </a:endParaRP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chemeClr val="tx1"/>
                          </a:solidFill>
                          <a:effectLst/>
                          <a:uLnTx/>
                          <a:uFillTx/>
                          <a:latin typeface="+mn-lt"/>
                          <a:ea typeface="+mn-ea"/>
                          <a:cs typeface="+mn-cs"/>
                        </a:rPr>
                        <a:t>Ongoing assessment  </a:t>
                      </a:r>
                      <a:r>
                        <a:rPr kumimoji="0" lang="en-GB" sz="1600" b="0" i="0" u="none" strike="noStrike" kern="1200" cap="none" spc="0" normalizeH="0" baseline="0" noProof="0" dirty="0">
                          <a:ln>
                            <a:noFill/>
                          </a:ln>
                          <a:solidFill>
                            <a:schemeClr val="tx1"/>
                          </a:solidFill>
                          <a:effectLst/>
                          <a:uLnTx/>
                          <a:uFillTx/>
                          <a:latin typeface="+mn-lt"/>
                          <a:ea typeface="+mn-ea"/>
                          <a:cs typeface="+mn-cs"/>
                        </a:rPr>
                        <a:t>of quality and risk</a:t>
                      </a: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chemeClr val="tx1"/>
                          </a:solidFill>
                          <a:effectLst/>
                          <a:uLnTx/>
                          <a:uFillTx/>
                          <a:latin typeface="+mn-lt"/>
                          <a:ea typeface="+mn-ea"/>
                          <a:cs typeface="+mn-cs"/>
                        </a:rPr>
                        <a:t>Not just inspection - variety of options </a:t>
                      </a:r>
                      <a:r>
                        <a:rPr kumimoji="0" lang="en-GB" sz="1600" b="1" i="0" u="none" strike="noStrike" kern="1200" cap="none" spc="0" normalizeH="0" baseline="0" noProof="0" dirty="0">
                          <a:ln>
                            <a:noFill/>
                          </a:ln>
                          <a:solidFill>
                            <a:schemeClr val="tx1"/>
                          </a:solidFill>
                          <a:effectLst/>
                          <a:uLnTx/>
                          <a:uFillTx/>
                          <a:latin typeface="+mn-lt"/>
                          <a:ea typeface="+mn-ea"/>
                          <a:cs typeface="+mn-cs"/>
                        </a:rPr>
                        <a:t>(multiple points in time) – more time spent in higher risk services</a:t>
                      </a: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chemeClr val="tx1"/>
                          </a:solidFill>
                          <a:effectLst/>
                          <a:uLnTx/>
                          <a:uFillTx/>
                          <a:latin typeface="+mn-lt"/>
                          <a:ea typeface="+mn-ea"/>
                          <a:cs typeface="+mn-cs"/>
                        </a:rPr>
                        <a:t>Team </a:t>
                      </a:r>
                      <a:r>
                        <a:rPr kumimoji="0" lang="en-GB" sz="1600" b="1" i="0" u="none" strike="noStrike" kern="1200" cap="none" spc="0" normalizeH="0" baseline="0" noProof="0" dirty="0">
                          <a:ln>
                            <a:noFill/>
                          </a:ln>
                          <a:solidFill>
                            <a:schemeClr val="tx1"/>
                          </a:solidFill>
                          <a:effectLst/>
                          <a:uLnTx/>
                          <a:uFillTx/>
                          <a:latin typeface="+mn-lt"/>
                          <a:ea typeface="+mn-ea"/>
                          <a:cs typeface="+mn-cs"/>
                        </a:rPr>
                        <a:t>rating </a:t>
                      </a:r>
                      <a:r>
                        <a:rPr kumimoji="0" lang="en-GB" sz="1600" b="0" i="0" u="none" strike="noStrike" kern="1200" cap="none" spc="0" normalizeH="0" baseline="0" noProof="0" dirty="0">
                          <a:ln>
                            <a:noFill/>
                          </a:ln>
                          <a:solidFill>
                            <a:schemeClr val="tx1"/>
                          </a:solidFill>
                          <a:effectLst/>
                          <a:uLnTx/>
                          <a:uFillTx/>
                          <a:latin typeface="+mn-lt"/>
                          <a:ea typeface="+mn-ea"/>
                          <a:cs typeface="+mn-cs"/>
                        </a:rPr>
                        <a:t>based on evidence found</a:t>
                      </a: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chemeClr val="tx1"/>
                          </a:solidFill>
                          <a:effectLst/>
                          <a:uLnTx/>
                          <a:uFillTx/>
                          <a:latin typeface="+mn-lt"/>
                          <a:ea typeface="+mn-ea"/>
                          <a:cs typeface="+mn-cs"/>
                        </a:rPr>
                        <a:t>Ratings updated, </a:t>
                      </a:r>
                      <a:r>
                        <a:rPr kumimoji="0" lang="en-GB" sz="1600" b="1" i="0" u="none" strike="noStrike" kern="1200" cap="none" spc="0" normalizeH="0" baseline="0" noProof="0" dirty="0">
                          <a:ln>
                            <a:noFill/>
                          </a:ln>
                          <a:solidFill>
                            <a:schemeClr val="tx1"/>
                          </a:solidFill>
                          <a:effectLst/>
                          <a:uLnTx/>
                          <a:uFillTx/>
                          <a:latin typeface="+mn-lt"/>
                          <a:ea typeface="+mn-ea"/>
                          <a:cs typeface="+mn-cs"/>
                        </a:rPr>
                        <a:t>short statement </a:t>
                      </a:r>
                      <a:r>
                        <a:rPr kumimoji="0" lang="en-GB" sz="1600" b="0" i="0" u="none" strike="noStrike" kern="1200" cap="none" spc="0" normalizeH="0" baseline="0" noProof="0" dirty="0">
                          <a:ln>
                            <a:noFill/>
                          </a:ln>
                          <a:solidFill>
                            <a:schemeClr val="tx1"/>
                          </a:solidFill>
                          <a:effectLst/>
                          <a:uLnTx/>
                          <a:uFillTx/>
                          <a:latin typeface="+mn-lt"/>
                          <a:ea typeface="+mn-ea"/>
                          <a:cs typeface="+mn-cs"/>
                        </a:rPr>
                        <a:t>published</a:t>
                      </a:r>
                    </a:p>
                  </a:txBody>
                  <a:tcPr marL="121920" marR="121920"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98066034"/>
                  </a:ext>
                </a:extLst>
              </a:tr>
            </a:tbl>
          </a:graphicData>
        </a:graphic>
      </p:graphicFrame>
      <p:grpSp>
        <p:nvGrpSpPr>
          <p:cNvPr id="20" name="Group 19" descr="Table showing our regulatory model now and in the future. See word document for full detail.">
            <a:extLst>
              <a:ext uri="{FF2B5EF4-FFF2-40B4-BE49-F238E27FC236}">
                <a16:creationId xmlns:a16="http://schemas.microsoft.com/office/drawing/2014/main" id="{83F3FD79-C989-4E77-B76C-D12B2D16A67C}"/>
              </a:ext>
            </a:extLst>
          </p:cNvPr>
          <p:cNvGrpSpPr/>
          <p:nvPr/>
        </p:nvGrpSpPr>
        <p:grpSpPr>
          <a:xfrm>
            <a:off x="423333" y="1118365"/>
            <a:ext cx="11480800" cy="4850635"/>
            <a:chOff x="350614" y="1510475"/>
            <a:chExt cx="8438279" cy="5155022"/>
          </a:xfrm>
        </p:grpSpPr>
        <p:sp>
          <p:nvSpPr>
            <p:cNvPr id="21" name="Freeform: Shape 20">
              <a:extLst>
                <a:ext uri="{FF2B5EF4-FFF2-40B4-BE49-F238E27FC236}">
                  <a16:creationId xmlns:a16="http://schemas.microsoft.com/office/drawing/2014/main" id="{4CD1D48B-9D7A-4635-959F-3D5EBDB56A76}"/>
                </a:ext>
              </a:extLst>
            </p:cNvPr>
            <p:cNvSpPr/>
            <p:nvPr/>
          </p:nvSpPr>
          <p:spPr>
            <a:xfrm>
              <a:off x="417511" y="1510475"/>
              <a:ext cx="8291482" cy="463942"/>
            </a:xfrm>
            <a:custGeom>
              <a:avLst/>
              <a:gdLst>
                <a:gd name="connsiteX0" fmla="*/ 0 w 1269339"/>
                <a:gd name="connsiteY0" fmla="*/ 90846 h 908462"/>
                <a:gd name="connsiteX1" fmla="*/ 90846 w 1269339"/>
                <a:gd name="connsiteY1" fmla="*/ 0 h 908462"/>
                <a:gd name="connsiteX2" fmla="*/ 1178493 w 1269339"/>
                <a:gd name="connsiteY2" fmla="*/ 0 h 908462"/>
                <a:gd name="connsiteX3" fmla="*/ 1269339 w 1269339"/>
                <a:gd name="connsiteY3" fmla="*/ 90846 h 908462"/>
                <a:gd name="connsiteX4" fmla="*/ 1269339 w 1269339"/>
                <a:gd name="connsiteY4" fmla="*/ 817616 h 908462"/>
                <a:gd name="connsiteX5" fmla="*/ 1178493 w 1269339"/>
                <a:gd name="connsiteY5" fmla="*/ 908462 h 908462"/>
                <a:gd name="connsiteX6" fmla="*/ 90846 w 1269339"/>
                <a:gd name="connsiteY6" fmla="*/ 908462 h 908462"/>
                <a:gd name="connsiteX7" fmla="*/ 0 w 1269339"/>
                <a:gd name="connsiteY7" fmla="*/ 817616 h 908462"/>
                <a:gd name="connsiteX8" fmla="*/ 0 w 1269339"/>
                <a:gd name="connsiteY8" fmla="*/ 90846 h 908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69339" h="908462">
                  <a:moveTo>
                    <a:pt x="0" y="90846"/>
                  </a:moveTo>
                  <a:cubicBezTo>
                    <a:pt x="0" y="40673"/>
                    <a:pt x="40673" y="0"/>
                    <a:pt x="90846" y="0"/>
                  </a:cubicBezTo>
                  <a:lnTo>
                    <a:pt x="1178493" y="0"/>
                  </a:lnTo>
                  <a:cubicBezTo>
                    <a:pt x="1228666" y="0"/>
                    <a:pt x="1269339" y="40673"/>
                    <a:pt x="1269339" y="90846"/>
                  </a:cubicBezTo>
                  <a:lnTo>
                    <a:pt x="1269339" y="817616"/>
                  </a:lnTo>
                  <a:cubicBezTo>
                    <a:pt x="1269339" y="867789"/>
                    <a:pt x="1228666" y="908462"/>
                    <a:pt x="1178493" y="908462"/>
                  </a:cubicBezTo>
                  <a:lnTo>
                    <a:pt x="90846" y="908462"/>
                  </a:lnTo>
                  <a:cubicBezTo>
                    <a:pt x="40673" y="908462"/>
                    <a:pt x="0" y="867789"/>
                    <a:pt x="0" y="817616"/>
                  </a:cubicBezTo>
                  <a:lnTo>
                    <a:pt x="0" y="90846"/>
                  </a:lnTo>
                  <a:close/>
                </a:path>
              </a:pathLst>
            </a:custGeom>
            <a:solidFill>
              <a:schemeClr val="accent5">
                <a:lumMod val="20000"/>
                <a:lumOff val="80000"/>
              </a:schemeClr>
            </a:solidFill>
            <a:ln>
              <a:solidFill>
                <a:schemeClr val="tx2"/>
              </a:solid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26917" tIns="126917" rIns="126917" bIns="126917" numCol="1" spcCol="1270" anchor="ctr" anchorCtr="0">
              <a:noAutofit/>
            </a:bodyPr>
            <a:lstStyle/>
            <a:p>
              <a:pPr algn="ctr" defTabSz="1066773">
                <a:lnSpc>
                  <a:spcPct val="90000"/>
                </a:lnSpc>
                <a:spcBef>
                  <a:spcPct val="0"/>
                </a:spcBef>
                <a:spcAft>
                  <a:spcPct val="35000"/>
                </a:spcAft>
              </a:pPr>
              <a:r>
                <a:rPr lang="en-GB" sz="3200" b="1">
                  <a:solidFill>
                    <a:schemeClr val="tx1"/>
                  </a:solidFill>
                </a:rPr>
                <a:t>Model: Now</a:t>
              </a:r>
            </a:p>
          </p:txBody>
        </p:sp>
        <p:sp>
          <p:nvSpPr>
            <p:cNvPr id="22" name="Freeform: Shape 21">
              <a:extLst>
                <a:ext uri="{FF2B5EF4-FFF2-40B4-BE49-F238E27FC236}">
                  <a16:creationId xmlns:a16="http://schemas.microsoft.com/office/drawing/2014/main" id="{D6D08B7F-044F-4AF4-9E2F-F9738F291587}"/>
                </a:ext>
              </a:extLst>
            </p:cNvPr>
            <p:cNvSpPr/>
            <p:nvPr/>
          </p:nvSpPr>
          <p:spPr>
            <a:xfrm>
              <a:off x="350614" y="6201555"/>
              <a:ext cx="8291482" cy="463942"/>
            </a:xfrm>
            <a:custGeom>
              <a:avLst/>
              <a:gdLst>
                <a:gd name="connsiteX0" fmla="*/ 0 w 1269339"/>
                <a:gd name="connsiteY0" fmla="*/ 90846 h 908462"/>
                <a:gd name="connsiteX1" fmla="*/ 90846 w 1269339"/>
                <a:gd name="connsiteY1" fmla="*/ 0 h 908462"/>
                <a:gd name="connsiteX2" fmla="*/ 1178493 w 1269339"/>
                <a:gd name="connsiteY2" fmla="*/ 0 h 908462"/>
                <a:gd name="connsiteX3" fmla="*/ 1269339 w 1269339"/>
                <a:gd name="connsiteY3" fmla="*/ 90846 h 908462"/>
                <a:gd name="connsiteX4" fmla="*/ 1269339 w 1269339"/>
                <a:gd name="connsiteY4" fmla="*/ 817616 h 908462"/>
                <a:gd name="connsiteX5" fmla="*/ 1178493 w 1269339"/>
                <a:gd name="connsiteY5" fmla="*/ 908462 h 908462"/>
                <a:gd name="connsiteX6" fmla="*/ 90846 w 1269339"/>
                <a:gd name="connsiteY6" fmla="*/ 908462 h 908462"/>
                <a:gd name="connsiteX7" fmla="*/ 0 w 1269339"/>
                <a:gd name="connsiteY7" fmla="*/ 817616 h 908462"/>
                <a:gd name="connsiteX8" fmla="*/ 0 w 1269339"/>
                <a:gd name="connsiteY8" fmla="*/ 90846 h 908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69339" h="908462">
                  <a:moveTo>
                    <a:pt x="0" y="90846"/>
                  </a:moveTo>
                  <a:cubicBezTo>
                    <a:pt x="0" y="40673"/>
                    <a:pt x="40673" y="0"/>
                    <a:pt x="90846" y="0"/>
                  </a:cubicBezTo>
                  <a:lnTo>
                    <a:pt x="1178493" y="0"/>
                  </a:lnTo>
                  <a:cubicBezTo>
                    <a:pt x="1228666" y="0"/>
                    <a:pt x="1269339" y="40673"/>
                    <a:pt x="1269339" y="90846"/>
                  </a:cubicBezTo>
                  <a:lnTo>
                    <a:pt x="1269339" y="817616"/>
                  </a:lnTo>
                  <a:cubicBezTo>
                    <a:pt x="1269339" y="867789"/>
                    <a:pt x="1228666" y="908462"/>
                    <a:pt x="1178493" y="908462"/>
                  </a:cubicBezTo>
                  <a:lnTo>
                    <a:pt x="90846" y="908462"/>
                  </a:lnTo>
                  <a:cubicBezTo>
                    <a:pt x="40673" y="908462"/>
                    <a:pt x="0" y="867789"/>
                    <a:pt x="0" y="817616"/>
                  </a:cubicBezTo>
                  <a:lnTo>
                    <a:pt x="0" y="90846"/>
                  </a:lnTo>
                  <a:close/>
                </a:path>
              </a:pathLst>
            </a:custGeom>
            <a:solidFill>
              <a:schemeClr val="accent4">
                <a:lumMod val="20000"/>
                <a:lumOff val="80000"/>
              </a:schemeClr>
            </a:solidFill>
            <a:ln>
              <a:solidFill>
                <a:schemeClr val="tx2"/>
              </a:solid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26917" tIns="126917" rIns="126917" bIns="126917" numCol="1" spcCol="1270" anchor="ctr" anchorCtr="0">
              <a:noAutofit/>
            </a:bodyPr>
            <a:lstStyle/>
            <a:p>
              <a:pPr algn="ctr" defTabSz="1066773">
                <a:lnSpc>
                  <a:spcPct val="90000"/>
                </a:lnSpc>
                <a:spcBef>
                  <a:spcPct val="0"/>
                </a:spcBef>
                <a:spcAft>
                  <a:spcPct val="35000"/>
                </a:spcAft>
              </a:pPr>
              <a:r>
                <a:rPr lang="en-GB" sz="3200" b="1">
                  <a:solidFill>
                    <a:schemeClr val="tx1"/>
                  </a:solidFill>
                </a:rPr>
                <a:t>Model: Future</a:t>
              </a:r>
            </a:p>
          </p:txBody>
        </p:sp>
        <p:sp>
          <p:nvSpPr>
            <p:cNvPr id="23" name="Arrow: Right 22">
              <a:extLst>
                <a:ext uri="{FF2B5EF4-FFF2-40B4-BE49-F238E27FC236}">
                  <a16:creationId xmlns:a16="http://schemas.microsoft.com/office/drawing/2014/main" id="{F78C6D45-E9F1-4112-9ADF-ACC013EF7406}"/>
                </a:ext>
              </a:extLst>
            </p:cNvPr>
            <p:cNvSpPr/>
            <p:nvPr/>
          </p:nvSpPr>
          <p:spPr bwMode="auto">
            <a:xfrm>
              <a:off x="417511" y="3552200"/>
              <a:ext cx="8371382" cy="880605"/>
            </a:xfrm>
            <a:prstGeom prst="rightArrow">
              <a:avLst/>
            </a:prstGeom>
            <a:solidFill>
              <a:schemeClr val="accent2">
                <a:lumMod val="40000"/>
                <a:lumOff val="60000"/>
              </a:schemeClr>
            </a:solidFill>
            <a:ln w="9525" cap="flat" cmpd="sng" algn="ctr">
              <a:solidFill>
                <a:schemeClr val="tx1"/>
              </a:solidFill>
              <a:prstDash val="solid"/>
              <a:round/>
              <a:headEnd type="none" w="med" len="med"/>
              <a:tailEnd type="none" w="med" len="med"/>
            </a:ln>
            <a:effectLst/>
          </p:spPr>
          <p:txBody>
            <a:bodyPr vert="horz" wrap="square" lIns="121920" tIns="60960" rIns="121920" bIns="60960" numCol="1" rtlCol="0" anchor="ctr" anchorCtr="0" compatLnSpc="1">
              <a:prstTxWarp prst="textNoShape">
                <a:avLst/>
              </a:prstTxWarp>
            </a:bodyPr>
            <a:lstStyle/>
            <a:p>
              <a:pPr algn="ctr" defTabSz="1219170" eaLnBrk="0" fontAlgn="base" hangingPunct="0">
                <a:spcBef>
                  <a:spcPct val="0"/>
                </a:spcBef>
                <a:spcAft>
                  <a:spcPct val="0"/>
                </a:spcAft>
              </a:pPr>
              <a:r>
                <a:rPr lang="en-GB" sz="3200" b="1" dirty="0">
                  <a:latin typeface="Arial" pitchFamily="1" charset="0"/>
                  <a:ea typeface="ヒラギノ角ゴ Pro W3" pitchFamily="1" charset="-128"/>
                  <a:cs typeface="ヒラギノ角ゴ Pro W3" pitchFamily="1" charset="-128"/>
                </a:rPr>
                <a:t>Process</a:t>
              </a:r>
            </a:p>
          </p:txBody>
        </p:sp>
      </p:grpSp>
    </p:spTree>
    <p:extLst>
      <p:ext uri="{BB962C8B-B14F-4D97-AF65-F5344CB8AC3E}">
        <p14:creationId xmlns:p14="http://schemas.microsoft.com/office/powerpoint/2010/main" val="4087901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CC5BE-653D-483F-9298-2EC7834F3B45}"/>
              </a:ext>
            </a:extLst>
          </p:cNvPr>
          <p:cNvSpPr>
            <a:spLocks noGrp="1"/>
          </p:cNvSpPr>
          <p:nvPr>
            <p:ph type="title"/>
          </p:nvPr>
        </p:nvSpPr>
        <p:spPr>
          <a:xfrm>
            <a:off x="208411" y="129903"/>
            <a:ext cx="11983588" cy="934504"/>
          </a:xfrm>
        </p:spPr>
        <p:txBody>
          <a:bodyPr/>
          <a:lstStyle/>
          <a:p>
            <a:r>
              <a:rPr lang="en-GB" sz="4800" dirty="0">
                <a:solidFill>
                  <a:srgbClr val="5F2861"/>
                </a:solidFill>
              </a:rPr>
              <a:t>A single assessment framework</a:t>
            </a:r>
          </a:p>
        </p:txBody>
      </p:sp>
      <p:sp>
        <p:nvSpPr>
          <p:cNvPr id="6" name="Rectangle 3">
            <a:extLst>
              <a:ext uri="{FF2B5EF4-FFF2-40B4-BE49-F238E27FC236}">
                <a16:creationId xmlns:a16="http://schemas.microsoft.com/office/drawing/2014/main" id="{D9C4AE6C-DB61-4969-AA6D-1DDA1FFA5D68}"/>
              </a:ext>
            </a:extLst>
          </p:cNvPr>
          <p:cNvSpPr txBox="1">
            <a:spLocks noChangeArrowheads="1"/>
          </p:cNvSpPr>
          <p:nvPr/>
        </p:nvSpPr>
        <p:spPr bwMode="auto">
          <a:xfrm>
            <a:off x="218725" y="797955"/>
            <a:ext cx="11507340" cy="912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900" tIns="121900" rIns="121900" bIns="121900" numCol="1" anchor="t" anchorCtr="0" compatLnSpc="1">
            <a:prstTxWarp prst="textNoShape">
              <a:avLst/>
            </a:prstTxWarp>
          </a:bodyPr>
          <a:lstStyle>
            <a:lvl1pPr marL="0" marR="0" indent="0" algn="l" rtl="0" eaLnBrk="0" fontAlgn="base" hangingPunct="0">
              <a:lnSpc>
                <a:spcPct val="90000"/>
              </a:lnSpc>
              <a:spcBef>
                <a:spcPts val="0"/>
              </a:spcBef>
              <a:spcAft>
                <a:spcPct val="0"/>
              </a:spcAft>
              <a:buClr>
                <a:srgbClr val="5F2861"/>
              </a:buClr>
              <a:buSzPct val="120000"/>
              <a:tabLst>
                <a:tab pos="261938" algn="l"/>
              </a:tabLst>
              <a:defRPr sz="4267" b="0" i="0">
                <a:solidFill>
                  <a:schemeClr val="tx1"/>
                </a:solidFill>
                <a:latin typeface="+mn-lt"/>
                <a:ea typeface="MS PGothic" pitchFamily="34" charset="-128"/>
                <a:cs typeface="+mn-cs"/>
              </a:defRPr>
            </a:lvl1pPr>
            <a:lvl2pPr marL="0" marR="0" indent="0" algn="l" rtl="0" eaLnBrk="0" fontAlgn="base" hangingPunct="0">
              <a:lnSpc>
                <a:spcPct val="90000"/>
              </a:lnSpc>
              <a:spcBef>
                <a:spcPts val="0"/>
              </a:spcBef>
              <a:spcAft>
                <a:spcPct val="0"/>
              </a:spcAft>
              <a:buClr>
                <a:srgbClr val="5F2861"/>
              </a:buClr>
              <a:buSzPct val="120000"/>
              <a:buChar char="•"/>
              <a:tabLst>
                <a:tab pos="261938" algn="l"/>
              </a:tabLst>
              <a:defRPr sz="2000">
                <a:solidFill>
                  <a:schemeClr val="tx1"/>
                </a:solidFill>
                <a:latin typeface="+mn-lt"/>
                <a:ea typeface="MS PGothic" pitchFamily="34" charset="-128"/>
              </a:defRPr>
            </a:lvl2pPr>
            <a:lvl3pPr marL="0" marR="0" indent="0" algn="l" rtl="0" eaLnBrk="0" fontAlgn="base" hangingPunct="0">
              <a:lnSpc>
                <a:spcPct val="90000"/>
              </a:lnSpc>
              <a:spcBef>
                <a:spcPts val="0"/>
              </a:spcBef>
              <a:spcAft>
                <a:spcPct val="0"/>
              </a:spcAft>
              <a:buFont typeface="Arial" pitchFamily="34" charset="0"/>
              <a:buChar char="-"/>
              <a:tabLst>
                <a:tab pos="261938" algn="l"/>
              </a:tabLst>
              <a:defRPr sz="2000">
                <a:solidFill>
                  <a:schemeClr val="tx1"/>
                </a:solidFill>
                <a:latin typeface="+mn-lt"/>
                <a:ea typeface="MS PGothic" pitchFamily="34" charset="-128"/>
              </a:defRPr>
            </a:lvl3pPr>
            <a:lvl4pPr marL="0" marR="0" indent="0" algn="l" rtl="0" eaLnBrk="0" fontAlgn="base" hangingPunct="0">
              <a:lnSpc>
                <a:spcPct val="90000"/>
              </a:lnSpc>
              <a:spcBef>
                <a:spcPts val="0"/>
              </a:spcBef>
              <a:spcAft>
                <a:spcPct val="0"/>
              </a:spcAft>
              <a:buFont typeface="Wingdings 2" pitchFamily="18" charset="2"/>
              <a:buChar char=""/>
              <a:tabLst>
                <a:tab pos="261938" algn="l"/>
              </a:tabLst>
              <a:defRPr sz="2000">
                <a:solidFill>
                  <a:schemeClr val="tx1"/>
                </a:solidFill>
                <a:latin typeface="+mn-lt"/>
                <a:ea typeface="MS PGothic" pitchFamily="34" charset="-128"/>
              </a:defRPr>
            </a:lvl4pPr>
            <a:lvl5pPr marL="0" marR="0" indent="0" algn="l" rtl="0" eaLnBrk="0" fontAlgn="base" hangingPunct="0">
              <a:lnSpc>
                <a:spcPct val="90000"/>
              </a:lnSpc>
              <a:spcBef>
                <a:spcPts val="0"/>
              </a:spcBef>
              <a:spcAft>
                <a:spcPct val="0"/>
              </a:spcAft>
              <a:buFont typeface="Wingdings 2" pitchFamily="18" charset="2"/>
              <a:buChar char=""/>
              <a:tabLst>
                <a:tab pos="261938" algn="l"/>
              </a:tabLst>
              <a:defRPr sz="2000">
                <a:solidFill>
                  <a:schemeClr val="tx1"/>
                </a:solidFill>
                <a:latin typeface="+mn-lt"/>
                <a:ea typeface="MS PGothic" pitchFamily="34" charset="-128"/>
              </a:defRPr>
            </a:lvl5pPr>
            <a:lvl6pPr marL="0" marR="0" indent="0" algn="l" rtl="0" fontAlgn="base">
              <a:lnSpc>
                <a:spcPct val="90000"/>
              </a:lnSpc>
              <a:spcBef>
                <a:spcPts val="0"/>
              </a:spcBef>
              <a:spcAft>
                <a:spcPct val="0"/>
              </a:spcAft>
              <a:buFont typeface="Wingdings 2" pitchFamily="1" charset="2"/>
              <a:buChar char=""/>
              <a:tabLst>
                <a:tab pos="261938" algn="l"/>
              </a:tabLst>
              <a:defRPr sz="2000">
                <a:solidFill>
                  <a:schemeClr val="tx1"/>
                </a:solidFill>
                <a:latin typeface="+mn-lt"/>
                <a:ea typeface="+mn-ea"/>
              </a:defRPr>
            </a:lvl6pPr>
            <a:lvl7pPr marL="0" marR="0" indent="0" algn="l" rtl="0" fontAlgn="base">
              <a:lnSpc>
                <a:spcPct val="90000"/>
              </a:lnSpc>
              <a:spcBef>
                <a:spcPts val="0"/>
              </a:spcBef>
              <a:spcAft>
                <a:spcPct val="0"/>
              </a:spcAft>
              <a:buFont typeface="Wingdings 2" pitchFamily="1" charset="2"/>
              <a:buChar char=""/>
              <a:tabLst>
                <a:tab pos="261938" algn="l"/>
              </a:tabLst>
              <a:defRPr sz="2000">
                <a:solidFill>
                  <a:schemeClr val="tx1"/>
                </a:solidFill>
                <a:latin typeface="+mn-lt"/>
                <a:ea typeface="+mn-ea"/>
              </a:defRPr>
            </a:lvl7pPr>
            <a:lvl8pPr marL="0" marR="0" indent="0" algn="l" rtl="0" fontAlgn="base">
              <a:lnSpc>
                <a:spcPct val="90000"/>
              </a:lnSpc>
              <a:spcBef>
                <a:spcPts val="0"/>
              </a:spcBef>
              <a:spcAft>
                <a:spcPct val="0"/>
              </a:spcAft>
              <a:buFont typeface="Wingdings 2" pitchFamily="1" charset="2"/>
              <a:buChar char=""/>
              <a:tabLst>
                <a:tab pos="261938" algn="l"/>
              </a:tabLst>
              <a:defRPr sz="2000">
                <a:solidFill>
                  <a:schemeClr val="tx1"/>
                </a:solidFill>
                <a:latin typeface="+mn-lt"/>
                <a:ea typeface="+mn-ea"/>
              </a:defRPr>
            </a:lvl8pPr>
            <a:lvl9pPr marL="0" marR="0" indent="0" algn="l" rtl="0" fontAlgn="base">
              <a:lnSpc>
                <a:spcPct val="90000"/>
              </a:lnSpc>
              <a:spcBef>
                <a:spcPts val="0"/>
              </a:spcBef>
              <a:spcAft>
                <a:spcPct val="0"/>
              </a:spcAft>
              <a:buFont typeface="Wingdings 2" pitchFamily="1" charset="2"/>
              <a:buChar char=""/>
              <a:tabLst>
                <a:tab pos="261938" algn="l"/>
              </a:tabLst>
              <a:defRPr sz="2000">
                <a:solidFill>
                  <a:schemeClr val="tx1"/>
                </a:solidFill>
                <a:latin typeface="+mn-lt"/>
                <a:ea typeface="+mn-ea"/>
              </a:defRPr>
            </a:lvl9pPr>
          </a:lstStyle>
          <a:p>
            <a:pPr defTabSz="1219170">
              <a:tabLst>
                <a:tab pos="349242" algn="l"/>
              </a:tabLst>
              <a:defRPr/>
            </a:pPr>
            <a:r>
              <a:rPr lang="en-GB" sz="2133" kern="0" dirty="0">
                <a:solidFill>
                  <a:srgbClr val="000000"/>
                </a:solidFill>
                <a:latin typeface="Arial"/>
              </a:rPr>
              <a:t>Our framework will assess providers, local authorities and integrated </a:t>
            </a:r>
            <a:br>
              <a:rPr lang="en-GB" sz="2133" kern="0" dirty="0">
                <a:solidFill>
                  <a:srgbClr val="000000"/>
                </a:solidFill>
                <a:latin typeface="Arial"/>
              </a:rPr>
            </a:br>
            <a:r>
              <a:rPr lang="en-GB" sz="2133" kern="0" dirty="0">
                <a:solidFill>
                  <a:srgbClr val="000000"/>
                </a:solidFill>
                <a:latin typeface="Arial"/>
              </a:rPr>
              <a:t>care systems with a consistent set of key themes, from registration </a:t>
            </a:r>
            <a:br>
              <a:rPr lang="en-GB" sz="2133" kern="0" dirty="0">
                <a:solidFill>
                  <a:srgbClr val="000000"/>
                </a:solidFill>
                <a:latin typeface="Arial"/>
              </a:rPr>
            </a:br>
            <a:r>
              <a:rPr lang="en-GB" sz="2133" kern="0" dirty="0">
                <a:solidFill>
                  <a:srgbClr val="000000"/>
                </a:solidFill>
                <a:latin typeface="Arial"/>
              </a:rPr>
              <a:t>through to ongoing assessment</a:t>
            </a:r>
          </a:p>
          <a:p>
            <a:pPr defTabSz="1219170">
              <a:tabLst>
                <a:tab pos="349242" algn="l"/>
              </a:tabLst>
              <a:defRPr/>
            </a:pPr>
            <a:r>
              <a:rPr lang="en-GB" sz="2400" kern="0" dirty="0">
                <a:solidFill>
                  <a:srgbClr val="000000"/>
                </a:solidFill>
                <a:latin typeface="Arial"/>
              </a:rPr>
              <a:t> </a:t>
            </a:r>
            <a:endParaRPr lang="en-GB" altLang="en-US" sz="2400" kern="0" dirty="0">
              <a:solidFill>
                <a:srgbClr val="000000"/>
              </a:solidFill>
              <a:latin typeface="Arial"/>
            </a:endParaRPr>
          </a:p>
        </p:txBody>
      </p:sp>
      <p:graphicFrame>
        <p:nvGraphicFramePr>
          <p:cNvPr id="7" name="Diagram 6">
            <a:extLst>
              <a:ext uri="{FF2B5EF4-FFF2-40B4-BE49-F238E27FC236}">
                <a16:creationId xmlns:a16="http://schemas.microsoft.com/office/drawing/2014/main" id="{EDD7B67E-2976-4F6C-B7EA-F9F1E7C1F45E}"/>
              </a:ext>
            </a:extLst>
          </p:cNvPr>
          <p:cNvGraphicFramePr/>
          <p:nvPr/>
        </p:nvGraphicFramePr>
        <p:xfrm>
          <a:off x="6560458" y="883187"/>
          <a:ext cx="5760639" cy="43956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ectangle 7">
            <a:extLst>
              <a:ext uri="{FF2B5EF4-FFF2-40B4-BE49-F238E27FC236}">
                <a16:creationId xmlns:a16="http://schemas.microsoft.com/office/drawing/2014/main" id="{D832D0C0-37E2-4A40-AA7A-54D8D29E4399}"/>
              </a:ext>
            </a:extLst>
          </p:cNvPr>
          <p:cNvSpPr/>
          <p:nvPr/>
        </p:nvSpPr>
        <p:spPr>
          <a:xfrm>
            <a:off x="5352797" y="3209520"/>
            <a:ext cx="2190631" cy="461665"/>
          </a:xfrm>
          <a:prstGeom prst="rect">
            <a:avLst/>
          </a:prstGeom>
        </p:spPr>
        <p:txBody>
          <a:bodyPr wrap="square">
            <a:spAutoFit/>
          </a:bodyPr>
          <a:lstStyle/>
          <a:p>
            <a:pPr defTabSz="609585">
              <a:defRPr/>
            </a:pPr>
            <a:r>
              <a:rPr lang="en-GB" sz="2400">
                <a:solidFill>
                  <a:srgbClr val="000000"/>
                </a:solidFill>
                <a:latin typeface="Times New Roman" panose="02020603050405020304" pitchFamily="18" charset="0"/>
                <a:ea typeface="ＭＳ Ｐゴシック"/>
              </a:rPr>
              <a:t> </a:t>
            </a:r>
            <a:endParaRPr lang="en-GB" sz="2400">
              <a:solidFill>
                <a:srgbClr val="000000"/>
              </a:solidFill>
              <a:latin typeface="Arial"/>
              <a:ea typeface="ＭＳ Ｐゴシック"/>
            </a:endParaRPr>
          </a:p>
        </p:txBody>
      </p:sp>
      <p:sp>
        <p:nvSpPr>
          <p:cNvPr id="9" name="Rectangle: Rounded Corners 8">
            <a:extLst>
              <a:ext uri="{FF2B5EF4-FFF2-40B4-BE49-F238E27FC236}">
                <a16:creationId xmlns:a16="http://schemas.microsoft.com/office/drawing/2014/main" id="{4751E583-F5FF-42BD-BDFC-666461BD4D08}"/>
              </a:ext>
            </a:extLst>
          </p:cNvPr>
          <p:cNvSpPr/>
          <p:nvPr/>
        </p:nvSpPr>
        <p:spPr bwMode="auto">
          <a:xfrm>
            <a:off x="375776" y="1871341"/>
            <a:ext cx="6707197" cy="1123960"/>
          </a:xfrm>
          <a:prstGeom prst="roundRect">
            <a:avLst/>
          </a:prstGeom>
          <a:solidFill>
            <a:srgbClr val="F2EACB"/>
          </a:solidFill>
          <a:ln w="9525" cap="flat" cmpd="sng" algn="ctr">
            <a:solidFill>
              <a:schemeClr val="tx1"/>
            </a:solidFill>
            <a:prstDash val="solid"/>
            <a:round/>
            <a:headEnd type="none" w="med" len="med"/>
            <a:tailEnd type="none" w="med" len="med"/>
          </a:ln>
          <a:effectLst/>
        </p:spPr>
        <p:txBody>
          <a:bodyPr vert="horz" wrap="square" lIns="121920" tIns="60960" rIns="121920" bIns="60960" numCol="1" rtlCol="0" anchor="ctr" anchorCtr="0" compatLnSpc="1">
            <a:prstTxWarp prst="textNoShape">
              <a:avLst/>
            </a:prstTxWarp>
          </a:bodyPr>
          <a:lstStyle/>
          <a:p>
            <a:pPr algn="ctr" defTabSz="609585">
              <a:defRPr/>
            </a:pPr>
            <a:r>
              <a:rPr lang="en-US" sz="2133" dirty="0">
                <a:solidFill>
                  <a:srgbClr val="000000"/>
                </a:solidFill>
                <a:latin typeface="Arial"/>
                <a:ea typeface="ＭＳ Ｐゴシック"/>
              </a:rPr>
              <a:t>Aligned with “I” statements, based on what people expect and need, to bring these questions to life and as a basis for gathering structured feedback​</a:t>
            </a:r>
            <a:endParaRPr lang="en-GB" sz="3733" dirty="0">
              <a:solidFill>
                <a:srgbClr val="000000"/>
              </a:solidFill>
              <a:latin typeface="Arial" panose="020B0604020202020204" pitchFamily="34" charset="0"/>
              <a:ea typeface="ヒラギノ角ゴ Pro W3" pitchFamily="-16" charset="-128"/>
            </a:endParaRPr>
          </a:p>
        </p:txBody>
      </p:sp>
      <p:sp>
        <p:nvSpPr>
          <p:cNvPr id="10" name="Rectangle: Rounded Corners 9">
            <a:extLst>
              <a:ext uri="{FF2B5EF4-FFF2-40B4-BE49-F238E27FC236}">
                <a16:creationId xmlns:a16="http://schemas.microsoft.com/office/drawing/2014/main" id="{A1E74E3E-8F1B-43D1-9855-112AB0BF14EE}"/>
              </a:ext>
            </a:extLst>
          </p:cNvPr>
          <p:cNvSpPr/>
          <p:nvPr/>
        </p:nvSpPr>
        <p:spPr bwMode="auto">
          <a:xfrm>
            <a:off x="375777" y="3081018"/>
            <a:ext cx="6184681" cy="968908"/>
          </a:xfrm>
          <a:prstGeom prst="roundRect">
            <a:avLst/>
          </a:prstGeom>
          <a:solidFill>
            <a:srgbClr val="666E6B"/>
          </a:solidFill>
          <a:ln w="9525" cap="flat" cmpd="sng" algn="ctr">
            <a:solidFill>
              <a:schemeClr val="tx1"/>
            </a:solidFill>
            <a:prstDash val="solid"/>
            <a:round/>
            <a:headEnd type="none" w="med" len="med"/>
            <a:tailEnd type="none" w="med" len="med"/>
          </a:ln>
          <a:effectLst/>
        </p:spPr>
        <p:txBody>
          <a:bodyPr vert="horz" wrap="square" lIns="121920" tIns="60960" rIns="121920" bIns="60960" numCol="1" rtlCol="0" anchor="ctr" anchorCtr="0" compatLnSpc="1">
            <a:prstTxWarp prst="textNoShape">
              <a:avLst/>
            </a:prstTxWarp>
          </a:bodyPr>
          <a:lstStyle/>
          <a:p>
            <a:pPr algn="ctr" defTabSz="609585">
              <a:defRPr/>
            </a:pPr>
            <a:r>
              <a:rPr lang="en-US" sz="2133" dirty="0">
                <a:solidFill>
                  <a:srgbClr val="FFFFFF"/>
                </a:solidFill>
                <a:latin typeface="Arial"/>
                <a:ea typeface="ＭＳ Ｐゴシック"/>
              </a:rPr>
              <a:t>Expressed as “We” statements; the standards against which we hold providers, LAs and ICSs to account​</a:t>
            </a:r>
            <a:endParaRPr lang="en-GB" sz="2133" dirty="0">
              <a:solidFill>
                <a:srgbClr val="FFFFFF"/>
              </a:solidFill>
              <a:latin typeface="Arial" panose="020B0604020202020204" pitchFamily="34" charset="0"/>
              <a:ea typeface="ヒラギノ角ゴ Pro W3" pitchFamily="-16" charset="-128"/>
            </a:endParaRPr>
          </a:p>
        </p:txBody>
      </p:sp>
      <p:sp>
        <p:nvSpPr>
          <p:cNvPr id="11" name="Rectangle: Rounded Corners 10">
            <a:extLst>
              <a:ext uri="{FF2B5EF4-FFF2-40B4-BE49-F238E27FC236}">
                <a16:creationId xmlns:a16="http://schemas.microsoft.com/office/drawing/2014/main" id="{8A2AC23E-1AA2-4761-93C4-36E0BB5AEA57}"/>
              </a:ext>
            </a:extLst>
          </p:cNvPr>
          <p:cNvSpPr/>
          <p:nvPr/>
        </p:nvSpPr>
        <p:spPr bwMode="auto">
          <a:xfrm>
            <a:off x="375776" y="4119605"/>
            <a:ext cx="5584757" cy="1106032"/>
          </a:xfrm>
          <a:prstGeom prst="roundRect">
            <a:avLst/>
          </a:prstGeom>
          <a:solidFill>
            <a:srgbClr val="D62866"/>
          </a:solidFill>
          <a:ln w="9525" cap="flat" cmpd="sng" algn="ctr">
            <a:solidFill>
              <a:schemeClr val="tx1"/>
            </a:solidFill>
            <a:prstDash val="solid"/>
            <a:round/>
            <a:headEnd type="none" w="med" len="med"/>
            <a:tailEnd type="none" w="med" len="med"/>
          </a:ln>
          <a:effectLst/>
        </p:spPr>
        <p:txBody>
          <a:bodyPr vert="horz" wrap="square" lIns="121920" tIns="60960" rIns="121920" bIns="60960" numCol="1" rtlCol="0" anchor="ctr" anchorCtr="0" compatLnSpc="1">
            <a:prstTxWarp prst="textNoShape">
              <a:avLst/>
            </a:prstTxWarp>
          </a:bodyPr>
          <a:lstStyle/>
          <a:p>
            <a:pPr algn="ctr" defTabSz="609585">
              <a:defRPr/>
            </a:pPr>
            <a:r>
              <a:rPr lang="en-GB" sz="2133" dirty="0">
                <a:solidFill>
                  <a:srgbClr val="FFFFFF"/>
                </a:solidFill>
                <a:latin typeface="Arial"/>
                <a:ea typeface="ＭＳ Ｐゴシック"/>
              </a:rPr>
              <a:t>People’s experience</a:t>
            </a:r>
            <a:r>
              <a:rPr lang="en-US" sz="2133" dirty="0">
                <a:solidFill>
                  <a:srgbClr val="FFFFFF"/>
                </a:solidFill>
                <a:latin typeface="Arial"/>
                <a:ea typeface="ＭＳ Ｐゴシック"/>
              </a:rPr>
              <a:t>​, f</a:t>
            </a:r>
            <a:r>
              <a:rPr lang="en-GB" sz="2133" dirty="0" err="1">
                <a:solidFill>
                  <a:srgbClr val="FFFFFF"/>
                </a:solidFill>
                <a:latin typeface="Arial"/>
                <a:ea typeface="ＭＳ Ｐゴシック"/>
              </a:rPr>
              <a:t>eedback</a:t>
            </a:r>
            <a:r>
              <a:rPr lang="en-GB" sz="2133" dirty="0">
                <a:solidFill>
                  <a:srgbClr val="FFFFFF"/>
                </a:solidFill>
                <a:latin typeface="Arial"/>
                <a:ea typeface="ＭＳ Ｐゴシック"/>
              </a:rPr>
              <a:t> from staff and leaders</a:t>
            </a:r>
            <a:r>
              <a:rPr lang="en-US" sz="2133" dirty="0">
                <a:solidFill>
                  <a:srgbClr val="FFFFFF"/>
                </a:solidFill>
                <a:latin typeface="Arial"/>
                <a:ea typeface="ＭＳ Ｐゴシック"/>
              </a:rPr>
              <a:t>​, f</a:t>
            </a:r>
            <a:r>
              <a:rPr lang="en-GB" sz="2133" dirty="0" err="1">
                <a:solidFill>
                  <a:srgbClr val="FFFFFF"/>
                </a:solidFill>
                <a:latin typeface="Arial"/>
                <a:ea typeface="ＭＳ Ｐゴシック"/>
              </a:rPr>
              <a:t>eedback</a:t>
            </a:r>
            <a:r>
              <a:rPr lang="en-GB" sz="2133" dirty="0">
                <a:solidFill>
                  <a:srgbClr val="FFFFFF"/>
                </a:solidFill>
                <a:latin typeface="Arial"/>
                <a:ea typeface="ＭＳ Ｐゴシック"/>
              </a:rPr>
              <a:t> from partners, observation, processes, outcomes</a:t>
            </a:r>
            <a:endParaRPr lang="en-GB" sz="2667" dirty="0">
              <a:solidFill>
                <a:srgbClr val="FFFFFF"/>
              </a:solidFill>
              <a:latin typeface="Arial" panose="020B0604020202020204" pitchFamily="34" charset="0"/>
              <a:ea typeface="ヒラギノ角ゴ Pro W3" pitchFamily="-16" charset="-128"/>
            </a:endParaRPr>
          </a:p>
        </p:txBody>
      </p:sp>
      <p:sp>
        <p:nvSpPr>
          <p:cNvPr id="12" name="Rectangle: Rounded Corners 11">
            <a:extLst>
              <a:ext uri="{FF2B5EF4-FFF2-40B4-BE49-F238E27FC236}">
                <a16:creationId xmlns:a16="http://schemas.microsoft.com/office/drawing/2014/main" id="{28C06520-EB8C-4530-A61D-9194D46CD02E}"/>
              </a:ext>
            </a:extLst>
          </p:cNvPr>
          <p:cNvSpPr/>
          <p:nvPr/>
        </p:nvSpPr>
        <p:spPr bwMode="auto">
          <a:xfrm>
            <a:off x="375777" y="5288909"/>
            <a:ext cx="5120300" cy="968908"/>
          </a:xfrm>
          <a:prstGeom prst="roundRect">
            <a:avLst/>
          </a:prstGeom>
          <a:solidFill>
            <a:srgbClr val="6B2861">
              <a:alpha val="80000"/>
            </a:srgbClr>
          </a:solidFill>
          <a:ln w="9525" cap="flat" cmpd="sng" algn="ctr">
            <a:solidFill>
              <a:schemeClr val="tx1"/>
            </a:solidFill>
            <a:prstDash val="solid"/>
            <a:round/>
            <a:headEnd type="none" w="med" len="med"/>
            <a:tailEnd type="none" w="med" len="med"/>
          </a:ln>
          <a:effectLst/>
        </p:spPr>
        <p:txBody>
          <a:bodyPr vert="horz" wrap="square" lIns="121920" tIns="60960" rIns="121920" bIns="60960" numCol="1" rtlCol="0" anchor="ctr" anchorCtr="0" compatLnSpc="1">
            <a:prstTxWarp prst="textNoShape">
              <a:avLst/>
            </a:prstTxWarp>
          </a:bodyPr>
          <a:lstStyle/>
          <a:p>
            <a:pPr algn="ctr" defTabSz="609585">
              <a:defRPr/>
            </a:pPr>
            <a:r>
              <a:rPr lang="en-GB" sz="2133" dirty="0">
                <a:solidFill>
                  <a:srgbClr val="FFFFFF"/>
                </a:solidFill>
                <a:latin typeface="Arial"/>
                <a:ea typeface="ＭＳ Ｐゴシック"/>
              </a:rPr>
              <a:t>Data and information specific to the scope of assessment, delivery model or population group</a:t>
            </a:r>
            <a:endParaRPr lang="en-GB" sz="2133" dirty="0">
              <a:solidFill>
                <a:srgbClr val="FFFFFF"/>
              </a:solidFill>
              <a:latin typeface="Arial" panose="020B0604020202020204" pitchFamily="34" charset="0"/>
              <a:ea typeface="ヒラギノ角ゴ Pro W3" pitchFamily="-16" charset="-128"/>
            </a:endParaRPr>
          </a:p>
        </p:txBody>
      </p:sp>
      <p:sp>
        <p:nvSpPr>
          <p:cNvPr id="13" name="Rectangle 12">
            <a:extLst>
              <a:ext uri="{FF2B5EF4-FFF2-40B4-BE49-F238E27FC236}">
                <a16:creationId xmlns:a16="http://schemas.microsoft.com/office/drawing/2014/main" id="{16728355-1A8E-4EE9-B91A-E9B2003E11B7}"/>
              </a:ext>
            </a:extLst>
          </p:cNvPr>
          <p:cNvSpPr>
            <a:spLocks noChangeAspect="1"/>
          </p:cNvSpPr>
          <p:nvPr/>
        </p:nvSpPr>
        <p:spPr>
          <a:xfrm>
            <a:off x="6275479" y="5195114"/>
            <a:ext cx="5760640" cy="748795"/>
          </a:xfrm>
          <a:prstGeom prst="rect">
            <a:avLst/>
          </a:prstGeom>
          <a:scene3d>
            <a:camera prst="isometricOffAxis2Left">
              <a:rot lat="1080000" lon="1500000" rev="0"/>
            </a:camera>
            <a:lightRig rig="threePt" dir="t"/>
          </a:scene3d>
        </p:spPr>
        <p:txBody>
          <a:bodyPr wrap="square">
            <a:spAutoFit/>
            <a:scene3d>
              <a:camera prst="isometricOffAxis2Left">
                <a:rot lat="1200000" lon="1200000" rev="0"/>
              </a:camera>
              <a:lightRig rig="threePt" dir="t"/>
            </a:scene3d>
          </a:bodyPr>
          <a:lstStyle/>
          <a:p>
            <a:pPr algn="ctr" defTabSz="609585">
              <a:defRPr/>
            </a:pPr>
            <a:r>
              <a:rPr lang="en-US" sz="2133" dirty="0">
                <a:solidFill>
                  <a:srgbClr val="000000"/>
                </a:solidFill>
                <a:latin typeface="Arial"/>
                <a:ea typeface="ＭＳ Ｐゴシック"/>
              </a:rPr>
              <a:t>Underpinned by best practice standards and guidance​</a:t>
            </a:r>
            <a:endParaRPr lang="en-GB" sz="2133" dirty="0">
              <a:solidFill>
                <a:srgbClr val="000000"/>
              </a:solidFill>
              <a:latin typeface="Arial"/>
              <a:ea typeface="ＭＳ Ｐゴシック"/>
            </a:endParaRPr>
          </a:p>
        </p:txBody>
      </p:sp>
    </p:spTree>
    <p:extLst>
      <p:ext uri="{BB962C8B-B14F-4D97-AF65-F5344CB8AC3E}">
        <p14:creationId xmlns:p14="http://schemas.microsoft.com/office/powerpoint/2010/main" val="3982604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42444-AD85-4C4D-A464-97B7968AFFE6}"/>
              </a:ext>
            </a:extLst>
          </p:cNvPr>
          <p:cNvSpPr>
            <a:spLocks noGrp="1"/>
          </p:cNvSpPr>
          <p:nvPr>
            <p:ph type="title"/>
          </p:nvPr>
        </p:nvSpPr>
        <p:spPr>
          <a:xfrm>
            <a:off x="609839" y="219352"/>
            <a:ext cx="10972319" cy="1325033"/>
          </a:xfrm>
        </p:spPr>
        <p:txBody>
          <a:bodyPr/>
          <a:lstStyle/>
          <a:p>
            <a:r>
              <a:rPr lang="en-GB" sz="5400" dirty="0">
                <a:solidFill>
                  <a:srgbClr val="5F2861"/>
                </a:solidFill>
              </a:rPr>
              <a:t>How will we inspect medicines?</a:t>
            </a:r>
            <a:endParaRPr lang="en-GB" dirty="0"/>
          </a:p>
        </p:txBody>
      </p:sp>
      <p:pic>
        <p:nvPicPr>
          <p:cNvPr id="4" name="Content Placeholder 3">
            <a:extLst>
              <a:ext uri="{FF2B5EF4-FFF2-40B4-BE49-F238E27FC236}">
                <a16:creationId xmlns:a16="http://schemas.microsoft.com/office/drawing/2014/main" id="{0D29F7CF-99B6-4559-B4BD-1BB238AFAB04}"/>
              </a:ext>
            </a:extLst>
          </p:cNvPr>
          <p:cNvPicPr>
            <a:picLocks noGrp="1" noChangeAspect="1"/>
          </p:cNvPicPr>
          <p:nvPr>
            <p:ph idx="1"/>
          </p:nvPr>
        </p:nvPicPr>
        <p:blipFill>
          <a:blip r:embed="rId3"/>
          <a:stretch>
            <a:fillRect/>
          </a:stretch>
        </p:blipFill>
        <p:spPr>
          <a:xfrm>
            <a:off x="6922531" y="1554391"/>
            <a:ext cx="5509260" cy="4413242"/>
          </a:xfrm>
          <a:prstGeom prst="rect">
            <a:avLst/>
          </a:prstGeom>
        </p:spPr>
      </p:pic>
      <p:sp>
        <p:nvSpPr>
          <p:cNvPr id="8" name="Rectangle: Rounded Corners 7">
            <a:extLst>
              <a:ext uri="{FF2B5EF4-FFF2-40B4-BE49-F238E27FC236}">
                <a16:creationId xmlns:a16="http://schemas.microsoft.com/office/drawing/2014/main" id="{0150833A-C641-48BE-BE9E-49386D862BE7}"/>
              </a:ext>
            </a:extLst>
          </p:cNvPr>
          <p:cNvSpPr/>
          <p:nvPr/>
        </p:nvSpPr>
        <p:spPr>
          <a:xfrm>
            <a:off x="609839" y="1303022"/>
            <a:ext cx="7619761" cy="1107996"/>
          </a:xfrm>
          <a:prstGeom prst="round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Rounded Corners 8">
            <a:extLst>
              <a:ext uri="{FF2B5EF4-FFF2-40B4-BE49-F238E27FC236}">
                <a16:creationId xmlns:a16="http://schemas.microsoft.com/office/drawing/2014/main" id="{B9E554CB-2B6C-4E7B-AEAC-CC0AAF0A9070}"/>
              </a:ext>
            </a:extLst>
          </p:cNvPr>
          <p:cNvSpPr/>
          <p:nvPr/>
        </p:nvSpPr>
        <p:spPr>
          <a:xfrm>
            <a:off x="609839" y="2462017"/>
            <a:ext cx="7471171" cy="1708615"/>
          </a:xfrm>
          <a:prstGeom prst="roundRect">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Rounded Corners 9">
            <a:extLst>
              <a:ext uri="{FF2B5EF4-FFF2-40B4-BE49-F238E27FC236}">
                <a16:creationId xmlns:a16="http://schemas.microsoft.com/office/drawing/2014/main" id="{0A5C5585-2EB1-4C05-A213-B853B62BA47B}"/>
              </a:ext>
            </a:extLst>
          </p:cNvPr>
          <p:cNvSpPr/>
          <p:nvPr/>
        </p:nvSpPr>
        <p:spPr>
          <a:xfrm>
            <a:off x="609839" y="4248032"/>
            <a:ext cx="6636781" cy="1009768"/>
          </a:xfrm>
          <a:prstGeom prst="roundRect">
            <a:avLst/>
          </a:prstGeom>
          <a:solidFill>
            <a:srgbClr val="D6009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Rounded Corners 10">
            <a:extLst>
              <a:ext uri="{FF2B5EF4-FFF2-40B4-BE49-F238E27FC236}">
                <a16:creationId xmlns:a16="http://schemas.microsoft.com/office/drawing/2014/main" id="{FCDA21B7-7678-4071-B7FE-087B50FD1CF2}"/>
              </a:ext>
            </a:extLst>
          </p:cNvPr>
          <p:cNvSpPr/>
          <p:nvPr/>
        </p:nvSpPr>
        <p:spPr>
          <a:xfrm>
            <a:off x="609839" y="5335200"/>
            <a:ext cx="7269480" cy="859860"/>
          </a:xfrm>
          <a:prstGeom prst="roundRect">
            <a:avLst/>
          </a:prstGeom>
          <a:solidFill>
            <a:srgbClr val="74366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1B92DC4F-B265-494D-BE34-AF31256BC645}"/>
              </a:ext>
            </a:extLst>
          </p:cNvPr>
          <p:cNvSpPr txBox="1"/>
          <p:nvPr/>
        </p:nvSpPr>
        <p:spPr>
          <a:xfrm>
            <a:off x="720090" y="1303021"/>
            <a:ext cx="7360920" cy="1107996"/>
          </a:xfrm>
          <a:prstGeom prst="rect">
            <a:avLst/>
          </a:prstGeom>
          <a:noFill/>
        </p:spPr>
        <p:txBody>
          <a:bodyPr wrap="square" rtlCol="0">
            <a:spAutoFit/>
          </a:bodyPr>
          <a:lstStyle/>
          <a:p>
            <a:r>
              <a:rPr lang="en-GB" sz="2200" dirty="0"/>
              <a:t>Key question: Safe</a:t>
            </a:r>
          </a:p>
          <a:p>
            <a:r>
              <a:rPr lang="en-GB" sz="2200" dirty="0"/>
              <a:t>I feel safe and am supported to understand and manage any risks</a:t>
            </a:r>
          </a:p>
        </p:txBody>
      </p:sp>
      <p:sp>
        <p:nvSpPr>
          <p:cNvPr id="13" name="TextBox 12">
            <a:extLst>
              <a:ext uri="{FF2B5EF4-FFF2-40B4-BE49-F238E27FC236}">
                <a16:creationId xmlns:a16="http://schemas.microsoft.com/office/drawing/2014/main" id="{15610D4B-61BF-4BD4-89F6-4137D6EC163C}"/>
              </a:ext>
            </a:extLst>
          </p:cNvPr>
          <p:cNvSpPr txBox="1"/>
          <p:nvPr/>
        </p:nvSpPr>
        <p:spPr>
          <a:xfrm>
            <a:off x="811530" y="2539416"/>
            <a:ext cx="7269480" cy="1631216"/>
          </a:xfrm>
          <a:prstGeom prst="rect">
            <a:avLst/>
          </a:prstGeom>
          <a:noFill/>
        </p:spPr>
        <p:txBody>
          <a:bodyPr wrap="square" rtlCol="0">
            <a:spAutoFit/>
          </a:bodyPr>
          <a:lstStyle/>
          <a:p>
            <a:r>
              <a:rPr lang="en-GB" sz="2000" dirty="0">
                <a:solidFill>
                  <a:schemeClr val="bg1"/>
                </a:solidFill>
              </a:rPr>
              <a:t>Quality statement: Medicines optimisation</a:t>
            </a:r>
          </a:p>
          <a:p>
            <a:r>
              <a:rPr lang="en-GB" sz="2000" dirty="0">
                <a:solidFill>
                  <a:schemeClr val="bg1"/>
                </a:solidFill>
              </a:rPr>
              <a:t>We make sure that medicines and treatments are safe and meet people’s needs, capacities and preferences by enabling them to be involved in planning , including when changes happen. </a:t>
            </a:r>
          </a:p>
        </p:txBody>
      </p:sp>
      <p:sp>
        <p:nvSpPr>
          <p:cNvPr id="14" name="TextBox 13">
            <a:extLst>
              <a:ext uri="{FF2B5EF4-FFF2-40B4-BE49-F238E27FC236}">
                <a16:creationId xmlns:a16="http://schemas.microsoft.com/office/drawing/2014/main" id="{CF4FDD1D-06A7-4052-9795-1FEF63507D89}"/>
              </a:ext>
            </a:extLst>
          </p:cNvPr>
          <p:cNvSpPr txBox="1"/>
          <p:nvPr/>
        </p:nvSpPr>
        <p:spPr>
          <a:xfrm>
            <a:off x="811530" y="4248031"/>
            <a:ext cx="6111001" cy="1015663"/>
          </a:xfrm>
          <a:prstGeom prst="rect">
            <a:avLst/>
          </a:prstGeom>
          <a:noFill/>
        </p:spPr>
        <p:txBody>
          <a:bodyPr wrap="square" rtlCol="0">
            <a:spAutoFit/>
          </a:bodyPr>
          <a:lstStyle/>
          <a:p>
            <a:r>
              <a:rPr lang="en-GB" sz="2000" dirty="0">
                <a:solidFill>
                  <a:schemeClr val="bg1"/>
                </a:solidFill>
              </a:rPr>
              <a:t>Evidence categories: talking to people and staff, observations of medicines administration, review of medicines records</a:t>
            </a:r>
          </a:p>
        </p:txBody>
      </p:sp>
      <p:sp>
        <p:nvSpPr>
          <p:cNvPr id="15" name="TextBox 14">
            <a:extLst>
              <a:ext uri="{FF2B5EF4-FFF2-40B4-BE49-F238E27FC236}">
                <a16:creationId xmlns:a16="http://schemas.microsoft.com/office/drawing/2014/main" id="{31DF98B1-1283-4D1A-884E-517AB51F14B3}"/>
              </a:ext>
            </a:extLst>
          </p:cNvPr>
          <p:cNvSpPr txBox="1"/>
          <p:nvPr/>
        </p:nvSpPr>
        <p:spPr>
          <a:xfrm>
            <a:off x="811530" y="5394960"/>
            <a:ext cx="6777990" cy="707886"/>
          </a:xfrm>
          <a:prstGeom prst="rect">
            <a:avLst/>
          </a:prstGeom>
          <a:noFill/>
        </p:spPr>
        <p:txBody>
          <a:bodyPr wrap="square" rtlCol="0">
            <a:spAutoFit/>
          </a:bodyPr>
          <a:lstStyle/>
          <a:p>
            <a:r>
              <a:rPr lang="en-GB" sz="2000" dirty="0">
                <a:solidFill>
                  <a:schemeClr val="bg1"/>
                </a:solidFill>
              </a:rPr>
              <a:t>Specific evidence and quality indicators: refer to best practice guidance NICE SC1 and NG67</a:t>
            </a:r>
          </a:p>
        </p:txBody>
      </p:sp>
    </p:spTree>
    <p:extLst>
      <p:ext uri="{BB962C8B-B14F-4D97-AF65-F5344CB8AC3E}">
        <p14:creationId xmlns:p14="http://schemas.microsoft.com/office/powerpoint/2010/main" val="3523515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02ED7E1-B937-4FEB-AF20-E0D4C4B669AC}"/>
              </a:ext>
            </a:extLst>
          </p:cNvPr>
          <p:cNvSpPr>
            <a:spLocks noGrp="1"/>
          </p:cNvSpPr>
          <p:nvPr>
            <p:ph type="title"/>
          </p:nvPr>
        </p:nvSpPr>
        <p:spPr/>
        <p:txBody>
          <a:bodyPr/>
          <a:lstStyle/>
          <a:p>
            <a:r>
              <a:rPr lang="en-US" dirty="0"/>
              <a:t>Health and Social Care Act 2008 (Regulated Activities) Regulations 2014​</a:t>
            </a:r>
            <a:endParaRPr lang="en-GB" dirty="0"/>
          </a:p>
        </p:txBody>
      </p:sp>
      <p:sp>
        <p:nvSpPr>
          <p:cNvPr id="6" name="Content Placeholder 5">
            <a:extLst>
              <a:ext uri="{FF2B5EF4-FFF2-40B4-BE49-F238E27FC236}">
                <a16:creationId xmlns:a16="http://schemas.microsoft.com/office/drawing/2014/main" id="{D1E37509-E916-4FB2-BF9A-900A0B84EED5}"/>
              </a:ext>
            </a:extLst>
          </p:cNvPr>
          <p:cNvSpPr>
            <a:spLocks noGrp="1"/>
          </p:cNvSpPr>
          <p:nvPr>
            <p:ph idx="1"/>
          </p:nvPr>
        </p:nvSpPr>
        <p:spPr>
          <a:xfrm>
            <a:off x="863600" y="1772816"/>
            <a:ext cx="10586277" cy="4318000"/>
          </a:xfrm>
        </p:spPr>
        <p:txBody>
          <a:bodyPr/>
          <a:lstStyle/>
          <a:p>
            <a:r>
              <a:rPr lang="en-GB" sz="1800" dirty="0"/>
              <a:t>Regulations </a:t>
            </a:r>
          </a:p>
          <a:p>
            <a:r>
              <a:rPr lang="en-GB" sz="1800" dirty="0"/>
              <a:t>12 (1)</a:t>
            </a:r>
            <a:r>
              <a:rPr lang="en-US" sz="1800" dirty="0"/>
              <a:t>​ </a:t>
            </a:r>
            <a:r>
              <a:rPr lang="en-GB" sz="1800" dirty="0"/>
              <a:t>Care and treatment must be provided in a safe way for service users</a:t>
            </a:r>
            <a:r>
              <a:rPr lang="en-US" sz="1800" dirty="0"/>
              <a:t>​</a:t>
            </a:r>
          </a:p>
          <a:p>
            <a:r>
              <a:rPr lang="en-GB" sz="1800" dirty="0"/>
              <a:t>​12 (2) without limiting paragraph (1) the things which a registered person must do to comply with that paragraph include:</a:t>
            </a:r>
            <a:r>
              <a:rPr lang="en-US" sz="1800" dirty="0"/>
              <a:t>​</a:t>
            </a:r>
            <a:r>
              <a:rPr lang="en-GB" sz="1800" dirty="0"/>
              <a:t>​</a:t>
            </a:r>
          </a:p>
          <a:p>
            <a:r>
              <a:rPr lang="en-GB" sz="1800" dirty="0"/>
              <a:t>12(2) (g) the proper and safe use of medicines</a:t>
            </a:r>
            <a:r>
              <a:rPr lang="en-US" sz="1800" dirty="0"/>
              <a:t>​</a:t>
            </a:r>
          </a:p>
          <a:p>
            <a:r>
              <a:rPr lang="en-GB" sz="1800" dirty="0"/>
              <a:t>9: Person-centred care</a:t>
            </a:r>
            <a:r>
              <a:rPr lang="en-US" sz="1800" dirty="0"/>
              <a:t>​</a:t>
            </a:r>
          </a:p>
          <a:p>
            <a:r>
              <a:rPr lang="en-GB" sz="1800" dirty="0"/>
              <a:t>10: Dignity and respect</a:t>
            </a:r>
            <a:r>
              <a:rPr lang="en-US" sz="1800" dirty="0"/>
              <a:t>​</a:t>
            </a:r>
          </a:p>
          <a:p>
            <a:r>
              <a:rPr lang="en-GB" sz="1800" dirty="0"/>
              <a:t>11: Need for consent</a:t>
            </a:r>
            <a:r>
              <a:rPr lang="en-US" sz="1800" dirty="0"/>
              <a:t>​</a:t>
            </a:r>
          </a:p>
          <a:p>
            <a:r>
              <a:rPr lang="en-GB" sz="1800" dirty="0"/>
              <a:t>13: Safeguarding service users from abuse and improper treatment</a:t>
            </a:r>
            <a:r>
              <a:rPr lang="en-US" sz="1800" dirty="0"/>
              <a:t>​</a:t>
            </a:r>
          </a:p>
          <a:p>
            <a:r>
              <a:rPr lang="en-GB" sz="1800" dirty="0"/>
              <a:t>14: Meeting nutritional and hydration needs</a:t>
            </a:r>
            <a:r>
              <a:rPr lang="en-US" sz="1800" dirty="0"/>
              <a:t>​</a:t>
            </a:r>
          </a:p>
          <a:p>
            <a:r>
              <a:rPr lang="en-GB" sz="1800" dirty="0"/>
              <a:t>17: Good governance</a:t>
            </a:r>
            <a:r>
              <a:rPr lang="en-US" sz="1800" dirty="0"/>
              <a:t>​</a:t>
            </a:r>
          </a:p>
          <a:p>
            <a:r>
              <a:rPr lang="en-GB" sz="1800" dirty="0"/>
              <a:t>18: Staffing</a:t>
            </a:r>
            <a:r>
              <a:rPr lang="en-US" sz="1800" dirty="0"/>
              <a:t>​</a:t>
            </a:r>
          </a:p>
          <a:p>
            <a:pPr marL="0" indent="0"/>
            <a:endParaRPr lang="en-GB" sz="2200" dirty="0"/>
          </a:p>
        </p:txBody>
      </p:sp>
    </p:spTree>
    <p:extLst>
      <p:ext uri="{BB962C8B-B14F-4D97-AF65-F5344CB8AC3E}">
        <p14:creationId xmlns:p14="http://schemas.microsoft.com/office/powerpoint/2010/main" val="1363016122"/>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02ED7E1-B937-4FEB-AF20-E0D4C4B669AC}"/>
              </a:ext>
            </a:extLst>
          </p:cNvPr>
          <p:cNvSpPr>
            <a:spLocks noGrp="1"/>
          </p:cNvSpPr>
          <p:nvPr>
            <p:ph type="title"/>
          </p:nvPr>
        </p:nvSpPr>
        <p:spPr/>
        <p:txBody>
          <a:bodyPr/>
          <a:lstStyle/>
          <a:p>
            <a:r>
              <a:rPr lang="en-GB" dirty="0"/>
              <a:t>Medicines errors</a:t>
            </a:r>
          </a:p>
        </p:txBody>
      </p:sp>
      <p:sp>
        <p:nvSpPr>
          <p:cNvPr id="6" name="Content Placeholder 5">
            <a:extLst>
              <a:ext uri="{FF2B5EF4-FFF2-40B4-BE49-F238E27FC236}">
                <a16:creationId xmlns:a16="http://schemas.microsoft.com/office/drawing/2014/main" id="{D1E37509-E916-4FB2-BF9A-900A0B84EED5}"/>
              </a:ext>
            </a:extLst>
          </p:cNvPr>
          <p:cNvSpPr>
            <a:spLocks noGrp="1"/>
          </p:cNvSpPr>
          <p:nvPr>
            <p:ph idx="1"/>
          </p:nvPr>
        </p:nvSpPr>
        <p:spPr>
          <a:xfrm>
            <a:off x="863600" y="1772816"/>
            <a:ext cx="10586277" cy="4318000"/>
          </a:xfrm>
        </p:spPr>
        <p:txBody>
          <a:bodyPr/>
          <a:lstStyle/>
          <a:p>
            <a:pPr marL="0" indent="0"/>
            <a:r>
              <a:rPr lang="en-GB" sz="2200"/>
              <a:t>Medicines errors can include prescribing, dispensing, administration and monitoring errors. </a:t>
            </a:r>
          </a:p>
        </p:txBody>
      </p:sp>
      <p:sp>
        <p:nvSpPr>
          <p:cNvPr id="8" name="Rectangle: Rounded Corners 7">
            <a:extLst>
              <a:ext uri="{FF2B5EF4-FFF2-40B4-BE49-F238E27FC236}">
                <a16:creationId xmlns:a16="http://schemas.microsoft.com/office/drawing/2014/main" id="{7D8BF84D-BE46-4DB7-BAF0-1CF818DD2871}"/>
              </a:ext>
            </a:extLst>
          </p:cNvPr>
          <p:cNvSpPr/>
          <p:nvPr/>
        </p:nvSpPr>
        <p:spPr bwMode="auto">
          <a:xfrm>
            <a:off x="863599" y="2564904"/>
            <a:ext cx="2247626" cy="3240360"/>
          </a:xfrm>
          <a:prstGeom prst="roundRect">
            <a:avLst/>
          </a:prstGeom>
          <a:solidFill>
            <a:schemeClr val="bg1"/>
          </a:solidFill>
          <a:ln w="28575" cap="flat" cmpd="sng" algn="ctr">
            <a:solidFill>
              <a:srgbClr val="6C246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400" b="0" i="0" u="none" strike="noStrike" kern="1200" cap="none" spc="0" normalizeH="0" baseline="0" noProof="0">
                <a:ln>
                  <a:noFill/>
                </a:ln>
                <a:solidFill>
                  <a:srgbClr val="000000"/>
                </a:solidFill>
                <a:effectLst/>
                <a:uLnTx/>
                <a:uFillTx/>
                <a:latin typeface="Arial"/>
                <a:ea typeface="ＭＳ Ｐゴシック"/>
              </a:rPr>
              <a:t>237 million medicines errors occur in the NHS in England every year</a:t>
            </a:r>
            <a:endParaRPr kumimoji="0" lang="en-GB" sz="2400" b="0" i="0" u="none" strike="noStrike" kern="1200" cap="none" spc="0" normalizeH="0" baseline="0" noProof="0">
              <a:ln>
                <a:noFill/>
              </a:ln>
              <a:solidFill>
                <a:srgbClr val="000000"/>
              </a:solidFill>
              <a:effectLst/>
              <a:uLnTx/>
              <a:uFillTx/>
              <a:latin typeface="Arial" pitchFamily="1" charset="0"/>
              <a:ea typeface="ヒラギノ角ゴ Pro W3" pitchFamily="1" charset="-128"/>
              <a:cs typeface="ヒラギノ角ゴ Pro W3" pitchFamily="1" charset="-128"/>
            </a:endParaRPr>
          </a:p>
        </p:txBody>
      </p:sp>
      <p:sp>
        <p:nvSpPr>
          <p:cNvPr id="9" name="&quot;Not Allowed&quot; Symbol 8">
            <a:extLst>
              <a:ext uri="{FF2B5EF4-FFF2-40B4-BE49-F238E27FC236}">
                <a16:creationId xmlns:a16="http://schemas.microsoft.com/office/drawing/2014/main" id="{ACB82391-3EF2-483B-8F9E-C77578D9F5C7}"/>
              </a:ext>
            </a:extLst>
          </p:cNvPr>
          <p:cNvSpPr/>
          <p:nvPr/>
        </p:nvSpPr>
        <p:spPr bwMode="auto">
          <a:xfrm>
            <a:off x="1596977" y="4957980"/>
            <a:ext cx="720080" cy="720080"/>
          </a:xfrm>
          <a:prstGeom prst="noSmoking">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1200" cap="none" spc="0" normalizeH="0" baseline="0" noProof="0">
              <a:ln>
                <a:noFill/>
              </a:ln>
              <a:solidFill>
                <a:srgbClr val="000000"/>
              </a:solidFill>
              <a:effectLst/>
              <a:uLnTx/>
              <a:uFillTx/>
              <a:latin typeface="Arial" pitchFamily="1" charset="0"/>
              <a:ea typeface="ヒラギノ角ゴ Pro W3" pitchFamily="1" charset="-128"/>
              <a:cs typeface="ヒラギノ角ゴ Pro W3" pitchFamily="1" charset="-128"/>
            </a:endParaRPr>
          </a:p>
        </p:txBody>
      </p:sp>
      <p:sp>
        <p:nvSpPr>
          <p:cNvPr id="10" name="Rectangle: Rounded Corners 9">
            <a:extLst>
              <a:ext uri="{FF2B5EF4-FFF2-40B4-BE49-F238E27FC236}">
                <a16:creationId xmlns:a16="http://schemas.microsoft.com/office/drawing/2014/main" id="{6B6B07E0-68B5-4568-9C46-6517B14F90EF}"/>
              </a:ext>
            </a:extLst>
          </p:cNvPr>
          <p:cNvSpPr/>
          <p:nvPr/>
        </p:nvSpPr>
        <p:spPr bwMode="auto">
          <a:xfrm>
            <a:off x="3395208" y="2564904"/>
            <a:ext cx="2247626" cy="3240360"/>
          </a:xfrm>
          <a:prstGeom prst="roundRect">
            <a:avLst/>
          </a:prstGeom>
          <a:solidFill>
            <a:schemeClr val="bg1"/>
          </a:solidFill>
          <a:ln w="28575" cap="flat" cmpd="sng" algn="ctr">
            <a:solidFill>
              <a:srgbClr val="6C246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400" b="0" i="0" u="none" strike="noStrike" kern="1200" cap="none" spc="0" normalizeH="0" baseline="0" noProof="0">
                <a:ln>
                  <a:noFill/>
                </a:ln>
                <a:solidFill>
                  <a:srgbClr val="000000"/>
                </a:solidFill>
                <a:effectLst/>
                <a:uLnTx/>
                <a:uFillTx/>
                <a:latin typeface="Arial"/>
                <a:ea typeface="ＭＳ Ｐゴシック"/>
              </a:rPr>
              <a:t>68.3 million errors (28% of total) cause moderate or serious harm</a:t>
            </a:r>
            <a:endParaRPr kumimoji="0" lang="en-GB" sz="2400" b="0" i="0" u="none" strike="noStrike" kern="1200" cap="none" spc="0" normalizeH="0" baseline="0" noProof="0">
              <a:ln>
                <a:noFill/>
              </a:ln>
              <a:solidFill>
                <a:srgbClr val="000000"/>
              </a:solidFill>
              <a:effectLst/>
              <a:uLnTx/>
              <a:uFillTx/>
              <a:latin typeface="Arial" pitchFamily="1" charset="0"/>
              <a:ea typeface="ヒラギノ角ゴ Pro W3" pitchFamily="1" charset="-128"/>
              <a:cs typeface="ヒラギノ角ゴ Pro W3" pitchFamily="1" charset="-128"/>
            </a:endParaRPr>
          </a:p>
        </p:txBody>
      </p:sp>
      <p:sp>
        <p:nvSpPr>
          <p:cNvPr id="11" name="Rectangle: Rounded Corners 10">
            <a:extLst>
              <a:ext uri="{FF2B5EF4-FFF2-40B4-BE49-F238E27FC236}">
                <a16:creationId xmlns:a16="http://schemas.microsoft.com/office/drawing/2014/main" id="{CB0ED7B6-5A21-4935-A5B4-8B21C7EA0568}"/>
              </a:ext>
            </a:extLst>
          </p:cNvPr>
          <p:cNvSpPr/>
          <p:nvPr/>
        </p:nvSpPr>
        <p:spPr bwMode="auto">
          <a:xfrm>
            <a:off x="5926818" y="2564904"/>
            <a:ext cx="2135805" cy="3206824"/>
          </a:xfrm>
          <a:prstGeom prst="roundRect">
            <a:avLst/>
          </a:prstGeom>
          <a:solidFill>
            <a:schemeClr val="bg1"/>
          </a:solidFill>
          <a:ln w="28575" cap="flat" cmpd="sng" algn="ctr">
            <a:solidFill>
              <a:srgbClr val="6C246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400" b="0" i="0" u="none" strike="noStrike" kern="1200" cap="none" spc="0" normalizeH="0" baseline="0" noProof="0">
                <a:ln>
                  <a:noFill/>
                </a:ln>
                <a:solidFill>
                  <a:srgbClr val="000000"/>
                </a:solidFill>
                <a:effectLst/>
                <a:uLnTx/>
                <a:uFillTx/>
                <a:latin typeface="Arial"/>
                <a:ea typeface="ＭＳ Ｐゴシック"/>
              </a:rPr>
              <a:t>Causing 712 deaths, and contributing to 1,708 deaths</a:t>
            </a:r>
            <a:endParaRPr kumimoji="0" lang="en-GB" sz="2400" b="0" i="0" u="none" strike="noStrike" kern="1200" cap="none" spc="0" normalizeH="0" baseline="0" noProof="0">
              <a:ln>
                <a:noFill/>
              </a:ln>
              <a:solidFill>
                <a:srgbClr val="000000"/>
              </a:solidFill>
              <a:effectLst/>
              <a:uLnTx/>
              <a:uFillTx/>
              <a:latin typeface="Arial" pitchFamily="1" charset="0"/>
              <a:ea typeface="ヒラギノ角ゴ Pro W3" pitchFamily="1" charset="-128"/>
              <a:cs typeface="ヒラギノ角ゴ Pro W3" pitchFamily="1" charset="-128"/>
            </a:endParaRPr>
          </a:p>
        </p:txBody>
      </p:sp>
      <p:pic>
        <p:nvPicPr>
          <p:cNvPr id="13" name="Picture 12">
            <a:extLst>
              <a:ext uri="{FF2B5EF4-FFF2-40B4-BE49-F238E27FC236}">
                <a16:creationId xmlns:a16="http://schemas.microsoft.com/office/drawing/2014/main" id="{83CF3F57-ED7F-4D4F-9BAA-814F99D105BD}"/>
              </a:ext>
            </a:extLst>
          </p:cNvPr>
          <p:cNvPicPr>
            <a:picLocks noChangeAspect="1"/>
          </p:cNvPicPr>
          <p:nvPr/>
        </p:nvPicPr>
        <p:blipFill>
          <a:blip r:embed="rId3"/>
          <a:stretch>
            <a:fillRect/>
          </a:stretch>
        </p:blipFill>
        <p:spPr>
          <a:xfrm>
            <a:off x="4058884" y="4997284"/>
            <a:ext cx="731583" cy="731583"/>
          </a:xfrm>
          <a:prstGeom prst="rect">
            <a:avLst/>
          </a:prstGeom>
        </p:spPr>
      </p:pic>
      <p:pic>
        <p:nvPicPr>
          <p:cNvPr id="14" name="Picture 13">
            <a:extLst>
              <a:ext uri="{FF2B5EF4-FFF2-40B4-BE49-F238E27FC236}">
                <a16:creationId xmlns:a16="http://schemas.microsoft.com/office/drawing/2014/main" id="{94D72CAA-8A94-42AD-91C2-B9D6BEE0E74F}"/>
              </a:ext>
            </a:extLst>
          </p:cNvPr>
          <p:cNvPicPr>
            <a:picLocks noChangeAspect="1"/>
          </p:cNvPicPr>
          <p:nvPr/>
        </p:nvPicPr>
        <p:blipFill>
          <a:blip r:embed="rId3"/>
          <a:stretch>
            <a:fillRect/>
          </a:stretch>
        </p:blipFill>
        <p:spPr>
          <a:xfrm>
            <a:off x="6684839" y="4957980"/>
            <a:ext cx="731583" cy="731583"/>
          </a:xfrm>
          <a:prstGeom prst="rect">
            <a:avLst/>
          </a:prstGeom>
        </p:spPr>
      </p:pic>
      <p:sp>
        <p:nvSpPr>
          <p:cNvPr id="15" name="Rectangle 14">
            <a:extLst>
              <a:ext uri="{FF2B5EF4-FFF2-40B4-BE49-F238E27FC236}">
                <a16:creationId xmlns:a16="http://schemas.microsoft.com/office/drawing/2014/main" id="{F134EC6E-0444-4963-8C2F-F1779862CA76}"/>
              </a:ext>
            </a:extLst>
          </p:cNvPr>
          <p:cNvSpPr/>
          <p:nvPr/>
        </p:nvSpPr>
        <p:spPr>
          <a:xfrm rot="10800000" flipV="1">
            <a:off x="863599" y="6098500"/>
            <a:ext cx="10331837" cy="24622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a:ea typeface="ＭＳ Ｐゴシック"/>
              </a:rPr>
              <a:t>EEPRU report - PREVALENCE AND ECONOMIC BURDEN OF MEDICATION ERRORS IN THE NHS IN ENGLAND November 2017*</a:t>
            </a:r>
          </a:p>
        </p:txBody>
      </p:sp>
      <p:sp>
        <p:nvSpPr>
          <p:cNvPr id="2" name="Rectangle: Rounded Corners 1">
            <a:extLst>
              <a:ext uri="{FF2B5EF4-FFF2-40B4-BE49-F238E27FC236}">
                <a16:creationId xmlns:a16="http://schemas.microsoft.com/office/drawing/2014/main" id="{05BCA6E4-B777-4EF3-B74D-B2382BB63517}"/>
              </a:ext>
            </a:extLst>
          </p:cNvPr>
          <p:cNvSpPr/>
          <p:nvPr/>
        </p:nvSpPr>
        <p:spPr bwMode="auto">
          <a:xfrm>
            <a:off x="8594720" y="2564904"/>
            <a:ext cx="3178257" cy="3240360"/>
          </a:xfrm>
          <a:prstGeom prst="roundRect">
            <a:avLst/>
          </a:prstGeom>
          <a:solidFill>
            <a:schemeClr val="bg1"/>
          </a:solid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400" b="0" i="0" u="none" strike="noStrike" kern="1200" cap="none" spc="0" normalizeH="0" baseline="0" noProof="0" dirty="0">
                <a:ln>
                  <a:noFill/>
                </a:ln>
                <a:solidFill>
                  <a:srgbClr val="000000"/>
                </a:solidFill>
                <a:effectLst/>
                <a:uLnTx/>
                <a:uFillTx/>
                <a:latin typeface="Arial"/>
                <a:ea typeface="ＭＳ Ｐゴシック"/>
              </a:rPr>
              <a:t>But what about social care services?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5000" b="0" i="0" u="none" strike="noStrike" kern="1200" cap="none" spc="0" normalizeH="0" baseline="0" noProof="0" dirty="0">
                <a:ln>
                  <a:noFill/>
                </a:ln>
                <a:solidFill>
                  <a:srgbClr val="FF0000"/>
                </a:solidFill>
                <a:effectLst/>
                <a:uLnTx/>
                <a:uFillTx/>
                <a:latin typeface="Arial"/>
                <a:ea typeface="ＭＳ Ｐゴシック"/>
              </a:rPr>
              <a:t>?</a:t>
            </a:r>
            <a:endParaRPr kumimoji="0" lang="en-GB" sz="15000" b="0" i="0" u="none" strike="noStrike" kern="1200" cap="none" spc="0" normalizeH="0" baseline="0" noProof="0" dirty="0">
              <a:ln>
                <a:noFill/>
              </a:ln>
              <a:solidFill>
                <a:srgbClr val="FF0000"/>
              </a:solidFill>
              <a:effectLst/>
              <a:uLnTx/>
              <a:uFillTx/>
              <a:latin typeface="Arial" pitchFamily="1" charset="0"/>
              <a:ea typeface="ヒラギノ角ゴ Pro W3" pitchFamily="1" charset="-128"/>
              <a:cs typeface="ヒラギノ角ゴ Pro W3" pitchFamily="1" charset="-128"/>
            </a:endParaRPr>
          </a:p>
        </p:txBody>
      </p:sp>
    </p:spTree>
    <p:extLst>
      <p:ext uri="{BB962C8B-B14F-4D97-AF65-F5344CB8AC3E}">
        <p14:creationId xmlns:p14="http://schemas.microsoft.com/office/powerpoint/2010/main" val="3763401443"/>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additive="base">
                                        <p:cTn id="21" dur="500" fill="hold"/>
                                        <p:tgtEl>
                                          <p:spTgt spid="2"/>
                                        </p:tgtEl>
                                        <p:attrNameLst>
                                          <p:attrName>ppt_x</p:attrName>
                                        </p:attrNameLst>
                                      </p:cBhvr>
                                      <p:tavLst>
                                        <p:tav tm="0">
                                          <p:val>
                                            <p:strVal val="#ppt_x"/>
                                          </p:val>
                                        </p:tav>
                                        <p:tav tm="100000">
                                          <p:val>
                                            <p:strVal val="#ppt_x"/>
                                          </p:val>
                                        </p:tav>
                                      </p:tavLst>
                                    </p:anim>
                                    <p:anim calcmode="lin" valueType="num">
                                      <p:cBhvr additive="base">
                                        <p:cTn id="2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1" grpId="0" animBg="1"/>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0488BA1-FD66-4C11-8419-567058DE156F}"/>
              </a:ext>
            </a:extLst>
          </p:cNvPr>
          <p:cNvSpPr>
            <a:spLocks noGrp="1"/>
          </p:cNvSpPr>
          <p:nvPr>
            <p:ph type="title"/>
          </p:nvPr>
        </p:nvSpPr>
        <p:spPr/>
        <p:txBody>
          <a:bodyPr/>
          <a:lstStyle/>
          <a:p>
            <a:r>
              <a:rPr lang="en-GB" dirty="0"/>
              <a:t>PIR &amp; Notifications</a:t>
            </a:r>
          </a:p>
        </p:txBody>
      </p:sp>
      <p:sp>
        <p:nvSpPr>
          <p:cNvPr id="6" name="Content Placeholder 5">
            <a:extLst>
              <a:ext uri="{FF2B5EF4-FFF2-40B4-BE49-F238E27FC236}">
                <a16:creationId xmlns:a16="http://schemas.microsoft.com/office/drawing/2014/main" id="{5B4CE8E2-1FDC-4EE7-995E-A0F0DF5DB121}"/>
              </a:ext>
            </a:extLst>
          </p:cNvPr>
          <p:cNvSpPr>
            <a:spLocks noGrp="1"/>
          </p:cNvSpPr>
          <p:nvPr>
            <p:ph idx="1"/>
          </p:nvPr>
        </p:nvSpPr>
        <p:spPr>
          <a:xfrm>
            <a:off x="863601" y="3566160"/>
            <a:ext cx="10316633" cy="2550478"/>
          </a:xfrm>
        </p:spPr>
        <p:txBody>
          <a:bodyPr/>
          <a:lstStyle/>
          <a:p>
            <a:r>
              <a:rPr lang="en-GB" sz="2400" dirty="0"/>
              <a:t>Currently, CQC need to be notified of a medicines error if the cause or effect of a medicine error met the criteria to notify us of one of the following:  </a:t>
            </a:r>
          </a:p>
          <a:p>
            <a:pPr>
              <a:buFont typeface="Arial" panose="020B0604020202020204" pitchFamily="34" charset="0"/>
              <a:buChar char="•"/>
            </a:pPr>
            <a:r>
              <a:rPr lang="en-GB" sz="2400" dirty="0"/>
              <a:t>A death  </a:t>
            </a:r>
          </a:p>
          <a:p>
            <a:pPr>
              <a:buFont typeface="Arial" panose="020B0604020202020204" pitchFamily="34" charset="0"/>
              <a:buChar char="•"/>
            </a:pPr>
            <a:r>
              <a:rPr lang="en-GB" sz="2400" dirty="0"/>
              <a:t>An injury  </a:t>
            </a:r>
          </a:p>
          <a:p>
            <a:pPr>
              <a:buFont typeface="Arial" panose="020B0604020202020204" pitchFamily="34" charset="0"/>
              <a:buChar char="•"/>
            </a:pPr>
            <a:r>
              <a:rPr lang="en-GB" sz="2400" dirty="0"/>
              <a:t>Abuse, or an allegation of abuse  </a:t>
            </a:r>
          </a:p>
          <a:p>
            <a:pPr>
              <a:buFont typeface="Arial" panose="020B0604020202020204" pitchFamily="34" charset="0"/>
              <a:buChar char="•"/>
            </a:pPr>
            <a:r>
              <a:rPr lang="en-GB" sz="2400" dirty="0"/>
              <a:t>An incident reported to or investigated by the police </a:t>
            </a:r>
            <a:r>
              <a:rPr lang="en-GB" dirty="0"/>
              <a:t> </a:t>
            </a:r>
          </a:p>
          <a:p>
            <a:endParaRPr lang="en-GB" dirty="0"/>
          </a:p>
        </p:txBody>
      </p:sp>
      <p:sp>
        <p:nvSpPr>
          <p:cNvPr id="4" name="Slide Number Placeholder 3">
            <a:extLst>
              <a:ext uri="{FF2B5EF4-FFF2-40B4-BE49-F238E27FC236}">
                <a16:creationId xmlns:a16="http://schemas.microsoft.com/office/drawing/2014/main" id="{AFD55538-2FD3-42AD-B81D-89C78984A82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87E6D7-FE3D-4E2D-A153-0F1965089B24}" type="slidenum">
              <a:rPr kumimoji="0" lang="en-US" altLang="en-US" sz="900" b="0" i="0" u="none" strike="noStrike" kern="1200" cap="none" spc="0" normalizeH="0" baseline="0" noProof="0" smtClean="0">
                <a:ln>
                  <a:noFill/>
                </a:ln>
                <a:solidFill>
                  <a:srgbClr val="5F2861"/>
                </a:solidFill>
                <a:effectLst/>
                <a:uLnTx/>
                <a:uFillTx/>
                <a:latin typeface="Arial" pitchFamily="34" charset="0"/>
                <a:ea typeface="ＭＳ Ｐゴシック" pitchFamily="34" charset="-128"/>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altLang="en-US" sz="1400" b="0" i="0" u="none" strike="noStrike" kern="1200" cap="none" spc="0" normalizeH="0" baseline="0" noProof="0" dirty="0">
              <a:ln>
                <a:noFill/>
              </a:ln>
              <a:solidFill>
                <a:srgbClr val="6D2E69"/>
              </a:solidFill>
              <a:effectLst/>
              <a:uLnTx/>
              <a:uFillTx/>
              <a:latin typeface="Arial" pitchFamily="34" charset="0"/>
              <a:ea typeface="ＭＳ Ｐゴシック" pitchFamily="34" charset="-128"/>
            </a:endParaRPr>
          </a:p>
        </p:txBody>
      </p:sp>
      <p:sp>
        <p:nvSpPr>
          <p:cNvPr id="2" name="TextBox 1">
            <a:extLst>
              <a:ext uri="{FF2B5EF4-FFF2-40B4-BE49-F238E27FC236}">
                <a16:creationId xmlns:a16="http://schemas.microsoft.com/office/drawing/2014/main" id="{06E06872-DD8C-49CE-94F5-D20E579211AB}"/>
              </a:ext>
            </a:extLst>
          </p:cNvPr>
          <p:cNvSpPr txBox="1"/>
          <p:nvPr/>
        </p:nvSpPr>
        <p:spPr>
          <a:xfrm>
            <a:off x="869950" y="1581150"/>
            <a:ext cx="10316633" cy="2677656"/>
          </a:xfrm>
          <a:prstGeom prst="rect">
            <a:avLst/>
          </a:prstGeom>
          <a:noFill/>
        </p:spPr>
        <p:txBody>
          <a:bodyPr wrap="square" rtlCol="0">
            <a:spAutoFit/>
          </a:bodyPr>
          <a:lstStyle/>
          <a:p>
            <a:r>
              <a:rPr lang="en-GB" sz="2400" dirty="0"/>
              <a:t>The provider information return asks:</a:t>
            </a:r>
          </a:p>
          <a:p>
            <a:pPr marL="342900" indent="-342900">
              <a:buFont typeface="Wingdings" panose="05000000000000000000" pitchFamily="2" charset="2"/>
              <a:buChar char="Ø"/>
            </a:pPr>
            <a:r>
              <a:rPr lang="en-GB" sz="2400" dirty="0"/>
              <a:t>How many medicines errors have you had in the past 12 months?</a:t>
            </a:r>
          </a:p>
          <a:p>
            <a:pPr marL="342900" indent="-342900">
              <a:buFont typeface="Wingdings" panose="05000000000000000000" pitchFamily="2" charset="2"/>
              <a:buChar char="Ø"/>
            </a:pPr>
            <a:endParaRPr lang="en-GB" sz="2400" dirty="0"/>
          </a:p>
          <a:p>
            <a:pPr marL="342900" indent="-342900">
              <a:buFont typeface="Wingdings" panose="05000000000000000000" pitchFamily="2" charset="2"/>
              <a:buChar char="Ø"/>
            </a:pPr>
            <a:r>
              <a:rPr lang="en-GB" sz="2400" dirty="0"/>
              <a:t>Around 44% of responses said ‘zero’</a:t>
            </a:r>
          </a:p>
          <a:p>
            <a:pPr marL="342900" indent="-342900">
              <a:buFont typeface="Wingdings" panose="05000000000000000000" pitchFamily="2" charset="2"/>
              <a:buChar char="Ø"/>
            </a:pPr>
            <a:endParaRPr lang="en-GB" sz="2400" dirty="0"/>
          </a:p>
          <a:p>
            <a:endParaRPr lang="en-GB" sz="2400" dirty="0"/>
          </a:p>
          <a:p>
            <a:endParaRPr lang="en-GB" sz="2400" dirty="0"/>
          </a:p>
        </p:txBody>
      </p:sp>
    </p:spTree>
    <p:extLst>
      <p:ext uri="{BB962C8B-B14F-4D97-AF65-F5344CB8AC3E}">
        <p14:creationId xmlns:p14="http://schemas.microsoft.com/office/powerpoint/2010/main" val="3788131027"/>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8933E45B-ECCF-407F-8D37-929EF72BC693}"/>
              </a:ext>
            </a:extLst>
          </p:cNvPr>
          <p:cNvSpPr>
            <a:spLocks noGrp="1" noChangeArrowheads="1"/>
          </p:cNvSpPr>
          <p:nvPr>
            <p:ph type="title"/>
          </p:nvPr>
        </p:nvSpPr>
        <p:spPr>
          <a:xfrm>
            <a:off x="824442" y="285751"/>
            <a:ext cx="3487324" cy="1434926"/>
          </a:xfrm>
        </p:spPr>
        <p:txBody>
          <a:bodyPr/>
          <a:lstStyle/>
          <a:p>
            <a:r>
              <a:rPr lang="en-GB" altLang="en-US" dirty="0"/>
              <a:t>Medicines in health and adult social care</a:t>
            </a:r>
          </a:p>
        </p:txBody>
      </p:sp>
      <p:pic>
        <p:nvPicPr>
          <p:cNvPr id="1026" name="Picture 2">
            <a:extLst>
              <a:ext uri="{FF2B5EF4-FFF2-40B4-BE49-F238E27FC236}">
                <a16:creationId xmlns:a16="http://schemas.microsoft.com/office/drawing/2014/main" id="{EF749589-E07E-4A6F-AD4A-90A6D82521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52754" y="418292"/>
            <a:ext cx="7073045" cy="6581979"/>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4885CC9A-BD38-4DE7-A330-380337B2A85C}"/>
              </a:ext>
            </a:extLst>
          </p:cNvPr>
          <p:cNvSpPr>
            <a:spLocks noGrp="1"/>
          </p:cNvSpPr>
          <p:nvPr>
            <p:ph type="dt" sz="half" idx="11"/>
          </p:nvPr>
        </p:nvSpPr>
        <p:spPr/>
        <p:txBody>
          <a:bodyPr/>
          <a:lstStyle/>
          <a:p>
            <a:fld id="{059D5E3D-5B0F-4C34-BFEE-6655D0C207E8}" type="datetime3">
              <a:rPr lang="en-US">
                <a:latin typeface="Arial"/>
                <a:ea typeface="ＭＳ Ｐゴシック"/>
              </a:rPr>
              <a:pPr/>
              <a:t>21 March 2023</a:t>
            </a:fld>
            <a:endParaRPr lang="en-GB">
              <a:latin typeface="Arial"/>
              <a:ea typeface="ＭＳ Ｐゴシック"/>
            </a:endParaRPr>
          </a:p>
        </p:txBody>
      </p:sp>
      <p:pic>
        <p:nvPicPr>
          <p:cNvPr id="7" name="Picture 4">
            <a:extLst>
              <a:ext uri="{FF2B5EF4-FFF2-40B4-BE49-F238E27FC236}">
                <a16:creationId xmlns:a16="http://schemas.microsoft.com/office/drawing/2014/main" id="{B11025B7-9504-4DA7-A7B3-D073281E03E0}"/>
              </a:ext>
            </a:extLst>
          </p:cNvPr>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rot="20954495">
            <a:off x="366071" y="1269648"/>
            <a:ext cx="4102713" cy="51541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7917110"/>
      </p:ext>
    </p:extLst>
  </p:cSld>
  <p:clrMapOvr>
    <a:masterClrMapping/>
  </p:clrMapOvr>
</p:sld>
</file>

<file path=ppt/theme/theme1.xml><?xml version="1.0" encoding="utf-8"?>
<a:theme xmlns:a="http://schemas.openxmlformats.org/drawingml/2006/main" name="GDS style presentation template (letterbox version)">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3" id="{5384C888-AC54-45D8-8A09-45E34B9E2D03}" vid="{0CD51092-7938-41E1-8020-29856681787F}"/>
    </a:ext>
  </a:extLst>
</a:theme>
</file>

<file path=ppt/theme/theme2.xml><?xml version="1.0" encoding="utf-8"?>
<a:theme xmlns:a="http://schemas.openxmlformats.org/drawingml/2006/main" name="20205_CQC_Template">
  <a:themeElements>
    <a:clrScheme name="20205_CQC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0205_CQC_Templat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 charset="0"/>
            <a:ea typeface="ヒラギノ角ゴ Pro W3" pitchFamily="1" charset="-128"/>
            <a:cs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 charset="0"/>
            <a:ea typeface="ヒラギノ角ゴ Pro W3" pitchFamily="1" charset="-128"/>
            <a:cs typeface="ヒラギノ角ゴ Pro W3" pitchFamily="1" charset="-128"/>
          </a:defRPr>
        </a:defPPr>
      </a:lstStyle>
    </a:lnDef>
  </a:objectDefaults>
  <a:extraClrSchemeLst>
    <a:extraClrScheme>
      <a:clrScheme name="20205_CQC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0205_CQC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0205_CQC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0205_CQC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0205_CQC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0205_CQC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0205_CQC_Templa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0205_CQC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0205_CQC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0205_CQC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0205_CQC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0205_CQC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20205_CQC_Template">
  <a:themeElements>
    <a:clrScheme name="20205_CQC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0205_CQC_Templat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 charset="0"/>
            <a:ea typeface="ヒラギノ角ゴ Pro W3" pitchFamily="1" charset="-128"/>
            <a:cs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 charset="0"/>
            <a:ea typeface="ヒラギノ角ゴ Pro W3" pitchFamily="1" charset="-128"/>
            <a:cs typeface="ヒラギノ角ゴ Pro W3" pitchFamily="1" charset="-128"/>
          </a:defRPr>
        </a:defPPr>
      </a:lstStyle>
    </a:lnDef>
  </a:objectDefaults>
  <a:extraClrSchemeLst>
    <a:extraClrScheme>
      <a:clrScheme name="20205_CQC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0205_CQC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0205_CQC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0205_CQC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0205_CQC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0205_CQC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0205_CQC_Templa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0205_CQC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0205_CQC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0205_CQC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0205_CQC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0205_CQC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EE2D72EFC4FD448A0E64D347A94B924" ma:contentTypeVersion="15" ma:contentTypeDescription="Create a new document." ma:contentTypeScope="" ma:versionID="89de2c08b8c4f311becdb5e132df4efe">
  <xsd:schema xmlns:xsd="http://www.w3.org/2001/XMLSchema" xmlns:xs="http://www.w3.org/2001/XMLSchema" xmlns:p="http://schemas.microsoft.com/office/2006/metadata/properties" xmlns:ns2="4ba890d7-8e55-4e2b-adfc-31d76a235450" xmlns:ns3="1147e84f-bffc-42c7-aef3-f39e20fb2de8" targetNamespace="http://schemas.microsoft.com/office/2006/metadata/properties" ma:root="true" ma:fieldsID="62cb2dddd23d62b01095e34f24aedaa3" ns2:_="" ns3:_="">
    <xsd:import namespace="4ba890d7-8e55-4e2b-adfc-31d76a235450"/>
    <xsd:import namespace="1147e84f-bffc-42c7-aef3-f39e20fb2de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a890d7-8e55-4e2b-adfc-31d76a2354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8df9d8e5-705b-4129-800a-08ca17c575e0"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147e84f-bffc-42c7-aef3-f39e20fb2de8"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824d0cb6-36ee-45d2-8163-5be0c6c2f431}" ma:internalName="TaxCatchAll" ma:showField="CatchAllData" ma:web="1147e84f-bffc-42c7-aef3-f39e20fb2de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147e84f-bffc-42c7-aef3-f39e20fb2de8" xsi:nil="true"/>
    <lcf76f155ced4ddcb4097134ff3c332f xmlns="4ba890d7-8e55-4e2b-adfc-31d76a23545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8DC4717-B311-47A2-85EA-3F5E192881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a890d7-8e55-4e2b-adfc-31d76a235450"/>
    <ds:schemaRef ds:uri="1147e84f-bffc-42c7-aef3-f39e20fb2de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FC1034D-F432-4894-B418-9D3147DFBDDF}">
  <ds:schemaRefs>
    <ds:schemaRef ds:uri="http://schemas.microsoft.com/sharepoint/v3/contenttype/forms"/>
  </ds:schemaRefs>
</ds:datastoreItem>
</file>

<file path=customXml/itemProps3.xml><?xml version="1.0" encoding="utf-8"?>
<ds:datastoreItem xmlns:ds="http://schemas.openxmlformats.org/officeDocument/2006/customXml" ds:itemID="{CBB1C487-C3D9-4D0A-A977-DEB6CA8FFB4F}">
  <ds:schemaRefs>
    <ds:schemaRef ds:uri="http://schemas.microsoft.com/office/2006/metadata/properties"/>
    <ds:schemaRef ds:uri="http://schemas.microsoft.com/office/infopath/2007/PartnerControls"/>
    <ds:schemaRef ds:uri="1147e84f-bffc-42c7-aef3-f39e20fb2de8"/>
    <ds:schemaRef ds:uri="4ba890d7-8e55-4e2b-adfc-31d76a235450"/>
  </ds:schemaRefs>
</ds:datastoreItem>
</file>

<file path=docProps/app.xml><?xml version="1.0" encoding="utf-8"?>
<Properties xmlns="http://schemas.openxmlformats.org/officeDocument/2006/extended-properties" xmlns:vt="http://schemas.openxmlformats.org/officeDocument/2006/docPropsVTypes">
  <TotalTime>0</TotalTime>
  <Words>4982</Words>
  <Application>Microsoft Office PowerPoint</Application>
  <PresentationFormat>Widescreen</PresentationFormat>
  <Paragraphs>410</Paragraphs>
  <Slides>16</Slides>
  <Notes>15</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16</vt:i4>
      </vt:variant>
    </vt:vector>
  </HeadingPairs>
  <TitlesOfParts>
    <vt:vector size="25" baseType="lpstr">
      <vt:lpstr>Arial</vt:lpstr>
      <vt:lpstr>Calibri</vt:lpstr>
      <vt:lpstr>Segoe UI</vt:lpstr>
      <vt:lpstr>Times New Roman</vt:lpstr>
      <vt:lpstr>Wingdings</vt:lpstr>
      <vt:lpstr>Wingdings 2</vt:lpstr>
      <vt:lpstr>GDS style presentation template (letterbox version)</vt:lpstr>
      <vt:lpstr>20205_CQC_Template</vt:lpstr>
      <vt:lpstr>3_20205_CQC_Template</vt:lpstr>
      <vt:lpstr>Medicines optimisation in Social Care</vt:lpstr>
      <vt:lpstr>Our new strategy: key themes</vt:lpstr>
      <vt:lpstr>A New Regulatory Model</vt:lpstr>
      <vt:lpstr>A single assessment framework</vt:lpstr>
      <vt:lpstr>How will we inspect medicines?</vt:lpstr>
      <vt:lpstr>Health and Social Care Act 2008 (Regulated Activities) Regulations 2014​</vt:lpstr>
      <vt:lpstr>Medicines errors</vt:lpstr>
      <vt:lpstr>PIR &amp; Notifications</vt:lpstr>
      <vt:lpstr>Medicines in health and adult social care</vt:lpstr>
      <vt:lpstr>eMAR</vt:lpstr>
      <vt:lpstr>eMAR</vt:lpstr>
      <vt:lpstr>eMAR</vt:lpstr>
      <vt:lpstr>eMAR</vt:lpstr>
      <vt:lpstr>Compliance aids/dosette boxes</vt:lpstr>
      <vt:lpstr>Medicines audits</vt:lpstr>
      <vt:lpstr>CQC medicines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What’s new for medicines optimisation in regulation?</dc:title>
  <dc:creator/>
  <cp:lastModifiedBy/>
  <cp:revision>2</cp:revision>
  <dcterms:created xsi:type="dcterms:W3CDTF">2022-09-23T11:50:21Z</dcterms:created>
  <dcterms:modified xsi:type="dcterms:W3CDTF">2023-03-21T08:29:08Z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0x0101001EE2D72EFC4FD448A0E64D347A94B924</vt:lpwstr>
  </property>
  <property fmtid="{D5CDD505-2E9C-101B-9397-08002B2CF9AE}" pid="3" name="MediaServiceImageTags">
    <vt:lpwstr/>
  </property>
</Properties>
</file>