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7" r:id="rId5"/>
    <p:sldMasterId id="2147483691" r:id="rId6"/>
    <p:sldMasterId id="2147483686" r:id="rId7"/>
    <p:sldMasterId id="2147483682" r:id="rId8"/>
    <p:sldMasterId id="2147483684" r:id="rId9"/>
    <p:sldMasterId id="2147483731" r:id="rId10"/>
    <p:sldMasterId id="2147483734" r:id="rId11"/>
    <p:sldMasterId id="2147483737" r:id="rId12"/>
    <p:sldMasterId id="2147483752" r:id="rId13"/>
  </p:sldMasterIdLst>
  <p:notesMasterIdLst>
    <p:notesMasterId r:id="rId22"/>
  </p:notesMasterIdLst>
  <p:handoutMasterIdLst>
    <p:handoutMasterId r:id="rId23"/>
  </p:handoutMasterIdLst>
  <p:sldIdLst>
    <p:sldId id="256" r:id="rId14"/>
    <p:sldId id="526" r:id="rId15"/>
    <p:sldId id="520" r:id="rId16"/>
    <p:sldId id="559" r:id="rId17"/>
    <p:sldId id="558" r:id="rId18"/>
    <p:sldId id="552" r:id="rId19"/>
    <p:sldId id="1332" r:id="rId20"/>
    <p:sldId id="307"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579ED-94E3-BD88-3971-2DFB19893C5F}" name="Diane Buddery" initials="DB" userId="S::diane.buddery@skillsforcare.org.uk::61ec23e3-f336-4ab8-ae16-18782a0d3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ne Buddery" initials="DB" lastIdx="14" clrIdx="0">
    <p:extLst>
      <p:ext uri="{19B8F6BF-5375-455C-9EA6-DF929625EA0E}">
        <p15:presenceInfo xmlns:p15="http://schemas.microsoft.com/office/powerpoint/2012/main" userId="S::Diane.Buddery@skillsforcare.org.uk::61ec23e3-f336-4ab8-ae16-18782a0d3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A20067"/>
    <a:srgbClr val="FFB81C"/>
    <a:srgbClr val="008C95"/>
    <a:srgbClr val="E87722"/>
    <a:srgbClr val="CACACA"/>
    <a:srgbClr val="BA0C2F"/>
    <a:srgbClr val="00A651"/>
    <a:srgbClr val="330072"/>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191D8-C42A-4E0C-BC3E-23FE9F12A444}" v="13" dt="2023-02-09T10:07:2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80" autoAdjust="0"/>
  </p:normalViewPr>
  <p:slideViewPr>
    <p:cSldViewPr snapToGrid="0">
      <p:cViewPr varScale="1">
        <p:scale>
          <a:sx n="57" d="100"/>
          <a:sy n="57" d="100"/>
        </p:scale>
        <p:origin x="1540" y="3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nthony" userId="f310918a-a104-4d78-8ecd-7edaca9f1028" providerId="ADAL" clId="{E40191D8-C42A-4E0C-BC3E-23FE9F12A444}"/>
    <pc:docChg chg="custSel delSld modSld">
      <pc:chgData name="Laura Anthony" userId="f310918a-a104-4d78-8ecd-7edaca9f1028" providerId="ADAL" clId="{E40191D8-C42A-4E0C-BC3E-23FE9F12A444}" dt="2023-02-09T10:08:04.118" v="205" actId="255"/>
      <pc:docMkLst>
        <pc:docMk/>
      </pc:docMkLst>
      <pc:sldChg chg="modSp mod modNotesTx">
        <pc:chgData name="Laura Anthony" userId="f310918a-a104-4d78-8ecd-7edaca9f1028" providerId="ADAL" clId="{E40191D8-C42A-4E0C-BC3E-23FE9F12A444}" dt="2023-02-09T09:43:55.976" v="1" actId="6549"/>
        <pc:sldMkLst>
          <pc:docMk/>
          <pc:sldMk cId="1623029909" sldId="256"/>
        </pc:sldMkLst>
        <pc:spChg chg="mod">
          <ac:chgData name="Laura Anthony" userId="f310918a-a104-4d78-8ecd-7edaca9f1028" providerId="ADAL" clId="{E40191D8-C42A-4E0C-BC3E-23FE9F12A444}" dt="2023-02-09T09:43:53.546" v="0" actId="20577"/>
          <ac:spMkLst>
            <pc:docMk/>
            <pc:sldMk cId="1623029909" sldId="256"/>
            <ac:spMk id="14" creationId="{6875230D-BACE-4BE4-B68E-731D259B406B}"/>
          </ac:spMkLst>
        </pc:spChg>
      </pc:sldChg>
      <pc:sldChg chg="addSp modSp mod">
        <pc:chgData name="Laura Anthony" userId="f310918a-a104-4d78-8ecd-7edaca9f1028" providerId="ADAL" clId="{E40191D8-C42A-4E0C-BC3E-23FE9F12A444}" dt="2023-02-09T10:08:04.118" v="205" actId="255"/>
        <pc:sldMkLst>
          <pc:docMk/>
          <pc:sldMk cId="2569092043" sldId="307"/>
        </pc:sldMkLst>
        <pc:spChg chg="add mod">
          <ac:chgData name="Laura Anthony" userId="f310918a-a104-4d78-8ecd-7edaca9f1028" providerId="ADAL" clId="{E40191D8-C42A-4E0C-BC3E-23FE9F12A444}" dt="2023-02-09T09:46:10.903" v="25" actId="255"/>
          <ac:spMkLst>
            <pc:docMk/>
            <pc:sldMk cId="2569092043" sldId="307"/>
            <ac:spMk id="2" creationId="{BA73EA3A-FE99-CA41-1968-4E413034D348}"/>
          </ac:spMkLst>
        </pc:spChg>
        <pc:spChg chg="mod">
          <ac:chgData name="Laura Anthony" userId="f310918a-a104-4d78-8ecd-7edaca9f1028" providerId="ADAL" clId="{E40191D8-C42A-4E0C-BC3E-23FE9F12A444}" dt="2023-02-09T10:08:04.118" v="205" actId="255"/>
          <ac:spMkLst>
            <pc:docMk/>
            <pc:sldMk cId="2569092043" sldId="307"/>
            <ac:spMk id="143363" creationId="{00000000-0000-0000-0000-000000000000}"/>
          </ac:spMkLst>
        </pc:spChg>
      </pc:sldChg>
      <pc:sldChg chg="del">
        <pc:chgData name="Laura Anthony" userId="f310918a-a104-4d78-8ecd-7edaca9f1028" providerId="ADAL" clId="{E40191D8-C42A-4E0C-BC3E-23FE9F12A444}" dt="2023-02-09T09:45:06.679" v="4" actId="47"/>
        <pc:sldMkLst>
          <pc:docMk/>
          <pc:sldMk cId="2343684736" sldId="311"/>
        </pc:sldMkLst>
      </pc:sldChg>
      <pc:sldChg chg="del">
        <pc:chgData name="Laura Anthony" userId="f310918a-a104-4d78-8ecd-7edaca9f1028" providerId="ADAL" clId="{E40191D8-C42A-4E0C-BC3E-23FE9F12A444}" dt="2023-02-09T09:44:30.897" v="2" actId="47"/>
        <pc:sldMkLst>
          <pc:docMk/>
          <pc:sldMk cId="2183591081" sldId="475"/>
        </pc:sldMkLst>
      </pc:sldChg>
      <pc:sldChg chg="del">
        <pc:chgData name="Laura Anthony" userId="f310918a-a104-4d78-8ecd-7edaca9f1028" providerId="ADAL" clId="{E40191D8-C42A-4E0C-BC3E-23FE9F12A444}" dt="2023-02-09T09:45:25.820" v="5" actId="47"/>
        <pc:sldMkLst>
          <pc:docMk/>
          <pc:sldMk cId="2019183858" sldId="553"/>
        </pc:sldMkLst>
      </pc:sldChg>
      <pc:sldChg chg="del">
        <pc:chgData name="Laura Anthony" userId="f310918a-a104-4d78-8ecd-7edaca9f1028" providerId="ADAL" clId="{E40191D8-C42A-4E0C-BC3E-23FE9F12A444}" dt="2023-02-09T09:44:35.354" v="3" actId="47"/>
        <pc:sldMkLst>
          <pc:docMk/>
          <pc:sldMk cId="3109501338" sldId="553"/>
        </pc:sldMkLst>
      </pc:sldChg>
      <pc:sldChg chg="delSp modSp mod modNotesTx">
        <pc:chgData name="Laura Anthony" userId="f310918a-a104-4d78-8ecd-7edaca9f1028" providerId="ADAL" clId="{E40191D8-C42A-4E0C-BC3E-23FE9F12A444}" dt="2023-02-09T10:07:23.071" v="202" actId="1076"/>
        <pc:sldMkLst>
          <pc:docMk/>
          <pc:sldMk cId="3986102836" sldId="558"/>
        </pc:sldMkLst>
        <pc:spChg chg="mod">
          <ac:chgData name="Laura Anthony" userId="f310918a-a104-4d78-8ecd-7edaca9f1028" providerId="ADAL" clId="{E40191D8-C42A-4E0C-BC3E-23FE9F12A444}" dt="2023-02-09T10:01:47.683" v="160" actId="1076"/>
          <ac:spMkLst>
            <pc:docMk/>
            <pc:sldMk cId="3986102836" sldId="558"/>
            <ac:spMk id="2" creationId="{3AAB6004-A0D8-43BE-8D40-07D85DD3B287}"/>
          </ac:spMkLst>
        </pc:spChg>
        <pc:spChg chg="mod">
          <ac:chgData name="Laura Anthony" userId="f310918a-a104-4d78-8ecd-7edaca9f1028" providerId="ADAL" clId="{E40191D8-C42A-4E0C-BC3E-23FE9F12A444}" dt="2023-02-09T10:07:20.136" v="201" actId="6549"/>
          <ac:spMkLst>
            <pc:docMk/>
            <pc:sldMk cId="3986102836" sldId="558"/>
            <ac:spMk id="3" creationId="{A616515A-F76B-4CCF-84B2-60A14AF7FA00}"/>
          </ac:spMkLst>
        </pc:spChg>
        <pc:picChg chg="mod">
          <ac:chgData name="Laura Anthony" userId="f310918a-a104-4d78-8ecd-7edaca9f1028" providerId="ADAL" clId="{E40191D8-C42A-4E0C-BC3E-23FE9F12A444}" dt="2023-02-09T10:07:23.071" v="202" actId="1076"/>
          <ac:picMkLst>
            <pc:docMk/>
            <pc:sldMk cId="3986102836" sldId="558"/>
            <ac:picMk id="1026" creationId="{33B3B900-EEA6-4784-AAAF-62DFB1BD214D}"/>
          </ac:picMkLst>
        </pc:picChg>
        <pc:picChg chg="del mod">
          <ac:chgData name="Laura Anthony" userId="f310918a-a104-4d78-8ecd-7edaca9f1028" providerId="ADAL" clId="{E40191D8-C42A-4E0C-BC3E-23FE9F12A444}" dt="2023-02-09T10:05:16.591" v="169" actId="478"/>
          <ac:picMkLst>
            <pc:docMk/>
            <pc:sldMk cId="3986102836" sldId="558"/>
            <ac:picMk id="1028" creationId="{F12A17C1-D250-421D-A2C2-7F473CB5310B}"/>
          </ac:picMkLst>
        </pc:picChg>
      </pc:sldChg>
      <pc:sldChg chg="addSp delSp modSp mod modNotesTx">
        <pc:chgData name="Laura Anthony" userId="f310918a-a104-4d78-8ecd-7edaca9f1028" providerId="ADAL" clId="{E40191D8-C42A-4E0C-BC3E-23FE9F12A444}" dt="2023-02-09T09:59:48.581" v="131" actId="1076"/>
        <pc:sldMkLst>
          <pc:docMk/>
          <pc:sldMk cId="1700583969" sldId="559"/>
        </pc:sldMkLst>
        <pc:spChg chg="mod">
          <ac:chgData name="Laura Anthony" userId="f310918a-a104-4d78-8ecd-7edaca9f1028" providerId="ADAL" clId="{E40191D8-C42A-4E0C-BC3E-23FE9F12A444}" dt="2023-02-09T09:56:54.384" v="119" actId="1076"/>
          <ac:spMkLst>
            <pc:docMk/>
            <pc:sldMk cId="1700583969" sldId="559"/>
            <ac:spMk id="2" creationId="{2D5C38C7-B41F-4D3C-A658-55F9EA8E4E13}"/>
          </ac:spMkLst>
        </pc:spChg>
        <pc:spChg chg="mod">
          <ac:chgData name="Laura Anthony" userId="f310918a-a104-4d78-8ecd-7edaca9f1028" providerId="ADAL" clId="{E40191D8-C42A-4E0C-BC3E-23FE9F12A444}" dt="2023-02-09T09:56:56.369" v="120" actId="1076"/>
          <ac:spMkLst>
            <pc:docMk/>
            <pc:sldMk cId="1700583969" sldId="559"/>
            <ac:spMk id="7" creationId="{F76DE9E8-F65F-4C29-A549-7EBB26357DDF}"/>
          </ac:spMkLst>
        </pc:spChg>
        <pc:picChg chg="add mod">
          <ac:chgData name="Laura Anthony" userId="f310918a-a104-4d78-8ecd-7edaca9f1028" providerId="ADAL" clId="{E40191D8-C42A-4E0C-BC3E-23FE9F12A444}" dt="2023-02-09T09:59:48.581" v="131" actId="1076"/>
          <ac:picMkLst>
            <pc:docMk/>
            <pc:sldMk cId="1700583969" sldId="559"/>
            <ac:picMk id="4" creationId="{4B4450E0-4FDE-71EC-0BC1-2BF7B68DA262}"/>
          </ac:picMkLst>
        </pc:picChg>
        <pc:picChg chg="del">
          <ac:chgData name="Laura Anthony" userId="f310918a-a104-4d78-8ecd-7edaca9f1028" providerId="ADAL" clId="{E40191D8-C42A-4E0C-BC3E-23FE9F12A444}" dt="2023-02-09T09:55:29.131" v="73" actId="478"/>
          <ac:picMkLst>
            <pc:docMk/>
            <pc:sldMk cId="1700583969" sldId="559"/>
            <ac:picMk id="5" creationId="{5C580F85-9B7E-4B1D-B727-9CB4EEB0CEB9}"/>
          </ac:picMkLst>
        </pc:picChg>
      </pc:sldChg>
      <pc:sldChg chg="modNotesTx">
        <pc:chgData name="Laura Anthony" userId="f310918a-a104-4d78-8ecd-7edaca9f1028" providerId="ADAL" clId="{E40191D8-C42A-4E0C-BC3E-23FE9F12A444}" dt="2023-02-09T10:07:47.933" v="203" actId="20577"/>
        <pc:sldMkLst>
          <pc:docMk/>
          <pc:sldMk cId="3921542254" sldId="1332"/>
        </pc:sldMkLst>
      </pc:sldChg>
      <pc:sldMasterChg chg="delSldLayout">
        <pc:chgData name="Laura Anthony" userId="f310918a-a104-4d78-8ecd-7edaca9f1028" providerId="ADAL" clId="{E40191D8-C42A-4E0C-BC3E-23FE9F12A444}" dt="2023-02-09T09:45:06.679" v="4" actId="47"/>
        <pc:sldMasterMkLst>
          <pc:docMk/>
          <pc:sldMasterMk cId="2490724918" sldId="2147483731"/>
        </pc:sldMasterMkLst>
        <pc:sldLayoutChg chg="del">
          <pc:chgData name="Laura Anthony" userId="f310918a-a104-4d78-8ecd-7edaca9f1028" providerId="ADAL" clId="{E40191D8-C42A-4E0C-BC3E-23FE9F12A444}" dt="2023-02-09T09:45:06.679" v="4" actId="47"/>
          <pc:sldLayoutMkLst>
            <pc:docMk/>
            <pc:sldMasterMk cId="2490724918" sldId="2147483731"/>
            <pc:sldLayoutMk cId="1120440559" sldId="2147483732"/>
          </pc:sldLayoutMkLst>
        </pc:sldLayoutChg>
      </pc:sldMasterChg>
      <pc:sldMasterChg chg="delSldLayout">
        <pc:chgData name="Laura Anthony" userId="f310918a-a104-4d78-8ecd-7edaca9f1028" providerId="ADAL" clId="{E40191D8-C42A-4E0C-BC3E-23FE9F12A444}" dt="2023-02-09T09:44:30.897" v="2" actId="47"/>
        <pc:sldMasterMkLst>
          <pc:docMk/>
          <pc:sldMasterMk cId="645125674" sldId="2147483734"/>
        </pc:sldMasterMkLst>
        <pc:sldLayoutChg chg="del">
          <pc:chgData name="Laura Anthony" userId="f310918a-a104-4d78-8ecd-7edaca9f1028" providerId="ADAL" clId="{E40191D8-C42A-4E0C-BC3E-23FE9F12A444}" dt="2023-02-09T09:44:30.897" v="2" actId="47"/>
          <pc:sldLayoutMkLst>
            <pc:docMk/>
            <pc:sldMasterMk cId="645125674" sldId="2147483734"/>
            <pc:sldLayoutMk cId="3175867287" sldId="214748373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09/02/2023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09/02/2023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37651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8750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303309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88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25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133848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31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a:t>Click to edit Master title style </a:t>
            </a:r>
            <a:endParaRPr lang="en-US"/>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a:t>Click to edit Master title style </a:t>
            </a:r>
            <a:endParaRPr lang="en-US"/>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25506789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824790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3496628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6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14950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671707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44206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2" y="406843"/>
            <a:ext cx="5546995" cy="1174213"/>
          </a:xfrm>
          <a:prstGeom prst="rect">
            <a:avLst/>
          </a:prstGeom>
        </p:spPr>
        <p:txBody>
          <a:bodyPr/>
          <a:lstStyle>
            <a:lvl1pPr algn="l">
              <a:defRPr sz="27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2"/>
            <a:ext cx="5575032" cy="1409623"/>
          </a:xfrm>
          <a:prstGeom prst="rect">
            <a:avLst/>
          </a:prstGeom>
        </p:spPr>
        <p:txBody>
          <a:bodyPr/>
          <a:lstStyle>
            <a:lvl1pPr marL="0" indent="0">
              <a:buNone/>
              <a:defRPr sz="18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97412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23826" y="169863"/>
            <a:ext cx="9020175"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6" name="Rectangle 5"/>
          <p:cNvSpPr/>
          <p:nvPr userDrawn="1"/>
        </p:nvSpPr>
        <p:spPr>
          <a:xfrm>
            <a:off x="0" y="0"/>
            <a:ext cx="9144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8351" y="5780090"/>
            <a:ext cx="15843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11858" y="1454230"/>
            <a:ext cx="6588087" cy="2539023"/>
          </a:xfrm>
          <a:prstGeom prst="rect">
            <a:avLst/>
          </a:prstGeom>
        </p:spPr>
        <p:txBody>
          <a:bodyPr anchor="ct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Picture Placeholder 9"/>
          <p:cNvSpPr>
            <a:spLocks noGrp="1"/>
          </p:cNvSpPr>
          <p:nvPr>
            <p:ph type="pic" sz="quarter" idx="10"/>
          </p:nvPr>
        </p:nvSpPr>
        <p:spPr>
          <a:xfrm>
            <a:off x="585676" y="2152032"/>
            <a:ext cx="457373" cy="457373"/>
          </a:xfrm>
          <a:prstGeom prst="rect">
            <a:avLst/>
          </a:prstGeom>
          <a:blipFill>
            <a:blip r:embed="rId3"/>
            <a:stretch>
              <a:fillRect/>
            </a:stretch>
          </a:blipFill>
        </p:spPr>
        <p:txBody>
          <a:bodyPr/>
          <a:lstStyle>
            <a:lvl1pPr marL="0" indent="0">
              <a:buNone/>
              <a:defRPr sz="600">
                <a:latin typeface="Arial" pitchFamily="34" charset="0"/>
                <a:cs typeface="Arial" pitchFamily="34" charset="0"/>
              </a:defRPr>
            </a:lvl1pPr>
          </a:lstStyle>
          <a:p>
            <a:pPr lvl="0"/>
            <a:r>
              <a:rPr lang="en-US" noProof="0"/>
              <a:t>Click icon to add picture</a:t>
            </a:r>
            <a:endParaRPr lang="en-GB" noProof="0" dirty="0"/>
          </a:p>
        </p:txBody>
      </p:sp>
      <p:sp>
        <p:nvSpPr>
          <p:cNvPr id="12" name="Picture Placeholder 11"/>
          <p:cNvSpPr>
            <a:spLocks noGrp="1"/>
          </p:cNvSpPr>
          <p:nvPr>
            <p:ph type="pic" sz="quarter" idx="11"/>
          </p:nvPr>
        </p:nvSpPr>
        <p:spPr>
          <a:xfrm>
            <a:off x="8152483" y="2803622"/>
            <a:ext cx="457373" cy="457373"/>
          </a:xfrm>
          <a:prstGeom prst="rect">
            <a:avLst/>
          </a:prstGeom>
          <a:blipFill>
            <a:blip r:embed="rId4"/>
            <a:stretch>
              <a:fillRect/>
            </a:stretch>
          </a:blipFill>
        </p:spPr>
        <p:txBody>
          <a:bodyPr/>
          <a:lstStyle>
            <a:lvl1pPr marL="0" indent="0">
              <a:buNone/>
              <a:defRPr lang="en-GB" sz="600" dirty="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629870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7"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80729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0"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1"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71948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1"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2"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265852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28945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57192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9"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9" name="Rectangle 8"/>
          <p:cNvSpPr/>
          <p:nvPr userDrawn="1"/>
        </p:nvSpPr>
        <p:spPr>
          <a:xfrm>
            <a:off x="5748339" y="288925"/>
            <a:ext cx="33956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50088" y="157165"/>
            <a:ext cx="19621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4" y="561080"/>
            <a:ext cx="5546995" cy="705863"/>
          </a:xfrm>
          <a:prstGeom prst="rect">
            <a:avLst/>
          </a:prstGeom>
        </p:spPr>
        <p:txBody>
          <a:bodyPr/>
          <a:lstStyle>
            <a:lvl1pPr algn="l">
              <a:defRPr sz="27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6" y="2567155"/>
            <a:ext cx="8584359" cy="3415004"/>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9" y="1795752"/>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006409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20890"/>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034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5840"/>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524000" y="3987800"/>
            <a:ext cx="6210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4500">
                <a:solidFill>
                  <a:prstClr val="black"/>
                </a:solidFill>
                <a:cs typeface="Arial" charset="0"/>
              </a:rPr>
              <a:t>Thank you</a:t>
            </a:r>
          </a:p>
        </p:txBody>
      </p:sp>
    </p:spTree>
    <p:extLst>
      <p:ext uri="{BB962C8B-B14F-4D97-AF65-F5344CB8AC3E}">
        <p14:creationId xmlns:p14="http://schemas.microsoft.com/office/powerpoint/2010/main" val="1986034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165737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214282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3040364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a:t>Click to edit Master title style </a:t>
            </a:r>
            <a:endParaRPr lang="en-US"/>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a:t>Click to edit Master title style </a:t>
            </a:r>
            <a:endParaRPr lang="en-US"/>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a:t>Click to edit Master title style </a:t>
            </a:r>
            <a:endParaRPr lang="en-US"/>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3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2.png"/><Relationship Id="rId2" Type="http://schemas.openxmlformats.org/officeDocument/2006/relationships/slideLayout" Target="../slideLayouts/slideLayout46.xml"/><Relationship Id="rId16" Type="http://schemas.openxmlformats.org/officeDocument/2006/relationships/image" Target="../media/image31.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17948147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 id="21474837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249072491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645125674"/>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5"/>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3376" y="352427"/>
            <a:ext cx="17383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921501" y="6323013"/>
            <a:ext cx="7461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7623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xBh5on"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hyperlink" Target="https://bit.ly/3vldWaA"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Digital-technology-and-social-care/Learning-resource-Cyber-security.aspx"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Digital-technology-and-social-care/Digital-leadership-programme.aspx"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hyperlink" Target="https://digital.wings.uk.barclays/"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image" Target="../media/image57.png"/><Relationship Id="rId5" Type="http://schemas.openxmlformats.org/officeDocument/2006/relationships/hyperlink" Target="https://us06web.zoom.us/webinar/register/WN_AOZmswgdQcWz_PdrPNrA0w" TargetMode="External"/><Relationship Id="rId4"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hyperlink" Target="mailto:laura.anthony@skillsforcare.org.uk"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875230D-BACE-4BE4-B68E-731D259B406B}"/>
              </a:ext>
            </a:extLst>
          </p:cNvPr>
          <p:cNvSpPr>
            <a:spLocks noGrp="1"/>
          </p:cNvSpPr>
          <p:nvPr>
            <p:ph type="title"/>
          </p:nvPr>
        </p:nvSpPr>
        <p:spPr/>
        <p:txBody>
          <a:bodyPr lIns="91440" tIns="45720" rIns="91440" bIns="45720" anchor="t"/>
          <a:lstStyle/>
          <a:p>
            <a:r>
              <a:rPr lang="en-GB" sz="4000" dirty="0">
                <a:latin typeface="Arial"/>
                <a:cs typeface="Arial"/>
              </a:rPr>
              <a:t>Skills for Care resources &amp; support – developing digital skills</a:t>
            </a:r>
            <a:endParaRPr lang="en-GB" sz="4000" dirty="0"/>
          </a:p>
        </p:txBody>
      </p:sp>
    </p:spTree>
    <p:extLst>
      <p:ext uri="{BB962C8B-B14F-4D97-AF65-F5344CB8AC3E}">
        <p14:creationId xmlns:p14="http://schemas.microsoft.com/office/powerpoint/2010/main" val="162302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98B5-200F-4F2B-9B2D-2A9F50F24EC0}"/>
              </a:ext>
            </a:extLst>
          </p:cNvPr>
          <p:cNvSpPr>
            <a:spLocks noGrp="1"/>
          </p:cNvSpPr>
          <p:nvPr>
            <p:ph type="title"/>
          </p:nvPr>
        </p:nvSpPr>
        <p:spPr/>
        <p:txBody>
          <a:bodyPr/>
          <a:lstStyle/>
          <a:p>
            <a:r>
              <a:rPr lang="en-GB" dirty="0"/>
              <a:t>Measuring Digital Readiness</a:t>
            </a:r>
          </a:p>
        </p:txBody>
      </p:sp>
      <p:sp>
        <p:nvSpPr>
          <p:cNvPr id="3" name="Text Placeholder 2">
            <a:extLst>
              <a:ext uri="{FF2B5EF4-FFF2-40B4-BE49-F238E27FC236}">
                <a16:creationId xmlns:a16="http://schemas.microsoft.com/office/drawing/2014/main" id="{7A6CF2FE-E951-4138-AA91-4CCFB6AFE14F}"/>
              </a:ext>
            </a:extLst>
          </p:cNvPr>
          <p:cNvSpPr>
            <a:spLocks noGrp="1"/>
          </p:cNvSpPr>
          <p:nvPr>
            <p:ph type="body" sz="quarter" idx="11"/>
          </p:nvPr>
        </p:nvSpPr>
        <p:spPr>
          <a:xfrm>
            <a:off x="367729" y="1380263"/>
            <a:ext cx="6982304" cy="3648456"/>
          </a:xfrm>
        </p:spPr>
        <p:txBody>
          <a:bodyPr/>
          <a:lstStyle/>
          <a:p>
            <a:pPr marL="0" indent="0">
              <a:buNone/>
            </a:pPr>
            <a:r>
              <a:rPr lang="en-GB" sz="2200" dirty="0"/>
              <a:t>Developed a digital self-assessment tool which will help you to measure:</a:t>
            </a:r>
            <a:br>
              <a:rPr lang="en-GB" sz="2200" dirty="0"/>
            </a:br>
            <a:endParaRPr lang="en-GB" sz="2200" dirty="0"/>
          </a:p>
          <a:p>
            <a:pPr lvl="1"/>
            <a:r>
              <a:rPr lang="en-GB" sz="2200" dirty="0"/>
              <a:t>how capable your staff are of harnessing the benefits of digital tools and skills</a:t>
            </a:r>
          </a:p>
          <a:p>
            <a:pPr lvl="1"/>
            <a:r>
              <a:rPr lang="en-GB" sz="2200" dirty="0"/>
              <a:t>whether you have the right infrastructure in place to use more digital tools</a:t>
            </a:r>
            <a:br>
              <a:rPr lang="en-GB" sz="2200" dirty="0"/>
            </a:br>
            <a:br>
              <a:rPr lang="en-GB" sz="2200" dirty="0"/>
            </a:br>
            <a:br>
              <a:rPr lang="en-GB" sz="2200" dirty="0"/>
            </a:br>
            <a:endParaRPr lang="en-GB" sz="2200" dirty="0"/>
          </a:p>
          <a:p>
            <a:pPr marL="0" indent="0">
              <a:buNone/>
            </a:pPr>
            <a:r>
              <a:rPr lang="en-GB" sz="2200" dirty="0">
                <a:hlinkClick r:id="rId3"/>
              </a:rPr>
              <a:t>Access the Digital Readiness tool.</a:t>
            </a:r>
            <a:endParaRPr lang="en-GB" sz="2200" dirty="0"/>
          </a:p>
        </p:txBody>
      </p:sp>
      <p:pic>
        <p:nvPicPr>
          <p:cNvPr id="5124" name="Picture 4" descr="Digital Social Care">
            <a:extLst>
              <a:ext uri="{FF2B5EF4-FFF2-40B4-BE49-F238E27FC236}">
                <a16:creationId xmlns:a16="http://schemas.microsoft.com/office/drawing/2014/main" id="{1B28B2D9-07E4-4279-BE84-8857CB6F1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29" y="5378361"/>
            <a:ext cx="3203244" cy="73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38C7-B41F-4D3C-A658-55F9EA8E4E13}"/>
              </a:ext>
            </a:extLst>
          </p:cNvPr>
          <p:cNvSpPr>
            <a:spLocks noGrp="1"/>
          </p:cNvSpPr>
          <p:nvPr>
            <p:ph type="title"/>
          </p:nvPr>
        </p:nvSpPr>
        <p:spPr/>
        <p:txBody>
          <a:bodyPr/>
          <a:lstStyle/>
          <a:p>
            <a:r>
              <a:rPr lang="en-GB" sz="3200" dirty="0"/>
              <a:t>Becoming a ‘digital’ social care organisation</a:t>
            </a:r>
          </a:p>
        </p:txBody>
      </p:sp>
      <p:sp>
        <p:nvSpPr>
          <p:cNvPr id="7" name="Text Placeholder 6">
            <a:extLst>
              <a:ext uri="{FF2B5EF4-FFF2-40B4-BE49-F238E27FC236}">
                <a16:creationId xmlns:a16="http://schemas.microsoft.com/office/drawing/2014/main" id="{F76DE9E8-F65F-4C29-A549-7EBB26357DDF}"/>
              </a:ext>
            </a:extLst>
          </p:cNvPr>
          <p:cNvSpPr>
            <a:spLocks noGrp="1"/>
          </p:cNvSpPr>
          <p:nvPr>
            <p:ph type="body" sz="quarter" idx="11"/>
          </p:nvPr>
        </p:nvSpPr>
        <p:spPr>
          <a:xfrm>
            <a:off x="463982" y="1563142"/>
            <a:ext cx="7509585" cy="4562857"/>
          </a:xfrm>
        </p:spPr>
        <p:txBody>
          <a:bodyPr/>
          <a:lstStyle/>
          <a:p>
            <a:pPr marL="0" indent="0">
              <a:buNone/>
            </a:pPr>
            <a:r>
              <a:rPr lang="en-GB" sz="2000" b="1" dirty="0">
                <a:solidFill>
                  <a:srgbClr val="005EB8"/>
                </a:solidFill>
              </a:rPr>
              <a:t>This focuses on:</a:t>
            </a:r>
          </a:p>
          <a:p>
            <a:pPr marL="0" indent="0">
              <a:buNone/>
            </a:pPr>
            <a:endParaRPr lang="en-GB" sz="2000" b="1" dirty="0">
              <a:solidFill>
                <a:srgbClr val="005EB8"/>
              </a:solidFill>
            </a:endParaRPr>
          </a:p>
          <a:p>
            <a:r>
              <a:rPr lang="en-GB" sz="2000" dirty="0"/>
              <a:t>becoming more digital</a:t>
            </a:r>
          </a:p>
          <a:p>
            <a:r>
              <a:rPr lang="en-GB" sz="2000" dirty="0"/>
              <a:t>first steps in thinking digital</a:t>
            </a:r>
          </a:p>
          <a:p>
            <a:r>
              <a:rPr lang="en-GB" sz="2000" dirty="0"/>
              <a:t>scoping and getting people on board</a:t>
            </a:r>
          </a:p>
          <a:p>
            <a:r>
              <a:rPr lang="en-GB" sz="2000" dirty="0"/>
              <a:t>your business plan and specification</a:t>
            </a:r>
          </a:p>
          <a:p>
            <a:r>
              <a:rPr lang="en-GB" sz="2000" dirty="0"/>
              <a:t>searching for a supplier and solution</a:t>
            </a:r>
          </a:p>
          <a:p>
            <a:r>
              <a:rPr lang="en-GB" sz="2000" dirty="0"/>
              <a:t>implementation plan</a:t>
            </a:r>
          </a:p>
          <a:p>
            <a:r>
              <a:rPr lang="en-GB" sz="2000" dirty="0"/>
              <a:t>Review</a:t>
            </a:r>
          </a:p>
          <a:p>
            <a:endParaRPr lang="en-GB" sz="2000" dirty="0"/>
          </a:p>
          <a:p>
            <a:pPr marL="0" indent="0">
              <a:buNone/>
            </a:pPr>
            <a:r>
              <a:rPr lang="en-GB" sz="2000" dirty="0"/>
              <a:t>To access the resource: </a:t>
            </a:r>
            <a:r>
              <a:rPr lang="en-GB" sz="2000" dirty="0">
                <a:hlinkClick r:id="rId3"/>
              </a:rPr>
              <a:t>https://bit.ly/3vldWaA</a:t>
            </a:r>
            <a:r>
              <a:rPr lang="en-GB" sz="2000" dirty="0"/>
              <a:t> </a:t>
            </a:r>
          </a:p>
        </p:txBody>
      </p:sp>
      <p:pic>
        <p:nvPicPr>
          <p:cNvPr id="5" name="Picture 4">
            <a:extLst>
              <a:ext uri="{FF2B5EF4-FFF2-40B4-BE49-F238E27FC236}">
                <a16:creationId xmlns:a16="http://schemas.microsoft.com/office/drawing/2014/main" id="{5C580F85-9B7E-4B1D-B727-9CB4EEB0CEB9}"/>
              </a:ext>
            </a:extLst>
          </p:cNvPr>
          <p:cNvPicPr>
            <a:picLocks noChangeAspect="1"/>
          </p:cNvPicPr>
          <p:nvPr/>
        </p:nvPicPr>
        <p:blipFill>
          <a:blip r:embed="rId4"/>
          <a:stretch>
            <a:fillRect/>
          </a:stretch>
        </p:blipFill>
        <p:spPr>
          <a:xfrm>
            <a:off x="5549403" y="2368296"/>
            <a:ext cx="1800631" cy="2575646"/>
          </a:xfrm>
          <a:prstGeom prst="rect">
            <a:avLst/>
          </a:prstGeom>
        </p:spPr>
      </p:pic>
    </p:spTree>
    <p:extLst>
      <p:ext uri="{BB962C8B-B14F-4D97-AF65-F5344CB8AC3E}">
        <p14:creationId xmlns:p14="http://schemas.microsoft.com/office/powerpoint/2010/main" val="1989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38C7-B41F-4D3C-A658-55F9EA8E4E13}"/>
              </a:ext>
            </a:extLst>
          </p:cNvPr>
          <p:cNvSpPr>
            <a:spLocks noGrp="1"/>
          </p:cNvSpPr>
          <p:nvPr>
            <p:ph type="title"/>
          </p:nvPr>
        </p:nvSpPr>
        <p:spPr>
          <a:xfrm>
            <a:off x="367727" y="184847"/>
            <a:ext cx="6982305" cy="646811"/>
          </a:xfrm>
        </p:spPr>
        <p:txBody>
          <a:bodyPr/>
          <a:lstStyle/>
          <a:p>
            <a:r>
              <a:rPr lang="en-GB" sz="3200" dirty="0"/>
              <a:t>Learning resource – cyber security </a:t>
            </a:r>
          </a:p>
        </p:txBody>
      </p:sp>
      <p:sp>
        <p:nvSpPr>
          <p:cNvPr id="7" name="Text Placeholder 6">
            <a:extLst>
              <a:ext uri="{FF2B5EF4-FFF2-40B4-BE49-F238E27FC236}">
                <a16:creationId xmlns:a16="http://schemas.microsoft.com/office/drawing/2014/main" id="{F76DE9E8-F65F-4C29-A549-7EBB26357DDF}"/>
              </a:ext>
            </a:extLst>
          </p:cNvPr>
          <p:cNvSpPr>
            <a:spLocks noGrp="1"/>
          </p:cNvSpPr>
          <p:nvPr>
            <p:ph type="body" sz="quarter" idx="11"/>
          </p:nvPr>
        </p:nvSpPr>
        <p:spPr>
          <a:xfrm>
            <a:off x="104086" y="924546"/>
            <a:ext cx="7509585" cy="4562857"/>
          </a:xfrm>
        </p:spPr>
        <p:txBody>
          <a:bodyPr/>
          <a:lstStyle/>
          <a:p>
            <a:pPr marL="0" indent="0">
              <a:lnSpc>
                <a:spcPct val="125000"/>
              </a:lnSpc>
              <a:spcBef>
                <a:spcPts val="0"/>
              </a:spcBef>
              <a:buNone/>
            </a:pPr>
            <a:r>
              <a:rPr lang="en-GB" sz="2000" dirty="0"/>
              <a:t>This learning resource supports adult social care employers meet the Data Security Protection Toolkit basic awareness needs for the frontline workforce.</a:t>
            </a:r>
          </a:p>
          <a:p>
            <a:pPr marL="0" indent="0">
              <a:lnSpc>
                <a:spcPct val="125000"/>
              </a:lnSpc>
              <a:spcBef>
                <a:spcPts val="0"/>
              </a:spcBef>
              <a:buNone/>
            </a:pPr>
            <a:endParaRPr lang="en-GB" sz="2000" dirty="0"/>
          </a:p>
          <a:p>
            <a:pPr marL="0" indent="0">
              <a:lnSpc>
                <a:spcPct val="125000"/>
              </a:lnSpc>
              <a:spcBef>
                <a:spcPts val="0"/>
              </a:spcBef>
              <a:buNone/>
            </a:pPr>
            <a:r>
              <a:rPr lang="en-GB" sz="2000" dirty="0"/>
              <a:t>The three videos for frontline staff have been developed to be used in team meetings or group learning sessions with a facilitator to encourage discussion and commitment to team and individual actions.</a:t>
            </a:r>
          </a:p>
          <a:p>
            <a:pPr marL="0" indent="0">
              <a:lnSpc>
                <a:spcPct val="125000"/>
              </a:lnSpc>
              <a:spcBef>
                <a:spcPts val="0"/>
              </a:spcBef>
              <a:buNone/>
            </a:pPr>
            <a:endParaRPr lang="en-GB" sz="2000" dirty="0"/>
          </a:p>
          <a:p>
            <a:pPr marL="0" indent="0">
              <a:lnSpc>
                <a:spcPct val="125000"/>
              </a:lnSpc>
              <a:spcBef>
                <a:spcPts val="0"/>
              </a:spcBef>
              <a:buNone/>
            </a:pPr>
            <a:r>
              <a:rPr lang="en-GB" sz="2000" dirty="0"/>
              <a:t>Each video is split into topic areas, watch each section and discuss/answer the on-screen questions. Each section can be watched individually or during one session.</a:t>
            </a:r>
          </a:p>
          <a:p>
            <a:pPr marL="0" indent="0">
              <a:lnSpc>
                <a:spcPct val="125000"/>
              </a:lnSpc>
              <a:spcBef>
                <a:spcPts val="0"/>
              </a:spcBef>
              <a:buNone/>
            </a:pPr>
            <a:endParaRPr lang="en-GB" sz="2000" dirty="0"/>
          </a:p>
          <a:p>
            <a:pPr marL="0" indent="0">
              <a:lnSpc>
                <a:spcPct val="125000"/>
              </a:lnSpc>
              <a:spcBef>
                <a:spcPts val="0"/>
              </a:spcBef>
              <a:buNone/>
            </a:pPr>
            <a:r>
              <a:rPr lang="en-GB" sz="2000" dirty="0"/>
              <a:t>Access the resource </a:t>
            </a:r>
            <a:r>
              <a:rPr lang="en-GB" sz="2000" dirty="0">
                <a:hlinkClick r:id="rId3"/>
              </a:rPr>
              <a:t>HERE</a:t>
            </a:r>
            <a:endParaRPr lang="en-GB" sz="2000" dirty="0"/>
          </a:p>
        </p:txBody>
      </p:sp>
      <p:pic>
        <p:nvPicPr>
          <p:cNvPr id="4" name="Picture 3">
            <a:extLst>
              <a:ext uri="{FF2B5EF4-FFF2-40B4-BE49-F238E27FC236}">
                <a16:creationId xmlns:a16="http://schemas.microsoft.com/office/drawing/2014/main" id="{4B4450E0-4FDE-71EC-0BC1-2BF7B68DA262}"/>
              </a:ext>
            </a:extLst>
          </p:cNvPr>
          <p:cNvPicPr>
            <a:picLocks noChangeAspect="1"/>
          </p:cNvPicPr>
          <p:nvPr/>
        </p:nvPicPr>
        <p:blipFill>
          <a:blip r:embed="rId4"/>
          <a:stretch>
            <a:fillRect/>
          </a:stretch>
        </p:blipFill>
        <p:spPr>
          <a:xfrm>
            <a:off x="5908000" y="5153304"/>
            <a:ext cx="1705671" cy="1208874"/>
          </a:xfrm>
          <a:prstGeom prst="rect">
            <a:avLst/>
          </a:prstGeom>
        </p:spPr>
      </p:pic>
    </p:spTree>
    <p:extLst>
      <p:ext uri="{BB962C8B-B14F-4D97-AF65-F5344CB8AC3E}">
        <p14:creationId xmlns:p14="http://schemas.microsoft.com/office/powerpoint/2010/main" val="170058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6004-A0D8-43BE-8D40-07D85DD3B287}"/>
              </a:ext>
            </a:extLst>
          </p:cNvPr>
          <p:cNvSpPr>
            <a:spLocks noGrp="1"/>
          </p:cNvSpPr>
          <p:nvPr>
            <p:ph type="title"/>
          </p:nvPr>
        </p:nvSpPr>
        <p:spPr>
          <a:xfrm>
            <a:off x="353848" y="268283"/>
            <a:ext cx="6982305" cy="646811"/>
          </a:xfrm>
        </p:spPr>
        <p:txBody>
          <a:bodyPr/>
          <a:lstStyle/>
          <a:p>
            <a:r>
              <a:rPr lang="en-GB" dirty="0"/>
              <a:t>Digital Leadership Programme</a:t>
            </a:r>
          </a:p>
        </p:txBody>
      </p:sp>
      <p:sp>
        <p:nvSpPr>
          <p:cNvPr id="3" name="Text Placeholder 2">
            <a:extLst>
              <a:ext uri="{FF2B5EF4-FFF2-40B4-BE49-F238E27FC236}">
                <a16:creationId xmlns:a16="http://schemas.microsoft.com/office/drawing/2014/main" id="{A616515A-F76B-4CCF-84B2-60A14AF7FA00}"/>
              </a:ext>
            </a:extLst>
          </p:cNvPr>
          <p:cNvSpPr>
            <a:spLocks noGrp="1"/>
          </p:cNvSpPr>
          <p:nvPr>
            <p:ph type="body" sz="quarter" idx="11"/>
          </p:nvPr>
        </p:nvSpPr>
        <p:spPr>
          <a:xfrm>
            <a:off x="353849" y="1126631"/>
            <a:ext cx="6982304" cy="4816275"/>
          </a:xfrm>
        </p:spPr>
        <p:txBody>
          <a:bodyPr/>
          <a:lstStyle/>
          <a:p>
            <a:pPr marL="0" indent="0">
              <a:lnSpc>
                <a:spcPct val="115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The four day programme, delivered virtually, has been developed to build confidence and ability to identify and embed digital technology in the delivery of care and support</a:t>
            </a:r>
          </a:p>
          <a:p>
            <a:pPr marL="0" indent="0">
              <a:lnSpc>
                <a:spcPct val="115000"/>
              </a:lnSpc>
              <a:spcAft>
                <a:spcPts val="800"/>
              </a:spcAft>
              <a:buNone/>
            </a:pPr>
            <a:r>
              <a:rPr lang="en-GB" sz="2000" dirty="0">
                <a:effectLst/>
                <a:latin typeface="Arial" panose="020B0604020202020204" pitchFamily="34" charset="0"/>
                <a:ea typeface="Calibri" panose="020F0502020204030204" pitchFamily="34" charset="0"/>
                <a:cs typeface="Arial" panose="020B0604020202020204" pitchFamily="34" charset="0"/>
              </a:rPr>
              <a:t>Programme objectives: </a:t>
            </a:r>
          </a:p>
          <a:p>
            <a:pPr>
              <a:lnSpc>
                <a:spcPct val="115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 digital basics – equipping the essential knowledge for understanding digital technologies in care</a:t>
            </a:r>
          </a:p>
          <a:p>
            <a:pPr>
              <a:lnSpc>
                <a:spcPct val="115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Leadership and transformational change </a:t>
            </a:r>
          </a:p>
          <a:p>
            <a:pPr>
              <a:lnSpc>
                <a:spcPct val="115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Co-production</a:t>
            </a:r>
          </a:p>
          <a:p>
            <a:pPr>
              <a:lnSpc>
                <a:spcPct val="115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Using data to create change</a:t>
            </a:r>
          </a:p>
          <a:p>
            <a:pPr marL="0" indent="0">
              <a:lnSpc>
                <a:spcPct val="115000"/>
              </a:lnSpc>
              <a:spcAft>
                <a:spcPts val="800"/>
              </a:spcAft>
              <a:buNone/>
            </a:pPr>
            <a:r>
              <a:rPr lang="en-GB" sz="2000" b="1" dirty="0">
                <a:latin typeface="Arial" panose="020B0604020202020204" pitchFamily="34" charset="0"/>
                <a:cs typeface="Arial" panose="020B0604020202020204" pitchFamily="34" charset="0"/>
              </a:rPr>
              <a:t>Find out more </a:t>
            </a:r>
            <a:r>
              <a:rPr lang="en-GB" sz="2000" b="1" dirty="0">
                <a:latin typeface="Arial" panose="020B0604020202020204" pitchFamily="34" charset="0"/>
                <a:cs typeface="Arial" panose="020B0604020202020204" pitchFamily="34" charset="0"/>
                <a:hlinkClick r:id="rId3"/>
              </a:rPr>
              <a:t>HERE</a:t>
            </a:r>
            <a:endParaRPr lang="en-GB" sz="2000" b="1" dirty="0"/>
          </a:p>
        </p:txBody>
      </p:sp>
      <p:pic>
        <p:nvPicPr>
          <p:cNvPr id="1026" name="Picture 2" descr="Representing your views Archives - National Care Forum">
            <a:extLst>
              <a:ext uri="{FF2B5EF4-FFF2-40B4-BE49-F238E27FC236}">
                <a16:creationId xmlns:a16="http://schemas.microsoft.com/office/drawing/2014/main" id="{33B3B900-EEA6-4784-AAAF-62DFB1BD2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966" y="5077669"/>
            <a:ext cx="1881187" cy="107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10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A6E-CAAE-4656-93BD-16521D987FFD}"/>
              </a:ext>
            </a:extLst>
          </p:cNvPr>
          <p:cNvSpPr>
            <a:spLocks noGrp="1"/>
          </p:cNvSpPr>
          <p:nvPr>
            <p:ph type="title"/>
          </p:nvPr>
        </p:nvSpPr>
        <p:spPr/>
        <p:txBody>
          <a:bodyPr/>
          <a:lstStyle/>
          <a:p>
            <a:r>
              <a:rPr lang="en-GB" dirty="0"/>
              <a:t>Barclays Digital Eagles</a:t>
            </a:r>
          </a:p>
        </p:txBody>
      </p:sp>
      <p:sp>
        <p:nvSpPr>
          <p:cNvPr id="3" name="Text Placeholder 2">
            <a:extLst>
              <a:ext uri="{FF2B5EF4-FFF2-40B4-BE49-F238E27FC236}">
                <a16:creationId xmlns:a16="http://schemas.microsoft.com/office/drawing/2014/main" id="{A7473BCB-9F23-481B-B1C6-8627FA8473F4}"/>
              </a:ext>
            </a:extLst>
          </p:cNvPr>
          <p:cNvSpPr>
            <a:spLocks noGrp="1"/>
          </p:cNvSpPr>
          <p:nvPr>
            <p:ph type="body" sz="quarter" idx="11"/>
          </p:nvPr>
        </p:nvSpPr>
        <p:spPr/>
        <p:txBody>
          <a:bodyPr/>
          <a:lstStyle/>
          <a:p>
            <a:pPr>
              <a:lnSpc>
                <a:spcPct val="110000"/>
              </a:lnSpc>
            </a:pPr>
            <a:r>
              <a:rPr lang="en-GB" sz="2200" dirty="0">
                <a:latin typeface="Arial" panose="020B0604020202020204" pitchFamily="34" charset="0"/>
                <a:cs typeface="Arial" panose="020B0604020202020204" pitchFamily="34" charset="0"/>
              </a:rPr>
              <a:t>Digital Eagles provide support and training to staff which can include accessing healthcare appointments online, keeping residents connected to friends and family and accessing entertainment or hobbies online</a:t>
            </a:r>
            <a:br>
              <a:rPr lang="en-GB" sz="2200"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a:p>
            <a:pPr>
              <a:lnSpc>
                <a:spcPct val="110000"/>
              </a:lnSpc>
            </a:pPr>
            <a:r>
              <a:rPr lang="en-GB" sz="2200" dirty="0">
                <a:latin typeface="Arial" panose="020B0604020202020204" pitchFamily="34" charset="0"/>
                <a:cs typeface="Arial" panose="020B0604020202020204" pitchFamily="34" charset="0"/>
              </a:rPr>
              <a:t>Visit: </a:t>
            </a:r>
            <a:r>
              <a:rPr lang="en-GB" sz="2200" dirty="0">
                <a:latin typeface="Arial" panose="020B0604020202020204" pitchFamily="34" charset="0"/>
                <a:cs typeface="Arial" panose="020B0604020202020204" pitchFamily="34" charset="0"/>
                <a:hlinkClick r:id="rId3"/>
              </a:rPr>
              <a:t>https://digital.wings.uk.barclays/</a:t>
            </a:r>
            <a:r>
              <a:rPr lang="en-GB" sz="2200" dirty="0">
                <a:latin typeface="Arial" panose="020B0604020202020204" pitchFamily="34" charset="0"/>
                <a:cs typeface="Arial" panose="020B0604020202020204" pitchFamily="34" charset="0"/>
              </a:rPr>
              <a:t> </a:t>
            </a:r>
          </a:p>
          <a:p>
            <a:pPr marL="0" indent="0">
              <a:lnSpc>
                <a:spcPct val="110000"/>
              </a:lnSpc>
              <a:buNone/>
            </a:pPr>
            <a:endParaRPr lang="en-GB" sz="2200" dirty="0">
              <a:latin typeface="Arial" panose="020B0604020202020204" pitchFamily="34" charset="0"/>
              <a:cs typeface="Arial" panose="020B0604020202020204" pitchFamily="34" charset="0"/>
            </a:endParaRPr>
          </a:p>
          <a:p>
            <a:pPr>
              <a:lnSpc>
                <a:spcPct val="110000"/>
              </a:lnSpc>
            </a:pPr>
            <a:r>
              <a:rPr lang="en-GB" sz="2200" dirty="0">
                <a:latin typeface="Arial" panose="020B0604020202020204" pitchFamily="34" charset="0"/>
                <a:cs typeface="Arial" panose="020B0604020202020204" pitchFamily="34" charset="0"/>
              </a:rPr>
              <a:t>When registering please use the company code </a:t>
            </a:r>
            <a:r>
              <a:rPr lang="en-GB" sz="2200" b="1" dirty="0">
                <a:latin typeface="Arial" panose="020B0604020202020204" pitchFamily="34" charset="0"/>
                <a:cs typeface="Arial" panose="020B0604020202020204" pitchFamily="34" charset="0"/>
              </a:rPr>
              <a:t>SKIFCAR</a:t>
            </a:r>
            <a:endParaRPr lang="en-GB" sz="2200" dirty="0">
              <a:latin typeface="Arial" panose="020B0604020202020204" pitchFamily="34" charset="0"/>
              <a:cs typeface="Arial" panose="020B0604020202020204" pitchFamily="34" charset="0"/>
            </a:endParaRPr>
          </a:p>
          <a:p>
            <a:pPr marL="0" indent="0">
              <a:lnSpc>
                <a:spcPct val="110000"/>
              </a:lnSpc>
              <a:buNone/>
            </a:pPr>
            <a:br>
              <a:rPr lang="en-GB" sz="2000" dirty="0">
                <a:latin typeface="Arial" panose="020B0604020202020204" pitchFamily="34" charset="0"/>
                <a:cs typeface="Arial" panose="020B0604020202020204" pitchFamily="34" charset="0"/>
              </a:rPr>
            </a:br>
            <a:endParaRPr lang="en-GB" dirty="0"/>
          </a:p>
        </p:txBody>
      </p:sp>
      <p:pic>
        <p:nvPicPr>
          <p:cNvPr id="5" name="Picture 4" descr="Icon&#10;&#10;Description automatically generated">
            <a:extLst>
              <a:ext uri="{FF2B5EF4-FFF2-40B4-BE49-F238E27FC236}">
                <a16:creationId xmlns:a16="http://schemas.microsoft.com/office/drawing/2014/main" id="{9AEFD113-F64D-4575-A76A-DEBB3CCF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881" y="1353521"/>
            <a:ext cx="3563946" cy="655766"/>
          </a:xfrm>
          <a:prstGeom prst="rect">
            <a:avLst/>
          </a:prstGeom>
        </p:spPr>
      </p:pic>
    </p:spTree>
    <p:extLst>
      <p:ext uri="{BB962C8B-B14F-4D97-AF65-F5344CB8AC3E}">
        <p14:creationId xmlns:p14="http://schemas.microsoft.com/office/powerpoint/2010/main" val="370035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190132" y="1786850"/>
            <a:ext cx="8953868" cy="925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How can technology support the delivery of care?</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mn-cs"/>
              </a:rPr>
              <a:t>Tuesday 21 February 2023 I 14:00 – 14:45 | Zoom</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190132" y="2785913"/>
            <a:ext cx="8847188" cy="204838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webinar will explore the different types of technology currently being utilised in adult social care to support the provision of quality care including digital care records, care planning tools and e-rostering.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ADAE632-8A2B-7A72-3887-951CB7D751CD}"/>
              </a:ext>
            </a:extLst>
          </p:cNvPr>
          <p:cNvPicPr>
            <a:picLocks noChangeAspect="1"/>
          </p:cNvPicPr>
          <p:nvPr/>
        </p:nvPicPr>
        <p:blipFill>
          <a:blip r:embed="rId6"/>
          <a:stretch>
            <a:fillRect/>
          </a:stretch>
        </p:blipFill>
        <p:spPr>
          <a:xfrm>
            <a:off x="5230041" y="3711144"/>
            <a:ext cx="3807279" cy="2085903"/>
          </a:xfrm>
          <a:prstGeom prst="rect">
            <a:avLst/>
          </a:prstGeom>
        </p:spPr>
      </p:pic>
      <p:sp>
        <p:nvSpPr>
          <p:cNvPr id="4" name="TextBox 3">
            <a:extLst>
              <a:ext uri="{FF2B5EF4-FFF2-40B4-BE49-F238E27FC236}">
                <a16:creationId xmlns:a16="http://schemas.microsoft.com/office/drawing/2014/main" id="{08FC9C5A-89B5-E635-BF21-4E4B7FBFE28B}"/>
              </a:ext>
            </a:extLst>
          </p:cNvPr>
          <p:cNvSpPr txBox="1"/>
          <p:nvPr/>
        </p:nvSpPr>
        <p:spPr>
          <a:xfrm>
            <a:off x="190132" y="3829580"/>
            <a:ext cx="4920711" cy="184903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will include a panel of employers and representatives from the sector talking about their experiences, reflecting on their journey in implementing the technology and how they made the case for digital in their organisations, and providing advice, guidance, and top tips. </a:t>
            </a:r>
          </a:p>
        </p:txBody>
      </p:sp>
      <p:sp>
        <p:nvSpPr>
          <p:cNvPr id="7" name="TextBox 6">
            <a:extLst>
              <a:ext uri="{FF2B5EF4-FFF2-40B4-BE49-F238E27FC236}">
                <a16:creationId xmlns:a16="http://schemas.microsoft.com/office/drawing/2014/main" id="{2167CD55-D61F-FF9C-5B6F-CC2FF6F08963}"/>
              </a:ext>
            </a:extLst>
          </p:cNvPr>
          <p:cNvSpPr txBox="1"/>
          <p:nvPr/>
        </p:nvSpPr>
        <p:spPr>
          <a:xfrm>
            <a:off x="190132" y="5877961"/>
            <a:ext cx="4298497" cy="405047"/>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5"/>
              </a:rPr>
              <a:t>Register for the webinar now</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154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287066" y="1277542"/>
            <a:ext cx="4161234" cy="529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446184" y="2371526"/>
            <a:ext cx="8560106" cy="3098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GB" altLang="en-US" sz="3000" dirty="0"/>
              <a:t>Laura Anthony</a:t>
            </a:r>
          </a:p>
          <a:p>
            <a:r>
              <a:rPr lang="en-GB" altLang="en-US" sz="3000" dirty="0"/>
              <a:t>Skills for Care Locality Manager – SW London</a:t>
            </a:r>
          </a:p>
          <a:p>
            <a:r>
              <a:rPr lang="en-GB" altLang="en-US" sz="3000" dirty="0"/>
              <a:t>07890 514106</a:t>
            </a:r>
          </a:p>
          <a:p>
            <a:r>
              <a:rPr lang="en-GB" altLang="en-US" sz="3000" dirty="0">
                <a:hlinkClick r:id="rId3"/>
              </a:rPr>
              <a:t>laura.anthony@skillsforcare.org.uk</a:t>
            </a:r>
            <a:endParaRPr lang="en-GB" altLang="en-US" sz="3000" dirty="0"/>
          </a:p>
          <a:p>
            <a:endParaRPr lang="en-GB" altLang="en-US" sz="2700" dirty="0"/>
          </a:p>
          <a:p>
            <a:endParaRPr lang="en-GB" altLang="en-US" dirty="0"/>
          </a:p>
        </p:txBody>
      </p:sp>
      <p:sp>
        <p:nvSpPr>
          <p:cNvPr id="2" name="TextBox 1">
            <a:extLst>
              <a:ext uri="{FF2B5EF4-FFF2-40B4-BE49-F238E27FC236}">
                <a16:creationId xmlns:a16="http://schemas.microsoft.com/office/drawing/2014/main" id="{BA73EA3A-FE99-CA41-1968-4E413034D348}"/>
              </a:ext>
            </a:extLst>
          </p:cNvPr>
          <p:cNvSpPr txBox="1"/>
          <p:nvPr/>
        </p:nvSpPr>
        <p:spPr>
          <a:xfrm>
            <a:off x="200722" y="602166"/>
            <a:ext cx="5006898" cy="615553"/>
          </a:xfrm>
          <a:prstGeom prst="rect">
            <a:avLst/>
          </a:prstGeom>
          <a:noFill/>
        </p:spPr>
        <p:txBody>
          <a:bodyPr wrap="square" rtlCol="0">
            <a:spAutoFit/>
          </a:bodyPr>
          <a:lstStyle/>
          <a:p>
            <a:r>
              <a:rPr lang="en-GB" sz="3400" dirty="0">
                <a:solidFill>
                  <a:schemeClr val="bg1"/>
                </a:solidFill>
                <a:latin typeface="Arial" panose="020B0604020202020204" pitchFamily="34" charset="0"/>
                <a:cs typeface="Arial" panose="020B0604020202020204" pitchFamily="34" charset="0"/>
              </a:rPr>
              <a:t>Contact details</a:t>
            </a:r>
          </a:p>
        </p:txBody>
      </p:sp>
    </p:spTree>
    <p:extLst>
      <p:ext uri="{BB962C8B-B14F-4D97-AF65-F5344CB8AC3E}">
        <p14:creationId xmlns:p14="http://schemas.microsoft.com/office/powerpoint/2010/main" val="2569092043"/>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SharedWithUsers xmlns="c2c53579-2ed6-4858-9273-79d923c5fd65">
      <UserInfo>
        <DisplayName/>
        <AccountId xsi:nil="true"/>
        <AccountType/>
      </UserInfo>
    </SharedWithUsers>
    <MediaLengthInSeconds xmlns="405262ef-1549-4053-8312-0d29ee3e5d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7" ma:contentTypeDescription="Create a new document." ma:contentTypeScope="" ma:versionID="552208d867862fea4f79b696afa7ece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f0976fcfe7d5694f6e843eafa7ef34c"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D54DB-1719-4645-9709-8F878C2AFFCF}">
  <ds:schemaRefs>
    <ds:schemaRef ds:uri="http://schemas.microsoft.com/office/infopath/2007/PartnerControls"/>
    <ds:schemaRef ds:uri="http://purl.org/dc/terms/"/>
    <ds:schemaRef ds:uri="http://purl.org/dc/dcmitype/"/>
    <ds:schemaRef ds:uri="405262ef-1549-4053-8312-0d29ee3e5d79"/>
    <ds:schemaRef ds:uri="http://schemas.microsoft.com/office/2006/metadata/properties"/>
    <ds:schemaRef ds:uri="http://www.w3.org/XML/1998/namespace"/>
    <ds:schemaRef ds:uri="http://schemas.microsoft.com/sharepoint/v3"/>
    <ds:schemaRef ds:uri="http://schemas.microsoft.com/office/2006/documentManagement/types"/>
    <ds:schemaRef ds:uri="c2c53579-2ed6-4858-9273-79d923c5fd65"/>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C2724B1-5A28-464B-BFFF-ED537520D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7EF87C-FFC9-49A8-9F99-098EB5D25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7339</TotalTime>
  <Words>466</Words>
  <Application>Microsoft Office PowerPoint</Application>
  <PresentationFormat>On-screen Show (4:3)</PresentationFormat>
  <Paragraphs>62</Paragraphs>
  <Slides>8</Slides>
  <Notes>8</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8</vt:i4>
      </vt:variant>
    </vt:vector>
  </HeadingPairs>
  <TitlesOfParts>
    <vt:vector size="21" baseType="lpstr">
      <vt:lpstr>Arial</vt:lpstr>
      <vt:lpstr>Calibri</vt:lpstr>
      <vt:lpstr>Wingdings</vt:lpstr>
      <vt:lpstr>Title slides</vt:lpstr>
      <vt:lpstr>Subtitle slides</vt:lpstr>
      <vt:lpstr>Content slides</vt:lpstr>
      <vt:lpstr>Bespoke title slides</vt:lpstr>
      <vt:lpstr>Bespoke content slides</vt:lpstr>
      <vt:lpstr>End slides</vt:lpstr>
      <vt:lpstr>1_Bespoke content slides</vt:lpstr>
      <vt:lpstr>4_Bespoke content slides</vt:lpstr>
      <vt:lpstr>3_Slides Template</vt:lpstr>
      <vt:lpstr>1_Bespoke title slides</vt:lpstr>
      <vt:lpstr>Skills for Care resources &amp; support – developing digital skills</vt:lpstr>
      <vt:lpstr>Measuring Digital Readiness</vt:lpstr>
      <vt:lpstr>Becoming a ‘digital’ social care organisation</vt:lpstr>
      <vt:lpstr>Learning resource – cyber security </vt:lpstr>
      <vt:lpstr>Digital Leadership Programme</vt:lpstr>
      <vt:lpstr>Barclays Digital Eagles</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digital skills – Skills for Care resources &amp; support</dc:title>
  <dc:creator>Laura Owen</dc:creator>
  <cp:lastModifiedBy>Laura Anthony</cp:lastModifiedBy>
  <cp:revision>163</cp:revision>
  <cp:lastPrinted>2022-06-13T12:54:44Z</cp:lastPrinted>
  <dcterms:created xsi:type="dcterms:W3CDTF">2019-11-26T09:38:15Z</dcterms:created>
  <dcterms:modified xsi:type="dcterms:W3CDTF">2023-02-09T10:09:02Z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f194113b-ecba-4458-8e2e-fa038bf17a69_Enabled">
    <vt:lpwstr>true</vt:lpwstr>
  </property>
  <property fmtid="{D5CDD505-2E9C-101B-9397-08002B2CF9AE}" pid="8" name="MSIP_Label_f194113b-ecba-4458-8e2e-fa038bf17a69_SetDate">
    <vt:lpwstr>2023-02-09T09:42:08Z</vt:lpwstr>
  </property>
  <property fmtid="{D5CDD505-2E9C-101B-9397-08002B2CF9AE}" pid="9" name="MSIP_Label_f194113b-ecba-4458-8e2e-fa038bf17a69_Method">
    <vt:lpwstr>Standard</vt:lpwstr>
  </property>
  <property fmtid="{D5CDD505-2E9C-101B-9397-08002B2CF9AE}" pid="10" name="MSIP_Label_f194113b-ecba-4458-8e2e-fa038bf17a69_Name">
    <vt:lpwstr>Internal</vt:lpwstr>
  </property>
  <property fmtid="{D5CDD505-2E9C-101B-9397-08002B2CF9AE}" pid="11" name="MSIP_Label_f194113b-ecba-4458-8e2e-fa038bf17a69_SiteId">
    <vt:lpwstr>5c317017-415d-43e6-ada1-7668f9ad3f9f</vt:lpwstr>
  </property>
  <property fmtid="{D5CDD505-2E9C-101B-9397-08002B2CF9AE}" pid="12" name="MSIP_Label_f194113b-ecba-4458-8e2e-fa038bf17a69_ActionId">
    <vt:lpwstr>e8fa181a-46d7-4afd-9b3f-b98a843607ba</vt:lpwstr>
  </property>
  <property fmtid="{D5CDD505-2E9C-101B-9397-08002B2CF9AE}" pid="13" name="MSIP_Label_f194113b-ecba-4458-8e2e-fa038bf17a69_ContentBits">
    <vt:lpwstr>0</vt:lpwstr>
  </property>
</Properties>
</file>