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81" r:id="rId3"/>
    <p:sldId id="3632" r:id="rId4"/>
    <p:sldId id="3635" r:id="rId5"/>
    <p:sldId id="3624" r:id="rId6"/>
    <p:sldId id="3638" r:id="rId7"/>
    <p:sldId id="3631" r:id="rId8"/>
    <p:sldId id="3634" r:id="rId9"/>
    <p:sldId id="3595" r:id="rId10"/>
    <p:sldId id="3628" r:id="rId11"/>
    <p:sldId id="1835" r:id="rId12"/>
    <p:sldId id="318" r:id="rId13"/>
    <p:sldId id="274" r:id="rId14"/>
    <p:sldId id="3620" r:id="rId15"/>
    <p:sldId id="3637" r:id="rId16"/>
    <p:sldId id="3553" r:id="rId17"/>
    <p:sldId id="36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86255-AC40-4DE7-955F-AD9A34F100E8}" type="datetimeFigureOut">
              <a:rPr lang="en-GB" smtClean="0"/>
              <a:t>17/02/2023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AD924-B939-4CAD-81B9-D2BA8985D9C0}" type="slidenum">
              <a:rPr lang="en-GB" smtClean="0"/>
              <a:t>‹#›</a:t>
            </a:fld>
            <a:endParaRPr lang="en-GB"/>
          </a:p>
        </p:txBody>
      </p:sp>
    </p:spTree>
    <p:extLst>
      <p:ext uri="{BB962C8B-B14F-4D97-AF65-F5344CB8AC3E}">
        <p14:creationId xmlns:p14="http://schemas.microsoft.com/office/powerpoint/2010/main" val="238916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E09A-D92C-4B50-9FF3-3587129A9A52}"/>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endParaRPr lang="en-GB"/>
          </a:p>
        </p:txBody>
      </p:sp>
      <p:sp>
        <p:nvSpPr>
          <p:cNvPr id="3" name="Subtitle 2">
            <a:extLst>
              <a:ext uri="{FF2B5EF4-FFF2-40B4-BE49-F238E27FC236}">
                <a16:creationId xmlns:a16="http://schemas.microsoft.com/office/drawing/2014/main" id="{995985A8-01A3-4E82-99BA-D7BC6F51B691}"/>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71174A-A10E-46AE-A1E0-9C64447A5BE7}"/>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5" name="Footer Placeholder 4">
            <a:extLst>
              <a:ext uri="{FF2B5EF4-FFF2-40B4-BE49-F238E27FC236}">
                <a16:creationId xmlns:a16="http://schemas.microsoft.com/office/drawing/2014/main" id="{7B1525AE-4F40-45A8-B521-F6BCD5BC49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53480A-5377-4C81-A2CA-A9618A7677B1}"/>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403205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C732-494A-479F-B9D6-FE5867BFE0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126791-70C8-4157-B83C-D26AB7482A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47814-E88E-4555-BB60-0EB5F117066D}"/>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5" name="Footer Placeholder 4">
            <a:extLst>
              <a:ext uri="{FF2B5EF4-FFF2-40B4-BE49-F238E27FC236}">
                <a16:creationId xmlns:a16="http://schemas.microsoft.com/office/drawing/2014/main" id="{8DA8C889-652D-4AE8-B1B8-7F9110C2C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1243B9-1970-4D20-96D9-1BB7D94E690F}"/>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418573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DE8B7-76BC-4536-9AE8-1DFA65B57304}"/>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9FC7DE-3AC7-414C-AFAB-AD9B293E38D5}"/>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47951C-6D41-43EB-A21D-025541AD8233}"/>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5" name="Footer Placeholder 4">
            <a:extLst>
              <a:ext uri="{FF2B5EF4-FFF2-40B4-BE49-F238E27FC236}">
                <a16:creationId xmlns:a16="http://schemas.microsoft.com/office/drawing/2014/main" id="{3F74BF58-D440-4112-8DF0-709506CDC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4E0AE-83A1-44F6-BB77-022FBD1B5EEB}"/>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318189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824000" y="6327061"/>
            <a:ext cx="2885523" cy="530940"/>
          </a:xfrm>
          <a:prstGeom prst="rect">
            <a:avLst/>
          </a:prstGeom>
        </p:spPr>
        <p:txBody>
          <a:bodyPr vert="horz" lIns="91440" tIns="45720" rIns="91440" bIns="45720" rtlCol="0" anchor="ctr"/>
          <a:lstStyle>
            <a:lvl1pPr algn="r">
              <a:defRPr sz="1067">
                <a:solidFill>
                  <a:schemeClr val="tx2"/>
                </a:solidFill>
                <a:latin typeface="Arial"/>
                <a:cs typeface="Arial"/>
              </a:defRPr>
            </a:lvl1pPr>
          </a:lstStyle>
          <a:p>
            <a:fld id="{902D5018-2030-2046-84FC-87E41EA86E42}" type="slidenum">
              <a:rPr lang="en-US" smtClean="0"/>
              <a:pPr/>
              <a:t>‹#›</a:t>
            </a:fld>
            <a:endParaRPr lang="en-US"/>
          </a:p>
        </p:txBody>
      </p:sp>
      <p:sp>
        <p:nvSpPr>
          <p:cNvPr id="3" name="Content Placeholder 2">
            <a:extLst>
              <a:ext uri="{FF2B5EF4-FFF2-40B4-BE49-F238E27FC236}">
                <a16:creationId xmlns:a16="http://schemas.microsoft.com/office/drawing/2014/main" id="{F6F990B4-EBE8-4692-9F67-F1B3649BA695}"/>
              </a:ext>
            </a:extLst>
          </p:cNvPr>
          <p:cNvSpPr>
            <a:spLocks noGrp="1"/>
          </p:cNvSpPr>
          <p:nvPr>
            <p:ph sz="quarter" idx="10"/>
          </p:nvPr>
        </p:nvSpPr>
        <p:spPr>
          <a:xfrm>
            <a:off x="1007534" y="1689100"/>
            <a:ext cx="10020300" cy="43116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F00F0CA9-2B0F-47E8-B06C-98A0E463A3E8}"/>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929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62BE-653A-4461-A8B1-6824A88173B0}"/>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01096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7A5C-F68E-4C63-B2D5-00ED787A8D34}"/>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endParaRPr lang="en-GB"/>
          </a:p>
        </p:txBody>
      </p:sp>
      <p:sp>
        <p:nvSpPr>
          <p:cNvPr id="3" name="Subtitle 2">
            <a:extLst>
              <a:ext uri="{FF2B5EF4-FFF2-40B4-BE49-F238E27FC236}">
                <a16:creationId xmlns:a16="http://schemas.microsoft.com/office/drawing/2014/main" id="{55ED72B6-8A90-416B-8C69-B2E001767583}"/>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1191B7-CA60-4398-8FF9-BED8F94F89AD}"/>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5" name="Footer Placeholder 4">
            <a:extLst>
              <a:ext uri="{FF2B5EF4-FFF2-40B4-BE49-F238E27FC236}">
                <a16:creationId xmlns:a16="http://schemas.microsoft.com/office/drawing/2014/main" id="{70AF9493-7BC0-418C-A306-1BEEC3B6A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B7CE07-A451-4882-8262-A54131931DFC}"/>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224477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A7EF-DCCB-4A94-90BC-86C0897F6F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9DAA49-8630-4222-9D8F-E81A6B7E3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E566F-64A0-440C-AE59-C49B419E652D}"/>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5" name="Footer Placeholder 4">
            <a:extLst>
              <a:ext uri="{FF2B5EF4-FFF2-40B4-BE49-F238E27FC236}">
                <a16:creationId xmlns:a16="http://schemas.microsoft.com/office/drawing/2014/main" id="{7A83F8E3-99F8-4F01-ACCC-7EF5A8534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64CA1-3764-4E45-8042-86421DF02F83}"/>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191315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05C7-8A81-4B4B-8D8E-F86A5CE5A717}"/>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01DC40-52C0-40B8-A319-3E6ABDCA41F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432E8-B169-4FB7-A043-4AEF91B999D6}"/>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5" name="Footer Placeholder 4">
            <a:extLst>
              <a:ext uri="{FF2B5EF4-FFF2-40B4-BE49-F238E27FC236}">
                <a16:creationId xmlns:a16="http://schemas.microsoft.com/office/drawing/2014/main" id="{1F551919-EF13-41FB-8FEA-B149E2A9E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D35041-B77C-4B2F-9DE9-8F937F0C1AEA}"/>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257393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4E27-C4CB-4934-AA2D-6A1BB040BF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10B3C1-7CF2-43AD-87A1-310D5107DD54}"/>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0E8691-0F00-402F-AB6F-385D13F765D3}"/>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48CB53-C8EC-42B3-BD20-7236E6BA2669}"/>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6" name="Footer Placeholder 5">
            <a:extLst>
              <a:ext uri="{FF2B5EF4-FFF2-40B4-BE49-F238E27FC236}">
                <a16:creationId xmlns:a16="http://schemas.microsoft.com/office/drawing/2014/main" id="{EC66A47E-E71C-4D97-854A-4FFF5E1AC9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8A46C9-42F5-467D-8460-A03FC4309015}"/>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3646730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1DED-5C9E-48B0-A90F-3E70D7326CAC}"/>
              </a:ext>
            </a:extLst>
          </p:cNvPr>
          <p:cNvSpPr>
            <a:spLocks noGrp="1"/>
          </p:cNvSpPr>
          <p:nvPr>
            <p:ph type="title"/>
          </p:nvPr>
        </p:nvSpPr>
        <p:spPr>
          <a:xfrm>
            <a:off x="840317" y="366185"/>
            <a:ext cx="10515600" cy="132503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0CE2C-52D2-4C62-A2E2-1AA8DFE1A8D5}"/>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E4108A93-3580-44F6-93C8-9116511802ED}"/>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EE905A-2A42-4038-86B0-D697AE36AE14}"/>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86FBC5E5-DDF8-4EC2-BAC4-AC0C64B824FE}"/>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475E73-F27A-4933-970F-1E46A81CD0E7}"/>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8" name="Footer Placeholder 7">
            <a:extLst>
              <a:ext uri="{FF2B5EF4-FFF2-40B4-BE49-F238E27FC236}">
                <a16:creationId xmlns:a16="http://schemas.microsoft.com/office/drawing/2014/main" id="{0A254CF4-CAAA-4E34-B83F-663B8A34A0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33AB32-088F-4E21-95FB-B3D564F77A24}"/>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3681259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E1CA-2E9E-4A7D-9B65-65FC4B9A30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65F947-CF11-43E9-AF89-805DA2FE88C0}"/>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4" name="Footer Placeholder 3">
            <a:extLst>
              <a:ext uri="{FF2B5EF4-FFF2-40B4-BE49-F238E27FC236}">
                <a16:creationId xmlns:a16="http://schemas.microsoft.com/office/drawing/2014/main" id="{597AD5BB-D264-4A06-8CCD-19788A70D1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79B4E7-1204-4C22-A71C-FD47861A9C0E}"/>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77726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BB24-94B2-4927-896A-759781CC90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E695E8-92C1-4DDF-BE57-F7610814B7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DE334-40B3-4655-B05C-5A572CDB4C32}"/>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5" name="Footer Placeholder 4">
            <a:extLst>
              <a:ext uri="{FF2B5EF4-FFF2-40B4-BE49-F238E27FC236}">
                <a16:creationId xmlns:a16="http://schemas.microsoft.com/office/drawing/2014/main" id="{AEEA0DCA-4252-42E6-9E62-05CD5AE363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37D480-FBDC-4FF7-92F5-303DC312544F}"/>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1098338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C02DC-2DAB-437F-92A3-D3E7A73A5D8C}"/>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3" name="Footer Placeholder 2">
            <a:extLst>
              <a:ext uri="{FF2B5EF4-FFF2-40B4-BE49-F238E27FC236}">
                <a16:creationId xmlns:a16="http://schemas.microsoft.com/office/drawing/2014/main" id="{F1037284-E7C3-4952-B1DA-5AA9DEE06D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25D0FF-E82D-4C18-852A-D3E8F8E98936}"/>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680131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6603-74AB-4024-9743-B54BAF965D95}"/>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7A93F0-8889-4A93-A680-4D2336E441A0}"/>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FD4CFB-AE71-40CC-BB5F-09783834BB16}"/>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589DF503-0467-4490-9182-71E04E033F5B}"/>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6" name="Footer Placeholder 5">
            <a:extLst>
              <a:ext uri="{FF2B5EF4-FFF2-40B4-BE49-F238E27FC236}">
                <a16:creationId xmlns:a16="http://schemas.microsoft.com/office/drawing/2014/main" id="{AE21A713-3EB9-4849-9CC1-D8BFDB3A87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DD9F90-2A91-408C-8B5F-70D8193508FA}"/>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150880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D82B-4657-47B8-BA32-FEDAFB55F38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87D241-EFD1-4FEC-B6A4-446D34EA2E6A}"/>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a:extLst>
              <a:ext uri="{FF2B5EF4-FFF2-40B4-BE49-F238E27FC236}">
                <a16:creationId xmlns:a16="http://schemas.microsoft.com/office/drawing/2014/main" id="{187C0E89-080E-47D2-8A9B-550E96BAB308}"/>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76A379C-5409-4E78-8E88-B2007C16771A}"/>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6" name="Footer Placeholder 5">
            <a:extLst>
              <a:ext uri="{FF2B5EF4-FFF2-40B4-BE49-F238E27FC236}">
                <a16:creationId xmlns:a16="http://schemas.microsoft.com/office/drawing/2014/main" id="{E6A690BA-9B46-4A79-944E-EE53DB62BB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DC1E06-E268-422A-BDBD-2035076534C7}"/>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3922945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A20C-9374-4A34-8CBF-E25DE54D3B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242095-7DF1-43AC-B988-EDB643A98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86DE69-38A1-4837-AAA3-0D011A7A366B}"/>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5" name="Footer Placeholder 4">
            <a:extLst>
              <a:ext uri="{FF2B5EF4-FFF2-40B4-BE49-F238E27FC236}">
                <a16:creationId xmlns:a16="http://schemas.microsoft.com/office/drawing/2014/main" id="{B43AF626-A904-40E4-920C-196E70042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9FB34-BC6F-4DF2-AF23-CC75D93E69AA}"/>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378347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FAB2E-84F2-4CD3-9D11-FA901A87A399}"/>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4FA35A-D2E1-4D89-9917-657A829F3DE6}"/>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65601B-0643-4F4C-BDC7-BD3633D9F59A}"/>
              </a:ext>
            </a:extLst>
          </p:cNvPr>
          <p:cNvSpPr>
            <a:spLocks noGrp="1"/>
          </p:cNvSpPr>
          <p:nvPr>
            <p:ph type="dt" sz="half" idx="10"/>
          </p:nvPr>
        </p:nvSpPr>
        <p:spPr/>
        <p:txBody>
          <a:bodyPr/>
          <a:lstStyle/>
          <a:p>
            <a:fld id="{434DDCF3-37B2-4D32-BAC5-09B4E0109E2E}" type="datetimeFigureOut">
              <a:rPr lang="en-GB" smtClean="0"/>
              <a:t>17/02/2023</a:t>
            </a:fld>
            <a:endParaRPr lang="en-GB"/>
          </a:p>
        </p:txBody>
      </p:sp>
      <p:sp>
        <p:nvSpPr>
          <p:cNvPr id="5" name="Footer Placeholder 4">
            <a:extLst>
              <a:ext uri="{FF2B5EF4-FFF2-40B4-BE49-F238E27FC236}">
                <a16:creationId xmlns:a16="http://schemas.microsoft.com/office/drawing/2014/main" id="{326E7140-8BA1-4460-8A38-5DD7D2509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440B7-87BD-485C-8C8F-9D9F79C54D7B}"/>
              </a:ext>
            </a:extLst>
          </p:cNvPr>
          <p:cNvSpPr>
            <a:spLocks noGrp="1"/>
          </p:cNvSpPr>
          <p:nvPr>
            <p:ph type="sldNum" sz="quarter" idx="12"/>
          </p:nvPr>
        </p:nvSpPr>
        <p:spPr/>
        <p:txBody>
          <a:bodyPr/>
          <a:lstStyle/>
          <a:p>
            <a:fld id="{7AB60DDB-0B52-4C6D-B915-4D1A4569E71C}" type="slidenum">
              <a:rPr lang="en-GB" smtClean="0"/>
              <a:t>‹#›</a:t>
            </a:fld>
            <a:endParaRPr lang="en-GB"/>
          </a:p>
        </p:txBody>
      </p:sp>
    </p:spTree>
    <p:extLst>
      <p:ext uri="{BB962C8B-B14F-4D97-AF65-F5344CB8AC3E}">
        <p14:creationId xmlns:p14="http://schemas.microsoft.com/office/powerpoint/2010/main" val="2673659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51580-E2D0-D89B-43F9-552AD36B95DE}"/>
              </a:ext>
            </a:extLst>
          </p:cNvPr>
          <p:cNvPicPr>
            <a:picLocks noChangeAspect="1"/>
          </p:cNvPicPr>
          <p:nvPr userDrawn="1"/>
        </p:nvPicPr>
        <p:blipFill>
          <a:blip r:embed="rId2"/>
          <a:stretch>
            <a:fillRect/>
          </a:stretch>
        </p:blipFill>
        <p:spPr>
          <a:xfrm>
            <a:off x="587352" y="6246199"/>
            <a:ext cx="11017297" cy="80861"/>
          </a:xfrm>
          <a:prstGeom prst="rect">
            <a:avLst/>
          </a:prstGeom>
        </p:spPr>
      </p:pic>
      <p:sp>
        <p:nvSpPr>
          <p:cNvPr id="8" name="Slide Number Placeholder 1">
            <a:extLst>
              <a:ext uri="{FF2B5EF4-FFF2-40B4-BE49-F238E27FC236}">
                <a16:creationId xmlns:a16="http://schemas.microsoft.com/office/drawing/2014/main" id="{B5B98FC0-D012-69F4-7608-88731454C538}"/>
              </a:ext>
            </a:extLst>
          </p:cNvPr>
          <p:cNvSpPr>
            <a:spLocks noGrp="1"/>
          </p:cNvSpPr>
          <p:nvPr>
            <p:ph type="sldNum" sz="quarter" idx="4"/>
          </p:nvPr>
        </p:nvSpPr>
        <p:spPr>
          <a:xfrm>
            <a:off x="9306984" y="6326717"/>
            <a:ext cx="2885016" cy="531283"/>
          </a:xfrm>
          <a:prstGeom prst="rect">
            <a:avLst/>
          </a:prstGeom>
        </p:spPr>
        <p:txBody>
          <a:bodyPr/>
          <a:lstStyle/>
          <a:p>
            <a:fld id="{902D5018-2030-2046-84FC-87E41EA86E42}" type="slidenum">
              <a:rPr lang="en-US" smtClean="0"/>
              <a:pPr/>
              <a:t>‹#›</a:t>
            </a:fld>
            <a:endParaRPr lang="en-US" dirty="0"/>
          </a:p>
        </p:txBody>
      </p:sp>
      <p:pic>
        <p:nvPicPr>
          <p:cNvPr id="9" name="Picture 8">
            <a:extLst>
              <a:ext uri="{FF2B5EF4-FFF2-40B4-BE49-F238E27FC236}">
                <a16:creationId xmlns:a16="http://schemas.microsoft.com/office/drawing/2014/main" id="{EF52090C-F899-C805-5C16-F0C275BBF241}"/>
              </a:ext>
            </a:extLst>
          </p:cNvPr>
          <p:cNvPicPr>
            <a:picLocks noChangeAspect="1"/>
          </p:cNvPicPr>
          <p:nvPr userDrawn="1"/>
        </p:nvPicPr>
        <p:blipFill>
          <a:blip r:embed="rId3"/>
          <a:stretch>
            <a:fillRect/>
          </a:stretch>
        </p:blipFill>
        <p:spPr>
          <a:xfrm>
            <a:off x="9911720" y="530940"/>
            <a:ext cx="1692928" cy="879659"/>
          </a:xfrm>
          <a:prstGeom prst="rect">
            <a:avLst/>
          </a:prstGeom>
        </p:spPr>
      </p:pic>
    </p:spTree>
    <p:extLst>
      <p:ext uri="{BB962C8B-B14F-4D97-AF65-F5344CB8AC3E}">
        <p14:creationId xmlns:p14="http://schemas.microsoft.com/office/powerpoint/2010/main" val="373107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BD5D-CB4D-4059-BA0A-6E946D96387B}"/>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1D001F-8B77-48F2-94F9-7282D25E1C0D}"/>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71F66-3C82-4526-98DA-9AA0456066B8}"/>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5" name="Footer Placeholder 4">
            <a:extLst>
              <a:ext uri="{FF2B5EF4-FFF2-40B4-BE49-F238E27FC236}">
                <a16:creationId xmlns:a16="http://schemas.microsoft.com/office/drawing/2014/main" id="{BC450CC0-6264-4E5D-91AF-404DA1968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C82C92-1406-42A0-B5C3-72779C413383}"/>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90316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BA42-6142-4204-AE34-A97A4AA20A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6C2294-9D9B-4C21-A213-41D4ED524CF8}"/>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619C72-B1A0-4154-BA54-D4AD8C154083}"/>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C5F3FD-DAD9-4869-B124-0819A015DA09}"/>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6" name="Footer Placeholder 5">
            <a:extLst>
              <a:ext uri="{FF2B5EF4-FFF2-40B4-BE49-F238E27FC236}">
                <a16:creationId xmlns:a16="http://schemas.microsoft.com/office/drawing/2014/main" id="{320C5237-8DA2-483B-A45A-22BC115A35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C9034-CCB8-42C8-90E9-F8600F3196C6}"/>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354210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2000-3C41-429C-A5D4-2F868FA03FCD}"/>
              </a:ext>
            </a:extLst>
          </p:cNvPr>
          <p:cNvSpPr>
            <a:spLocks noGrp="1"/>
          </p:cNvSpPr>
          <p:nvPr>
            <p:ph type="title"/>
          </p:nvPr>
        </p:nvSpPr>
        <p:spPr>
          <a:xfrm>
            <a:off x="840317" y="366185"/>
            <a:ext cx="10515600" cy="132503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CC1F76-9DFA-400D-9EF2-A2723F43722A}"/>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33652B80-628C-49C2-8913-CABE4869D8B3}"/>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674E13-DF01-4539-93EA-5E0CC0C60432}"/>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A5D73546-60A3-458F-BF3C-DB5E296D96A8}"/>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129AA1-044D-43B5-B862-93B1509D7038}"/>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8" name="Footer Placeholder 7">
            <a:extLst>
              <a:ext uri="{FF2B5EF4-FFF2-40B4-BE49-F238E27FC236}">
                <a16:creationId xmlns:a16="http://schemas.microsoft.com/office/drawing/2014/main" id="{24BE0E3E-4A61-4FF7-81EF-BB20FFD36F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EAFA08-8592-474B-B19E-A833566E8AEF}"/>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384796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BB8B-747E-4892-8D46-CCAD46F195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E399F9-17C8-4203-8A60-211921EB8C91}"/>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4" name="Footer Placeholder 3">
            <a:extLst>
              <a:ext uri="{FF2B5EF4-FFF2-40B4-BE49-F238E27FC236}">
                <a16:creationId xmlns:a16="http://schemas.microsoft.com/office/drawing/2014/main" id="{29F38C05-9F7A-4F63-9665-4EB644A8B3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FC0FD3-0D2F-4C3F-BE6D-00F1702B718B}"/>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45484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7E76F-327A-4BCF-81FF-52ACECE3FD30}"/>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3" name="Footer Placeholder 2">
            <a:extLst>
              <a:ext uri="{FF2B5EF4-FFF2-40B4-BE49-F238E27FC236}">
                <a16:creationId xmlns:a16="http://schemas.microsoft.com/office/drawing/2014/main" id="{F00043A8-7834-4279-8946-64735D48CF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87DCC7-801B-4D2E-9AFA-6006FB501203}"/>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407811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3F1B-C517-45F0-BDA1-2FD20D300E59}"/>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C1361D-58DD-43B9-9562-DF2AC9C7B0CC}"/>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E1C9BB-569C-44D1-8A48-92F3CF6113C2}"/>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5C16F68-BB43-4747-9A58-5F43B71CBCBE}"/>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6" name="Footer Placeholder 5">
            <a:extLst>
              <a:ext uri="{FF2B5EF4-FFF2-40B4-BE49-F238E27FC236}">
                <a16:creationId xmlns:a16="http://schemas.microsoft.com/office/drawing/2014/main" id="{D4E0EC61-50F5-4715-85F5-C223A1CA7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23B193-9F11-4B6A-99E8-F373782993AC}"/>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153328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D9EB-4D92-4AA6-9EAC-A1CCB6E85555}"/>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B9FF5D-A0BA-4D3F-9F93-F5D53BA71720}"/>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
        <p:nvSpPr>
          <p:cNvPr id="4" name="Text Placeholder 3">
            <a:extLst>
              <a:ext uri="{FF2B5EF4-FFF2-40B4-BE49-F238E27FC236}">
                <a16:creationId xmlns:a16="http://schemas.microsoft.com/office/drawing/2014/main" id="{99AE13BF-18F6-4F6C-B51A-D71B140B8F58}"/>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2614022-1DC4-4351-99D5-B124F2704690}"/>
              </a:ext>
            </a:extLst>
          </p:cNvPr>
          <p:cNvSpPr>
            <a:spLocks noGrp="1"/>
          </p:cNvSpPr>
          <p:nvPr>
            <p:ph type="dt" sz="half" idx="10"/>
          </p:nvPr>
        </p:nvSpPr>
        <p:spPr/>
        <p:txBody>
          <a:bodyPr/>
          <a:lstStyle/>
          <a:p>
            <a:fld id="{245A9F0C-462F-4DBF-8436-0AE0CF0917C7}" type="datetimeFigureOut">
              <a:rPr lang="en-GB" smtClean="0"/>
              <a:t>17/02/2023</a:t>
            </a:fld>
            <a:endParaRPr lang="en-GB"/>
          </a:p>
        </p:txBody>
      </p:sp>
      <p:sp>
        <p:nvSpPr>
          <p:cNvPr id="6" name="Footer Placeholder 5">
            <a:extLst>
              <a:ext uri="{FF2B5EF4-FFF2-40B4-BE49-F238E27FC236}">
                <a16:creationId xmlns:a16="http://schemas.microsoft.com/office/drawing/2014/main" id="{22FC16B2-7641-4E20-9A4F-7EBBDC735F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0ABA4-4C6B-4072-A1F4-A0F19101C861}"/>
              </a:ext>
            </a:extLst>
          </p:cNvPr>
          <p:cNvSpPr>
            <a:spLocks noGrp="1"/>
          </p:cNvSpPr>
          <p:nvPr>
            <p:ph type="sldNum" sz="quarter" idx="12"/>
          </p:nvPr>
        </p:nvSpPr>
        <p:spPr/>
        <p:txBody>
          <a:bodyPr/>
          <a:lstStyle/>
          <a:p>
            <a:fld id="{11142FBD-D4D7-42CB-A09B-CD26841C51DE}" type="slidenum">
              <a:rPr lang="en-GB" smtClean="0"/>
              <a:t>‹#›</a:t>
            </a:fld>
            <a:endParaRPr lang="en-GB"/>
          </a:p>
        </p:txBody>
      </p:sp>
    </p:spTree>
    <p:extLst>
      <p:ext uri="{BB962C8B-B14F-4D97-AF65-F5344CB8AC3E}">
        <p14:creationId xmlns:p14="http://schemas.microsoft.com/office/powerpoint/2010/main" val="32254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C046E-6337-4CC5-AF21-CAA1778B90B9}"/>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194543-091F-47F9-98F7-C0D5847E5B9C}"/>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BDC25B-A444-4855-AB24-CF26D6F367D2}"/>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45A9F0C-462F-4DBF-8436-0AE0CF0917C7}" type="datetimeFigureOut">
              <a:rPr lang="en-GB" smtClean="0"/>
              <a:t>17/02/2023</a:t>
            </a:fld>
            <a:endParaRPr lang="en-GB"/>
          </a:p>
        </p:txBody>
      </p:sp>
      <p:sp>
        <p:nvSpPr>
          <p:cNvPr id="5" name="Footer Placeholder 4">
            <a:extLst>
              <a:ext uri="{FF2B5EF4-FFF2-40B4-BE49-F238E27FC236}">
                <a16:creationId xmlns:a16="http://schemas.microsoft.com/office/drawing/2014/main" id="{F9243F36-46D9-4DE7-9688-6406E9CECB80}"/>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626113-99C8-4A49-84D2-0FF9BD6FC6CB}"/>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1142FBD-D4D7-42CB-A09B-CD26841C51DE}" type="slidenum">
              <a:rPr lang="en-GB" smtClean="0"/>
              <a:t>‹#›</a:t>
            </a:fld>
            <a:endParaRPr lang="en-GB"/>
          </a:p>
        </p:txBody>
      </p:sp>
      <p:pic>
        <p:nvPicPr>
          <p:cNvPr id="7" name="Picture 6" descr="Shape&#10;&#10;Description automatically generated">
            <a:extLst>
              <a:ext uri="{FF2B5EF4-FFF2-40B4-BE49-F238E27FC236}">
                <a16:creationId xmlns:a16="http://schemas.microsoft.com/office/drawing/2014/main" id="{DF09F45B-9F31-488A-9D43-19FBAE6C1EC8}"/>
              </a:ext>
            </a:extLst>
          </p:cNvPr>
          <p:cNvPicPr>
            <a:picLocks noChangeAspect="1"/>
          </p:cNvPicPr>
          <p:nvPr userDrawn="1"/>
        </p:nvPicPr>
        <p:blipFill>
          <a:blip r:embed="rId15"/>
          <a:stretch>
            <a:fillRect/>
          </a:stretch>
        </p:blipFill>
        <p:spPr>
          <a:xfrm>
            <a:off x="-1" y="0"/>
            <a:ext cx="12192000" cy="6858000"/>
          </a:xfrm>
          <a:prstGeom prst="rect">
            <a:avLst/>
          </a:prstGeom>
        </p:spPr>
      </p:pic>
      <p:pic>
        <p:nvPicPr>
          <p:cNvPr id="8" name="Picture 7">
            <a:extLst>
              <a:ext uri="{FF2B5EF4-FFF2-40B4-BE49-F238E27FC236}">
                <a16:creationId xmlns:a16="http://schemas.microsoft.com/office/drawing/2014/main" id="{316A2C98-5FAF-41CF-9E1B-C072D6BD97BD}"/>
              </a:ext>
            </a:extLst>
          </p:cNvPr>
          <p:cNvPicPr>
            <a:picLocks noChangeAspect="1"/>
          </p:cNvPicPr>
          <p:nvPr userDrawn="1"/>
        </p:nvPicPr>
        <p:blipFill>
          <a:blip r:embed="rId16"/>
          <a:stretch>
            <a:fillRect/>
          </a:stretch>
        </p:blipFill>
        <p:spPr>
          <a:xfrm>
            <a:off x="587352" y="6246199"/>
            <a:ext cx="11017297" cy="80861"/>
          </a:xfrm>
          <a:prstGeom prst="rect">
            <a:avLst/>
          </a:prstGeom>
        </p:spPr>
      </p:pic>
      <p:pic>
        <p:nvPicPr>
          <p:cNvPr id="9" name="Picture 8">
            <a:extLst>
              <a:ext uri="{FF2B5EF4-FFF2-40B4-BE49-F238E27FC236}">
                <a16:creationId xmlns:a16="http://schemas.microsoft.com/office/drawing/2014/main" id="{B2A9B0AB-097D-4828-AAA8-56A4C4E5B4F2}"/>
              </a:ext>
            </a:extLst>
          </p:cNvPr>
          <p:cNvPicPr>
            <a:picLocks noChangeAspect="1"/>
          </p:cNvPicPr>
          <p:nvPr userDrawn="1"/>
        </p:nvPicPr>
        <p:blipFill>
          <a:blip r:embed="rId17"/>
          <a:stretch>
            <a:fillRect/>
          </a:stretch>
        </p:blipFill>
        <p:spPr>
          <a:xfrm>
            <a:off x="587352" y="530941"/>
            <a:ext cx="1724113" cy="879649"/>
          </a:xfrm>
          <a:prstGeom prst="rect">
            <a:avLst/>
          </a:prstGeom>
        </p:spPr>
      </p:pic>
    </p:spTree>
    <p:extLst>
      <p:ext uri="{BB962C8B-B14F-4D97-AF65-F5344CB8AC3E}">
        <p14:creationId xmlns:p14="http://schemas.microsoft.com/office/powerpoint/2010/main" val="71887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60F56-EA6D-4028-9185-F4B11DC076F9}"/>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2289D9-FDA6-49E1-BF6B-DC3150CF79D1}"/>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A76AD-412A-4E65-A3A5-7EF8F2CA53B3}"/>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434DDCF3-37B2-4D32-BAC5-09B4E0109E2E}" type="datetimeFigureOut">
              <a:rPr lang="en-GB" smtClean="0"/>
              <a:t>17/02/2023</a:t>
            </a:fld>
            <a:endParaRPr lang="en-GB"/>
          </a:p>
        </p:txBody>
      </p:sp>
      <p:sp>
        <p:nvSpPr>
          <p:cNvPr id="5" name="Footer Placeholder 4">
            <a:extLst>
              <a:ext uri="{FF2B5EF4-FFF2-40B4-BE49-F238E27FC236}">
                <a16:creationId xmlns:a16="http://schemas.microsoft.com/office/drawing/2014/main" id="{E415ABD3-4566-4641-82E5-AFF94718E43F}"/>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791AF9-155F-44ED-9151-6F43A52DD4A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AB60DDB-0B52-4C6D-B915-4D1A4569E71C}" type="slidenum">
              <a:rPr lang="en-GB" smtClean="0"/>
              <a:t>‹#›</a:t>
            </a:fld>
            <a:endParaRPr lang="en-GB"/>
          </a:p>
        </p:txBody>
      </p:sp>
      <p:pic>
        <p:nvPicPr>
          <p:cNvPr id="7" name="Picture 6">
            <a:extLst>
              <a:ext uri="{FF2B5EF4-FFF2-40B4-BE49-F238E27FC236}">
                <a16:creationId xmlns:a16="http://schemas.microsoft.com/office/drawing/2014/main" id="{061705BE-5C29-4007-80E5-DE5002D31AE7}"/>
              </a:ext>
            </a:extLst>
          </p:cNvPr>
          <p:cNvPicPr>
            <a:picLocks noChangeAspect="1"/>
          </p:cNvPicPr>
          <p:nvPr userDrawn="1"/>
        </p:nvPicPr>
        <p:blipFill>
          <a:blip r:embed="rId14"/>
          <a:stretch>
            <a:fillRect/>
          </a:stretch>
        </p:blipFill>
        <p:spPr>
          <a:xfrm>
            <a:off x="9433944" y="530940"/>
            <a:ext cx="2170704" cy="1127915"/>
          </a:xfrm>
          <a:prstGeom prst="rect">
            <a:avLst/>
          </a:prstGeom>
        </p:spPr>
      </p:pic>
      <p:pic>
        <p:nvPicPr>
          <p:cNvPr id="8" name="Picture 7">
            <a:extLst>
              <a:ext uri="{FF2B5EF4-FFF2-40B4-BE49-F238E27FC236}">
                <a16:creationId xmlns:a16="http://schemas.microsoft.com/office/drawing/2014/main" id="{02F2B5EC-2E49-42EF-9D50-3AD89029602E}"/>
              </a:ext>
            </a:extLst>
          </p:cNvPr>
          <p:cNvPicPr>
            <a:picLocks noChangeAspect="1"/>
          </p:cNvPicPr>
          <p:nvPr userDrawn="1"/>
        </p:nvPicPr>
        <p:blipFill>
          <a:blip r:embed="rId15"/>
          <a:stretch>
            <a:fillRect/>
          </a:stretch>
        </p:blipFill>
        <p:spPr>
          <a:xfrm>
            <a:off x="587352" y="6246199"/>
            <a:ext cx="11017297" cy="80861"/>
          </a:xfrm>
          <a:prstGeom prst="rect">
            <a:avLst/>
          </a:prstGeom>
        </p:spPr>
      </p:pic>
    </p:spTree>
    <p:extLst>
      <p:ext uri="{BB962C8B-B14F-4D97-AF65-F5344CB8AC3E}">
        <p14:creationId xmlns:p14="http://schemas.microsoft.com/office/powerpoint/2010/main" val="23272236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prsb.org/standards/healthandcareintegration/" TargetMode="External"/><Relationship Id="rId2" Type="http://schemas.openxmlformats.org/officeDocument/2006/relationships/hyperlink" Target="https://www.england.nhs.uk/publication/redbag/" TargetMode="Externa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cqc.org.uk/publications/themed-work/driving-improvement-through-technology" TargetMode="External"/><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swlcarehomes.admin@swlondon.nhs.uk" TargetMode="External"/><Relationship Id="rId2" Type="http://schemas.openxmlformats.org/officeDocument/2006/relationships/hyperlink" Target="mailto:Lisa.Atik@swlondon.nhs.uk"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sptoolkit.nhs.uk/" TargetMode="External"/><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hyperlink" Target="mailto:swlcarehomes.admin@swlondon.nhs.uk"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hyperlink" Target="https://www.digitalsocialcare.co.uk/social-care-technology/digital-social-care-records-dynamic-purchasing-system/accredited-supplier-li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vayyar.com/care/b2c/" TargetMode="External"/><Relationship Id="rId2" Type="http://schemas.openxmlformats.org/officeDocument/2006/relationships/hyperlink" Target="https://www.allycares.com/" TargetMode="Externa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hyperlink" Target="https://www.ens.im/" TargetMode="External"/><Relationship Id="rId4" Type="http://schemas.openxmlformats.org/officeDocument/2006/relationships/hyperlink" Target="https://www.adaptiveit.co.uk/acoustic-monitoring-healthca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125" y="1879655"/>
            <a:ext cx="10829750" cy="3582785"/>
          </a:xfrm>
        </p:spPr>
        <p:txBody>
          <a:bodyPr>
            <a:normAutofit/>
          </a:bodyPr>
          <a:lstStyle/>
          <a:p>
            <a:pPr algn="l"/>
            <a:r>
              <a:rPr lang="en-US" sz="6000" b="1" dirty="0">
                <a:solidFill>
                  <a:schemeClr val="bg1"/>
                </a:solidFill>
              </a:rPr>
              <a:t>LCAS</a:t>
            </a:r>
            <a:br>
              <a:rPr lang="en-US" sz="3100" b="1" dirty="0">
                <a:solidFill>
                  <a:schemeClr val="bg1"/>
                </a:solidFill>
              </a:rPr>
            </a:br>
            <a:r>
              <a:rPr lang="en-US" sz="4000" b="1" dirty="0">
                <a:solidFill>
                  <a:schemeClr val="bg1"/>
                </a:solidFill>
              </a:rPr>
              <a:t>South West London ICB – Digital Update</a:t>
            </a:r>
            <a:br>
              <a:rPr lang="en-US" sz="5267" dirty="0"/>
            </a:br>
            <a:br>
              <a:rPr lang="en-US" sz="3600" dirty="0">
                <a:solidFill>
                  <a:schemeClr val="bg1"/>
                </a:solidFill>
              </a:rPr>
            </a:br>
            <a:r>
              <a:rPr lang="en-US" sz="3600" dirty="0">
                <a:solidFill>
                  <a:schemeClr val="bg1"/>
                </a:solidFill>
              </a:rPr>
              <a:t>Paul Harper  -  Project Manager</a:t>
            </a:r>
            <a:br>
              <a:rPr lang="en-US" sz="3600" dirty="0"/>
            </a:br>
            <a:br>
              <a:rPr lang="en-US" sz="2667" u="sng" dirty="0"/>
            </a:br>
            <a:r>
              <a:rPr lang="en-US" sz="2200" b="1" dirty="0">
                <a:solidFill>
                  <a:schemeClr val="bg1"/>
                </a:solidFill>
              </a:rPr>
              <a:t>14</a:t>
            </a:r>
            <a:r>
              <a:rPr lang="en-US" sz="2200" b="1" baseline="30000" dirty="0">
                <a:solidFill>
                  <a:schemeClr val="bg1"/>
                </a:solidFill>
              </a:rPr>
              <a:t>th</a:t>
            </a:r>
            <a:r>
              <a:rPr lang="en-US" sz="2200" b="1" dirty="0">
                <a:solidFill>
                  <a:schemeClr val="bg1"/>
                </a:solidFill>
              </a:rPr>
              <a:t> February ‘23</a:t>
            </a:r>
            <a:endParaRPr lang="en-US" sz="3067" b="1" dirty="0">
              <a:solidFill>
                <a:schemeClr val="bg1"/>
              </a:solidFill>
            </a:endParaRPr>
          </a:p>
        </p:txBody>
      </p:sp>
    </p:spTree>
    <p:extLst>
      <p:ext uri="{BB962C8B-B14F-4D97-AF65-F5344CB8AC3E}">
        <p14:creationId xmlns:p14="http://schemas.microsoft.com/office/powerpoint/2010/main" val="1113584989"/>
      </p:ext>
    </p:extLst>
  </p:cSld>
  <p:clrMapOvr>
    <a:masterClrMapping/>
  </p:clrMapOvr>
  <mc:AlternateContent xmlns:mc="http://schemas.openxmlformats.org/markup-compatibility/2006" xmlns:p14="http://schemas.microsoft.com/office/powerpoint/2010/main">
    <mc:Choice Requires="p14">
      <p:transition p14:dur="0" advClick="0" advTm="35000"/>
    </mc:Choice>
    <mc:Fallback xmlns="">
      <p:transition advClick="0" advTm="3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84ADC70A-D019-462E-8770-71DEF5D28A8B}"/>
              </a:ext>
            </a:extLst>
          </p:cNvPr>
          <p:cNvSpPr txBox="1"/>
          <p:nvPr/>
        </p:nvSpPr>
        <p:spPr>
          <a:xfrm>
            <a:off x="252952" y="186808"/>
            <a:ext cx="8905027" cy="581840"/>
          </a:xfrm>
          <a:prstGeom prst="rect">
            <a:avLst/>
          </a:prstGeom>
        </p:spPr>
        <p:txBody>
          <a:bodyPr vert="horz" wrap="square" lIns="0" tIns="7316" rIns="0" bIns="0" rtlCol="0">
            <a:spAutoFit/>
          </a:bodyPr>
          <a:lstStyle/>
          <a:p>
            <a:pPr marL="7701">
              <a:spcBef>
                <a:spcPts val="57"/>
              </a:spcBef>
            </a:pPr>
            <a:r>
              <a:rPr lang="en-GB" sz="3733" b="1" spc="-91" dirty="0">
                <a:solidFill>
                  <a:srgbClr val="674786"/>
                </a:solidFill>
                <a:latin typeface="Arial"/>
                <a:cs typeface="Arial"/>
              </a:rPr>
              <a:t>What is the eRedBag Pathway?</a:t>
            </a:r>
            <a:endParaRPr lang="en-GB" sz="3733" spc="-91" dirty="0">
              <a:solidFill>
                <a:srgbClr val="674786"/>
              </a:solidFill>
              <a:latin typeface="Arial"/>
              <a:cs typeface="Arial"/>
            </a:endParaRPr>
          </a:p>
        </p:txBody>
      </p:sp>
      <p:sp>
        <p:nvSpPr>
          <p:cNvPr id="3" name="Rectangle 2">
            <a:extLst>
              <a:ext uri="{FF2B5EF4-FFF2-40B4-BE49-F238E27FC236}">
                <a16:creationId xmlns:a16="http://schemas.microsoft.com/office/drawing/2014/main" id="{613AF32D-5D61-445B-9ED5-318E677536FF}"/>
              </a:ext>
            </a:extLst>
          </p:cNvPr>
          <p:cNvSpPr/>
          <p:nvPr/>
        </p:nvSpPr>
        <p:spPr>
          <a:xfrm>
            <a:off x="156699" y="905232"/>
            <a:ext cx="9633569" cy="769441"/>
          </a:xfrm>
          <a:prstGeom prst="rect">
            <a:avLst/>
          </a:prstGeom>
        </p:spPr>
        <p:txBody>
          <a:bodyPr wrap="square">
            <a:spAutoFit/>
          </a:bodyPr>
          <a:lstStyle/>
          <a:p>
            <a:pPr lvl="0">
              <a:buClr>
                <a:srgbClr val="00A3B6"/>
              </a:buClr>
            </a:pPr>
            <a:r>
              <a:rPr lang="en-GB" sz="1500" b="0" i="0" dirty="0">
                <a:solidFill>
                  <a:srgbClr val="201F1E"/>
                </a:solidFill>
                <a:effectLst/>
                <a:latin typeface="Arial" panose="020B0604020202020204" pitchFamily="34" charset="0"/>
              </a:rPr>
              <a:t>The eRedBag Pathway is the digital transfer of the electronic versions of the paper documents included in the </a:t>
            </a:r>
            <a:r>
              <a:rPr lang="en-GB" sz="1500" b="0" i="0" u="sng" strike="noStrike" dirty="0">
                <a:solidFill>
                  <a:srgbClr val="0000FF"/>
                </a:solidFill>
                <a:effectLst/>
                <a:latin typeface="Arial" panose="020B0604020202020204" pitchFamily="34" charset="0"/>
                <a:hlinkClick r:id="rId2"/>
              </a:rPr>
              <a:t>Hospital Transfer Pathway</a:t>
            </a:r>
            <a:r>
              <a:rPr lang="en-GB" sz="1500" b="0" i="0" dirty="0">
                <a:solidFill>
                  <a:srgbClr val="201F1E"/>
                </a:solidFill>
                <a:effectLst/>
                <a:latin typeface="Arial" panose="020B0604020202020204" pitchFamily="34" charset="0"/>
              </a:rPr>
              <a:t>, more commonly known as ‘Sutton’s Red Bag initiative’. </a:t>
            </a:r>
          </a:p>
          <a:p>
            <a:pPr lvl="0">
              <a:buClr>
                <a:srgbClr val="00A3B6"/>
              </a:buClr>
            </a:pPr>
            <a:endParaRPr lang="en-GB" sz="1400" dirty="0">
              <a:solidFill>
                <a:srgbClr val="201F1E"/>
              </a:solidFill>
              <a:latin typeface="Arial" panose="020B0604020202020204" pitchFamily="34" charset="0"/>
            </a:endParaRPr>
          </a:p>
        </p:txBody>
      </p:sp>
      <p:sp>
        <p:nvSpPr>
          <p:cNvPr id="5" name="TextBox 4">
            <a:extLst>
              <a:ext uri="{FF2B5EF4-FFF2-40B4-BE49-F238E27FC236}">
                <a16:creationId xmlns:a16="http://schemas.microsoft.com/office/drawing/2014/main" id="{38DCAC13-4466-3E3E-B5EE-9A81F87BC19B}"/>
              </a:ext>
            </a:extLst>
          </p:cNvPr>
          <p:cNvSpPr txBox="1"/>
          <p:nvPr/>
        </p:nvSpPr>
        <p:spPr>
          <a:xfrm>
            <a:off x="156699" y="1545159"/>
            <a:ext cx="11878602" cy="4657685"/>
          </a:xfrm>
          <a:prstGeom prst="rect">
            <a:avLst/>
          </a:prstGeom>
          <a:noFill/>
        </p:spPr>
        <p:txBody>
          <a:bodyPr wrap="square">
            <a:spAutoFit/>
          </a:bodyPr>
          <a:lstStyle/>
          <a:p>
            <a:pPr lvl="0">
              <a:buClr>
                <a:srgbClr val="00A3B6"/>
              </a:buClr>
            </a:pPr>
            <a:r>
              <a:rPr lang="en-GB" sz="1500" b="0" i="0" dirty="0">
                <a:solidFill>
                  <a:srgbClr val="201F1E"/>
                </a:solidFill>
                <a:effectLst/>
                <a:latin typeface="Arial" panose="020B0604020202020204" pitchFamily="34" charset="0"/>
              </a:rPr>
              <a:t>It has been developed to further improve the information sharing and communication between care homes, ambulance services, hospitals and community teams that the Red Bag documents delivered. </a:t>
            </a:r>
          </a:p>
          <a:p>
            <a:pPr lvl="0">
              <a:buClr>
                <a:srgbClr val="00A3B6"/>
              </a:buClr>
            </a:pPr>
            <a:r>
              <a:rPr lang="en-GB" sz="1500" b="0" i="0" dirty="0">
                <a:solidFill>
                  <a:srgbClr val="201F1E"/>
                </a:solidFill>
                <a:effectLst/>
                <a:latin typeface="Arial" panose="020B0604020202020204" pitchFamily="34" charset="0"/>
              </a:rPr>
              <a:t>By sending the information in digital format, the eRedBag and </a:t>
            </a:r>
            <a:r>
              <a:rPr lang="en-GB" sz="1500" b="0" i="0" dirty="0" err="1">
                <a:solidFill>
                  <a:srgbClr val="201F1E"/>
                </a:solidFill>
                <a:effectLst/>
                <a:latin typeface="Arial" panose="020B0604020202020204" pitchFamily="34" charset="0"/>
              </a:rPr>
              <a:t>eDischarge</a:t>
            </a:r>
            <a:r>
              <a:rPr lang="en-GB" sz="1500" b="0" i="0" dirty="0">
                <a:solidFill>
                  <a:srgbClr val="201F1E"/>
                </a:solidFill>
                <a:effectLst/>
                <a:latin typeface="Arial" panose="020B0604020202020204" pitchFamily="34" charset="0"/>
              </a:rPr>
              <a:t> Summaries are available to staff providing care at a touch of a button. </a:t>
            </a:r>
          </a:p>
          <a:p>
            <a:pPr lvl="0">
              <a:buClr>
                <a:srgbClr val="00A3B6"/>
              </a:buClr>
            </a:pPr>
            <a:endParaRPr lang="en-GB" sz="1500" dirty="0">
              <a:solidFill>
                <a:srgbClr val="201F1E"/>
              </a:solidFill>
              <a:latin typeface="Arial" panose="020B0604020202020204" pitchFamily="34" charset="0"/>
              <a:cs typeface="Times New Roman" panose="02020603050405020304" pitchFamily="18" charset="0"/>
            </a:endParaRPr>
          </a:p>
          <a:p>
            <a:pPr lvl="0">
              <a:buClr>
                <a:srgbClr val="00A3B6"/>
              </a:buClr>
            </a:pPr>
            <a:r>
              <a:rPr lang="en-GB" sz="1500" b="0" i="0" dirty="0">
                <a:solidFill>
                  <a:srgbClr val="201F1E"/>
                </a:solidFill>
                <a:effectLst/>
                <a:latin typeface="Arial" panose="020B0604020202020204" pitchFamily="34" charset="0"/>
              </a:rPr>
              <a:t>The eRedBag contains all the original information and more. Since the document is electronic, the eRedBag information is clearly laid out, in colour, can include colour photos and is type written – no longer do people have to try and read people’s handwriting. </a:t>
            </a:r>
          </a:p>
          <a:p>
            <a:pPr lvl="0">
              <a:buClr>
                <a:srgbClr val="00A3B6"/>
              </a:buClr>
            </a:pPr>
            <a:endParaRPr lang="en-GB" sz="1500" dirty="0">
              <a:solidFill>
                <a:srgbClr val="201F1E"/>
              </a:solidFill>
              <a:latin typeface="Arial" panose="020B0604020202020204" pitchFamily="34" charset="0"/>
            </a:endParaRPr>
          </a:p>
          <a:p>
            <a:pPr lvl="0">
              <a:buClr>
                <a:srgbClr val="00A3B6"/>
              </a:buClr>
            </a:pPr>
            <a:r>
              <a:rPr lang="en-GB" sz="1500" b="0" i="0" dirty="0">
                <a:solidFill>
                  <a:srgbClr val="201F1E"/>
                </a:solidFill>
                <a:effectLst/>
                <a:latin typeface="Arial" panose="020B0604020202020204" pitchFamily="34" charset="0"/>
              </a:rPr>
              <a:t>The pdf supports easy searching for information required. The actual information in the eRedBag also meets the </a:t>
            </a:r>
            <a:r>
              <a:rPr lang="en-GB" sz="1500" b="0" i="0" u="sng" strike="noStrike" dirty="0">
                <a:solidFill>
                  <a:srgbClr val="0000FF"/>
                </a:solidFill>
                <a:effectLst/>
                <a:latin typeface="Arial" panose="020B0604020202020204" pitchFamily="34" charset="0"/>
                <a:hlinkClick r:id="rId3"/>
              </a:rPr>
              <a:t>Professional Records Standards Body’s national standards</a:t>
            </a:r>
            <a:r>
              <a:rPr lang="en-GB" sz="1500" b="0" i="0" dirty="0">
                <a:solidFill>
                  <a:srgbClr val="201F1E"/>
                </a:solidFill>
                <a:effectLst/>
                <a:latin typeface="Arial" panose="020B0604020202020204" pitchFamily="34" charset="0"/>
              </a:rPr>
              <a:t>. </a:t>
            </a:r>
          </a:p>
          <a:p>
            <a:pPr lvl="0">
              <a:buClr>
                <a:srgbClr val="00A3B6"/>
              </a:buClr>
            </a:pPr>
            <a:endParaRPr lang="en-GB" sz="1500" dirty="0">
              <a:solidFill>
                <a:srgbClr val="201F1E"/>
              </a:solidFill>
              <a:latin typeface="Arial" panose="020B0604020202020204" pitchFamily="34" charset="0"/>
              <a:cs typeface="Times New Roman" panose="02020603050405020304" pitchFamily="18" charset="0"/>
            </a:endParaRPr>
          </a:p>
          <a:p>
            <a:pPr lvl="0">
              <a:buClr>
                <a:srgbClr val="00A3B6"/>
              </a:buClr>
            </a:pPr>
            <a:r>
              <a:rPr lang="en-GB" sz="1500" b="1" dirty="0">
                <a:solidFill>
                  <a:srgbClr val="201F1E"/>
                </a:solidFill>
                <a:latin typeface="Arial" panose="020B0604020202020204" pitchFamily="34" charset="0"/>
                <a:cs typeface="Times New Roman" panose="02020603050405020304" pitchFamily="18" charset="0"/>
              </a:rPr>
              <a:t>eRedBag Pathway benefits:</a:t>
            </a:r>
          </a:p>
          <a:p>
            <a:pPr marL="360000" lvl="0" indent="-285750">
              <a:spcBef>
                <a:spcPts val="200"/>
              </a:spcBef>
              <a:buClr>
                <a:srgbClr val="00A3B6"/>
              </a:buClr>
              <a:buFont typeface="Arial" panose="020B0604020202020204" pitchFamily="34" charset="0"/>
              <a:buChar char="•"/>
            </a:pPr>
            <a:r>
              <a:rPr lang="en-GB" sz="1500" dirty="0">
                <a:latin typeface="Arial" panose="020B0604020202020204" pitchFamily="34" charset="0"/>
                <a:ea typeface="Arial" panose="020B0604020202020204" pitchFamily="34" charset="0"/>
                <a:cs typeface="Arial" panose="020B0604020202020204" pitchFamily="34" charset="0"/>
              </a:rPr>
              <a:t>Care home resident status and wishes made available to more health &amp; care staff quickly</a:t>
            </a:r>
          </a:p>
          <a:p>
            <a:pPr marL="360000" lvl="0" indent="-285750">
              <a:spcBef>
                <a:spcPts val="200"/>
              </a:spcBef>
              <a:buClr>
                <a:srgbClr val="00A3B6"/>
              </a:buClr>
              <a:buFont typeface="Arial" panose="020B0604020202020204" pitchFamily="34" charset="0"/>
              <a:buChar char="•"/>
            </a:pPr>
            <a:r>
              <a:rPr lang="en-GB" sz="1500" dirty="0">
                <a:latin typeface="Arial" panose="020B0604020202020204" pitchFamily="34" charset="0"/>
                <a:ea typeface="Arial" panose="020B0604020202020204" pitchFamily="34" charset="0"/>
                <a:cs typeface="Arial" panose="020B0604020202020204" pitchFamily="34" charset="0"/>
              </a:rPr>
              <a:t>More timely and appropriate treatment and interventions whilst in hospital</a:t>
            </a:r>
          </a:p>
          <a:p>
            <a:pPr marL="360000" lvl="0" indent="-285750">
              <a:spcBef>
                <a:spcPts val="200"/>
              </a:spcBef>
              <a:buClr>
                <a:srgbClr val="00A3B6"/>
              </a:buClr>
              <a:buFont typeface="Arial" panose="020B0604020202020204" pitchFamily="34" charset="0"/>
              <a:buChar char="•"/>
            </a:pPr>
            <a:r>
              <a:rPr lang="en-GB" sz="1500" dirty="0">
                <a:latin typeface="Arial" panose="020B0604020202020204" pitchFamily="34" charset="0"/>
                <a:ea typeface="Arial" panose="020B0604020202020204" pitchFamily="34" charset="0"/>
                <a:cs typeface="Arial" panose="020B0604020202020204" pitchFamily="34" charset="0"/>
              </a:rPr>
              <a:t>Better and quicker discharges from hospital, and less readmissions to hospital</a:t>
            </a:r>
          </a:p>
          <a:p>
            <a:pPr marL="360000" lvl="0" indent="-285750">
              <a:spcBef>
                <a:spcPts val="200"/>
              </a:spcBef>
              <a:buClr>
                <a:srgbClr val="00A3B6"/>
              </a:buClr>
              <a:buFont typeface="Arial" panose="020B0604020202020204" pitchFamily="34" charset="0"/>
              <a:buChar char="•"/>
            </a:pPr>
            <a:r>
              <a:rPr lang="en-GB" sz="1500" dirty="0">
                <a:latin typeface="Arial" panose="020B0604020202020204" pitchFamily="34" charset="0"/>
                <a:cs typeface="Arial" panose="020B0604020202020204" pitchFamily="34" charset="0"/>
              </a:rPr>
              <a:t>Care home staff spend less time on administration and paperwork</a:t>
            </a:r>
          </a:p>
          <a:p>
            <a:pPr marL="360000" lvl="0" indent="-285750">
              <a:spcBef>
                <a:spcPts val="200"/>
              </a:spcBef>
              <a:buClr>
                <a:srgbClr val="00A3B6"/>
              </a:buClr>
              <a:buFont typeface="Arial" panose="020B0604020202020204" pitchFamily="34" charset="0"/>
              <a:buChar char="•"/>
            </a:pPr>
            <a:r>
              <a:rPr lang="en-GB" sz="1500" dirty="0">
                <a:latin typeface="Arial" panose="020B0604020202020204" pitchFamily="34" charset="0"/>
                <a:cs typeface="Arial" panose="020B0604020202020204" pitchFamily="34" charset="0"/>
              </a:rPr>
              <a:t>Less calls from the hospital received by the care home</a:t>
            </a:r>
          </a:p>
          <a:p>
            <a:pPr marL="360000" lvl="0" indent="-285750">
              <a:spcBef>
                <a:spcPts val="200"/>
              </a:spcBef>
              <a:buClr>
                <a:srgbClr val="00A3B6"/>
              </a:buClr>
              <a:buFont typeface="Arial" panose="020B0604020202020204" pitchFamily="34" charset="0"/>
              <a:buChar char="•"/>
            </a:pPr>
            <a:r>
              <a:rPr lang="en-GB" sz="1500" dirty="0">
                <a:latin typeface="Arial" panose="020B0604020202020204" pitchFamily="34" charset="0"/>
                <a:cs typeface="Arial" panose="020B0604020202020204" pitchFamily="34" charset="0"/>
              </a:rPr>
              <a:t>Reduced risk of lost paperwork and data breaches</a:t>
            </a:r>
          </a:p>
          <a:p>
            <a:pPr marL="360000" lvl="0" indent="-285750">
              <a:spcBef>
                <a:spcPts val="200"/>
              </a:spcBef>
              <a:buClr>
                <a:srgbClr val="00A3B6"/>
              </a:buClr>
              <a:buFont typeface="Arial" panose="020B0604020202020204" pitchFamily="34" charset="0"/>
              <a:buChar char="•"/>
            </a:pPr>
            <a:r>
              <a:rPr lang="en-GB" sz="1500" dirty="0">
                <a:latin typeface="Arial" panose="020B0604020202020204" pitchFamily="34" charset="0"/>
                <a:cs typeface="Arial" panose="020B0604020202020204" pitchFamily="34" charset="0"/>
              </a:rPr>
              <a:t>Improved assurance for family members, friends and carers</a:t>
            </a:r>
          </a:p>
        </p:txBody>
      </p:sp>
      <p:pic>
        <p:nvPicPr>
          <p:cNvPr id="1026" name="Picture 2">
            <a:extLst>
              <a:ext uri="{FF2B5EF4-FFF2-40B4-BE49-F238E27FC236}">
                <a16:creationId xmlns:a16="http://schemas.microsoft.com/office/drawing/2014/main" id="{2EC8864F-9492-FD5C-791F-53BA90A5D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9307" y="4174019"/>
            <a:ext cx="28289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4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1671C4B-FF56-4D17-8AD4-036E2C60EBE1}"/>
              </a:ext>
            </a:extLst>
          </p:cNvPr>
          <p:cNvSpPr/>
          <p:nvPr/>
        </p:nvSpPr>
        <p:spPr>
          <a:xfrm>
            <a:off x="6571695" y="2368458"/>
            <a:ext cx="2258180" cy="205014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GB">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2DE3C7-CF10-489B-88FC-ADA62C4F2918}"/>
              </a:ext>
            </a:extLst>
          </p:cNvPr>
          <p:cNvSpPr>
            <a:spLocks noGrp="1"/>
          </p:cNvSpPr>
          <p:nvPr>
            <p:ph type="title"/>
          </p:nvPr>
        </p:nvSpPr>
        <p:spPr>
          <a:xfrm>
            <a:off x="293881" y="61158"/>
            <a:ext cx="10515600" cy="1325033"/>
          </a:xfrm>
        </p:spPr>
        <p:txBody>
          <a:bodyPr>
            <a:normAutofit/>
          </a:bodyPr>
          <a:lstStyle/>
          <a:p>
            <a:pPr algn="l"/>
            <a:r>
              <a:rPr lang="en-US" sz="3700" b="1">
                <a:solidFill>
                  <a:srgbClr val="0070C0"/>
                </a:solidFill>
                <a:latin typeface="Ariel"/>
                <a:ea typeface="+mn-ea"/>
                <a:cs typeface="Arial"/>
              </a:rPr>
              <a:t>What is the Remote Monitoring Service?</a:t>
            </a:r>
            <a:endParaRPr lang="en-GB" sz="3700" b="1">
              <a:solidFill>
                <a:srgbClr val="0070C0"/>
              </a:solidFill>
              <a:latin typeface="Ariel"/>
              <a:ea typeface="+mn-ea"/>
              <a:cs typeface="Arial"/>
            </a:endParaRPr>
          </a:p>
        </p:txBody>
      </p:sp>
      <p:sp>
        <p:nvSpPr>
          <p:cNvPr id="6" name="TextBox 5">
            <a:extLst>
              <a:ext uri="{FF2B5EF4-FFF2-40B4-BE49-F238E27FC236}">
                <a16:creationId xmlns:a16="http://schemas.microsoft.com/office/drawing/2014/main" id="{E69BD301-5962-4F42-81F5-FD659BBF9259}"/>
              </a:ext>
            </a:extLst>
          </p:cNvPr>
          <p:cNvSpPr txBox="1"/>
          <p:nvPr/>
        </p:nvSpPr>
        <p:spPr>
          <a:xfrm>
            <a:off x="9758362" y="4235179"/>
            <a:ext cx="1884199" cy="523220"/>
          </a:xfrm>
          <a:prstGeom prst="rect">
            <a:avLst/>
          </a:prstGeom>
          <a:noFill/>
        </p:spPr>
        <p:txBody>
          <a:bodyPr wrap="square" rtlCol="0">
            <a:spAutoFit/>
          </a:bodyPr>
          <a:lstStyle/>
          <a:p>
            <a:pPr defTabSz="457189">
              <a:defRPr/>
            </a:pPr>
            <a:r>
              <a:rPr lang="en-GB" sz="1400">
                <a:solidFill>
                  <a:srgbClr val="002060"/>
                </a:solidFill>
                <a:latin typeface="Arial" panose="020B0604020202020204" pitchFamily="34" charset="0"/>
                <a:cs typeface="Arial" panose="020B0604020202020204" pitchFamily="34" charset="0"/>
              </a:rPr>
              <a:t>Bluetooth Pulse Oximeter</a:t>
            </a:r>
          </a:p>
        </p:txBody>
      </p:sp>
      <p:sp>
        <p:nvSpPr>
          <p:cNvPr id="7" name="TextBox 6">
            <a:extLst>
              <a:ext uri="{FF2B5EF4-FFF2-40B4-BE49-F238E27FC236}">
                <a16:creationId xmlns:a16="http://schemas.microsoft.com/office/drawing/2014/main" id="{F73F20D3-EF99-4D92-B207-70E6E9C58B59}"/>
              </a:ext>
            </a:extLst>
          </p:cNvPr>
          <p:cNvSpPr txBox="1"/>
          <p:nvPr/>
        </p:nvSpPr>
        <p:spPr>
          <a:xfrm>
            <a:off x="7896" y="1301170"/>
            <a:ext cx="4477268" cy="5154201"/>
          </a:xfrm>
          <a:prstGeom prst="rect">
            <a:avLst/>
          </a:prstGeom>
        </p:spPr>
        <p:txBody>
          <a:bodyPr vert="horz" lIns="91440" tIns="45720" rIns="91440" bIns="45720" rtlCol="0">
            <a:normAutofit/>
          </a:bodyPr>
          <a:lstStyle/>
          <a:p>
            <a:pPr marL="285744" indent="-285744" defTabSz="457189">
              <a:buFont typeface="Arial" panose="020B0604020202020204" pitchFamily="34" charset="0"/>
              <a:buChar char="•"/>
              <a:defRPr/>
            </a:pPr>
            <a:r>
              <a:rPr lang="en-GB" sz="1600" dirty="0">
                <a:solidFill>
                  <a:srgbClr val="002060"/>
                </a:solidFill>
                <a:latin typeface="Arial" panose="020B0604020202020204" pitchFamily="34" charset="0"/>
                <a:cs typeface="Arial" panose="020B0604020202020204" pitchFamily="34" charset="0"/>
              </a:rPr>
              <a:t>VCare / Whzan will provide you with a set of devices that enable seamless vital sign recording of residents*.</a:t>
            </a:r>
          </a:p>
          <a:p>
            <a:pPr marL="285744" indent="-285744" defTabSz="457189">
              <a:buFont typeface="Arial" panose="020B0604020202020204" pitchFamily="34" charset="0"/>
              <a:buChar char="•"/>
              <a:defRPr/>
            </a:pPr>
            <a:endParaRPr lang="en-GB" sz="1200" dirty="0">
              <a:solidFill>
                <a:srgbClr val="002060"/>
              </a:solidFill>
              <a:latin typeface="Arial" panose="020B0604020202020204" pitchFamily="34" charset="0"/>
              <a:cs typeface="Arial" panose="020B0604020202020204" pitchFamily="34" charset="0"/>
            </a:endParaRPr>
          </a:p>
          <a:p>
            <a:pPr marL="285744" indent="-285744" defTabSz="457189">
              <a:buFont typeface="Arial" panose="020B0604020202020204" pitchFamily="34" charset="0"/>
              <a:buChar char="•"/>
              <a:defRPr/>
            </a:pPr>
            <a:r>
              <a:rPr lang="en-GB" sz="1600" dirty="0">
                <a:solidFill>
                  <a:srgbClr val="002060"/>
                </a:solidFill>
                <a:latin typeface="Arial" panose="020B0604020202020204" pitchFamily="34" charset="0"/>
                <a:cs typeface="Arial" panose="020B0604020202020204" pitchFamily="34" charset="0"/>
              </a:rPr>
              <a:t>Care home staff and GPs will be able to see the readings in real-time. </a:t>
            </a:r>
          </a:p>
          <a:p>
            <a:pPr marL="285744" indent="-285744" defTabSz="457189">
              <a:buFont typeface="Arial" panose="020B0604020202020204" pitchFamily="34" charset="0"/>
              <a:buChar char="•"/>
              <a:defRPr/>
            </a:pPr>
            <a:endParaRPr lang="en-GB" sz="1200" dirty="0">
              <a:solidFill>
                <a:srgbClr val="002060"/>
              </a:solidFill>
              <a:latin typeface="Arial" panose="020B0604020202020204" pitchFamily="34" charset="0"/>
              <a:cs typeface="Arial" panose="020B0604020202020204" pitchFamily="34" charset="0"/>
            </a:endParaRPr>
          </a:p>
          <a:p>
            <a:pPr marL="285744" indent="-285744" defTabSz="457189">
              <a:buFont typeface="Arial" panose="020B0604020202020204" pitchFamily="34" charset="0"/>
              <a:buChar char="•"/>
              <a:defRPr/>
            </a:pPr>
            <a:r>
              <a:rPr lang="en-GB" sz="1600" dirty="0">
                <a:solidFill>
                  <a:srgbClr val="002060"/>
                </a:solidFill>
                <a:latin typeface="Arial" panose="020B0604020202020204" pitchFamily="34" charset="0"/>
                <a:cs typeface="Arial" panose="020B0604020202020204" pitchFamily="34" charset="0"/>
              </a:rPr>
              <a:t>Bluetooth-enabled devices mean recordings flow straight into the Remote Monitoring System.</a:t>
            </a:r>
          </a:p>
          <a:p>
            <a:pPr marL="285744" indent="-285744" defTabSz="457189">
              <a:buFont typeface="Arial" panose="020B0604020202020204" pitchFamily="34" charset="0"/>
              <a:buChar char="•"/>
              <a:defRPr/>
            </a:pPr>
            <a:endParaRPr lang="en-GB" sz="1200" dirty="0">
              <a:solidFill>
                <a:srgbClr val="002060"/>
              </a:solidFill>
              <a:latin typeface="Arial" panose="020B0604020202020204" pitchFamily="34" charset="0"/>
              <a:cs typeface="Arial" panose="020B0604020202020204" pitchFamily="34" charset="0"/>
            </a:endParaRPr>
          </a:p>
          <a:p>
            <a:pPr marL="285744" indent="-285744" defTabSz="457189">
              <a:buFont typeface="Arial" panose="020B0604020202020204" pitchFamily="34" charset="0"/>
              <a:buChar char="•"/>
              <a:defRPr/>
            </a:pPr>
            <a:r>
              <a:rPr lang="en-GB" sz="1600" dirty="0">
                <a:solidFill>
                  <a:srgbClr val="002060"/>
                </a:solidFill>
                <a:latin typeface="Arial" panose="020B0604020202020204" pitchFamily="34" charset="0"/>
                <a:cs typeface="Arial" panose="020B0604020202020204" pitchFamily="34" charset="0"/>
              </a:rPr>
              <a:t>Training will be provided on all devices to help your care home to make the transition.</a:t>
            </a:r>
          </a:p>
          <a:p>
            <a:pPr defTabSz="457189">
              <a:defRPr/>
            </a:pPr>
            <a:endParaRPr lang="en-GB" sz="1200" b="1" dirty="0">
              <a:solidFill>
                <a:srgbClr val="002060"/>
              </a:solidFill>
              <a:latin typeface="Arial" panose="020B0604020202020204" pitchFamily="34" charset="0"/>
              <a:cs typeface="Arial" panose="020B0604020202020204" pitchFamily="34" charset="0"/>
            </a:endParaRPr>
          </a:p>
          <a:p>
            <a:pPr marL="285744" indent="-285744" defTabSz="457189">
              <a:buFont typeface="Arial" panose="020B0604020202020204" pitchFamily="34" charset="0"/>
              <a:buChar char="•"/>
              <a:defRPr/>
            </a:pPr>
            <a:r>
              <a:rPr lang="en-GB" sz="1600" dirty="0">
                <a:solidFill>
                  <a:srgbClr val="002060"/>
                </a:solidFill>
                <a:latin typeface="Arial" panose="020B0604020202020204" pitchFamily="34" charset="0"/>
                <a:cs typeface="Arial" panose="020B0604020202020204" pitchFamily="34" charset="0"/>
              </a:rPr>
              <a:t>VCare / Whzan</a:t>
            </a:r>
            <a:r>
              <a:rPr lang="en-GB" sz="1600" b="1" dirty="0">
                <a:solidFill>
                  <a:srgbClr val="002060"/>
                </a:solidFill>
                <a:latin typeface="Arial" panose="020B0604020202020204" pitchFamily="34" charset="0"/>
                <a:cs typeface="Arial" panose="020B0604020202020204" pitchFamily="34" charset="0"/>
              </a:rPr>
              <a:t> </a:t>
            </a:r>
            <a:r>
              <a:rPr lang="en-GB" sz="1600" dirty="0">
                <a:solidFill>
                  <a:srgbClr val="002060"/>
                </a:solidFill>
                <a:latin typeface="Arial" panose="020B0604020202020204" pitchFamily="34" charset="0"/>
                <a:cs typeface="Arial" panose="020B0604020202020204" pitchFamily="34" charset="0"/>
              </a:rPr>
              <a:t>will provide complete end-to-end responsibility of logistics and resolve any device faults.</a:t>
            </a:r>
          </a:p>
          <a:p>
            <a:pPr marL="285744" indent="-285744" defTabSz="457189">
              <a:buFont typeface="Arial" panose="020B0604020202020204" pitchFamily="34" charset="0"/>
              <a:buChar char="•"/>
              <a:defRPr/>
            </a:pPr>
            <a:endParaRPr lang="en-GB" sz="1200" dirty="0">
              <a:solidFill>
                <a:srgbClr val="002060"/>
              </a:solidFill>
              <a:latin typeface="Arial" panose="020B0604020202020204" pitchFamily="34" charset="0"/>
              <a:cs typeface="Arial" panose="020B0604020202020204" pitchFamily="34" charset="0"/>
            </a:endParaRPr>
          </a:p>
          <a:p>
            <a:pPr marL="285744" indent="-285744" defTabSz="457189">
              <a:buFont typeface="Arial" panose="020B0604020202020204" pitchFamily="34" charset="0"/>
              <a:buChar char="•"/>
              <a:defRPr/>
            </a:pPr>
            <a:r>
              <a:rPr lang="en-GB" sz="1600" dirty="0">
                <a:solidFill>
                  <a:srgbClr val="002060"/>
                </a:solidFill>
                <a:latin typeface="Arial" panose="020B0604020202020204" pitchFamily="34" charset="0"/>
                <a:cs typeface="Arial" panose="020B0604020202020204" pitchFamily="34" charset="0"/>
              </a:rPr>
              <a:t>VCare /Whzan support teams are available 24/7 to resolve any queries and issues</a:t>
            </a:r>
          </a:p>
          <a:p>
            <a:pPr marL="285744" indent="-285744" defTabSz="457189">
              <a:buFont typeface="Arial" panose="020B0604020202020204" pitchFamily="34" charset="0"/>
              <a:buChar char="•"/>
              <a:defRPr/>
            </a:pPr>
            <a:endParaRPr lang="en-GB" sz="160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30C6952-3A41-4F68-BFA0-5B6636BCB05B}"/>
              </a:ext>
            </a:extLst>
          </p:cNvPr>
          <p:cNvPicPr>
            <a:picLocks noChangeAspect="1"/>
          </p:cNvPicPr>
          <p:nvPr/>
        </p:nvPicPr>
        <p:blipFill>
          <a:blip r:embed="rId2"/>
          <a:stretch>
            <a:fillRect/>
          </a:stretch>
        </p:blipFill>
        <p:spPr>
          <a:xfrm>
            <a:off x="9635584" y="4902870"/>
            <a:ext cx="972421" cy="798508"/>
          </a:xfrm>
          <a:prstGeom prst="rect">
            <a:avLst/>
          </a:prstGeom>
        </p:spPr>
      </p:pic>
      <p:grpSp>
        <p:nvGrpSpPr>
          <p:cNvPr id="10" name="Group 9">
            <a:extLst>
              <a:ext uri="{FF2B5EF4-FFF2-40B4-BE49-F238E27FC236}">
                <a16:creationId xmlns:a16="http://schemas.microsoft.com/office/drawing/2014/main" id="{8196A1DF-A815-46F6-B8DC-F79E7E6D8F05}"/>
              </a:ext>
            </a:extLst>
          </p:cNvPr>
          <p:cNvGrpSpPr/>
          <p:nvPr/>
        </p:nvGrpSpPr>
        <p:grpSpPr>
          <a:xfrm>
            <a:off x="4462879" y="2222821"/>
            <a:ext cx="1697443" cy="1404387"/>
            <a:chOff x="318064" y="2952749"/>
            <a:chExt cx="4509688" cy="3550635"/>
          </a:xfrm>
        </p:grpSpPr>
        <p:pic>
          <p:nvPicPr>
            <p:cNvPr id="8" name="Picture 7">
              <a:extLst>
                <a:ext uri="{FF2B5EF4-FFF2-40B4-BE49-F238E27FC236}">
                  <a16:creationId xmlns:a16="http://schemas.microsoft.com/office/drawing/2014/main" id="{811E9D82-A149-4EF1-B06B-8411BC8A39BD}"/>
                </a:ext>
              </a:extLst>
            </p:cNvPr>
            <p:cNvPicPr>
              <a:picLocks noChangeAspect="1"/>
            </p:cNvPicPr>
            <p:nvPr/>
          </p:nvPicPr>
          <p:blipFill>
            <a:blip r:embed="rId3"/>
            <a:stretch>
              <a:fillRect/>
            </a:stretch>
          </p:blipFill>
          <p:spPr>
            <a:xfrm>
              <a:off x="318064" y="2952749"/>
              <a:ext cx="1922038" cy="3550635"/>
            </a:xfrm>
            <a:prstGeom prst="rect">
              <a:avLst/>
            </a:prstGeom>
          </p:spPr>
        </p:pic>
        <p:pic>
          <p:nvPicPr>
            <p:cNvPr id="11" name="Picture 10">
              <a:extLst>
                <a:ext uri="{FF2B5EF4-FFF2-40B4-BE49-F238E27FC236}">
                  <a16:creationId xmlns:a16="http://schemas.microsoft.com/office/drawing/2014/main" id="{E28277A7-6E2F-4EF7-A6D4-296539871A18}"/>
                </a:ext>
              </a:extLst>
            </p:cNvPr>
            <p:cNvPicPr>
              <a:picLocks noChangeAspect="1"/>
            </p:cNvPicPr>
            <p:nvPr/>
          </p:nvPicPr>
          <p:blipFill>
            <a:blip r:embed="rId4"/>
            <a:stretch>
              <a:fillRect/>
            </a:stretch>
          </p:blipFill>
          <p:spPr>
            <a:xfrm>
              <a:off x="1738217" y="3467005"/>
              <a:ext cx="3089535" cy="2581275"/>
            </a:xfrm>
            <a:prstGeom prst="rect">
              <a:avLst/>
            </a:prstGeom>
          </p:spPr>
        </p:pic>
      </p:grpSp>
      <p:pic>
        <p:nvPicPr>
          <p:cNvPr id="13" name="Picture 12">
            <a:extLst>
              <a:ext uri="{FF2B5EF4-FFF2-40B4-BE49-F238E27FC236}">
                <a16:creationId xmlns:a16="http://schemas.microsoft.com/office/drawing/2014/main" id="{60036032-5763-4B5D-8C80-EAB5FB0D1712}"/>
              </a:ext>
            </a:extLst>
          </p:cNvPr>
          <p:cNvPicPr>
            <a:picLocks noChangeAspect="1"/>
          </p:cNvPicPr>
          <p:nvPr/>
        </p:nvPicPr>
        <p:blipFill>
          <a:blip r:embed="rId5"/>
          <a:stretch>
            <a:fillRect/>
          </a:stretch>
        </p:blipFill>
        <p:spPr>
          <a:xfrm>
            <a:off x="9247207" y="1876216"/>
            <a:ext cx="2226132" cy="1008752"/>
          </a:xfrm>
          <a:prstGeom prst="rect">
            <a:avLst/>
          </a:prstGeom>
        </p:spPr>
      </p:pic>
      <p:grpSp>
        <p:nvGrpSpPr>
          <p:cNvPr id="5" name="Group 4">
            <a:extLst>
              <a:ext uri="{FF2B5EF4-FFF2-40B4-BE49-F238E27FC236}">
                <a16:creationId xmlns:a16="http://schemas.microsoft.com/office/drawing/2014/main" id="{09FC7C8C-4FD0-454B-8FE6-4DEEBE57BF7E}"/>
              </a:ext>
            </a:extLst>
          </p:cNvPr>
          <p:cNvGrpSpPr/>
          <p:nvPr/>
        </p:nvGrpSpPr>
        <p:grpSpPr>
          <a:xfrm>
            <a:off x="4315739" y="3878271"/>
            <a:ext cx="2229288" cy="1760255"/>
            <a:chOff x="4827752" y="3363000"/>
            <a:chExt cx="3466806" cy="2841086"/>
          </a:xfrm>
        </p:grpSpPr>
        <p:pic>
          <p:nvPicPr>
            <p:cNvPr id="1026" name="Picture 2" descr="lenovo-tab-m10-fhd-plus-gen2-subseries-gallery-1">
              <a:extLst>
                <a:ext uri="{FF2B5EF4-FFF2-40B4-BE49-F238E27FC236}">
                  <a16:creationId xmlns:a16="http://schemas.microsoft.com/office/drawing/2014/main" id="{5E7A5862-15D5-49C1-809D-5A7DCBF4DA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7752" y="3363000"/>
              <a:ext cx="3277357" cy="18427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16EF52D-1AEA-4097-8C49-843C6762EF99}"/>
                </a:ext>
              </a:extLst>
            </p:cNvPr>
            <p:cNvPicPr>
              <a:picLocks noChangeAspect="1"/>
            </p:cNvPicPr>
            <p:nvPr/>
          </p:nvPicPr>
          <p:blipFill>
            <a:blip r:embed="rId7"/>
            <a:stretch>
              <a:fillRect/>
            </a:stretch>
          </p:blipFill>
          <p:spPr>
            <a:xfrm>
              <a:off x="5205022" y="5102086"/>
              <a:ext cx="3089536" cy="1102000"/>
            </a:xfrm>
            <a:prstGeom prst="rect">
              <a:avLst/>
            </a:prstGeom>
          </p:spPr>
        </p:pic>
      </p:grpSp>
      <p:sp>
        <p:nvSpPr>
          <p:cNvPr id="3" name="Rectangle 2">
            <a:extLst>
              <a:ext uri="{FF2B5EF4-FFF2-40B4-BE49-F238E27FC236}">
                <a16:creationId xmlns:a16="http://schemas.microsoft.com/office/drawing/2014/main" id="{FC5C0F24-2B72-4200-AFAE-C0E7E6BBABA4}"/>
              </a:ext>
            </a:extLst>
          </p:cNvPr>
          <p:cNvSpPr/>
          <p:nvPr/>
        </p:nvSpPr>
        <p:spPr>
          <a:xfrm>
            <a:off x="9139441" y="2961266"/>
            <a:ext cx="2861681" cy="307777"/>
          </a:xfrm>
          <a:prstGeom prst="rect">
            <a:avLst/>
          </a:prstGeom>
        </p:spPr>
        <p:txBody>
          <a:bodyPr wrap="none">
            <a:spAutoFit/>
          </a:bodyPr>
          <a:lstStyle/>
          <a:p>
            <a:pPr defTabSz="457189">
              <a:defRPr/>
            </a:pPr>
            <a:r>
              <a:rPr lang="en-GB" sz="1400">
                <a:solidFill>
                  <a:srgbClr val="002060"/>
                </a:solidFill>
                <a:latin typeface="Arial" panose="020B0604020202020204" pitchFamily="34" charset="0"/>
                <a:cs typeface="Arial" panose="020B0604020202020204" pitchFamily="34" charset="0"/>
              </a:rPr>
              <a:t>Bluetooth Blood Pressure Monitor</a:t>
            </a:r>
          </a:p>
        </p:txBody>
      </p:sp>
      <p:sp>
        <p:nvSpPr>
          <p:cNvPr id="16" name="Rectangle 15">
            <a:extLst>
              <a:ext uri="{FF2B5EF4-FFF2-40B4-BE49-F238E27FC236}">
                <a16:creationId xmlns:a16="http://schemas.microsoft.com/office/drawing/2014/main" id="{C97E4517-72EB-4096-B2F8-6E4FE75044F9}"/>
              </a:ext>
            </a:extLst>
          </p:cNvPr>
          <p:cNvSpPr/>
          <p:nvPr/>
        </p:nvSpPr>
        <p:spPr>
          <a:xfrm>
            <a:off x="6735687" y="5525294"/>
            <a:ext cx="1638831" cy="523220"/>
          </a:xfrm>
          <a:prstGeom prst="rect">
            <a:avLst/>
          </a:prstGeom>
        </p:spPr>
        <p:txBody>
          <a:bodyPr wrap="square">
            <a:spAutoFit/>
          </a:bodyPr>
          <a:lstStyle/>
          <a:p>
            <a:pPr defTabSz="457189">
              <a:defRPr/>
            </a:pPr>
            <a:r>
              <a:rPr lang="en-GB" sz="1400">
                <a:solidFill>
                  <a:srgbClr val="002060"/>
                </a:solidFill>
                <a:latin typeface="Arial" panose="020B0604020202020204" pitchFamily="34" charset="0"/>
                <a:cs typeface="Arial" panose="020B0604020202020204" pitchFamily="34" charset="0"/>
              </a:rPr>
              <a:t>Modern Tablet Device</a:t>
            </a:r>
          </a:p>
        </p:txBody>
      </p:sp>
      <p:sp>
        <p:nvSpPr>
          <p:cNvPr id="17" name="TextBox 16">
            <a:extLst>
              <a:ext uri="{FF2B5EF4-FFF2-40B4-BE49-F238E27FC236}">
                <a16:creationId xmlns:a16="http://schemas.microsoft.com/office/drawing/2014/main" id="{27A5D370-FA59-4BC3-A914-329BAFCF8D50}"/>
              </a:ext>
            </a:extLst>
          </p:cNvPr>
          <p:cNvSpPr txBox="1"/>
          <p:nvPr/>
        </p:nvSpPr>
        <p:spPr>
          <a:xfrm>
            <a:off x="5171041" y="2111045"/>
            <a:ext cx="2374643" cy="307777"/>
          </a:xfrm>
          <a:prstGeom prst="rect">
            <a:avLst/>
          </a:prstGeom>
          <a:noFill/>
        </p:spPr>
        <p:txBody>
          <a:bodyPr wrap="square" rtlCol="0">
            <a:spAutoFit/>
          </a:bodyPr>
          <a:lstStyle/>
          <a:p>
            <a:pPr defTabSz="457189">
              <a:defRPr/>
            </a:pPr>
            <a:r>
              <a:rPr lang="en-GB" sz="1400">
                <a:solidFill>
                  <a:srgbClr val="002060"/>
                </a:solidFill>
                <a:latin typeface="Arial" panose="020B0604020202020204" pitchFamily="34" charset="0"/>
                <a:cs typeface="Arial" panose="020B0604020202020204" pitchFamily="34" charset="0"/>
              </a:rPr>
              <a:t>Bluetooth Thermometer</a:t>
            </a:r>
          </a:p>
        </p:txBody>
      </p:sp>
      <p:pic>
        <p:nvPicPr>
          <p:cNvPr id="27" name="Picture 26">
            <a:extLst>
              <a:ext uri="{FF2B5EF4-FFF2-40B4-BE49-F238E27FC236}">
                <a16:creationId xmlns:a16="http://schemas.microsoft.com/office/drawing/2014/main" id="{75DC29A5-2CC5-45B6-9207-748FD8EF3E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5490" y="3187567"/>
            <a:ext cx="520591" cy="520591"/>
          </a:xfrm>
          <a:prstGeom prst="rect">
            <a:avLst/>
          </a:prstGeom>
        </p:spPr>
      </p:pic>
      <p:pic>
        <p:nvPicPr>
          <p:cNvPr id="28" name="Picture 2" descr="upload.wikimedia.org/wikipedia/commons/thumb/f/...">
            <a:extLst>
              <a:ext uri="{FF2B5EF4-FFF2-40B4-BE49-F238E27FC236}">
                <a16:creationId xmlns:a16="http://schemas.microsoft.com/office/drawing/2014/main" id="{AEA34DD0-5030-4E11-B6A0-4F0E5BD57EF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3118" y="3372797"/>
            <a:ext cx="566564" cy="2289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3F4F117F-F79C-4AD3-8975-0AF1DA6F55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1687" y="3164252"/>
            <a:ext cx="378212" cy="529497"/>
          </a:xfrm>
          <a:prstGeom prst="rect">
            <a:avLst/>
          </a:prstGeom>
        </p:spPr>
      </p:pic>
      <p:sp>
        <p:nvSpPr>
          <p:cNvPr id="25" name="TextBox 24">
            <a:extLst>
              <a:ext uri="{FF2B5EF4-FFF2-40B4-BE49-F238E27FC236}">
                <a16:creationId xmlns:a16="http://schemas.microsoft.com/office/drawing/2014/main" id="{3CCE3A13-0B6F-47DC-B10E-5D9096377CA7}"/>
              </a:ext>
            </a:extLst>
          </p:cNvPr>
          <p:cNvSpPr txBox="1"/>
          <p:nvPr/>
        </p:nvSpPr>
        <p:spPr>
          <a:xfrm>
            <a:off x="6738685" y="2625159"/>
            <a:ext cx="1633179" cy="369332"/>
          </a:xfrm>
          <a:prstGeom prst="rect">
            <a:avLst/>
          </a:prstGeom>
          <a:noFill/>
        </p:spPr>
        <p:txBody>
          <a:bodyPr wrap="square" rtlCol="0">
            <a:spAutoFit/>
          </a:bodyPr>
          <a:lstStyle/>
          <a:p>
            <a:pPr algn="ctr" defTabSz="914377">
              <a:defRPr/>
            </a:pPr>
            <a:r>
              <a:rPr lang="en-US" b="1">
                <a:solidFill>
                  <a:prstClr val="black"/>
                </a:solidFill>
                <a:latin typeface="Arial" panose="020B0604020202020204" pitchFamily="34" charset="0"/>
                <a:cs typeface="Arial" panose="020B0604020202020204" pitchFamily="34" charset="0"/>
              </a:rPr>
              <a:t>RMS</a:t>
            </a:r>
            <a:endParaRPr lang="en-GB" b="1">
              <a:solidFill>
                <a:prstClr val="black"/>
              </a:solidFill>
              <a:latin typeface="Arial" panose="020B0604020202020204" pitchFamily="34"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86D940C5-EC74-4A8F-8D01-15A7DA782DE9}"/>
              </a:ext>
            </a:extLst>
          </p:cNvPr>
          <p:cNvCxnSpPr>
            <a:cxnSpLocks/>
          </p:cNvCxnSpPr>
          <p:nvPr/>
        </p:nvCxnSpPr>
        <p:spPr>
          <a:xfrm flipV="1">
            <a:off x="8460309" y="2288865"/>
            <a:ext cx="671196" cy="422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8CBD81A4-BD38-4151-9530-24BCC8383CE6}"/>
              </a:ext>
            </a:extLst>
          </p:cNvPr>
          <p:cNvCxnSpPr>
            <a:cxnSpLocks/>
          </p:cNvCxnSpPr>
          <p:nvPr/>
        </p:nvCxnSpPr>
        <p:spPr>
          <a:xfrm flipH="1" flipV="1">
            <a:off x="5917648" y="3025268"/>
            <a:ext cx="627379" cy="1571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862DE6E0-541B-4121-8631-18A364C48E28}"/>
              </a:ext>
            </a:extLst>
          </p:cNvPr>
          <p:cNvCxnSpPr>
            <a:cxnSpLocks/>
          </p:cNvCxnSpPr>
          <p:nvPr/>
        </p:nvCxnSpPr>
        <p:spPr>
          <a:xfrm flipH="1">
            <a:off x="6262130" y="4145062"/>
            <a:ext cx="660393" cy="570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E9462D14-558F-4105-8E50-0BEBBD7A0AD5}"/>
              </a:ext>
            </a:extLst>
          </p:cNvPr>
          <p:cNvCxnSpPr>
            <a:cxnSpLocks/>
          </p:cNvCxnSpPr>
          <p:nvPr/>
        </p:nvCxnSpPr>
        <p:spPr>
          <a:xfrm>
            <a:off x="8639553" y="4081538"/>
            <a:ext cx="941727" cy="676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65A0905-8EF5-4947-8344-68FE45C0898A}"/>
              </a:ext>
            </a:extLst>
          </p:cNvPr>
          <p:cNvSpPr/>
          <p:nvPr/>
        </p:nvSpPr>
        <p:spPr>
          <a:xfrm>
            <a:off x="84745" y="6587451"/>
            <a:ext cx="8375564" cy="246221"/>
          </a:xfrm>
          <a:prstGeom prst="rect">
            <a:avLst/>
          </a:prstGeom>
        </p:spPr>
        <p:txBody>
          <a:bodyPr wrap="square">
            <a:spAutoFit/>
          </a:bodyPr>
          <a:lstStyle/>
          <a:p>
            <a:pPr defTabSz="457189">
              <a:defRPr/>
            </a:pPr>
            <a:r>
              <a:rPr lang="en-GB" sz="1000" i="1">
                <a:solidFill>
                  <a:srgbClr val="002060"/>
                </a:solidFill>
                <a:latin typeface="Arial" panose="020B0604020202020204" pitchFamily="34" charset="0"/>
                <a:cs typeface="Arial" panose="020B0604020202020204" pitchFamily="34" charset="0"/>
              </a:rPr>
              <a:t>* Number of devices will differ in accordance with specific care home types</a:t>
            </a:r>
          </a:p>
        </p:txBody>
      </p:sp>
    </p:spTree>
    <p:extLst>
      <p:ext uri="{BB962C8B-B14F-4D97-AF65-F5344CB8AC3E}">
        <p14:creationId xmlns:p14="http://schemas.microsoft.com/office/powerpoint/2010/main" val="20118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13" y="110498"/>
            <a:ext cx="10515600" cy="1325033"/>
          </a:xfrm>
        </p:spPr>
        <p:txBody>
          <a:bodyPr>
            <a:normAutofit/>
          </a:bodyPr>
          <a:lstStyle/>
          <a:p>
            <a:r>
              <a:rPr lang="en-US" sz="3700" b="1" dirty="0">
                <a:solidFill>
                  <a:srgbClr val="0070C0"/>
                </a:solidFill>
                <a:latin typeface="Ariel"/>
                <a:ea typeface="+mn-ea"/>
                <a:cs typeface="Arial"/>
              </a:rPr>
              <a:t>Benefits of Remote Monitoring</a:t>
            </a:r>
            <a:br>
              <a:rPr lang="en-US" sz="3700" b="1" dirty="0">
                <a:solidFill>
                  <a:srgbClr val="0070C0"/>
                </a:solidFill>
                <a:latin typeface="Ariel"/>
                <a:ea typeface="+mn-ea"/>
                <a:cs typeface="Arial"/>
              </a:rPr>
            </a:br>
            <a:r>
              <a:rPr lang="en-US" sz="3700" b="1" dirty="0">
                <a:solidFill>
                  <a:srgbClr val="0070C0"/>
                </a:solidFill>
                <a:latin typeface="Ariel"/>
                <a:ea typeface="+mn-ea"/>
                <a:cs typeface="Arial"/>
              </a:rPr>
              <a:t>The Care Home’s Perspective</a:t>
            </a:r>
            <a:endParaRPr lang="en-GB" sz="3700" b="1" dirty="0">
              <a:solidFill>
                <a:srgbClr val="0070C0"/>
              </a:solidFill>
              <a:latin typeface="Ariel"/>
              <a:ea typeface="+mn-ea"/>
              <a:cs typeface="Arial"/>
            </a:endParaRPr>
          </a:p>
        </p:txBody>
      </p:sp>
      <p:sp>
        <p:nvSpPr>
          <p:cNvPr id="5" name="AutoShape 2">
            <a:extLst>
              <a:ext uri="{FF2B5EF4-FFF2-40B4-BE49-F238E27FC236}">
                <a16:creationId xmlns:a16="http://schemas.microsoft.com/office/drawing/2014/main" id="{E4AD1250-25F3-4DA1-AA24-7D7FC970A45E}"/>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defRPr/>
            </a:pPr>
            <a:endParaRPr lang="en-GB">
              <a:solidFill>
                <a:prstClr val="black"/>
              </a:solidFill>
              <a:latin typeface="Arial"/>
            </a:endParaRPr>
          </a:p>
        </p:txBody>
      </p:sp>
      <p:sp>
        <p:nvSpPr>
          <p:cNvPr id="6" name="AutoShape 4">
            <a:extLst>
              <a:ext uri="{FF2B5EF4-FFF2-40B4-BE49-F238E27FC236}">
                <a16:creationId xmlns:a16="http://schemas.microsoft.com/office/drawing/2014/main" id="{74DC931C-DBC0-4589-98F1-F23B9B5A49A1}"/>
              </a:ext>
            </a:extLst>
          </p:cNvPr>
          <p:cNvSpPr>
            <a:spLocks noChangeAspect="1" noChangeArrowheads="1"/>
          </p:cNvSpPr>
          <p:nvPr/>
        </p:nvSpPr>
        <p:spPr bwMode="auto">
          <a:xfrm>
            <a:off x="6096000" y="34290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defRPr/>
            </a:pPr>
            <a:endParaRPr lang="en-GB">
              <a:solidFill>
                <a:prstClr val="black"/>
              </a:solidFill>
              <a:latin typeface="Arial"/>
            </a:endParaRPr>
          </a:p>
        </p:txBody>
      </p:sp>
      <p:sp>
        <p:nvSpPr>
          <p:cNvPr id="9" name="TextBox 8">
            <a:extLst>
              <a:ext uri="{FF2B5EF4-FFF2-40B4-BE49-F238E27FC236}">
                <a16:creationId xmlns:a16="http://schemas.microsoft.com/office/drawing/2014/main" id="{13F13515-39B4-4289-88EA-A54E90A26203}"/>
              </a:ext>
            </a:extLst>
          </p:cNvPr>
          <p:cNvSpPr txBox="1"/>
          <p:nvPr/>
        </p:nvSpPr>
        <p:spPr>
          <a:xfrm>
            <a:off x="444818" y="3148765"/>
            <a:ext cx="3371377" cy="400110"/>
          </a:xfrm>
          <a:prstGeom prst="rect">
            <a:avLst/>
          </a:prstGeom>
          <a:noFill/>
        </p:spPr>
        <p:txBody>
          <a:bodyPr wrap="square" lIns="91440" tIns="45720" rIns="91440" bIns="45720" rtlCol="0" anchor="t">
            <a:spAutoFit/>
          </a:bodyPr>
          <a:lstStyle/>
          <a:p>
            <a:pPr>
              <a:defRPr/>
            </a:pPr>
            <a:r>
              <a:rPr lang="en-GB" sz="2000" b="1" dirty="0">
                <a:solidFill>
                  <a:srgbClr val="003087"/>
                </a:solidFill>
                <a:latin typeface="Arial"/>
              </a:rPr>
              <a:t>Proactive Care</a:t>
            </a:r>
          </a:p>
        </p:txBody>
      </p:sp>
      <p:sp>
        <p:nvSpPr>
          <p:cNvPr id="12" name="TextBox 11">
            <a:extLst>
              <a:ext uri="{FF2B5EF4-FFF2-40B4-BE49-F238E27FC236}">
                <a16:creationId xmlns:a16="http://schemas.microsoft.com/office/drawing/2014/main" id="{CDFB2942-CAD4-43C1-924F-6987B623B4EA}"/>
              </a:ext>
            </a:extLst>
          </p:cNvPr>
          <p:cNvSpPr txBox="1"/>
          <p:nvPr/>
        </p:nvSpPr>
        <p:spPr>
          <a:xfrm>
            <a:off x="410488" y="3461309"/>
            <a:ext cx="4705044" cy="985078"/>
          </a:xfrm>
          <a:prstGeom prst="rect">
            <a:avLst/>
          </a:prstGeom>
          <a:noFill/>
        </p:spPr>
        <p:txBody>
          <a:bodyPr wrap="square" lIns="121920" tIns="60960" rIns="121920" bIns="60960" rtlCol="0" anchor="t">
            <a:spAutoFit/>
          </a:bodyPr>
          <a:lstStyle/>
          <a:p>
            <a:pPr>
              <a:defRPr/>
            </a:pPr>
            <a:r>
              <a:rPr lang="en-GB" sz="1867" dirty="0">
                <a:solidFill>
                  <a:srgbClr val="000000"/>
                </a:solidFill>
                <a:latin typeface="Calibri"/>
                <a:cs typeface="Calibri"/>
              </a:rPr>
              <a:t>Staff can provide proactive care rather than reactive care. This means residents get medical input before their condition worsens.</a:t>
            </a:r>
            <a:endParaRPr lang="en-GB" sz="1867" dirty="0">
              <a:solidFill>
                <a:prstClr val="black"/>
              </a:solidFill>
              <a:latin typeface="Calibri"/>
              <a:cs typeface="Calibri"/>
            </a:endParaRPr>
          </a:p>
        </p:txBody>
      </p:sp>
      <p:sp>
        <p:nvSpPr>
          <p:cNvPr id="14" name="TextBox 13">
            <a:extLst>
              <a:ext uri="{FF2B5EF4-FFF2-40B4-BE49-F238E27FC236}">
                <a16:creationId xmlns:a16="http://schemas.microsoft.com/office/drawing/2014/main" id="{95B8E3D0-5FA1-43F9-A38D-A2778CD4ED38}"/>
              </a:ext>
            </a:extLst>
          </p:cNvPr>
          <p:cNvSpPr txBox="1"/>
          <p:nvPr/>
        </p:nvSpPr>
        <p:spPr>
          <a:xfrm>
            <a:off x="7090608" y="2703639"/>
            <a:ext cx="2802928" cy="400110"/>
          </a:xfrm>
          <a:prstGeom prst="rect">
            <a:avLst/>
          </a:prstGeom>
          <a:noFill/>
        </p:spPr>
        <p:txBody>
          <a:bodyPr wrap="square" lIns="91440" tIns="45720" rIns="91440" bIns="45720" rtlCol="0" anchor="t">
            <a:spAutoFit/>
          </a:bodyPr>
          <a:lstStyle/>
          <a:p>
            <a:pPr>
              <a:defRPr/>
            </a:pPr>
            <a:r>
              <a:rPr lang="en-GB" sz="2000" b="1" dirty="0">
                <a:solidFill>
                  <a:srgbClr val="003087"/>
                </a:solidFill>
                <a:latin typeface="Arial"/>
              </a:rPr>
              <a:t>Involvement</a:t>
            </a:r>
          </a:p>
        </p:txBody>
      </p:sp>
      <p:sp>
        <p:nvSpPr>
          <p:cNvPr id="16" name="TextBox 15">
            <a:extLst>
              <a:ext uri="{FF2B5EF4-FFF2-40B4-BE49-F238E27FC236}">
                <a16:creationId xmlns:a16="http://schemas.microsoft.com/office/drawing/2014/main" id="{8BDFC914-EEE1-4D7A-9634-18C75716D97F}"/>
              </a:ext>
            </a:extLst>
          </p:cNvPr>
          <p:cNvSpPr txBox="1"/>
          <p:nvPr/>
        </p:nvSpPr>
        <p:spPr>
          <a:xfrm>
            <a:off x="7076468" y="3065311"/>
            <a:ext cx="4765577" cy="954300"/>
          </a:xfrm>
          <a:prstGeom prst="rect">
            <a:avLst/>
          </a:prstGeom>
          <a:noFill/>
        </p:spPr>
        <p:txBody>
          <a:bodyPr wrap="square" rtlCol="0">
            <a:spAutoFit/>
          </a:bodyPr>
          <a:lstStyle/>
          <a:p>
            <a:pPr>
              <a:defRPr/>
            </a:pPr>
            <a:r>
              <a:rPr lang="en-GB" sz="1867" dirty="0">
                <a:solidFill>
                  <a:srgbClr val="000000"/>
                </a:solidFill>
                <a:latin typeface="Calibri" panose="020F0502020204030204" pitchFamily="34" charset="0"/>
              </a:rPr>
              <a:t>It helps residents to feel more involved in their care and less anxious if they are worried about their health.​</a:t>
            </a:r>
            <a:endParaRPr lang="en-GB" sz="1867" dirty="0">
              <a:solidFill>
                <a:prstClr val="black"/>
              </a:solidFill>
              <a:latin typeface="Arial"/>
            </a:endParaRPr>
          </a:p>
        </p:txBody>
      </p:sp>
      <p:sp>
        <p:nvSpPr>
          <p:cNvPr id="20" name="TextBox 19">
            <a:extLst>
              <a:ext uri="{FF2B5EF4-FFF2-40B4-BE49-F238E27FC236}">
                <a16:creationId xmlns:a16="http://schemas.microsoft.com/office/drawing/2014/main" id="{86E3526C-EC92-45EB-98CC-28EDFEEEB253}"/>
              </a:ext>
            </a:extLst>
          </p:cNvPr>
          <p:cNvSpPr txBox="1"/>
          <p:nvPr/>
        </p:nvSpPr>
        <p:spPr>
          <a:xfrm>
            <a:off x="6750700" y="1612995"/>
            <a:ext cx="3812935" cy="400110"/>
          </a:xfrm>
          <a:prstGeom prst="rect">
            <a:avLst/>
          </a:prstGeom>
          <a:noFill/>
        </p:spPr>
        <p:txBody>
          <a:bodyPr wrap="square" rtlCol="0">
            <a:spAutoFit/>
          </a:bodyPr>
          <a:lstStyle/>
          <a:p>
            <a:pPr>
              <a:defRPr/>
            </a:pPr>
            <a:r>
              <a:rPr lang="en-GB" sz="2000" b="1" dirty="0">
                <a:solidFill>
                  <a:srgbClr val="003087"/>
                </a:solidFill>
                <a:latin typeface="Arial"/>
              </a:rPr>
              <a:t>Administration Time</a:t>
            </a:r>
          </a:p>
        </p:txBody>
      </p:sp>
      <p:sp>
        <p:nvSpPr>
          <p:cNvPr id="19" name="TextBox 18">
            <a:extLst>
              <a:ext uri="{FF2B5EF4-FFF2-40B4-BE49-F238E27FC236}">
                <a16:creationId xmlns:a16="http://schemas.microsoft.com/office/drawing/2014/main" id="{F4847C80-A905-4D44-B326-118868E30DF2}"/>
              </a:ext>
            </a:extLst>
          </p:cNvPr>
          <p:cNvSpPr txBox="1"/>
          <p:nvPr/>
        </p:nvSpPr>
        <p:spPr>
          <a:xfrm>
            <a:off x="6724534" y="1909467"/>
            <a:ext cx="5184661" cy="697755"/>
          </a:xfrm>
          <a:prstGeom prst="rect">
            <a:avLst/>
          </a:prstGeom>
          <a:noFill/>
        </p:spPr>
        <p:txBody>
          <a:bodyPr wrap="square" lIns="121920" tIns="60960" rIns="121920" bIns="60960" rtlCol="0" anchor="t">
            <a:spAutoFit/>
          </a:bodyPr>
          <a:lstStyle/>
          <a:p>
            <a:pPr>
              <a:defRPr/>
            </a:pPr>
            <a:r>
              <a:rPr lang="en-GB" sz="1867" dirty="0">
                <a:solidFill>
                  <a:srgbClr val="000000"/>
                </a:solidFill>
                <a:latin typeface="Calibri"/>
                <a:cs typeface="Calibri"/>
              </a:rPr>
              <a:t>Time is saved making lots of phone calls to GPs as changes to observations can be sent remotely.</a:t>
            </a:r>
            <a:endParaRPr lang="en-GB" sz="1867" dirty="0">
              <a:solidFill>
                <a:prstClr val="black"/>
              </a:solidFill>
              <a:latin typeface="Calibri"/>
              <a:cs typeface="Calibri"/>
            </a:endParaRPr>
          </a:p>
        </p:txBody>
      </p:sp>
      <p:sp>
        <p:nvSpPr>
          <p:cNvPr id="3" name="Oval 2">
            <a:extLst>
              <a:ext uri="{FF2B5EF4-FFF2-40B4-BE49-F238E27FC236}">
                <a16:creationId xmlns:a16="http://schemas.microsoft.com/office/drawing/2014/main" id="{23CD3F9F-1907-4DC5-8703-F0CA821C7886}"/>
              </a:ext>
            </a:extLst>
          </p:cNvPr>
          <p:cNvSpPr/>
          <p:nvPr/>
        </p:nvSpPr>
        <p:spPr>
          <a:xfrm>
            <a:off x="4892628" y="2113191"/>
            <a:ext cx="2046281" cy="184466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pic>
        <p:nvPicPr>
          <p:cNvPr id="4" name="Picture 3">
            <a:extLst>
              <a:ext uri="{FF2B5EF4-FFF2-40B4-BE49-F238E27FC236}">
                <a16:creationId xmlns:a16="http://schemas.microsoft.com/office/drawing/2014/main" id="{F3599721-B307-4544-B174-42FA3ED82FA1}"/>
              </a:ext>
            </a:extLst>
          </p:cNvPr>
          <p:cNvPicPr>
            <a:picLocks noChangeAspect="1"/>
          </p:cNvPicPr>
          <p:nvPr/>
        </p:nvPicPr>
        <p:blipFill>
          <a:blip r:embed="rId2"/>
          <a:stretch>
            <a:fillRect/>
          </a:stretch>
        </p:blipFill>
        <p:spPr>
          <a:xfrm>
            <a:off x="5291179" y="2358251"/>
            <a:ext cx="1239957" cy="1209861"/>
          </a:xfrm>
          <a:prstGeom prst="rect">
            <a:avLst/>
          </a:prstGeom>
        </p:spPr>
      </p:pic>
      <p:sp>
        <p:nvSpPr>
          <p:cNvPr id="21" name="TextBox 20">
            <a:extLst>
              <a:ext uri="{FF2B5EF4-FFF2-40B4-BE49-F238E27FC236}">
                <a16:creationId xmlns:a16="http://schemas.microsoft.com/office/drawing/2014/main" id="{0A8C1FE6-D9AA-48DB-9E5E-2855B771FD59}"/>
              </a:ext>
            </a:extLst>
          </p:cNvPr>
          <p:cNvSpPr txBox="1"/>
          <p:nvPr/>
        </p:nvSpPr>
        <p:spPr>
          <a:xfrm>
            <a:off x="406586" y="4558876"/>
            <a:ext cx="2773112" cy="400110"/>
          </a:xfrm>
          <a:prstGeom prst="rect">
            <a:avLst/>
          </a:prstGeom>
          <a:noFill/>
        </p:spPr>
        <p:txBody>
          <a:bodyPr wrap="square" lIns="91440" tIns="45720" rIns="91440" bIns="45720" rtlCol="0" anchor="t">
            <a:spAutoFit/>
          </a:bodyPr>
          <a:lstStyle/>
          <a:p>
            <a:pPr>
              <a:defRPr/>
            </a:pPr>
            <a:r>
              <a:rPr lang="en-GB" sz="2000" b="1" dirty="0">
                <a:solidFill>
                  <a:srgbClr val="003087"/>
                </a:solidFill>
                <a:latin typeface="Arial"/>
              </a:rPr>
              <a:t>Communication</a:t>
            </a:r>
          </a:p>
        </p:txBody>
      </p:sp>
      <p:sp>
        <p:nvSpPr>
          <p:cNvPr id="10" name="TextBox 9">
            <a:extLst>
              <a:ext uri="{FF2B5EF4-FFF2-40B4-BE49-F238E27FC236}">
                <a16:creationId xmlns:a16="http://schemas.microsoft.com/office/drawing/2014/main" id="{D8A6C26A-66DE-4A33-B35A-50FA1FC2FACE}"/>
              </a:ext>
            </a:extLst>
          </p:cNvPr>
          <p:cNvSpPr txBox="1"/>
          <p:nvPr/>
        </p:nvSpPr>
        <p:spPr>
          <a:xfrm>
            <a:off x="406586" y="1859592"/>
            <a:ext cx="4428139" cy="1272400"/>
          </a:xfrm>
          <a:prstGeom prst="rect">
            <a:avLst/>
          </a:prstGeom>
          <a:noFill/>
        </p:spPr>
        <p:txBody>
          <a:bodyPr wrap="square" lIns="121920" tIns="60960" rIns="121920" bIns="60960" rtlCol="0" anchor="t">
            <a:spAutoFit/>
          </a:bodyPr>
          <a:lstStyle/>
          <a:p>
            <a:pPr>
              <a:defRPr/>
            </a:pPr>
            <a:r>
              <a:rPr lang="en-GB" sz="1867" dirty="0">
                <a:solidFill>
                  <a:srgbClr val="000000"/>
                </a:solidFill>
                <a:latin typeface="Calibri"/>
                <a:cs typeface="Calibri"/>
              </a:rPr>
              <a:t>Staff can provide better care as any changes to a resident's observations can be flagged with the GP, 111 or other services so that action can be taken.</a:t>
            </a:r>
            <a:endParaRPr lang="en-GB" sz="2133" dirty="0">
              <a:solidFill>
                <a:srgbClr val="000000"/>
              </a:solidFill>
              <a:latin typeface="Calibri"/>
              <a:cs typeface="Calibri"/>
            </a:endParaRPr>
          </a:p>
        </p:txBody>
      </p:sp>
      <p:sp>
        <p:nvSpPr>
          <p:cNvPr id="22" name="TextBox 21">
            <a:extLst>
              <a:ext uri="{FF2B5EF4-FFF2-40B4-BE49-F238E27FC236}">
                <a16:creationId xmlns:a16="http://schemas.microsoft.com/office/drawing/2014/main" id="{44DBBF0E-346B-4A71-AD1E-408D4C3CC98C}"/>
              </a:ext>
            </a:extLst>
          </p:cNvPr>
          <p:cNvSpPr txBox="1"/>
          <p:nvPr/>
        </p:nvSpPr>
        <p:spPr>
          <a:xfrm>
            <a:off x="444818" y="1510249"/>
            <a:ext cx="2716435" cy="400110"/>
          </a:xfrm>
          <a:prstGeom prst="rect">
            <a:avLst/>
          </a:prstGeom>
          <a:noFill/>
        </p:spPr>
        <p:txBody>
          <a:bodyPr wrap="square" rtlCol="0">
            <a:spAutoFit/>
          </a:bodyPr>
          <a:lstStyle/>
          <a:p>
            <a:pPr>
              <a:defRPr/>
            </a:pPr>
            <a:r>
              <a:rPr lang="en-GB" sz="2000" b="1" dirty="0">
                <a:solidFill>
                  <a:srgbClr val="003087"/>
                </a:solidFill>
                <a:latin typeface="Arial"/>
              </a:rPr>
              <a:t>Better Care</a:t>
            </a:r>
          </a:p>
        </p:txBody>
      </p:sp>
      <p:sp>
        <p:nvSpPr>
          <p:cNvPr id="11" name="TextBox 10">
            <a:extLst>
              <a:ext uri="{FF2B5EF4-FFF2-40B4-BE49-F238E27FC236}">
                <a16:creationId xmlns:a16="http://schemas.microsoft.com/office/drawing/2014/main" id="{5ED9F071-6968-4E21-805C-F9628F79C5D8}"/>
              </a:ext>
            </a:extLst>
          </p:cNvPr>
          <p:cNvSpPr txBox="1"/>
          <p:nvPr/>
        </p:nvSpPr>
        <p:spPr>
          <a:xfrm>
            <a:off x="406586" y="4896993"/>
            <a:ext cx="4705044" cy="1241622"/>
          </a:xfrm>
          <a:prstGeom prst="rect">
            <a:avLst/>
          </a:prstGeom>
          <a:noFill/>
        </p:spPr>
        <p:txBody>
          <a:bodyPr wrap="square" rtlCol="0">
            <a:spAutoFit/>
          </a:bodyPr>
          <a:lstStyle/>
          <a:p>
            <a:r>
              <a:rPr lang="en-GB" sz="1867" dirty="0">
                <a:latin typeface="Calibri" panose="020F0502020204030204" pitchFamily="34" charset="0"/>
                <a:cs typeface="Calibri" panose="020F0502020204030204" pitchFamily="34" charset="0"/>
              </a:rPr>
              <a:t>It enables staff to communicate meaningful changes in observations to GPs and ambulance services so that they can respond appropriately.</a:t>
            </a:r>
          </a:p>
        </p:txBody>
      </p:sp>
      <p:sp>
        <p:nvSpPr>
          <p:cNvPr id="15" name="TextBox 14">
            <a:extLst>
              <a:ext uri="{FF2B5EF4-FFF2-40B4-BE49-F238E27FC236}">
                <a16:creationId xmlns:a16="http://schemas.microsoft.com/office/drawing/2014/main" id="{6E44B6D6-CFA6-4C0F-ACE7-C00D6BB66933}"/>
              </a:ext>
            </a:extLst>
          </p:cNvPr>
          <p:cNvSpPr txBox="1"/>
          <p:nvPr/>
        </p:nvSpPr>
        <p:spPr>
          <a:xfrm>
            <a:off x="5499509" y="4103245"/>
            <a:ext cx="6692491" cy="2442143"/>
          </a:xfrm>
          <a:prstGeom prst="rect">
            <a:avLst/>
          </a:prstGeom>
          <a:noFill/>
        </p:spPr>
        <p:txBody>
          <a:bodyPr wrap="square" lIns="121920" tIns="60960" rIns="121920" bIns="60960" rtlCol="0" anchor="t">
            <a:spAutoFit/>
          </a:bodyPr>
          <a:lstStyle/>
          <a:p>
            <a:r>
              <a:rPr lang="en-GB" sz="2000" b="1" dirty="0">
                <a:solidFill>
                  <a:schemeClr val="accent1">
                    <a:lumMod val="75000"/>
                  </a:schemeClr>
                </a:solidFill>
                <a:latin typeface="Arial"/>
                <a:cs typeface="Calibri"/>
              </a:rPr>
              <a:t>Your Organisation</a:t>
            </a:r>
          </a:p>
          <a:p>
            <a:r>
              <a:rPr lang="en-GB" sz="1867" dirty="0">
                <a:ea typeface="+mn-lt"/>
                <a:cs typeface="+mn-lt"/>
              </a:rPr>
              <a:t>Enhanced marketing of your home to future clients since it allows local health professionals to remotely monitor residents (with your permission) and it provides additional evidence to support your answers at your CQC inspection.</a:t>
            </a:r>
          </a:p>
          <a:p>
            <a:r>
              <a:rPr lang="en-US" sz="1867" dirty="0">
                <a:ea typeface="+mn-lt"/>
                <a:cs typeface="+mn-lt"/>
                <a:hlinkClick r:id="rId3"/>
              </a:rPr>
              <a:t>Driving improvement through technology - Care Quality Commission (cqc.org.uk)</a:t>
            </a:r>
            <a:endParaRPr lang="en-GB" sz="1867" dirty="0">
              <a:ea typeface="+mn-lt"/>
              <a:cs typeface="+mn-lt"/>
            </a:endParaRPr>
          </a:p>
          <a:p>
            <a:endParaRPr lang="en-GB" sz="1867" dirty="0">
              <a:latin typeface="Calibri"/>
              <a:cs typeface="Calibri"/>
            </a:endParaRPr>
          </a:p>
        </p:txBody>
      </p:sp>
    </p:spTree>
    <p:extLst>
      <p:ext uri="{BB962C8B-B14F-4D97-AF65-F5344CB8AC3E}">
        <p14:creationId xmlns:p14="http://schemas.microsoft.com/office/powerpoint/2010/main" val="88216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1FF8D-1F8C-45EF-DB00-5D87A36C580D}"/>
              </a:ext>
            </a:extLst>
          </p:cNvPr>
          <p:cNvSpPr>
            <a:spLocks noGrp="1"/>
          </p:cNvSpPr>
          <p:nvPr>
            <p:ph idx="1"/>
          </p:nvPr>
        </p:nvSpPr>
        <p:spPr>
          <a:xfrm>
            <a:off x="242800" y="1502787"/>
            <a:ext cx="11353800" cy="4588297"/>
          </a:xfrm>
        </p:spPr>
        <p:txBody>
          <a:bodyPr vert="horz" lIns="121920" tIns="60960" rIns="121920" bIns="60960" rtlCol="0" anchor="t">
            <a:noAutofit/>
          </a:bodyPr>
          <a:lstStyle/>
          <a:p>
            <a:pPr marL="0" indent="-456342" defTabSz="609585">
              <a:spcBef>
                <a:spcPts val="1200"/>
              </a:spcBef>
              <a:spcAft>
                <a:spcPts val="1200"/>
              </a:spcAft>
              <a:buNone/>
              <a:defRPr/>
            </a:pPr>
            <a:r>
              <a:rPr lang="en-GB" sz="2267" b="1" dirty="0">
                <a:solidFill>
                  <a:srgbClr val="003087"/>
                </a:solidFill>
                <a:latin typeface="Arial"/>
              </a:rPr>
              <a:t>New Care Homes can still sign up to Remote Monitoring</a:t>
            </a:r>
            <a:endParaRPr lang="en-US" dirty="0"/>
          </a:p>
          <a:p>
            <a:pPr marL="0" indent="0">
              <a:spcBef>
                <a:spcPts val="1200"/>
              </a:spcBef>
              <a:spcAft>
                <a:spcPts val="1200"/>
              </a:spcAft>
              <a:buNone/>
            </a:pPr>
            <a:r>
              <a:rPr lang="en-GB" sz="2267" dirty="0"/>
              <a:t>There’s still time to sign up to use Remote Monitoring in your care home.  You will get:</a:t>
            </a:r>
          </a:p>
          <a:p>
            <a:pPr marL="530225" indent="-530225">
              <a:spcBef>
                <a:spcPts val="1200"/>
              </a:spcBef>
              <a:spcAft>
                <a:spcPts val="1200"/>
              </a:spcAft>
              <a:buNone/>
            </a:pPr>
            <a:r>
              <a:rPr lang="en-GB" sz="2267" dirty="0">
                <a:solidFill>
                  <a:srgbClr val="00B050"/>
                </a:solidFill>
                <a:sym typeface="Wingdings" panose="05000000000000000000" pitchFamily="2" charset="2"/>
              </a:rPr>
              <a:t></a:t>
            </a:r>
            <a:r>
              <a:rPr lang="en-GB" sz="2267" dirty="0">
                <a:sym typeface="Wingdings" panose="05000000000000000000" pitchFamily="2" charset="2"/>
              </a:rPr>
              <a:t> 	</a:t>
            </a:r>
            <a:r>
              <a:rPr lang="en-GB" sz="2267" dirty="0"/>
              <a:t>Remote Monitoring Bluetooth kit for your care home including a tablet, blood pressure monitor, thermometer and pulse oximeter</a:t>
            </a:r>
            <a:endParaRPr lang="en-GB" sz="2267" dirty="0">
              <a:cs typeface="Calibri" panose="020F0502020204030204"/>
            </a:endParaRPr>
          </a:p>
          <a:p>
            <a:pPr marL="530225" indent="-530225">
              <a:spcBef>
                <a:spcPts val="1200"/>
              </a:spcBef>
              <a:spcAft>
                <a:spcPts val="1200"/>
              </a:spcAft>
              <a:buNone/>
            </a:pPr>
            <a:r>
              <a:rPr lang="en-GB" sz="2267" dirty="0">
                <a:solidFill>
                  <a:srgbClr val="00B050"/>
                </a:solidFill>
                <a:sym typeface="Wingdings" panose="05000000000000000000" pitchFamily="2" charset="2"/>
              </a:rPr>
              <a:t></a:t>
            </a:r>
            <a:r>
              <a:rPr lang="en-GB" sz="2267" dirty="0">
                <a:sym typeface="Wingdings" panose="05000000000000000000" pitchFamily="2" charset="2"/>
              </a:rPr>
              <a:t> 	</a:t>
            </a:r>
            <a:r>
              <a:rPr lang="en-GB" sz="2267" dirty="0"/>
              <a:t>Licence to use the kit and the Remote Monitoring System until</a:t>
            </a:r>
            <a:r>
              <a:rPr lang="en-GB" sz="2267" b="1" dirty="0"/>
              <a:t> 31 March 2024</a:t>
            </a:r>
            <a:r>
              <a:rPr lang="en-GB" sz="2267" dirty="0"/>
              <a:t>.</a:t>
            </a:r>
            <a:endParaRPr lang="en-GB" sz="2267" dirty="0">
              <a:cs typeface="Calibri" panose="020F0502020204030204"/>
            </a:endParaRPr>
          </a:p>
          <a:p>
            <a:pPr marL="0" indent="0">
              <a:spcBef>
                <a:spcPts val="1200"/>
              </a:spcBef>
              <a:spcAft>
                <a:spcPts val="1200"/>
              </a:spcAft>
              <a:buNone/>
            </a:pPr>
            <a:r>
              <a:rPr lang="en-GB" sz="2267" b="1" dirty="0">
                <a:solidFill>
                  <a:srgbClr val="C00000"/>
                </a:solidFill>
              </a:rPr>
              <a:t>Please note: The Remote Monitoring offer is currently scheduled to close to new care homes after 31 March 2023.</a:t>
            </a:r>
            <a:endParaRPr lang="en-GB" sz="2267" dirty="0"/>
          </a:p>
          <a:p>
            <a:pPr marL="0" indent="0">
              <a:lnSpc>
                <a:spcPct val="100000"/>
              </a:lnSpc>
              <a:spcBef>
                <a:spcPts val="0"/>
              </a:spcBef>
              <a:buNone/>
            </a:pPr>
            <a:r>
              <a:rPr lang="en-GB" sz="2267" dirty="0"/>
              <a:t>For more information, please contact Lisa </a:t>
            </a:r>
            <a:r>
              <a:rPr lang="en-GB" sz="2267" dirty="0" err="1"/>
              <a:t>Atik</a:t>
            </a:r>
            <a:r>
              <a:rPr lang="en-GB" sz="2267" dirty="0"/>
              <a:t> on </a:t>
            </a:r>
            <a:r>
              <a:rPr lang="en-GB" sz="2267" dirty="0">
                <a:hlinkClick r:id="rId2"/>
              </a:rPr>
              <a:t>Lisa.Atik@swlondon.nhs.uk</a:t>
            </a:r>
            <a:r>
              <a:rPr lang="en-GB" sz="2267" dirty="0"/>
              <a:t> </a:t>
            </a:r>
          </a:p>
          <a:p>
            <a:pPr marL="0" indent="0">
              <a:lnSpc>
                <a:spcPct val="100000"/>
              </a:lnSpc>
              <a:spcBef>
                <a:spcPts val="0"/>
              </a:spcBef>
              <a:buNone/>
            </a:pPr>
            <a:r>
              <a:rPr lang="en-GB" sz="2267" dirty="0"/>
              <a:t>or email </a:t>
            </a:r>
            <a:r>
              <a:rPr lang="en-US" sz="2267" dirty="0">
                <a:hlinkClick r:id="rId3"/>
              </a:rPr>
              <a:t>swlcarehomes.admin@swlondon.nhs.uk</a:t>
            </a:r>
            <a:endParaRPr lang="en-US" sz="2267" dirty="0"/>
          </a:p>
          <a:p>
            <a:pPr marL="0" indent="0">
              <a:buNone/>
            </a:pPr>
            <a:endParaRPr lang="en-GB" sz="2400" b="1" dirty="0"/>
          </a:p>
        </p:txBody>
      </p:sp>
      <p:sp>
        <p:nvSpPr>
          <p:cNvPr id="4" name="Slide Number Placeholder 3">
            <a:extLst>
              <a:ext uri="{FF2B5EF4-FFF2-40B4-BE49-F238E27FC236}">
                <a16:creationId xmlns:a16="http://schemas.microsoft.com/office/drawing/2014/main" id="{6E2E5352-4C1C-31BE-2F2A-C3680863C4D5}"/>
              </a:ext>
            </a:extLst>
          </p:cNvPr>
          <p:cNvSpPr>
            <a:spLocks noGrp="1"/>
          </p:cNvSpPr>
          <p:nvPr>
            <p:ph type="sldNum" sz="quarter" idx="12"/>
          </p:nvPr>
        </p:nvSpPr>
        <p:spPr/>
        <p:txBody>
          <a:bodyPr/>
          <a:lstStyle/>
          <a:p>
            <a:fld id="{97EE8412-344B-4A62-BD9B-853B63951050}" type="slidenum">
              <a:rPr lang="en-GB" smtClean="0"/>
              <a:t>13</a:t>
            </a:fld>
            <a:endParaRPr lang="en-GB"/>
          </a:p>
        </p:txBody>
      </p:sp>
    </p:spTree>
    <p:extLst>
      <p:ext uri="{BB962C8B-B14F-4D97-AF65-F5344CB8AC3E}">
        <p14:creationId xmlns:p14="http://schemas.microsoft.com/office/powerpoint/2010/main" val="117665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61BEF7-B32D-A24C-E889-A576B0BE3019}"/>
              </a:ext>
            </a:extLst>
          </p:cNvPr>
          <p:cNvSpPr txBox="1"/>
          <p:nvPr/>
        </p:nvSpPr>
        <p:spPr>
          <a:xfrm>
            <a:off x="152399" y="1385689"/>
            <a:ext cx="6024283" cy="4524315"/>
          </a:xfrm>
          <a:prstGeom prst="rect">
            <a:avLst/>
          </a:prstGeom>
          <a:noFill/>
        </p:spPr>
        <p:txBody>
          <a:bodyPr wrap="square">
            <a:spAutoFit/>
          </a:bodyPr>
          <a:lstStyle/>
          <a:p>
            <a:pPr marL="285750" indent="-285750">
              <a:buFont typeface="Arial" panose="020B0604020202020204" pitchFamily="34" charset="0"/>
              <a:buChar char="•"/>
            </a:pPr>
            <a:r>
              <a:rPr lang="en-US" dirty="0"/>
              <a:t>Data and cyber security is important for </a:t>
            </a:r>
            <a:r>
              <a:rPr lang="en-US" b="1" dirty="0"/>
              <a:t>safe sharing of records </a:t>
            </a:r>
            <a:r>
              <a:rPr lang="en-US" dirty="0"/>
              <a:t>– especially with increased use of digital technology during the pandemic</a:t>
            </a:r>
          </a:p>
          <a:p>
            <a:pPr marL="285750" indent="-285750">
              <a:buFont typeface="Arial" panose="020B0604020202020204" pitchFamily="34" charset="0"/>
              <a:buChar char="•"/>
            </a:pPr>
            <a:r>
              <a:rPr lang="en-US" dirty="0"/>
              <a:t>It will help you </a:t>
            </a:r>
            <a:r>
              <a:rPr lang="en-US" b="1" dirty="0"/>
              <a:t>keep people’s confidential information safe</a:t>
            </a:r>
          </a:p>
          <a:p>
            <a:pPr marL="285750" indent="-285750">
              <a:buFont typeface="Arial" panose="020B0604020202020204" pitchFamily="34" charset="0"/>
              <a:buChar char="•"/>
            </a:pPr>
            <a:r>
              <a:rPr lang="en-US" dirty="0"/>
              <a:t>It will help </a:t>
            </a:r>
            <a:r>
              <a:rPr lang="en-US" b="1" dirty="0"/>
              <a:t>protect your business from the risk </a:t>
            </a:r>
            <a:r>
              <a:rPr lang="en-US" dirty="0"/>
              <a:t>of being fined for a data breach and from the disruption of a cyberattack</a:t>
            </a:r>
          </a:p>
          <a:p>
            <a:pPr marL="285750" indent="-285750">
              <a:buFont typeface="Arial" panose="020B0604020202020204" pitchFamily="34" charset="0"/>
              <a:buChar char="•"/>
            </a:pPr>
            <a:r>
              <a:rPr lang="en-US" dirty="0"/>
              <a:t>The DSPT will </a:t>
            </a:r>
            <a:r>
              <a:rPr lang="en-US" b="1" dirty="0"/>
              <a:t>demonstrate compliance </a:t>
            </a:r>
            <a:r>
              <a:rPr lang="en-US" dirty="0"/>
              <a:t>with legal and CQC requirements</a:t>
            </a:r>
          </a:p>
          <a:p>
            <a:pPr marL="285750" indent="-285750">
              <a:buFont typeface="Arial" panose="020B0604020202020204" pitchFamily="34" charset="0"/>
              <a:buChar char="•"/>
            </a:pPr>
            <a:r>
              <a:rPr lang="en-GB" dirty="0"/>
              <a:t>It’s often a </a:t>
            </a:r>
            <a:r>
              <a:rPr lang="en-GB" b="1" dirty="0"/>
              <a:t>contractual requirement </a:t>
            </a:r>
            <a:r>
              <a:rPr lang="en-GB" dirty="0"/>
              <a:t>from councils and health to complete the DSPT </a:t>
            </a:r>
          </a:p>
          <a:p>
            <a:pPr marL="285750" indent="-285750">
              <a:buFont typeface="Arial" panose="020B0604020202020204" pitchFamily="34" charset="0"/>
              <a:buChar char="•"/>
            </a:pPr>
            <a:r>
              <a:rPr lang="en-US" dirty="0"/>
              <a:t>The DSPT will be </a:t>
            </a:r>
            <a:r>
              <a:rPr lang="en-US" b="1" dirty="0"/>
              <a:t>your passport to shared care records </a:t>
            </a:r>
            <a:r>
              <a:rPr lang="en-US" dirty="0"/>
              <a:t>and other digital innovations with health services, enabling you to be part of a truly joined up care network with the interests of the people you support and care for at the </a:t>
            </a:r>
            <a:r>
              <a:rPr lang="en-US" dirty="0" err="1"/>
              <a:t>centre</a:t>
            </a:r>
            <a:endParaRPr lang="en-US" dirty="0"/>
          </a:p>
        </p:txBody>
      </p:sp>
      <p:pic>
        <p:nvPicPr>
          <p:cNvPr id="6" name="Picture 5">
            <a:extLst>
              <a:ext uri="{FF2B5EF4-FFF2-40B4-BE49-F238E27FC236}">
                <a16:creationId xmlns:a16="http://schemas.microsoft.com/office/drawing/2014/main" id="{0736B64A-B312-E714-5AB1-8D7645CD012E}"/>
              </a:ext>
            </a:extLst>
          </p:cNvPr>
          <p:cNvPicPr>
            <a:picLocks noChangeAspect="1"/>
          </p:cNvPicPr>
          <p:nvPr/>
        </p:nvPicPr>
        <p:blipFill>
          <a:blip r:embed="rId2"/>
          <a:stretch>
            <a:fillRect/>
          </a:stretch>
        </p:blipFill>
        <p:spPr>
          <a:xfrm>
            <a:off x="152399" y="335843"/>
            <a:ext cx="6725589" cy="771633"/>
          </a:xfrm>
          <a:prstGeom prst="rect">
            <a:avLst/>
          </a:prstGeom>
        </p:spPr>
      </p:pic>
      <p:sp>
        <p:nvSpPr>
          <p:cNvPr id="8" name="TextBox 7">
            <a:extLst>
              <a:ext uri="{FF2B5EF4-FFF2-40B4-BE49-F238E27FC236}">
                <a16:creationId xmlns:a16="http://schemas.microsoft.com/office/drawing/2014/main" id="{019E0E8A-6493-95C0-E0C8-E770FB2EA5D4}"/>
              </a:ext>
            </a:extLst>
          </p:cNvPr>
          <p:cNvSpPr txBox="1"/>
          <p:nvPr/>
        </p:nvSpPr>
        <p:spPr>
          <a:xfrm>
            <a:off x="6490447" y="5184172"/>
            <a:ext cx="6096000" cy="369332"/>
          </a:xfrm>
          <a:prstGeom prst="rect">
            <a:avLst/>
          </a:prstGeom>
          <a:noFill/>
        </p:spPr>
        <p:txBody>
          <a:bodyPr wrap="square">
            <a:spAutoFit/>
          </a:bodyPr>
          <a:lstStyle/>
          <a:p>
            <a:r>
              <a:rPr lang="en-GB" dirty="0">
                <a:hlinkClick r:id="rId3"/>
              </a:rPr>
              <a:t>Data Security and Protection Toolkit (dsptoolkit.nhs.uk)</a:t>
            </a:r>
            <a:endParaRPr lang="en-GB" dirty="0"/>
          </a:p>
        </p:txBody>
      </p:sp>
      <p:pic>
        <p:nvPicPr>
          <p:cNvPr id="10" name="Picture 9">
            <a:extLst>
              <a:ext uri="{FF2B5EF4-FFF2-40B4-BE49-F238E27FC236}">
                <a16:creationId xmlns:a16="http://schemas.microsoft.com/office/drawing/2014/main" id="{3E988AAD-1FC0-F5A8-D639-B27B911FE03A}"/>
              </a:ext>
            </a:extLst>
          </p:cNvPr>
          <p:cNvPicPr>
            <a:picLocks noChangeAspect="1"/>
          </p:cNvPicPr>
          <p:nvPr/>
        </p:nvPicPr>
        <p:blipFill>
          <a:blip r:embed="rId4"/>
          <a:stretch>
            <a:fillRect/>
          </a:stretch>
        </p:blipFill>
        <p:spPr>
          <a:xfrm>
            <a:off x="6347011" y="2405679"/>
            <a:ext cx="5782235" cy="2609842"/>
          </a:xfrm>
          <a:prstGeom prst="rect">
            <a:avLst/>
          </a:prstGeom>
        </p:spPr>
      </p:pic>
    </p:spTree>
    <p:extLst>
      <p:ext uri="{BB962C8B-B14F-4D97-AF65-F5344CB8AC3E}">
        <p14:creationId xmlns:p14="http://schemas.microsoft.com/office/powerpoint/2010/main" val="285408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7D2E-CA79-4435-A3F6-4628C90D7C6A}"/>
              </a:ext>
            </a:extLst>
          </p:cNvPr>
          <p:cNvSpPr>
            <a:spLocks noGrp="1"/>
          </p:cNvSpPr>
          <p:nvPr>
            <p:ph type="title" idx="4294967295"/>
          </p:nvPr>
        </p:nvSpPr>
        <p:spPr>
          <a:xfrm>
            <a:off x="429026" y="250350"/>
            <a:ext cx="10515600" cy="1325033"/>
          </a:xfrm>
        </p:spPr>
        <p:txBody>
          <a:bodyPr/>
          <a:lstStyle/>
          <a:p>
            <a:r>
              <a:rPr lang="en-GB" b="1" i="1" dirty="0"/>
              <a:t>Get in touch ……</a:t>
            </a:r>
          </a:p>
        </p:txBody>
      </p:sp>
      <p:sp>
        <p:nvSpPr>
          <p:cNvPr id="4" name="Content Placeholder 2">
            <a:extLst>
              <a:ext uri="{FF2B5EF4-FFF2-40B4-BE49-F238E27FC236}">
                <a16:creationId xmlns:a16="http://schemas.microsoft.com/office/drawing/2014/main" id="{F91BE16E-F79F-4DF9-ABE7-3AED73AC6F15}"/>
              </a:ext>
            </a:extLst>
          </p:cNvPr>
          <p:cNvSpPr>
            <a:spLocks noGrp="1"/>
          </p:cNvSpPr>
          <p:nvPr>
            <p:ph idx="4294967295"/>
          </p:nvPr>
        </p:nvSpPr>
        <p:spPr>
          <a:xfrm>
            <a:off x="429026" y="1440912"/>
            <a:ext cx="10125751" cy="4942383"/>
          </a:xfrm>
        </p:spPr>
        <p:txBody>
          <a:bodyPr>
            <a:normAutofit fontScale="70000" lnSpcReduction="20000"/>
          </a:bodyPr>
          <a:lstStyle/>
          <a:p>
            <a:pPr marL="0" indent="0">
              <a:lnSpc>
                <a:spcPct val="120000"/>
              </a:lnSpc>
              <a:spcBef>
                <a:spcPts val="0"/>
              </a:spcBef>
              <a:buNone/>
            </a:pPr>
            <a:r>
              <a:rPr lang="en-GB" sz="5100" b="1" dirty="0">
                <a:solidFill>
                  <a:srgbClr val="00B050"/>
                </a:solidFill>
                <a:latin typeface="Arial" panose="020B0604020202020204" pitchFamily="34" charset="0"/>
                <a:ea typeface="Calibri" panose="020F0502020204030204" pitchFamily="34" charset="0"/>
                <a:cs typeface="Arial" panose="020B0604020202020204" pitchFamily="34" charset="0"/>
                <a:hlinkClick r:id="rId2"/>
              </a:rPr>
              <a:t>swlcarehomes.admin@swlondon.nhs.uk</a:t>
            </a:r>
            <a:endParaRPr lang="en-GB" sz="4400" b="1" dirty="0">
              <a:solidFill>
                <a:srgbClr val="002060"/>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3600" dirty="0">
                <a:solidFill>
                  <a:srgbClr val="002060"/>
                </a:solidFill>
                <a:latin typeface="Arial" panose="020B0604020202020204" pitchFamily="34" charset="0"/>
                <a:cs typeface="Arial" panose="020B0604020202020204" pitchFamily="34" charset="0"/>
              </a:rPr>
              <a:t>This mailbox is monitored by the Digital Integration Support and Liaison Officers (DISLO) </a:t>
            </a:r>
          </a:p>
          <a:p>
            <a:pPr marL="0" indent="0">
              <a:lnSpc>
                <a:spcPct val="120000"/>
              </a:lnSpc>
              <a:spcBef>
                <a:spcPts val="0"/>
              </a:spcBef>
              <a:buNone/>
            </a:pPr>
            <a:endParaRPr lang="en-GB" sz="3200" b="1" dirty="0">
              <a:solidFill>
                <a:srgbClr val="002060"/>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3200" b="1" i="1" dirty="0">
                <a:solidFill>
                  <a:srgbClr val="002060"/>
                </a:solidFill>
                <a:latin typeface="Arial" panose="020B0604020202020204" pitchFamily="34" charset="0"/>
                <a:cs typeface="Arial" panose="020B0604020202020204" pitchFamily="34" charset="0"/>
              </a:rPr>
              <a:t>Examples of things we can support you with:</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DSPT and Information Governance</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eRedBag</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NHSmail Queries</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Remote Monitoring of vital signs</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Digital Social Care Records</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Sensor-based Falls Prevention</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Digital skills</a:t>
            </a:r>
          </a:p>
          <a:p>
            <a:pPr marL="180970" indent="-180970">
              <a:lnSpc>
                <a:spcPct val="120000"/>
              </a:lnSpc>
              <a:spcBef>
                <a:spcPts val="0"/>
              </a:spcBef>
            </a:pPr>
            <a:r>
              <a:rPr lang="en-GB" sz="3200" dirty="0">
                <a:solidFill>
                  <a:srgbClr val="0070C0"/>
                </a:solidFill>
                <a:latin typeface="Arial" panose="020B0604020202020204" pitchFamily="34" charset="0"/>
                <a:cs typeface="Arial" panose="020B0604020202020204" pitchFamily="34" charset="0"/>
              </a:rPr>
              <a:t>eMAR</a:t>
            </a:r>
          </a:p>
          <a:p>
            <a:pPr marL="180970" indent="-180970">
              <a:lnSpc>
                <a:spcPct val="120000"/>
              </a:lnSpc>
              <a:spcBef>
                <a:spcPts val="0"/>
              </a:spcBef>
            </a:pPr>
            <a:endParaRPr lang="en-GB" sz="3200" dirty="0">
              <a:solidFill>
                <a:srgbClr val="0070C0"/>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472335"/>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F97C-F383-32CD-1FCC-4D95043E6114}"/>
              </a:ext>
            </a:extLst>
          </p:cNvPr>
          <p:cNvSpPr txBox="1">
            <a:spLocks/>
          </p:cNvSpPr>
          <p:nvPr/>
        </p:nvSpPr>
        <p:spPr>
          <a:xfrm>
            <a:off x="1817472" y="2866190"/>
            <a:ext cx="9148725" cy="11256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dirty="0">
                <a:solidFill>
                  <a:srgbClr val="0070C0"/>
                </a:solidFill>
                <a:latin typeface="+mn-lt"/>
              </a:rPr>
              <a:t>Any Questions . . .  ?</a:t>
            </a:r>
            <a:endParaRPr lang="en-GB" sz="6600" b="1" dirty="0">
              <a:solidFill>
                <a:srgbClr val="00B050"/>
              </a:solidFill>
              <a:latin typeface="+mn-lt"/>
            </a:endParaRPr>
          </a:p>
        </p:txBody>
      </p:sp>
    </p:spTree>
    <p:extLst>
      <p:ext uri="{BB962C8B-B14F-4D97-AF65-F5344CB8AC3E}">
        <p14:creationId xmlns:p14="http://schemas.microsoft.com/office/powerpoint/2010/main" val="369038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DAF64-12B4-DC60-B155-54A980CB7414}"/>
              </a:ext>
            </a:extLst>
          </p:cNvPr>
          <p:cNvSpPr txBox="1"/>
          <p:nvPr/>
        </p:nvSpPr>
        <p:spPr>
          <a:xfrm>
            <a:off x="985052" y="1788102"/>
            <a:ext cx="5612971" cy="3457228"/>
          </a:xfrm>
          <a:prstGeom prst="rect">
            <a:avLst/>
          </a:prstGeom>
          <a:noFill/>
        </p:spPr>
        <p:txBody>
          <a:bodyPr wrap="square" rtlCol="0">
            <a:spAutoFit/>
          </a:bodyPr>
          <a:lstStyle/>
          <a:p>
            <a:r>
              <a:rPr lang="en-GB" sz="2400" b="1" dirty="0">
                <a:solidFill>
                  <a:srgbClr val="002060"/>
                </a:solidFill>
              </a:rPr>
              <a:t>1.0  Our Baseline</a:t>
            </a:r>
          </a:p>
          <a:p>
            <a:pPr marL="380990" indent="-380990">
              <a:buFont typeface="Arial" panose="020B0604020202020204" pitchFamily="34" charset="0"/>
              <a:buChar char="•"/>
            </a:pPr>
            <a:r>
              <a:rPr lang="en-GB" sz="2400" b="1" dirty="0"/>
              <a:t>Digital Transformation Fund (</a:t>
            </a:r>
            <a:r>
              <a:rPr lang="en-GB" sz="2400" b="1" dirty="0" err="1"/>
              <a:t>DiSC</a:t>
            </a:r>
            <a:r>
              <a:rPr lang="en-GB" sz="2400" b="1" dirty="0"/>
              <a:t>)</a:t>
            </a:r>
          </a:p>
          <a:p>
            <a:pPr marL="380990" indent="-380990">
              <a:buFont typeface="Arial" panose="020B0604020202020204" pitchFamily="34" charset="0"/>
              <a:buChar char="•"/>
            </a:pPr>
            <a:r>
              <a:rPr lang="en-GB" sz="2400" b="1" dirty="0"/>
              <a:t>Criteria for NHS grant</a:t>
            </a:r>
          </a:p>
          <a:p>
            <a:pPr marL="380990" indent="-380990">
              <a:buFont typeface="Arial" panose="020B0604020202020204" pitchFamily="34" charset="0"/>
              <a:buChar char="•"/>
            </a:pPr>
            <a:r>
              <a:rPr lang="en-GB" sz="2400" b="1" dirty="0"/>
              <a:t>Baseline data</a:t>
            </a:r>
          </a:p>
          <a:p>
            <a:pPr marL="380990" indent="-380990">
              <a:buFont typeface="Arial" panose="020B0604020202020204" pitchFamily="34" charset="0"/>
              <a:buChar char="•"/>
            </a:pPr>
            <a:r>
              <a:rPr lang="en-GB" sz="2400" b="1" dirty="0"/>
              <a:t>DSPT</a:t>
            </a:r>
          </a:p>
          <a:p>
            <a:endParaRPr lang="en-GB" sz="1333" b="1" dirty="0">
              <a:solidFill>
                <a:srgbClr val="002060"/>
              </a:solidFill>
            </a:endParaRPr>
          </a:p>
          <a:p>
            <a:r>
              <a:rPr lang="en-GB" sz="2400" b="1" dirty="0">
                <a:solidFill>
                  <a:srgbClr val="002060"/>
                </a:solidFill>
              </a:rPr>
              <a:t>1.1  Progress</a:t>
            </a:r>
          </a:p>
          <a:p>
            <a:pPr marL="342900" indent="-342900">
              <a:buFont typeface="Arial" panose="020B0604020202020204" pitchFamily="34" charset="0"/>
              <a:buChar char="•"/>
            </a:pPr>
            <a:r>
              <a:rPr lang="en-GB" sz="2400" b="1" dirty="0"/>
              <a:t>Conversion to ‘digital’</a:t>
            </a:r>
          </a:p>
          <a:p>
            <a:pPr marL="380990" indent="-380990">
              <a:buFont typeface="Arial" panose="020B0604020202020204" pitchFamily="34" charset="0"/>
              <a:buChar char="•"/>
            </a:pPr>
            <a:endParaRPr lang="en-GB" sz="1333" dirty="0"/>
          </a:p>
          <a:p>
            <a:r>
              <a:rPr lang="en-GB" sz="2400" b="1" dirty="0">
                <a:solidFill>
                  <a:srgbClr val="002060"/>
                </a:solidFill>
              </a:rPr>
              <a:t>2.0  Sensor-based Falls Prevention</a:t>
            </a:r>
          </a:p>
        </p:txBody>
      </p:sp>
      <p:sp>
        <p:nvSpPr>
          <p:cNvPr id="3" name="TextBox 2">
            <a:extLst>
              <a:ext uri="{FF2B5EF4-FFF2-40B4-BE49-F238E27FC236}">
                <a16:creationId xmlns:a16="http://schemas.microsoft.com/office/drawing/2014/main" id="{31A34C5E-34A6-54A7-4922-EDF183E1B209}"/>
              </a:ext>
            </a:extLst>
          </p:cNvPr>
          <p:cNvSpPr txBox="1"/>
          <p:nvPr/>
        </p:nvSpPr>
        <p:spPr>
          <a:xfrm>
            <a:off x="985053" y="977881"/>
            <a:ext cx="4064000" cy="666786"/>
          </a:xfrm>
          <a:prstGeom prst="rect">
            <a:avLst/>
          </a:prstGeom>
          <a:noFill/>
        </p:spPr>
        <p:txBody>
          <a:bodyPr wrap="square" rtlCol="0">
            <a:spAutoFit/>
          </a:bodyPr>
          <a:lstStyle/>
          <a:p>
            <a:r>
              <a:rPr lang="en-GB" sz="3733" b="1" dirty="0">
                <a:solidFill>
                  <a:srgbClr val="0070C0"/>
                </a:solidFill>
              </a:rPr>
              <a:t>Agenda</a:t>
            </a:r>
          </a:p>
        </p:txBody>
      </p:sp>
      <p:sp>
        <p:nvSpPr>
          <p:cNvPr id="4" name="Rectangle: Rounded Corners 3">
            <a:extLst>
              <a:ext uri="{FF2B5EF4-FFF2-40B4-BE49-F238E27FC236}">
                <a16:creationId xmlns:a16="http://schemas.microsoft.com/office/drawing/2014/main" id="{3ACE0CE6-2CF7-930F-7549-B43F5F8A6E2F}"/>
              </a:ext>
            </a:extLst>
          </p:cNvPr>
          <p:cNvSpPr/>
          <p:nvPr/>
        </p:nvSpPr>
        <p:spPr>
          <a:xfrm>
            <a:off x="650238" y="474320"/>
            <a:ext cx="6189833" cy="552233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22666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4588235-F0D9-48B4-B5A8-E31230681B04}"/>
              </a:ext>
            </a:extLst>
          </p:cNvPr>
          <p:cNvSpPr>
            <a:spLocks noGrp="1"/>
          </p:cNvSpPr>
          <p:nvPr>
            <p:ph type="title"/>
          </p:nvPr>
        </p:nvSpPr>
        <p:spPr>
          <a:xfrm>
            <a:off x="304799" y="636085"/>
            <a:ext cx="10972801" cy="1105988"/>
          </a:xfrm>
        </p:spPr>
        <p:txBody>
          <a:bodyPr>
            <a:normAutofit fontScale="90000"/>
          </a:bodyPr>
          <a:lstStyle/>
          <a:p>
            <a:pPr marR="3175">
              <a:lnSpc>
                <a:spcPct val="115000"/>
              </a:lnSpc>
              <a:spcBef>
                <a:spcPts val="2000"/>
              </a:spcBef>
              <a:spcAft>
                <a:spcPts val="600"/>
              </a:spcAft>
            </a:pPr>
            <a:r>
              <a:rPr lang="en-GB" sz="2800" b="1" kern="0" dirty="0">
                <a:solidFill>
                  <a:srgbClr val="002060"/>
                </a:solidFill>
                <a:effectLst/>
                <a:latin typeface="Arial" panose="020B0604020202020204" pitchFamily="34" charset="0"/>
              </a:rPr>
              <a:t>Adult Social Care (ASC) </a:t>
            </a:r>
            <a:br>
              <a:rPr lang="en-GB" sz="2800" b="1" kern="0" dirty="0">
                <a:solidFill>
                  <a:srgbClr val="002060"/>
                </a:solidFill>
                <a:effectLst/>
                <a:latin typeface="Arial" panose="020B0604020202020204" pitchFamily="34" charset="0"/>
              </a:rPr>
            </a:br>
            <a:r>
              <a:rPr lang="en-GB" sz="4000" b="1" kern="0" dirty="0">
                <a:solidFill>
                  <a:srgbClr val="002060"/>
                </a:solidFill>
                <a:effectLst/>
                <a:latin typeface="Arial" panose="020B0604020202020204" pitchFamily="34" charset="0"/>
              </a:rPr>
              <a:t>D</a:t>
            </a:r>
            <a:r>
              <a:rPr lang="en-GB" sz="3600" b="1" kern="0" dirty="0">
                <a:solidFill>
                  <a:srgbClr val="002060"/>
                </a:solidFill>
                <a:effectLst/>
                <a:latin typeface="Arial" panose="020B0604020202020204" pitchFamily="34" charset="0"/>
              </a:rPr>
              <a:t>igital </a:t>
            </a:r>
            <a:r>
              <a:rPr lang="en-GB" sz="4000" b="1" kern="0" dirty="0">
                <a:solidFill>
                  <a:srgbClr val="002060"/>
                </a:solidFill>
                <a:effectLst/>
                <a:latin typeface="Arial" panose="020B0604020202020204" pitchFamily="34" charset="0"/>
              </a:rPr>
              <a:t>T</a:t>
            </a:r>
            <a:r>
              <a:rPr lang="en-GB" sz="3600" b="1" kern="0" dirty="0">
                <a:solidFill>
                  <a:srgbClr val="002060"/>
                </a:solidFill>
                <a:effectLst/>
                <a:latin typeface="Arial" panose="020B0604020202020204" pitchFamily="34" charset="0"/>
              </a:rPr>
              <a:t>ransformation </a:t>
            </a:r>
            <a:r>
              <a:rPr lang="en-GB" sz="4000" b="1" kern="0" dirty="0">
                <a:solidFill>
                  <a:srgbClr val="002060"/>
                </a:solidFill>
                <a:effectLst/>
                <a:latin typeface="Arial" panose="020B0604020202020204" pitchFamily="34" charset="0"/>
              </a:rPr>
              <a:t>F</a:t>
            </a:r>
            <a:r>
              <a:rPr lang="en-GB" sz="3600" b="1" kern="0" dirty="0">
                <a:solidFill>
                  <a:srgbClr val="002060"/>
                </a:solidFill>
                <a:effectLst/>
                <a:latin typeface="Arial" panose="020B0604020202020204" pitchFamily="34" charset="0"/>
              </a:rPr>
              <a:t>und </a:t>
            </a:r>
            <a:endParaRPr lang="en-GB" sz="6000" dirty="0">
              <a:solidFill>
                <a:srgbClr val="002060"/>
              </a:solidFill>
            </a:endParaRPr>
          </a:p>
        </p:txBody>
      </p:sp>
      <p:sp>
        <p:nvSpPr>
          <p:cNvPr id="8" name="TextBox 7">
            <a:extLst>
              <a:ext uri="{FF2B5EF4-FFF2-40B4-BE49-F238E27FC236}">
                <a16:creationId xmlns:a16="http://schemas.microsoft.com/office/drawing/2014/main" id="{6384D754-A52E-419E-95D6-A966BBEBF02F}"/>
              </a:ext>
            </a:extLst>
          </p:cNvPr>
          <p:cNvSpPr txBox="1"/>
          <p:nvPr/>
        </p:nvSpPr>
        <p:spPr>
          <a:xfrm>
            <a:off x="430798" y="2306462"/>
            <a:ext cx="6334485" cy="3362459"/>
          </a:xfrm>
          <a:prstGeom prst="rect">
            <a:avLst/>
          </a:prstGeom>
          <a:noFill/>
        </p:spPr>
        <p:txBody>
          <a:bodyPr wrap="square">
            <a:spAutoFit/>
          </a:bodyPr>
          <a:lstStyle/>
          <a:p>
            <a:r>
              <a:rPr lang="en-GB" sz="2800" b="1" dirty="0">
                <a:solidFill>
                  <a:srgbClr val="0070C0"/>
                </a:solidFill>
              </a:rPr>
              <a:t>The DTF is designed to accelerate </a:t>
            </a:r>
            <a:r>
              <a:rPr lang="en-GB" sz="2800" dirty="0">
                <a:solidFill>
                  <a:srgbClr val="0070C0"/>
                </a:solidFill>
              </a:rPr>
              <a:t>:</a:t>
            </a:r>
          </a:p>
          <a:p>
            <a:endParaRPr lang="en-GB" sz="1000" dirty="0"/>
          </a:p>
          <a:p>
            <a:pPr marL="269875" indent="-269875">
              <a:buFont typeface="Arial" panose="020B0604020202020204" pitchFamily="34" charset="0"/>
              <a:buChar char="•"/>
            </a:pPr>
            <a:r>
              <a:rPr lang="en-GB" sz="2400" dirty="0"/>
              <a:t>The adoption of NHS assured digital social care records.</a:t>
            </a:r>
          </a:p>
          <a:p>
            <a:pPr marL="269875" indent="-269875">
              <a:buFont typeface="Arial" panose="020B0604020202020204" pitchFamily="34" charset="0"/>
              <a:buChar char="•"/>
            </a:pPr>
            <a:endParaRPr lang="en-GB" sz="1000" dirty="0"/>
          </a:p>
          <a:p>
            <a:pPr marL="269875" indent="-269875">
              <a:buFont typeface="Arial" panose="020B0604020202020204" pitchFamily="34" charset="0"/>
              <a:buChar char="•"/>
            </a:pPr>
            <a:r>
              <a:rPr lang="en-GB" sz="2400" dirty="0"/>
              <a:t>Sensor-based falls prevention and detection technologies. </a:t>
            </a:r>
          </a:p>
          <a:p>
            <a:pPr marL="269875" indent="-269875">
              <a:buFont typeface="Arial" panose="020B0604020202020204" pitchFamily="34" charset="0"/>
              <a:buChar char="•"/>
            </a:pPr>
            <a:endParaRPr lang="en-GB" sz="1000" dirty="0"/>
          </a:p>
          <a:p>
            <a:pPr marL="269875" indent="-269875">
              <a:buFont typeface="Arial" panose="020B0604020202020204" pitchFamily="34" charset="0"/>
              <a:buChar char="•"/>
            </a:pPr>
            <a:r>
              <a:rPr lang="en-GB" sz="2400" dirty="0"/>
              <a:t>Piloting other care technology to build an evidence base for future scaling. </a:t>
            </a:r>
          </a:p>
          <a:p>
            <a:endParaRPr lang="en-GB" sz="1050" dirty="0"/>
          </a:p>
        </p:txBody>
      </p:sp>
      <p:pic>
        <p:nvPicPr>
          <p:cNvPr id="10" name="Picture 9">
            <a:extLst>
              <a:ext uri="{FF2B5EF4-FFF2-40B4-BE49-F238E27FC236}">
                <a16:creationId xmlns:a16="http://schemas.microsoft.com/office/drawing/2014/main" id="{5F33BF15-4BF8-409A-8DF9-55BCB4A635FF}"/>
              </a:ext>
            </a:extLst>
          </p:cNvPr>
          <p:cNvPicPr>
            <a:picLocks noChangeAspect="1"/>
          </p:cNvPicPr>
          <p:nvPr/>
        </p:nvPicPr>
        <p:blipFill>
          <a:blip r:embed="rId2"/>
          <a:stretch>
            <a:fillRect/>
          </a:stretch>
        </p:blipFill>
        <p:spPr>
          <a:xfrm>
            <a:off x="7506788" y="0"/>
            <a:ext cx="4254414" cy="5974677"/>
          </a:xfrm>
          <a:prstGeom prst="rect">
            <a:avLst/>
          </a:prstGeom>
        </p:spPr>
      </p:pic>
      <p:sp>
        <p:nvSpPr>
          <p:cNvPr id="11" name="TextBox 10">
            <a:extLst>
              <a:ext uri="{FF2B5EF4-FFF2-40B4-BE49-F238E27FC236}">
                <a16:creationId xmlns:a16="http://schemas.microsoft.com/office/drawing/2014/main" id="{8E963396-1125-407A-AE7C-FA2EF2E0862A}"/>
              </a:ext>
            </a:extLst>
          </p:cNvPr>
          <p:cNvSpPr txBox="1"/>
          <p:nvPr/>
        </p:nvSpPr>
        <p:spPr>
          <a:xfrm>
            <a:off x="7506788" y="5841373"/>
            <a:ext cx="4407306" cy="830997"/>
          </a:xfrm>
          <a:prstGeom prst="rect">
            <a:avLst/>
          </a:prstGeom>
          <a:solidFill>
            <a:schemeClr val="bg1"/>
          </a:solidFill>
        </p:spPr>
        <p:txBody>
          <a:bodyPr wrap="square" rtlCol="0">
            <a:spAutoFit/>
          </a:bodyPr>
          <a:lstStyle/>
          <a:p>
            <a:r>
              <a:rPr lang="en-GB" sz="1600" dirty="0">
                <a:solidFill>
                  <a:srgbClr val="212B32"/>
                </a:solidFill>
                <a:latin typeface="Arial"/>
                <a:ea typeface="Arial"/>
                <a:cs typeface="Arial"/>
                <a:sym typeface="Arial"/>
              </a:rPr>
              <a:t>The government’s wider ambitions for reform, the White Paper committed to </a:t>
            </a:r>
            <a:r>
              <a:rPr lang="en-GB" sz="1600" b="1" dirty="0">
                <a:solidFill>
                  <a:srgbClr val="212B32"/>
                </a:solidFill>
                <a:latin typeface="Arial"/>
                <a:ea typeface="Arial"/>
                <a:cs typeface="Arial"/>
                <a:sym typeface="Arial"/>
              </a:rPr>
              <a:t>invest at least £150m</a:t>
            </a:r>
            <a:r>
              <a:rPr lang="en-GB" sz="1600" dirty="0">
                <a:solidFill>
                  <a:srgbClr val="212B32"/>
                </a:solidFill>
                <a:latin typeface="Arial"/>
                <a:ea typeface="Arial"/>
                <a:cs typeface="Arial"/>
                <a:sym typeface="Arial"/>
              </a:rPr>
              <a:t> in digitising the social care sector</a:t>
            </a:r>
            <a:r>
              <a:rPr lang="en-GB" sz="1200" dirty="0">
                <a:solidFill>
                  <a:srgbClr val="212B32"/>
                </a:solidFill>
                <a:latin typeface="Arial"/>
                <a:ea typeface="Arial"/>
                <a:cs typeface="Arial"/>
                <a:sym typeface="Arial"/>
              </a:rPr>
              <a:t>.</a:t>
            </a:r>
            <a:endParaRPr lang="en-GB" sz="1600" dirty="0"/>
          </a:p>
        </p:txBody>
      </p:sp>
    </p:spTree>
    <p:extLst>
      <p:ext uri="{BB962C8B-B14F-4D97-AF65-F5344CB8AC3E}">
        <p14:creationId xmlns:p14="http://schemas.microsoft.com/office/powerpoint/2010/main" val="1492690616"/>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3FBF8-BEDD-879F-4F81-8F6B5EDBAC98}"/>
              </a:ext>
            </a:extLst>
          </p:cNvPr>
          <p:cNvSpPr txBox="1"/>
          <p:nvPr/>
        </p:nvSpPr>
        <p:spPr>
          <a:xfrm>
            <a:off x="89647" y="987524"/>
            <a:ext cx="7259824" cy="2616101"/>
          </a:xfrm>
          <a:prstGeom prst="rect">
            <a:avLst/>
          </a:prstGeom>
          <a:noFill/>
        </p:spPr>
        <p:txBody>
          <a:bodyPr wrap="square" rtlCol="0">
            <a:spAutoFit/>
          </a:bodyPr>
          <a:lstStyle/>
          <a:p>
            <a:r>
              <a:rPr lang="en-GB" sz="2400" b="1" dirty="0">
                <a:solidFill>
                  <a:srgbClr val="002060"/>
                </a:solidFill>
              </a:rPr>
              <a:t>SWL ICS - Criteria for NHS Grant Funding</a:t>
            </a:r>
          </a:p>
          <a:p>
            <a:pPr marL="234945" indent="-234945">
              <a:buFont typeface="Arial" panose="020B0604020202020204" pitchFamily="34" charset="0"/>
              <a:buChar char="•"/>
            </a:pPr>
            <a:r>
              <a:rPr lang="en-GB" sz="2000" dirty="0"/>
              <a:t>Primarily (but not exclusively) care homes for 2022/23.</a:t>
            </a:r>
          </a:p>
          <a:p>
            <a:pPr marL="234945" indent="-234945">
              <a:buFont typeface="Arial" panose="020B0604020202020204" pitchFamily="34" charset="0"/>
              <a:buChar char="•"/>
            </a:pPr>
            <a:r>
              <a:rPr lang="en-GB" sz="2000" dirty="0"/>
              <a:t>Currently ‘paper-based’ (this may change for 2023/24).</a:t>
            </a:r>
          </a:p>
          <a:p>
            <a:pPr marL="234945" indent="-234945">
              <a:buFont typeface="Arial" panose="020B0604020202020204" pitchFamily="34" charset="0"/>
              <a:buChar char="•"/>
            </a:pPr>
            <a:r>
              <a:rPr lang="en-GB" sz="2000" dirty="0"/>
              <a:t>Funding to a maximum of £10,000 per service</a:t>
            </a:r>
          </a:p>
          <a:p>
            <a:pPr marL="234945" indent="-234945">
              <a:buFont typeface="Arial" panose="020B0604020202020204" pitchFamily="34" charset="0"/>
              <a:buChar char="•"/>
            </a:pPr>
            <a:r>
              <a:rPr lang="en-GB" sz="2000" dirty="0"/>
              <a:t>Purchase from the NHS assured supplier list</a:t>
            </a:r>
          </a:p>
          <a:p>
            <a:pPr marL="234945" indent="-234945">
              <a:buFont typeface="Arial" panose="020B0604020202020204" pitchFamily="34" charset="0"/>
              <a:buChar char="•"/>
            </a:pPr>
            <a:r>
              <a:rPr lang="en-GB" sz="2000" dirty="0"/>
              <a:t>Commitment to support ‘benefits realised’.</a:t>
            </a:r>
          </a:p>
          <a:p>
            <a:pPr marL="234945" indent="-234945">
              <a:buFont typeface="Arial" panose="020B0604020202020204" pitchFamily="34" charset="0"/>
              <a:buChar char="•"/>
            </a:pPr>
            <a:r>
              <a:rPr lang="en-GB" sz="2000" dirty="0"/>
              <a:t>Commitment to engage with our wider digital offer.</a:t>
            </a:r>
          </a:p>
          <a:p>
            <a:pPr marL="234945" indent="-234945">
              <a:buFont typeface="Arial" panose="020B0604020202020204" pitchFamily="34" charset="0"/>
              <a:buChar char="•"/>
            </a:pPr>
            <a:r>
              <a:rPr lang="en-GB" sz="2000" dirty="0"/>
              <a:t>At DSPT ‘Standards Met’,  or be working with us to achieve this.</a:t>
            </a:r>
          </a:p>
        </p:txBody>
      </p:sp>
      <p:sp>
        <p:nvSpPr>
          <p:cNvPr id="3" name="Title 1">
            <a:extLst>
              <a:ext uri="{FF2B5EF4-FFF2-40B4-BE49-F238E27FC236}">
                <a16:creationId xmlns:a16="http://schemas.microsoft.com/office/drawing/2014/main" id="{F8A6FDEB-C1B9-B3F4-709A-E7714A8C85EF}"/>
              </a:ext>
            </a:extLst>
          </p:cNvPr>
          <p:cNvSpPr txBox="1">
            <a:spLocks/>
          </p:cNvSpPr>
          <p:nvPr/>
        </p:nvSpPr>
        <p:spPr>
          <a:xfrm>
            <a:off x="89647" y="357854"/>
            <a:ext cx="9148725" cy="47567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33" b="1" dirty="0">
                <a:solidFill>
                  <a:srgbClr val="0070C0"/>
                </a:solidFill>
                <a:latin typeface="+mn-lt"/>
              </a:rPr>
              <a:t>1.0  Digital Social Care Records</a:t>
            </a:r>
            <a:endParaRPr lang="en-GB" sz="3733" b="1" dirty="0">
              <a:solidFill>
                <a:srgbClr val="00B050"/>
              </a:solidFill>
              <a:latin typeface="+mn-lt"/>
            </a:endParaRPr>
          </a:p>
        </p:txBody>
      </p:sp>
      <p:pic>
        <p:nvPicPr>
          <p:cNvPr id="7" name="Picture 6">
            <a:extLst>
              <a:ext uri="{FF2B5EF4-FFF2-40B4-BE49-F238E27FC236}">
                <a16:creationId xmlns:a16="http://schemas.microsoft.com/office/drawing/2014/main" id="{FA2B227A-1F8C-484D-7037-015C25DCA487}"/>
              </a:ext>
            </a:extLst>
          </p:cNvPr>
          <p:cNvPicPr>
            <a:picLocks noChangeAspect="1"/>
          </p:cNvPicPr>
          <p:nvPr/>
        </p:nvPicPr>
        <p:blipFill>
          <a:blip r:embed="rId2"/>
          <a:stretch>
            <a:fillRect/>
          </a:stretch>
        </p:blipFill>
        <p:spPr>
          <a:xfrm>
            <a:off x="7442735" y="1767761"/>
            <a:ext cx="2638793" cy="800212"/>
          </a:xfrm>
          <a:prstGeom prst="rect">
            <a:avLst/>
          </a:prstGeom>
        </p:spPr>
      </p:pic>
      <p:pic>
        <p:nvPicPr>
          <p:cNvPr id="9" name="Picture 8">
            <a:extLst>
              <a:ext uri="{FF2B5EF4-FFF2-40B4-BE49-F238E27FC236}">
                <a16:creationId xmlns:a16="http://schemas.microsoft.com/office/drawing/2014/main" id="{539DAE60-35EC-F763-B642-C925616D6A16}"/>
              </a:ext>
            </a:extLst>
          </p:cNvPr>
          <p:cNvPicPr>
            <a:picLocks noChangeAspect="1"/>
          </p:cNvPicPr>
          <p:nvPr/>
        </p:nvPicPr>
        <p:blipFill>
          <a:blip r:embed="rId3"/>
          <a:stretch>
            <a:fillRect/>
          </a:stretch>
        </p:blipFill>
        <p:spPr>
          <a:xfrm>
            <a:off x="7349471" y="2615142"/>
            <a:ext cx="3462041" cy="3446517"/>
          </a:xfrm>
          <a:prstGeom prst="rect">
            <a:avLst/>
          </a:prstGeom>
        </p:spPr>
      </p:pic>
      <p:sp>
        <p:nvSpPr>
          <p:cNvPr id="11" name="TextBox 10">
            <a:extLst>
              <a:ext uri="{FF2B5EF4-FFF2-40B4-BE49-F238E27FC236}">
                <a16:creationId xmlns:a16="http://schemas.microsoft.com/office/drawing/2014/main" id="{7FAB656D-0F69-65C3-69CF-857DB743BD6D}"/>
              </a:ext>
            </a:extLst>
          </p:cNvPr>
          <p:cNvSpPr txBox="1"/>
          <p:nvPr/>
        </p:nvSpPr>
        <p:spPr>
          <a:xfrm>
            <a:off x="6245800" y="6134658"/>
            <a:ext cx="5658465" cy="400110"/>
          </a:xfrm>
          <a:prstGeom prst="rect">
            <a:avLst/>
          </a:prstGeom>
          <a:solidFill>
            <a:schemeClr val="bg1"/>
          </a:solidFill>
        </p:spPr>
        <p:txBody>
          <a:bodyPr wrap="square">
            <a:spAutoFit/>
          </a:bodyPr>
          <a:lstStyle/>
          <a:p>
            <a:pPr algn="ctr"/>
            <a:r>
              <a:rPr lang="en-GB" sz="2000" b="1" dirty="0">
                <a:hlinkClick r:id="rId4"/>
              </a:rPr>
              <a:t>Assured Supplier List - Digital Social Care</a:t>
            </a:r>
            <a:endParaRPr lang="en-GB" sz="2000" b="1" dirty="0"/>
          </a:p>
        </p:txBody>
      </p:sp>
      <p:pic>
        <p:nvPicPr>
          <p:cNvPr id="5" name="Picture 4">
            <a:extLst>
              <a:ext uri="{FF2B5EF4-FFF2-40B4-BE49-F238E27FC236}">
                <a16:creationId xmlns:a16="http://schemas.microsoft.com/office/drawing/2014/main" id="{6CE1DB1F-F064-A2D5-00F5-CCE5D6785FA3}"/>
              </a:ext>
            </a:extLst>
          </p:cNvPr>
          <p:cNvPicPr>
            <a:picLocks noChangeAspect="1"/>
          </p:cNvPicPr>
          <p:nvPr/>
        </p:nvPicPr>
        <p:blipFill>
          <a:blip r:embed="rId5"/>
          <a:stretch>
            <a:fillRect/>
          </a:stretch>
        </p:blipFill>
        <p:spPr>
          <a:xfrm>
            <a:off x="283710" y="3790522"/>
            <a:ext cx="5973009" cy="3067478"/>
          </a:xfrm>
          <a:prstGeom prst="rect">
            <a:avLst/>
          </a:prstGeom>
        </p:spPr>
      </p:pic>
    </p:spTree>
    <p:extLst>
      <p:ext uri="{BB962C8B-B14F-4D97-AF65-F5344CB8AC3E}">
        <p14:creationId xmlns:p14="http://schemas.microsoft.com/office/powerpoint/2010/main" val="220298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24861-8046-3DA6-3AB7-4780BA42D0A4}"/>
              </a:ext>
            </a:extLst>
          </p:cNvPr>
          <p:cNvPicPr>
            <a:picLocks noChangeAspect="1"/>
          </p:cNvPicPr>
          <p:nvPr/>
        </p:nvPicPr>
        <p:blipFill>
          <a:blip r:embed="rId2"/>
          <a:stretch>
            <a:fillRect/>
          </a:stretch>
        </p:blipFill>
        <p:spPr>
          <a:xfrm>
            <a:off x="6813755" y="118664"/>
            <a:ext cx="5288189" cy="6421373"/>
          </a:xfrm>
          <a:prstGeom prst="rect">
            <a:avLst/>
          </a:prstGeom>
        </p:spPr>
      </p:pic>
      <p:pic>
        <p:nvPicPr>
          <p:cNvPr id="5" name="Picture 4">
            <a:extLst>
              <a:ext uri="{FF2B5EF4-FFF2-40B4-BE49-F238E27FC236}">
                <a16:creationId xmlns:a16="http://schemas.microsoft.com/office/drawing/2014/main" id="{052F8895-8686-11F0-2138-B71E094E3DA5}"/>
              </a:ext>
            </a:extLst>
          </p:cNvPr>
          <p:cNvPicPr>
            <a:picLocks noChangeAspect="1"/>
          </p:cNvPicPr>
          <p:nvPr/>
        </p:nvPicPr>
        <p:blipFill>
          <a:blip r:embed="rId3"/>
          <a:stretch>
            <a:fillRect/>
          </a:stretch>
        </p:blipFill>
        <p:spPr>
          <a:xfrm>
            <a:off x="90056" y="118664"/>
            <a:ext cx="6376112" cy="6562355"/>
          </a:xfrm>
          <a:prstGeom prst="rect">
            <a:avLst/>
          </a:prstGeom>
        </p:spPr>
      </p:pic>
      <p:cxnSp>
        <p:nvCxnSpPr>
          <p:cNvPr id="7" name="Straight Arrow Connector 6">
            <a:extLst>
              <a:ext uri="{FF2B5EF4-FFF2-40B4-BE49-F238E27FC236}">
                <a16:creationId xmlns:a16="http://schemas.microsoft.com/office/drawing/2014/main" id="{17E43734-FB76-8342-76CC-F0455E3F8103}"/>
              </a:ext>
            </a:extLst>
          </p:cNvPr>
          <p:cNvCxnSpPr>
            <a:cxnSpLocks/>
          </p:cNvCxnSpPr>
          <p:nvPr/>
        </p:nvCxnSpPr>
        <p:spPr>
          <a:xfrm flipV="1">
            <a:off x="4527755" y="4218039"/>
            <a:ext cx="2079522" cy="2123767"/>
          </a:xfrm>
          <a:prstGeom prst="straightConnector1">
            <a:avLst/>
          </a:prstGeom>
          <a:ln w="7620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A7E1CC5C-39FC-DEE9-9283-4AD802FD4B6C}"/>
              </a:ext>
            </a:extLst>
          </p:cNvPr>
          <p:cNvSpPr txBox="1"/>
          <p:nvPr/>
        </p:nvSpPr>
        <p:spPr>
          <a:xfrm>
            <a:off x="6096000" y="5958348"/>
            <a:ext cx="717755" cy="58168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3625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63EB14-43B5-D927-61AB-1577A7CC2BED}"/>
              </a:ext>
            </a:extLst>
          </p:cNvPr>
          <p:cNvSpPr txBox="1"/>
          <p:nvPr/>
        </p:nvSpPr>
        <p:spPr>
          <a:xfrm>
            <a:off x="822326" y="2803123"/>
            <a:ext cx="9854638" cy="625877"/>
          </a:xfrm>
          <a:prstGeom prst="rect">
            <a:avLst/>
          </a:prstGeom>
          <a:noFill/>
        </p:spPr>
        <p:txBody>
          <a:bodyPr wrap="square" rtlCol="0">
            <a:spAutoFit/>
          </a:bodyPr>
          <a:lstStyle/>
          <a:p>
            <a:r>
              <a:rPr lang="en-GB" sz="2000" b="1" dirty="0"/>
              <a:t>March 2022  :  </a:t>
            </a:r>
            <a:r>
              <a:rPr lang="en-GB" sz="2000" dirty="0"/>
              <a:t>30% of Homes were using an NHS assured or CASPA-member DSCR</a:t>
            </a:r>
            <a:r>
              <a:rPr lang="en-GB" sz="1467" dirty="0"/>
              <a:t>.</a:t>
            </a:r>
          </a:p>
          <a:p>
            <a:endParaRPr lang="en-GB" sz="1467" dirty="0"/>
          </a:p>
        </p:txBody>
      </p:sp>
      <p:sp>
        <p:nvSpPr>
          <p:cNvPr id="7" name="Title 1">
            <a:extLst>
              <a:ext uri="{FF2B5EF4-FFF2-40B4-BE49-F238E27FC236}">
                <a16:creationId xmlns:a16="http://schemas.microsoft.com/office/drawing/2014/main" id="{D0E00CFF-889F-C020-5192-47A8E7281066}"/>
              </a:ext>
            </a:extLst>
          </p:cNvPr>
          <p:cNvSpPr txBox="1">
            <a:spLocks/>
          </p:cNvSpPr>
          <p:nvPr/>
        </p:nvSpPr>
        <p:spPr>
          <a:xfrm>
            <a:off x="94722" y="317843"/>
            <a:ext cx="9148725" cy="47567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33" b="1" dirty="0">
                <a:solidFill>
                  <a:srgbClr val="0070C0"/>
                </a:solidFill>
                <a:latin typeface="+mn-lt"/>
              </a:rPr>
              <a:t>1.1  Progress to Date</a:t>
            </a:r>
            <a:endParaRPr lang="en-GB" sz="3733" b="1" dirty="0">
              <a:solidFill>
                <a:srgbClr val="00B050"/>
              </a:solidFill>
              <a:latin typeface="+mn-lt"/>
            </a:endParaRPr>
          </a:p>
        </p:txBody>
      </p:sp>
      <p:pic>
        <p:nvPicPr>
          <p:cNvPr id="9" name="Picture 8">
            <a:extLst>
              <a:ext uri="{FF2B5EF4-FFF2-40B4-BE49-F238E27FC236}">
                <a16:creationId xmlns:a16="http://schemas.microsoft.com/office/drawing/2014/main" id="{A2CE04D7-1F1D-44B5-1534-5711DDB53EFD}"/>
              </a:ext>
            </a:extLst>
          </p:cNvPr>
          <p:cNvPicPr>
            <a:picLocks noChangeAspect="1"/>
          </p:cNvPicPr>
          <p:nvPr/>
        </p:nvPicPr>
        <p:blipFill>
          <a:blip r:embed="rId2"/>
          <a:stretch>
            <a:fillRect/>
          </a:stretch>
        </p:blipFill>
        <p:spPr>
          <a:xfrm>
            <a:off x="0" y="3685022"/>
            <a:ext cx="12192000" cy="2486284"/>
          </a:xfrm>
          <a:prstGeom prst="rect">
            <a:avLst/>
          </a:prstGeom>
        </p:spPr>
      </p:pic>
      <p:pic>
        <p:nvPicPr>
          <p:cNvPr id="8" name="Picture 7">
            <a:extLst>
              <a:ext uri="{FF2B5EF4-FFF2-40B4-BE49-F238E27FC236}">
                <a16:creationId xmlns:a16="http://schemas.microsoft.com/office/drawing/2014/main" id="{4FA01447-D71B-617D-7CC8-4916E539901D}"/>
              </a:ext>
            </a:extLst>
          </p:cNvPr>
          <p:cNvPicPr>
            <a:picLocks noChangeAspect="1"/>
          </p:cNvPicPr>
          <p:nvPr/>
        </p:nvPicPr>
        <p:blipFill>
          <a:blip r:embed="rId3"/>
          <a:stretch>
            <a:fillRect/>
          </a:stretch>
        </p:blipFill>
        <p:spPr>
          <a:xfrm>
            <a:off x="822326" y="867082"/>
            <a:ext cx="7120403" cy="1862480"/>
          </a:xfrm>
          <a:prstGeom prst="rect">
            <a:avLst/>
          </a:prstGeom>
        </p:spPr>
      </p:pic>
    </p:spTree>
    <p:extLst>
      <p:ext uri="{BB962C8B-B14F-4D97-AF65-F5344CB8AC3E}">
        <p14:creationId xmlns:p14="http://schemas.microsoft.com/office/powerpoint/2010/main" val="358842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21D20E-0FEC-9A37-1B7E-7C5BF0090AB9}"/>
              </a:ext>
            </a:extLst>
          </p:cNvPr>
          <p:cNvSpPr txBox="1"/>
          <p:nvPr/>
        </p:nvSpPr>
        <p:spPr>
          <a:xfrm>
            <a:off x="223700" y="5532631"/>
            <a:ext cx="5872300" cy="923330"/>
          </a:xfrm>
          <a:prstGeom prst="rect">
            <a:avLst/>
          </a:prstGeom>
          <a:solidFill>
            <a:schemeClr val="bg1"/>
          </a:solidFill>
        </p:spPr>
        <p:txBody>
          <a:bodyPr wrap="square">
            <a:spAutoFit/>
          </a:bodyPr>
          <a:lstStyle/>
          <a:p>
            <a:r>
              <a:rPr lang="en-GB" dirty="0">
                <a:solidFill>
                  <a:srgbClr val="0070C0"/>
                </a:solidFill>
              </a:rPr>
              <a:t>‘The first obvious cost saving is buying folders, paper and printer consumables such as ink, the drum etc.  Saved us at least £500.00 so far this year.’</a:t>
            </a:r>
          </a:p>
        </p:txBody>
      </p:sp>
      <p:sp>
        <p:nvSpPr>
          <p:cNvPr id="3" name="TextBox 2">
            <a:extLst>
              <a:ext uri="{FF2B5EF4-FFF2-40B4-BE49-F238E27FC236}">
                <a16:creationId xmlns:a16="http://schemas.microsoft.com/office/drawing/2014/main" id="{1DEAA9BC-450B-BF86-58D9-6ADE1FC7EC1D}"/>
              </a:ext>
            </a:extLst>
          </p:cNvPr>
          <p:cNvSpPr txBox="1"/>
          <p:nvPr/>
        </p:nvSpPr>
        <p:spPr>
          <a:xfrm>
            <a:off x="207430" y="737174"/>
            <a:ext cx="5562320" cy="1477328"/>
          </a:xfrm>
          <a:prstGeom prst="rect">
            <a:avLst/>
          </a:prstGeom>
          <a:noFill/>
        </p:spPr>
        <p:txBody>
          <a:bodyPr wrap="square">
            <a:spAutoFit/>
          </a:bodyPr>
          <a:lstStyle/>
          <a:p>
            <a:r>
              <a:rPr lang="en-GB" dirty="0">
                <a:solidFill>
                  <a:srgbClr val="00B050"/>
                </a:solidFill>
              </a:rPr>
              <a:t>‘Using DSCR has saved time and money, increased the amount of time spent with residents, improved information sharing, reduced paper waste and has over the past months improved digital confidence within the whole team.’ </a:t>
            </a:r>
          </a:p>
        </p:txBody>
      </p:sp>
      <p:sp>
        <p:nvSpPr>
          <p:cNvPr id="4" name="TextBox 3">
            <a:extLst>
              <a:ext uri="{FF2B5EF4-FFF2-40B4-BE49-F238E27FC236}">
                <a16:creationId xmlns:a16="http://schemas.microsoft.com/office/drawing/2014/main" id="{4193230F-5E81-B7FC-BB05-D06BA1B24986}"/>
              </a:ext>
            </a:extLst>
          </p:cNvPr>
          <p:cNvSpPr txBox="1"/>
          <p:nvPr/>
        </p:nvSpPr>
        <p:spPr>
          <a:xfrm>
            <a:off x="223700" y="2278903"/>
            <a:ext cx="5701793" cy="923330"/>
          </a:xfrm>
          <a:prstGeom prst="rect">
            <a:avLst/>
          </a:prstGeom>
          <a:noFill/>
        </p:spPr>
        <p:txBody>
          <a:bodyPr wrap="square">
            <a:spAutoFit/>
          </a:bodyPr>
          <a:lstStyle/>
          <a:p>
            <a:r>
              <a:rPr lang="en-GB" dirty="0">
                <a:solidFill>
                  <a:srgbClr val="002060"/>
                </a:solidFill>
              </a:rPr>
              <a:t>‘We had one staff member that was anxious about the transition and now they would never want to work with paper ever again</a:t>
            </a:r>
            <a:r>
              <a:rPr lang="en-GB" sz="1600" dirty="0">
                <a:solidFill>
                  <a:srgbClr val="002060"/>
                </a:solidFill>
              </a:rPr>
              <a:t>.’   </a:t>
            </a:r>
          </a:p>
        </p:txBody>
      </p:sp>
      <p:sp>
        <p:nvSpPr>
          <p:cNvPr id="5" name="TextBox 4">
            <a:extLst>
              <a:ext uri="{FF2B5EF4-FFF2-40B4-BE49-F238E27FC236}">
                <a16:creationId xmlns:a16="http://schemas.microsoft.com/office/drawing/2014/main" id="{FD76AC5F-E601-793F-BE3F-A05F64436FC9}"/>
              </a:ext>
            </a:extLst>
          </p:cNvPr>
          <p:cNvSpPr txBox="1"/>
          <p:nvPr/>
        </p:nvSpPr>
        <p:spPr>
          <a:xfrm>
            <a:off x="223700" y="3351769"/>
            <a:ext cx="5734332" cy="2031325"/>
          </a:xfrm>
          <a:prstGeom prst="rect">
            <a:avLst/>
          </a:prstGeom>
          <a:solidFill>
            <a:schemeClr val="bg1"/>
          </a:solidFill>
        </p:spPr>
        <p:txBody>
          <a:bodyPr wrap="square">
            <a:spAutoFit/>
          </a:bodyPr>
          <a:lstStyle/>
          <a:p>
            <a:r>
              <a:rPr lang="en-GB" dirty="0">
                <a:solidFill>
                  <a:srgbClr val="FF0000"/>
                </a:solidFill>
              </a:rPr>
              <a:t>‘Because everything is in one location, the time spent on recording has been cut 10-fold. Both for me and my team. I would average that I used to spend at least 1-2 hours a day trawling through paper to find information needed and now, it taken 2 minutes at most. My staff used to spend one hour per shift filling forms, now it is zero because it’s all recorded in real time.’</a:t>
            </a:r>
          </a:p>
        </p:txBody>
      </p:sp>
      <p:sp>
        <p:nvSpPr>
          <p:cNvPr id="6" name="TextBox 5">
            <a:extLst>
              <a:ext uri="{FF2B5EF4-FFF2-40B4-BE49-F238E27FC236}">
                <a16:creationId xmlns:a16="http://schemas.microsoft.com/office/drawing/2014/main" id="{0E8A4F7A-49C9-1822-2FEF-1492B4DA8C08}"/>
              </a:ext>
            </a:extLst>
          </p:cNvPr>
          <p:cNvSpPr txBox="1"/>
          <p:nvPr/>
        </p:nvSpPr>
        <p:spPr>
          <a:xfrm>
            <a:off x="6184687" y="2016476"/>
            <a:ext cx="5615256" cy="3621504"/>
          </a:xfrm>
          <a:prstGeom prst="rect">
            <a:avLst/>
          </a:prstGeom>
          <a:noFill/>
        </p:spPr>
        <p:txBody>
          <a:bodyPr wrap="square">
            <a:spAutoFit/>
          </a:bodyPr>
          <a:lstStyle/>
          <a:p>
            <a:pPr algn="just">
              <a:spcAft>
                <a:spcPts val="800"/>
              </a:spcAft>
            </a:pPr>
            <a:r>
              <a:rPr lang="en-GB" b="0" i="0" dirty="0">
                <a:solidFill>
                  <a:srgbClr val="242424"/>
                </a:solidFill>
                <a:effectLst/>
              </a:rPr>
              <a:t>‘Though we have only been using it [DSCR} for about a month, we have already seen its benefits. It allows our staff to spend more time with clients than on computers. They log entries while with clients. It also allows the integration of all such risk assessments, support plans, and MARC records into one platform and allows care managers to access it anytime and anywhere.</a:t>
            </a:r>
            <a:endParaRPr lang="en-GB" sz="1600" b="0" i="0" dirty="0">
              <a:solidFill>
                <a:srgbClr val="242424"/>
              </a:solidFill>
              <a:effectLst/>
            </a:endParaRPr>
          </a:p>
          <a:p>
            <a:pPr algn="just">
              <a:spcAft>
                <a:spcPts val="800"/>
              </a:spcAft>
            </a:pPr>
            <a:r>
              <a:rPr lang="en-GB" b="0" i="0" dirty="0">
                <a:solidFill>
                  <a:srgbClr val="242424"/>
                </a:solidFill>
                <a:effectLst/>
              </a:rPr>
              <a:t>So far, my experience has been excellent and I will recommend it to any care home providers looking to move into the digital era. </a:t>
            </a:r>
          </a:p>
          <a:p>
            <a:pPr algn="just">
              <a:spcAft>
                <a:spcPts val="800"/>
              </a:spcAft>
            </a:pPr>
            <a:r>
              <a:rPr lang="en-GB" b="0" i="0" dirty="0">
                <a:solidFill>
                  <a:srgbClr val="242424"/>
                </a:solidFill>
                <a:effectLst/>
              </a:rPr>
              <a:t>It will not only improve client support but also drastically reduce the cost of printing and paper.’</a:t>
            </a:r>
            <a:endParaRPr lang="en-GB" sz="1600" b="0" i="0" dirty="0">
              <a:solidFill>
                <a:srgbClr val="242424"/>
              </a:solidFill>
              <a:effectLst/>
            </a:endParaRPr>
          </a:p>
        </p:txBody>
      </p:sp>
      <p:sp>
        <p:nvSpPr>
          <p:cNvPr id="8" name="TextBox 7">
            <a:extLst>
              <a:ext uri="{FF2B5EF4-FFF2-40B4-BE49-F238E27FC236}">
                <a16:creationId xmlns:a16="http://schemas.microsoft.com/office/drawing/2014/main" id="{072F8B59-40FB-2822-FFF9-A9CA770F1068}"/>
              </a:ext>
            </a:extLst>
          </p:cNvPr>
          <p:cNvSpPr txBox="1"/>
          <p:nvPr/>
        </p:nvSpPr>
        <p:spPr>
          <a:xfrm>
            <a:off x="88687" y="211108"/>
            <a:ext cx="6096000" cy="461665"/>
          </a:xfrm>
          <a:prstGeom prst="rect">
            <a:avLst/>
          </a:prstGeom>
          <a:noFill/>
        </p:spPr>
        <p:txBody>
          <a:bodyPr wrap="square">
            <a:spAutoFit/>
          </a:bodyPr>
          <a:lstStyle/>
          <a:p>
            <a:r>
              <a:rPr lang="en-GB" sz="2400" b="1" dirty="0">
                <a:solidFill>
                  <a:srgbClr val="0070C0"/>
                </a:solidFill>
              </a:rPr>
              <a:t>2.0  Feedback from ‘early adopters’ :</a:t>
            </a:r>
          </a:p>
        </p:txBody>
      </p:sp>
    </p:spTree>
    <p:extLst>
      <p:ext uri="{BB962C8B-B14F-4D97-AF65-F5344CB8AC3E}">
        <p14:creationId xmlns:p14="http://schemas.microsoft.com/office/powerpoint/2010/main" val="252037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DFAAFE5-8CFE-B5B8-23EC-9BEEF5D2E093}"/>
              </a:ext>
            </a:extLst>
          </p:cNvPr>
          <p:cNvGraphicFramePr>
            <a:graphicFrameLocks noGrp="1"/>
          </p:cNvGraphicFramePr>
          <p:nvPr>
            <p:extLst>
              <p:ext uri="{D42A27DB-BD31-4B8C-83A1-F6EECF244321}">
                <p14:modId xmlns:p14="http://schemas.microsoft.com/office/powerpoint/2010/main" val="1252387480"/>
              </p:ext>
            </p:extLst>
          </p:nvPr>
        </p:nvGraphicFramePr>
        <p:xfrm>
          <a:off x="312642" y="3641434"/>
          <a:ext cx="5663454" cy="2105025"/>
        </p:xfrm>
        <a:graphic>
          <a:graphicData uri="http://schemas.openxmlformats.org/drawingml/2006/table">
            <a:tbl>
              <a:tblPr/>
              <a:tblGrid>
                <a:gridCol w="2108733">
                  <a:extLst>
                    <a:ext uri="{9D8B030D-6E8A-4147-A177-3AD203B41FA5}">
                      <a16:colId xmlns:a16="http://schemas.microsoft.com/office/drawing/2014/main" val="1164365561"/>
                    </a:ext>
                  </a:extLst>
                </a:gridCol>
                <a:gridCol w="3554721">
                  <a:extLst>
                    <a:ext uri="{9D8B030D-6E8A-4147-A177-3AD203B41FA5}">
                      <a16:colId xmlns:a16="http://schemas.microsoft.com/office/drawing/2014/main" val="775783604"/>
                    </a:ext>
                  </a:extLst>
                </a:gridCol>
              </a:tblGrid>
              <a:tr h="233045">
                <a:tc>
                  <a:txBody>
                    <a:bodyPr/>
                    <a:lstStyle/>
                    <a:p>
                      <a:pPr algn="l" fontAlgn="t"/>
                      <a:r>
                        <a:rPr lang="en-GB" sz="1500" b="1" i="0" u="none" strike="noStrike" dirty="0">
                          <a:solidFill>
                            <a:srgbClr val="000000"/>
                          </a:solidFill>
                          <a:effectLst/>
                          <a:latin typeface="Calibri" panose="020F0502020204030204" pitchFamily="34" charset="0"/>
                        </a:rPr>
                        <a:t>System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GB" sz="1500" b="1" i="0" u="none" strike="noStrike">
                          <a:solidFill>
                            <a:srgbClr val="000000"/>
                          </a:solidFill>
                          <a:effectLst/>
                          <a:latin typeface="Calibri" panose="020F0502020204030204" pitchFamily="34" charset="0"/>
                        </a:rPr>
                        <a:t>Website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10149398"/>
                  </a:ext>
                </a:extLst>
              </a:tr>
              <a:tr h="456565">
                <a:tc>
                  <a:txBody>
                    <a:bodyPr/>
                    <a:lstStyle/>
                    <a:p>
                      <a:pPr algn="l" fontAlgn="t"/>
                      <a:r>
                        <a:rPr lang="en-GB" sz="1500" b="0" i="0" u="none" strike="noStrike">
                          <a:solidFill>
                            <a:srgbClr val="000000"/>
                          </a:solidFill>
                          <a:effectLst/>
                          <a:latin typeface="Calibri" panose="020F0502020204030204" pitchFamily="34" charset="0"/>
                        </a:rPr>
                        <a:t>Ally Acoustic Monitoring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500" b="0" i="0" u="sng" strike="noStrike">
                          <a:solidFill>
                            <a:srgbClr val="0563C1"/>
                          </a:solidFill>
                          <a:effectLst/>
                          <a:latin typeface="Calibri" panose="020F0502020204030204" pitchFamily="34" charset="0"/>
                          <a:hlinkClick r:id="rId2"/>
                        </a:rPr>
                        <a:t>Ally Acoustic Monitoring Transforms Night-Time Care (allycares.com)</a:t>
                      </a:r>
                      <a:endParaRPr lang="en-GB" sz="1500" b="0" i="0" u="sng" strike="noStrike">
                        <a:solidFill>
                          <a:srgbClr val="0563C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137814"/>
                  </a:ext>
                </a:extLst>
              </a:tr>
              <a:tr h="456565">
                <a:tc>
                  <a:txBody>
                    <a:bodyPr/>
                    <a:lstStyle/>
                    <a:p>
                      <a:pPr algn="l" fontAlgn="t"/>
                      <a:r>
                        <a:rPr lang="en-GB" sz="1500" b="0" i="0" u="none" strike="noStrike" dirty="0">
                          <a:solidFill>
                            <a:srgbClr val="000000"/>
                          </a:solidFill>
                          <a:effectLst/>
                          <a:latin typeface="Calibri" panose="020F0502020204030204" pitchFamily="34" charset="0"/>
                        </a:rPr>
                        <a:t>Vayyar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500" b="0" i="0" u="sng" strike="noStrike" dirty="0">
                          <a:solidFill>
                            <a:srgbClr val="0563C1"/>
                          </a:solidFill>
                          <a:effectLst/>
                          <a:latin typeface="Calibri" panose="020F0502020204030204" pitchFamily="34" charset="0"/>
                          <a:hlinkClick r:id="rId3"/>
                        </a:rPr>
                        <a:t>Vayyar Care: Fall Detection Exclusively with Alexa Together | Vayyar</a:t>
                      </a:r>
                      <a:endParaRPr lang="en-GB" sz="1500" b="0" i="0" u="sng" strike="noStrike" dirty="0">
                        <a:solidFill>
                          <a:srgbClr val="0563C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843841"/>
                  </a:ext>
                </a:extLst>
              </a:tr>
              <a:tr h="456565">
                <a:tc>
                  <a:txBody>
                    <a:bodyPr/>
                    <a:lstStyle/>
                    <a:p>
                      <a:pPr algn="l" fontAlgn="t"/>
                      <a:r>
                        <a:rPr lang="en-GB" sz="1500" b="0" i="0" u="none" strike="noStrike">
                          <a:solidFill>
                            <a:srgbClr val="201F1E"/>
                          </a:solidFill>
                          <a:effectLst/>
                          <a:latin typeface="Calibri" panose="020F0502020204030204" pitchFamily="34" charset="0"/>
                        </a:rPr>
                        <a:t>Adaptive IT and CLB Acoustic Monitoring.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500" b="0" i="0" u="sng" strike="noStrike">
                          <a:solidFill>
                            <a:srgbClr val="0563C1"/>
                          </a:solidFill>
                          <a:effectLst/>
                          <a:latin typeface="Calibri" panose="020F0502020204030204" pitchFamily="34" charset="0"/>
                          <a:hlinkClick r:id="rId4"/>
                        </a:rPr>
                        <a:t>CLB Acoustic Monitoring | Care Home Equipment | Adaptive IT</a:t>
                      </a:r>
                      <a:endParaRPr lang="en-GB" sz="1500" b="0" i="0" u="sng" strike="noStrike">
                        <a:solidFill>
                          <a:srgbClr val="0563C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906263"/>
                  </a:ext>
                </a:extLst>
              </a:tr>
              <a:tr h="456565">
                <a:tc>
                  <a:txBody>
                    <a:bodyPr/>
                    <a:lstStyle/>
                    <a:p>
                      <a:pPr algn="l" fontAlgn="t"/>
                      <a:r>
                        <a:rPr lang="en-GB" sz="1500" b="0" i="0" u="none" strike="noStrike">
                          <a:solidFill>
                            <a:srgbClr val="000000"/>
                          </a:solidFill>
                          <a:effectLst/>
                          <a:latin typeface="Calibri" panose="020F0502020204030204" pitchFamily="34" charset="0"/>
                        </a:rPr>
                        <a:t>Eclipse Nurse Call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500" b="0" i="0" u="sng" strike="noStrike" dirty="0">
                          <a:solidFill>
                            <a:srgbClr val="0563C1"/>
                          </a:solidFill>
                          <a:effectLst/>
                          <a:latin typeface="Calibri" panose="020F0502020204030204" pitchFamily="34" charset="0"/>
                          <a:hlinkClick r:id="rId5"/>
                        </a:rPr>
                        <a:t>Eclipse </a:t>
                      </a:r>
                      <a:r>
                        <a:rPr lang="en-GB" sz="1500" b="0" i="0" u="sng" strike="noStrike" dirty="0" err="1">
                          <a:solidFill>
                            <a:srgbClr val="0563C1"/>
                          </a:solidFill>
                          <a:effectLst/>
                          <a:latin typeface="Calibri" panose="020F0502020204030204" pitchFamily="34" charset="0"/>
                          <a:hlinkClick r:id="rId5"/>
                        </a:rPr>
                        <a:t>Nursecall</a:t>
                      </a:r>
                      <a:r>
                        <a:rPr lang="en-GB" sz="1500" b="0" i="0" u="sng" strike="noStrike" dirty="0">
                          <a:solidFill>
                            <a:srgbClr val="0563C1"/>
                          </a:solidFill>
                          <a:effectLst/>
                          <a:latin typeface="Calibri" panose="020F0502020204030204" pitchFamily="34" charset="0"/>
                          <a:hlinkClick r:id="rId5"/>
                        </a:rPr>
                        <a:t> Systems - Digital </a:t>
                      </a:r>
                      <a:r>
                        <a:rPr lang="en-GB" sz="1500" b="0" i="0" u="sng" strike="noStrike" dirty="0" err="1">
                          <a:solidFill>
                            <a:srgbClr val="0563C1"/>
                          </a:solidFill>
                          <a:effectLst/>
                          <a:latin typeface="Calibri" panose="020F0502020204030204" pitchFamily="34" charset="0"/>
                          <a:hlinkClick r:id="rId5"/>
                        </a:rPr>
                        <a:t>Nursecall</a:t>
                      </a:r>
                      <a:r>
                        <a:rPr lang="en-GB" sz="1500" b="0" i="0" u="sng" strike="noStrike" dirty="0">
                          <a:solidFill>
                            <a:srgbClr val="0563C1"/>
                          </a:solidFill>
                          <a:effectLst/>
                          <a:latin typeface="Calibri" panose="020F0502020204030204" pitchFamily="34" charset="0"/>
                          <a:hlinkClick r:id="rId5"/>
                        </a:rPr>
                        <a:t> &amp; Digital Telecare (ens.im)</a:t>
                      </a:r>
                      <a:endParaRPr lang="en-GB" sz="1500" b="0" i="0" u="sng" strike="noStrike" dirty="0">
                        <a:solidFill>
                          <a:srgbClr val="0563C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700160"/>
                  </a:ext>
                </a:extLst>
              </a:tr>
            </a:tbl>
          </a:graphicData>
        </a:graphic>
      </p:graphicFrame>
      <p:pic>
        <p:nvPicPr>
          <p:cNvPr id="7" name="Picture 6">
            <a:extLst>
              <a:ext uri="{FF2B5EF4-FFF2-40B4-BE49-F238E27FC236}">
                <a16:creationId xmlns:a16="http://schemas.microsoft.com/office/drawing/2014/main" id="{D4C41A6E-BC29-1DA7-D548-3058F0BD90F4}"/>
              </a:ext>
            </a:extLst>
          </p:cNvPr>
          <p:cNvPicPr>
            <a:picLocks noChangeAspect="1"/>
          </p:cNvPicPr>
          <p:nvPr/>
        </p:nvPicPr>
        <p:blipFill>
          <a:blip r:embed="rId6"/>
          <a:stretch>
            <a:fillRect/>
          </a:stretch>
        </p:blipFill>
        <p:spPr>
          <a:xfrm>
            <a:off x="6567803" y="3064997"/>
            <a:ext cx="5311555" cy="3793004"/>
          </a:xfrm>
          <a:prstGeom prst="rect">
            <a:avLst/>
          </a:prstGeom>
        </p:spPr>
      </p:pic>
      <p:sp>
        <p:nvSpPr>
          <p:cNvPr id="3" name="Title 1">
            <a:extLst>
              <a:ext uri="{FF2B5EF4-FFF2-40B4-BE49-F238E27FC236}">
                <a16:creationId xmlns:a16="http://schemas.microsoft.com/office/drawing/2014/main" id="{F607817B-6CDE-BB44-70E7-B2AF543B8D6B}"/>
              </a:ext>
            </a:extLst>
          </p:cNvPr>
          <p:cNvSpPr txBox="1">
            <a:spLocks/>
          </p:cNvSpPr>
          <p:nvPr/>
        </p:nvSpPr>
        <p:spPr>
          <a:xfrm>
            <a:off x="74855" y="276359"/>
            <a:ext cx="9148725" cy="47567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33" b="1" dirty="0">
                <a:solidFill>
                  <a:srgbClr val="0070C0"/>
                </a:solidFill>
                <a:latin typeface="+mn-lt"/>
              </a:rPr>
              <a:t>2.0  Sensor-based Falls Prevention (SBFP)</a:t>
            </a:r>
            <a:endParaRPr lang="en-GB" sz="3733" b="1" dirty="0">
              <a:solidFill>
                <a:srgbClr val="00B050"/>
              </a:solidFill>
              <a:latin typeface="+mn-lt"/>
            </a:endParaRPr>
          </a:p>
        </p:txBody>
      </p:sp>
      <p:sp>
        <p:nvSpPr>
          <p:cNvPr id="4" name="TextBox 3">
            <a:extLst>
              <a:ext uri="{FF2B5EF4-FFF2-40B4-BE49-F238E27FC236}">
                <a16:creationId xmlns:a16="http://schemas.microsoft.com/office/drawing/2014/main" id="{866B08DD-4CF6-EADB-5BEF-3475487BBB31}"/>
              </a:ext>
            </a:extLst>
          </p:cNvPr>
          <p:cNvSpPr txBox="1"/>
          <p:nvPr/>
        </p:nvSpPr>
        <p:spPr>
          <a:xfrm>
            <a:off x="183842" y="827560"/>
            <a:ext cx="8601570" cy="2308324"/>
          </a:xfrm>
          <a:prstGeom prst="rect">
            <a:avLst/>
          </a:prstGeom>
          <a:noFill/>
        </p:spPr>
        <p:txBody>
          <a:bodyPr wrap="square" rtlCol="0">
            <a:spAutoFit/>
          </a:bodyPr>
          <a:lstStyle/>
          <a:p>
            <a:r>
              <a:rPr lang="en-GB" sz="2400" b="1" dirty="0">
                <a:solidFill>
                  <a:srgbClr val="002060"/>
                </a:solidFill>
              </a:rPr>
              <a:t>Benefits of SBFP </a:t>
            </a:r>
            <a:endParaRPr lang="en-GB" sz="2000" dirty="0"/>
          </a:p>
          <a:p>
            <a:pPr marL="234945" indent="-234945">
              <a:buFont typeface="Arial" panose="020B0604020202020204" pitchFamily="34" charset="0"/>
              <a:buChar char="•"/>
            </a:pPr>
            <a:r>
              <a:rPr lang="en-GB" sz="2000" dirty="0"/>
              <a:t>Residents are disturbed less at night</a:t>
            </a:r>
          </a:p>
          <a:p>
            <a:pPr marL="234945" indent="-234945">
              <a:buFont typeface="Arial" panose="020B0604020202020204" pitchFamily="34" charset="0"/>
              <a:buChar char="•"/>
            </a:pPr>
            <a:r>
              <a:rPr lang="en-GB" sz="2000" dirty="0"/>
              <a:t>Staff have more time to spend with residents who need care</a:t>
            </a:r>
          </a:p>
          <a:p>
            <a:pPr marL="234945" indent="-234945">
              <a:buFont typeface="Arial" panose="020B0604020202020204" pitchFamily="34" charset="0"/>
              <a:buChar char="•"/>
            </a:pPr>
            <a:r>
              <a:rPr lang="en-GB" sz="2000" dirty="0"/>
              <a:t>Staff gain greater insights into resident’s care needs</a:t>
            </a:r>
          </a:p>
          <a:p>
            <a:pPr marL="234945" indent="-234945">
              <a:buFont typeface="Arial" panose="020B0604020202020204" pitchFamily="34" charset="0"/>
              <a:buChar char="•"/>
            </a:pPr>
            <a:r>
              <a:rPr lang="en-GB" sz="2000" dirty="0"/>
              <a:t>Residents receive safer and more responsive care</a:t>
            </a:r>
          </a:p>
          <a:p>
            <a:pPr marL="234945" indent="-234945">
              <a:buFont typeface="Arial" panose="020B0604020202020204" pitchFamily="34" charset="0"/>
              <a:buChar char="•"/>
            </a:pPr>
            <a:r>
              <a:rPr lang="en-GB" sz="2000" dirty="0">
                <a:solidFill>
                  <a:srgbClr val="0070C0"/>
                </a:solidFill>
              </a:rPr>
              <a:t>Fewer routine,  physical night-time checks,  less night-time disturbance</a:t>
            </a:r>
          </a:p>
          <a:p>
            <a:pPr marL="234945" indent="-234945">
              <a:buFont typeface="Arial" panose="020B0604020202020204" pitchFamily="34" charset="0"/>
              <a:buChar char="•"/>
            </a:pPr>
            <a:r>
              <a:rPr lang="en-GB" sz="2000" dirty="0">
                <a:solidFill>
                  <a:srgbClr val="0070C0"/>
                </a:solidFill>
              </a:rPr>
              <a:t>Fewer night-time falls  -  fewer hospital attendances and admissions</a:t>
            </a:r>
          </a:p>
        </p:txBody>
      </p:sp>
    </p:spTree>
    <p:extLst>
      <p:ext uri="{BB962C8B-B14F-4D97-AF65-F5344CB8AC3E}">
        <p14:creationId xmlns:p14="http://schemas.microsoft.com/office/powerpoint/2010/main" val="103680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199BD-402C-3741-0051-B745261805CA}"/>
              </a:ext>
            </a:extLst>
          </p:cNvPr>
          <p:cNvPicPr>
            <a:picLocks noChangeAspect="1"/>
          </p:cNvPicPr>
          <p:nvPr/>
        </p:nvPicPr>
        <p:blipFill>
          <a:blip r:embed="rId2"/>
          <a:stretch>
            <a:fillRect/>
          </a:stretch>
        </p:blipFill>
        <p:spPr>
          <a:xfrm>
            <a:off x="1" y="687006"/>
            <a:ext cx="7360239" cy="5833457"/>
          </a:xfrm>
          <a:prstGeom prst="rect">
            <a:avLst/>
          </a:prstGeom>
        </p:spPr>
      </p:pic>
      <p:pic>
        <p:nvPicPr>
          <p:cNvPr id="4" name="Picture 3">
            <a:extLst>
              <a:ext uri="{FF2B5EF4-FFF2-40B4-BE49-F238E27FC236}">
                <a16:creationId xmlns:a16="http://schemas.microsoft.com/office/drawing/2014/main" id="{CEA54E30-C39D-8487-D950-237EC1F7AC95}"/>
              </a:ext>
            </a:extLst>
          </p:cNvPr>
          <p:cNvPicPr>
            <a:picLocks noChangeAspect="1"/>
          </p:cNvPicPr>
          <p:nvPr/>
        </p:nvPicPr>
        <p:blipFill>
          <a:blip r:embed="rId3"/>
          <a:stretch>
            <a:fillRect/>
          </a:stretch>
        </p:blipFill>
        <p:spPr>
          <a:xfrm>
            <a:off x="7495824" y="1996509"/>
            <a:ext cx="4696177" cy="3825249"/>
          </a:xfrm>
          <a:prstGeom prst="rect">
            <a:avLst/>
          </a:prstGeom>
        </p:spPr>
      </p:pic>
    </p:spTree>
    <p:extLst>
      <p:ext uri="{BB962C8B-B14F-4D97-AF65-F5344CB8AC3E}">
        <p14:creationId xmlns:p14="http://schemas.microsoft.com/office/powerpoint/2010/main" val="33086599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L ICS Template 2" id="{0801E18E-966A-4887-89DD-9DA444AF4742}" vid="{30D24CE3-A8FD-4C6C-B6D2-BBA31AA4934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L ICS Template 2" id="{0801E18E-966A-4887-89DD-9DA444AF4742}" vid="{D8077974-A449-4D69-A3E5-2BA6618410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37857</TotalTime>
  <Words>1530</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Ariel</vt:lpstr>
      <vt:lpstr>Calibri</vt:lpstr>
      <vt:lpstr>Calibri Light</vt:lpstr>
      <vt:lpstr>Custom Design</vt:lpstr>
      <vt:lpstr>1_Custom Design</vt:lpstr>
      <vt:lpstr>LCAS South West London ICB – Digital Update  Paul Harper  -  Project Manager  14th February ‘23</vt:lpstr>
      <vt:lpstr>PowerPoint Presentation</vt:lpstr>
      <vt:lpstr>Adult Social Care (ASC)  Digital Transformation Fund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Remote Monitoring Service?</vt:lpstr>
      <vt:lpstr>Benefits of Remote Monitoring The Care Home’s Perspective</vt:lpstr>
      <vt:lpstr>PowerPoint Presentation</vt:lpstr>
      <vt:lpstr>PowerPoint Presentation</vt:lpstr>
      <vt:lpstr>Get in touch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 Programme Update  Paul Harper  -  project manager Digital Integration in Care Homes  5th October ‘22</dc:title>
  <dc:creator>Paul Harper (NHS South West London ICB)</dc:creator>
  <cp:lastModifiedBy>Peter</cp:lastModifiedBy>
  <cp:revision>18</cp:revision>
  <dcterms:created xsi:type="dcterms:W3CDTF">2022-10-05T09:10:13Z</dcterms:created>
  <dcterms:modified xsi:type="dcterms:W3CDTF">2023-02-20T16:30:09Z</dcterms:modified>
</cp:coreProperties>
</file>