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6" r:id="rId4"/>
    <p:sldMasterId id="2147483682" r:id="rId5"/>
    <p:sldMasterId id="2147483684" r:id="rId6"/>
  </p:sldMasterIdLst>
  <p:notesMasterIdLst>
    <p:notesMasterId r:id="rId21"/>
  </p:notesMasterIdLst>
  <p:handoutMasterIdLst>
    <p:handoutMasterId r:id="rId22"/>
  </p:handoutMasterIdLst>
  <p:sldIdLst>
    <p:sldId id="296" r:id="rId7"/>
    <p:sldId id="1368" r:id="rId8"/>
    <p:sldId id="1367" r:id="rId9"/>
    <p:sldId id="1370" r:id="rId10"/>
    <p:sldId id="1327" r:id="rId11"/>
    <p:sldId id="1369" r:id="rId12"/>
    <p:sldId id="816" r:id="rId13"/>
    <p:sldId id="822" r:id="rId14"/>
    <p:sldId id="1366" r:id="rId15"/>
    <p:sldId id="1353" r:id="rId16"/>
    <p:sldId id="1351" r:id="rId17"/>
    <p:sldId id="399" r:id="rId18"/>
    <p:sldId id="1357" r:id="rId19"/>
    <p:sldId id="1365"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ne Brightman" initials="JB" lastIdx="1" clrIdx="0">
    <p:extLst>
      <p:ext uri="{19B8F6BF-5375-455C-9EA6-DF929625EA0E}">
        <p15:presenceInfo xmlns:p15="http://schemas.microsoft.com/office/powerpoint/2012/main" userId="S::Jane.Brightman@skillsforcare.org.uk::43dc2628-6938-45aa-a18c-2b7479784acc" providerId="AD"/>
      </p:ext>
    </p:extLst>
  </p:cmAuthor>
  <p:cmAuthor id="2" name="Jo Hawkins" initials="JH" lastIdx="2" clrIdx="1">
    <p:extLst>
      <p:ext uri="{19B8F6BF-5375-455C-9EA6-DF929625EA0E}">
        <p15:presenceInfo xmlns:p15="http://schemas.microsoft.com/office/powerpoint/2012/main" userId="S::Jo.Hawkins@skillsforcare.org.uk::de2f5101-fd6d-4722-addb-c4f4d1e5720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EB8"/>
    <a:srgbClr val="E87722"/>
    <a:srgbClr val="E7EAF3"/>
    <a:srgbClr val="FFB81C"/>
    <a:srgbClr val="A20067"/>
    <a:srgbClr val="003057"/>
    <a:srgbClr val="008C95"/>
    <a:srgbClr val="CACACA"/>
    <a:srgbClr val="BA0C2F"/>
    <a:srgbClr val="00A65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548" autoAdjust="0"/>
    <p:restoredTop sz="69449" autoAdjust="0"/>
  </p:normalViewPr>
  <p:slideViewPr>
    <p:cSldViewPr snapToGrid="0" snapToObjects="1">
      <p:cViewPr varScale="1">
        <p:scale>
          <a:sx n="79" d="100"/>
          <a:sy n="79" d="100"/>
        </p:scale>
        <p:origin x="2376" y="84"/>
      </p:cViewPr>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6990"/>
    </p:cViewPr>
  </p:sorterViewPr>
  <p:notesViewPr>
    <p:cSldViewPr snapToGrid="0" snapToObjects="1">
      <p:cViewPr varScale="1">
        <p:scale>
          <a:sx n="126" d="100"/>
          <a:sy n="126" d="100"/>
        </p:scale>
        <p:origin x="4272" y="19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commentAuthors" Target="commentAuthor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710D1C5-C611-6044-ADE7-20462F95D6E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a:extLst>
              <a:ext uri="{FF2B5EF4-FFF2-40B4-BE49-F238E27FC236}">
                <a16:creationId xmlns:a16="http://schemas.microsoft.com/office/drawing/2014/main" id="{9C678EB7-8683-3D4A-B257-9724A20B805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F3CB820-A449-A448-B1AD-1FAD9D18D087}" type="datetimeFigureOut">
              <a:rPr lang="en-GB" smtClean="0"/>
              <a:t>18/01/2023</a:t>
            </a:fld>
            <a:endParaRPr lang="en-GB" dirty="0"/>
          </a:p>
        </p:txBody>
      </p:sp>
      <p:sp>
        <p:nvSpPr>
          <p:cNvPr id="4" name="Footer Placeholder 3">
            <a:extLst>
              <a:ext uri="{FF2B5EF4-FFF2-40B4-BE49-F238E27FC236}">
                <a16:creationId xmlns:a16="http://schemas.microsoft.com/office/drawing/2014/main" id="{6B0332AA-E1A7-E148-9409-B1201AB9067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a:extLst>
              <a:ext uri="{FF2B5EF4-FFF2-40B4-BE49-F238E27FC236}">
                <a16:creationId xmlns:a16="http://schemas.microsoft.com/office/drawing/2014/main" id="{9A609170-FEDA-1D42-9A85-9C75F30CC57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9408056-F800-D243-93C1-74005A17F04A}" type="slidenum">
              <a:rPr lang="en-GB" smtClean="0"/>
              <a:t>‹#›</a:t>
            </a:fld>
            <a:endParaRPr lang="en-GB" dirty="0"/>
          </a:p>
        </p:txBody>
      </p:sp>
    </p:spTree>
    <p:extLst>
      <p:ext uri="{BB962C8B-B14F-4D97-AF65-F5344CB8AC3E}">
        <p14:creationId xmlns:p14="http://schemas.microsoft.com/office/powerpoint/2010/main" val="30630041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CE30D2-496F-4335-94FD-7CD205B40B2C}" type="datetimeFigureOut">
              <a:rPr lang="en-GB" smtClean="0"/>
              <a:t>18/01/2023</a:t>
            </a:fld>
            <a:endParaRPr lang="en-GB"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EB467E-689E-4776-8297-2FB7C7A995D4}" type="slidenum">
              <a:rPr lang="en-GB" smtClean="0"/>
              <a:t>‹#›</a:t>
            </a:fld>
            <a:endParaRPr lang="en-GB" dirty="0"/>
          </a:p>
        </p:txBody>
      </p:sp>
    </p:spTree>
    <p:extLst>
      <p:ext uri="{BB962C8B-B14F-4D97-AF65-F5344CB8AC3E}">
        <p14:creationId xmlns:p14="http://schemas.microsoft.com/office/powerpoint/2010/main" val="29620125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online1.snapsurveys.com/sfc-network-survey"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eur01.safelinks.protection.outlook.com/?url=https%3A%2F%2Felinkeu.clickdimensions.com%2Fc%2F6%2F%3FT%3DMjQ3NDI1NDY%253AcDEtYjIxMzAxLTllNGJjNjFlZDg3NzQ3NTA4MmZiYmIzNWU4YTVhYWQ2%253Aam9hbm5lLmhhd2tpbnNAc2tpbGxzZm9yY2FyZS5vcmcudWs%253AY29udGFjdC04MzVhMDQ4YWVlM2FlNzExODBkMzAwNTA1Njg3N2NiOS1lNTMwODQ2ODUxZWU0YzE2OTg2ODQxYjVjMjIxYTBjMA%253AZmFsc2U%253AMjI%253A%253AaHR0cHM6Ly93d3cuYWR1bHRzb2NpYWxjYXJlLmNvLnVrL2luY2x1ZGUvZG9jdW1lbnRzL2ZpbmQtYS1qb2ItaW5zdHJ1Y3Rpb25zLnBkZj9fY2xkZWU9YW05aGJtNWxMbWhoZDJ0cGJuTkFjMnRwYkd4elptOXlZMkZ5WlM1dmNtY3VkV3MlM2QmcmVjaXBpZW50aWQ9Y29udGFjdC04MzVhMDQ4YWVlM2FlNzExODBkMzAwNTA1Njg3N2NiOS1lNTMwODQ2ODUxZWU0YzE2OTg2ODQxYjVjMjIxYTBjMCZlc2lkPWZjYWY5OWIxLTJmMzctZWMxMS04YzY0LTAwMjI0ODAwOGU1Yg%26K%3D1ESRdWRVDIcQ8VSyFNb8fg&amp;data=04%7C01%7CJo.Hawkins%40skillsforcare.org.uk%7C0d00d235c9004a2f4c3208d99a1cb24f%7C5c317017415d43e6ada17668f9ad3f9f%7C0%7C0%7C637710270314454601%7CUnknown%7CTWFpbGZsb3d8eyJWIjoiMC4wLjAwMDAiLCJQIjoiV2luMzIiLCJBTiI6Ik1haWwiLCJXVCI6Mn0%3D%7C1000&amp;sdata=dBtujt%2FXHRpEWX%2Ffs3oleg28LTo9llOUWmqzs98Clp0%3D&amp;reserved=0" TargetMode="External"/><Relationship Id="rId2" Type="http://schemas.openxmlformats.org/officeDocument/2006/relationships/slide" Target="../slides/slide7.xml"/><Relationship Id="rId1" Type="http://schemas.openxmlformats.org/officeDocument/2006/relationships/notesMaster" Target="../notesMasters/notesMaster1.xml"/><Relationship Id="rId4" Type="http://schemas.openxmlformats.org/officeDocument/2006/relationships/hyperlink" Target="https://eur01.safelinks.protection.outlook.com/?url=https%3A%2F%2Felinkeu.clickdimensions.com%2Fc%2F6%2F%3FT%3DMjQ3NDI1NDY%253AcDEtYjIxMzAxLTllNGJjNjFlZDg3NzQ3NTA4MmZiYmIzNWU4YTVhYWQ2%253Aam9hbm5lLmhhd2tpbnNAc2tpbGxzZm9yY2FyZS5vcmcudWs%253AY29udGFjdC04MzVhMDQ4YWVlM2FlNzExODBkMzAwNTA1Njg3N2NiOS1lNTMwODQ2ODUxZWU0YzE2OTg2ODQxYjVjMjIxYTBjMA%253AZmFsc2U%253AMjM%253A%253AaHR0cHM6Ly93d3cuYWR1bHRzb2NpYWxjYXJlLmNvLnVrL3JlY3J1aXQuYXNweD9fY2xkZWU9YW05aGJtNWxMbWhoZDJ0cGJuTkFjMnRwYkd4elptOXlZMkZ5WlM1dmNtY3VkV3MlM2QmcmVjaXBpZW50aWQ9Y29udGFjdC04MzVhMDQ4YWVlM2FlNzExODBkMzAwNTA1Njg3N2NiOS1lNTMwODQ2ODUxZWU0YzE2OTg2ODQxYjVjMjIxYTBjMCZlc2lkPWZjYWY5OWIxLTJmMzctZWMxMS04YzY0LTAwMjI0ODAwOGU1Yg%26K%3DYpEXcCwBIvt7hA4hZYGQVg&amp;data=04%7C01%7CJo.Hawkins%40skillsforcare.org.uk%7C0d00d235c9004a2f4c3208d99a1cb24f%7C5c317017415d43e6ada17668f9ad3f9f%7C0%7C0%7C637710270314454601%7CUnknown%7CTWFpbGZsb3d8eyJWIjoiMC4wLjAwMDAiLCJQIjoiV2luMzIiLCJBTiI6Ik1haWwiLCJXVCI6Mn0%3D%7C1000&amp;sdata=qYQV0InJY3hzTIPIndmnQhcgnKGpDrW45x8LvHXQPTM%3D&amp;reserved=0"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mailto:RM.networks@skillsforcare.org.uk"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5EB467E-689E-4776-8297-2FB7C7A995D4}" type="slidenum">
              <a:rPr lang="en-GB" smtClean="0"/>
              <a:t>2</a:t>
            </a:fld>
            <a:endParaRPr lang="en-GB" dirty="0"/>
          </a:p>
        </p:txBody>
      </p:sp>
    </p:spTree>
    <p:extLst>
      <p:ext uri="{BB962C8B-B14F-4D97-AF65-F5344CB8AC3E}">
        <p14:creationId xmlns:p14="http://schemas.microsoft.com/office/powerpoint/2010/main" val="40115785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u="sng" dirty="0"/>
              <a:t>NEW: NOVEMBER 2022</a:t>
            </a:r>
          </a:p>
          <a:p>
            <a:endParaRPr lang="en-GB" b="1"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u="sng" dirty="0">
                <a:solidFill>
                  <a:srgbClr val="0563C1"/>
                </a:solidFill>
                <a:effectLst/>
                <a:latin typeface="Arial" panose="020B0604020202020204" pitchFamily="34" charset="0"/>
                <a:ea typeface="Calibri" panose="020F0502020204030204" pitchFamily="34" charset="0"/>
                <a:hlinkClick r:id="rId3"/>
              </a:rPr>
              <a:t>https://online1.snapsurveys.com/sfc-network-survey</a:t>
            </a:r>
            <a:endParaRPr lang="en-GB" sz="1200" b="1" dirty="0">
              <a:effectLst/>
              <a:latin typeface="Calibri" panose="020F0502020204030204" pitchFamily="34" charset="0"/>
              <a:ea typeface="Calibri" panose="020F0502020204030204" pitchFamily="34" charset="0"/>
            </a:endParaRPr>
          </a:p>
          <a:p>
            <a:endParaRPr lang="en-GB" dirty="0"/>
          </a:p>
          <a:p>
            <a:r>
              <a:rPr lang="en-GB" sz="1800" dirty="0">
                <a:effectLst/>
                <a:latin typeface="Arial" panose="020B0604020202020204" pitchFamily="34" charset="0"/>
                <a:ea typeface="Calibri" panose="020F0502020204030204" pitchFamily="34" charset="0"/>
              </a:rPr>
              <a:t>We know how important the registered manager and deputy manager networks are to managers and we want to continue to make them as relevant and useful to you as possible by having the right support in place. Skills for Care supports over 145 networks and they offer a safe space for managers to connect with peers and learn together. The information we gain from the survey will help us to understand more about the benefits of the networks and we will share the findings with the Department of Health and Social Care (DHSC) to demonstrate the value of the networks</a:t>
            </a:r>
            <a:endParaRPr lang="en-GB" dirty="0"/>
          </a:p>
        </p:txBody>
      </p:sp>
      <p:sp>
        <p:nvSpPr>
          <p:cNvPr id="4" name="Slide Number Placeholder 3"/>
          <p:cNvSpPr>
            <a:spLocks noGrp="1"/>
          </p:cNvSpPr>
          <p:nvPr>
            <p:ph type="sldNum" sz="quarter" idx="5"/>
          </p:nvPr>
        </p:nvSpPr>
        <p:spPr/>
        <p:txBody>
          <a:bodyPr/>
          <a:lstStyle/>
          <a:p>
            <a:fld id="{A5EB467E-689E-4776-8297-2FB7C7A995D4}" type="slidenum">
              <a:rPr lang="en-GB" smtClean="0"/>
              <a:t>13</a:t>
            </a:fld>
            <a:endParaRPr lang="en-GB" dirty="0"/>
          </a:p>
        </p:txBody>
      </p:sp>
    </p:spTree>
    <p:extLst>
      <p:ext uri="{BB962C8B-B14F-4D97-AF65-F5344CB8AC3E}">
        <p14:creationId xmlns:p14="http://schemas.microsoft.com/office/powerpoint/2010/main" val="39059938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GB" sz="1800" b="1" u="sng" dirty="0">
                <a:solidFill>
                  <a:srgbClr val="4472C4"/>
                </a:solidFill>
                <a:effectLst/>
                <a:latin typeface="Arial" panose="020B0604020202020204" pitchFamily="34" charset="0"/>
                <a:ea typeface="Calibri" panose="020F0502020204030204" pitchFamily="34" charset="0"/>
                <a:cs typeface="Times New Roman" panose="02020603050405020304" pitchFamily="18" charset="0"/>
              </a:rPr>
              <a:t>NEW: JAN 2023</a:t>
            </a:r>
          </a:p>
          <a:p>
            <a:pPr>
              <a:lnSpc>
                <a:spcPct val="107000"/>
              </a:lnSpc>
              <a:spcAft>
                <a:spcPts val="800"/>
              </a:spcAft>
            </a:pPr>
            <a:endParaRPr lang="en-GB" sz="1800" b="1" u="sng" dirty="0">
              <a:solidFill>
                <a:srgbClr val="4472C4"/>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b="1" u="sng" dirty="0">
                <a:solidFill>
                  <a:srgbClr val="4472C4"/>
                </a:solidFill>
                <a:effectLst/>
                <a:latin typeface="Arial" panose="020B0604020202020204" pitchFamily="34" charset="0"/>
                <a:ea typeface="Calibri" panose="020F0502020204030204" pitchFamily="34" charset="0"/>
                <a:cs typeface="Times New Roman" panose="02020603050405020304" pitchFamily="18" charset="0"/>
              </a:rPr>
              <a:t>https://asc-wds.skillsforcare.org.uk/login</a:t>
            </a:r>
          </a:p>
          <a:p>
            <a:pPr>
              <a:lnSpc>
                <a:spcPct val="107000"/>
              </a:lnSpc>
              <a:spcAft>
                <a:spcPts val="800"/>
              </a:spcAft>
            </a:pPr>
            <a:endParaRPr lang="en-GB" sz="1800" b="1" dirty="0">
              <a:solidFill>
                <a:srgbClr val="4472C4"/>
              </a:solidFill>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Using ASC-WDS means social care providers can contribute to the voice of the sector. </a:t>
            </a:r>
          </a:p>
          <a:p>
            <a:pPr marL="342900" lvl="0" indent="-342900">
              <a:lnSpc>
                <a:spcPct val="107000"/>
              </a:lnSpc>
              <a:buFont typeface="Symbol" panose="05050102010706020507" pitchFamily="18" charset="2"/>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They’re helping the sector by providing crucial data which is used to inform decisions about policy, funding and support for the workforce.</a:t>
            </a:r>
          </a:p>
          <a:p>
            <a:pPr marL="342900" lvl="0" indent="-342900">
              <a:lnSpc>
                <a:spcPct val="107000"/>
              </a:lnSpc>
              <a:buFont typeface="Symbol" panose="05050102010706020507" pitchFamily="18" charset="2"/>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We’re introduced a new feature in ASC-WDS which recognises the important contribution that users are making.</a:t>
            </a:r>
          </a:p>
          <a:p>
            <a:pPr marL="342900" lvl="0" indent="-342900">
              <a:lnSpc>
                <a:spcPct val="107000"/>
              </a:lnSpc>
              <a:spcAft>
                <a:spcPts val="800"/>
              </a:spcAft>
              <a:buFont typeface="Symbol" panose="05050102010706020507" pitchFamily="18" charset="2"/>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‘Get your ASC-WDS certificate’ allows you to download your tailor made certificate, along with an email signature and logo. You can use them to let everyone know you’re proud that you’re helping the sector.</a:t>
            </a:r>
          </a:p>
        </p:txBody>
      </p:sp>
      <p:sp>
        <p:nvSpPr>
          <p:cNvPr id="4" name="Slide Number Placeholder 3"/>
          <p:cNvSpPr>
            <a:spLocks noGrp="1"/>
          </p:cNvSpPr>
          <p:nvPr>
            <p:ph type="sldNum" sz="quarter" idx="5"/>
          </p:nvPr>
        </p:nvSpPr>
        <p:spPr/>
        <p:txBody>
          <a:bodyPr/>
          <a:lstStyle/>
          <a:p>
            <a:fld id="{A5EB467E-689E-4776-8297-2FB7C7A995D4}" type="slidenum">
              <a:rPr lang="en-GB" smtClean="0"/>
              <a:t>14</a:t>
            </a:fld>
            <a:endParaRPr lang="en-GB" dirty="0"/>
          </a:p>
        </p:txBody>
      </p:sp>
    </p:spTree>
    <p:extLst>
      <p:ext uri="{BB962C8B-B14F-4D97-AF65-F5344CB8AC3E}">
        <p14:creationId xmlns:p14="http://schemas.microsoft.com/office/powerpoint/2010/main" val="30858928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5EB467E-689E-4776-8297-2FB7C7A995D4}" type="slidenum">
              <a:rPr lang="en-GB" smtClean="0"/>
              <a:t>3</a:t>
            </a:fld>
            <a:endParaRPr lang="en-GB" dirty="0"/>
          </a:p>
        </p:txBody>
      </p:sp>
    </p:spTree>
    <p:extLst>
      <p:ext uri="{BB962C8B-B14F-4D97-AF65-F5344CB8AC3E}">
        <p14:creationId xmlns:p14="http://schemas.microsoft.com/office/powerpoint/2010/main" val="2455033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GB" sz="1800" b="1" dirty="0"/>
              <a:t>https://www.skillsforcare.org.uk/Recruitment-support/Attracting-people/International-recruitment.aspx</a:t>
            </a:r>
          </a:p>
          <a:p>
            <a:pPr>
              <a:lnSpc>
                <a:spcPct val="115000"/>
              </a:lnSpc>
              <a:spcAft>
                <a:spcPts val="800"/>
              </a:spcAft>
            </a:pPr>
            <a:endParaRPr lang="en-GB" sz="1800" b="1" u="sng" dirty="0">
              <a:effectLst/>
              <a:latin typeface="Arial" panose="020B0604020202020204" pitchFamily="34" charset="0"/>
              <a:ea typeface="Calibri" panose="020F0502020204030204" pitchFamily="34" charset="0"/>
              <a:cs typeface="Arial" panose="020B0604020202020204" pitchFamily="34" charset="0"/>
            </a:endParaRPr>
          </a:p>
          <a:p>
            <a:pPr>
              <a:lnSpc>
                <a:spcPct val="115000"/>
              </a:lnSpc>
              <a:spcAft>
                <a:spcPts val="800"/>
              </a:spcAft>
            </a:pPr>
            <a:r>
              <a:rPr lang="en-GB" sz="1800" b="1" dirty="0">
                <a:effectLst/>
                <a:latin typeface="Arial" panose="020B0604020202020204" pitchFamily="34" charset="0"/>
                <a:ea typeface="Calibri" panose="020F0502020204030204" pitchFamily="34" charset="0"/>
                <a:cs typeface="Arial" panose="020B0604020202020204" pitchFamily="34" charset="0"/>
              </a:rPr>
              <a:t>New international recruitment support</a:t>
            </a:r>
            <a:endParaRPr lang="en-GB" sz="18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1800" dirty="0">
                <a:effectLst/>
                <a:latin typeface="Arial" panose="020B0604020202020204" pitchFamily="34" charset="0"/>
                <a:ea typeface="Calibri" panose="020F0502020204030204" pitchFamily="34" charset="0"/>
                <a:cs typeface="Arial" panose="020B0604020202020204" pitchFamily="34" charset="0"/>
              </a:rPr>
              <a:t>Recruiting internationally is a great way to find skilled and diverse workers, but employers often tell us they have trouble navigating the legalities of recruiting internationally. Our international recruitment webpage has a range of resources including new guidance on gathering and assessing criminal record information for UK and non-UK nationals, including displaced people, written in partnership with employment experts.</a:t>
            </a:r>
            <a:endParaRPr lang="en-GB" sz="18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A5EB467E-689E-4776-8297-2FB7C7A995D4}" type="slidenum">
              <a:rPr lang="en-GB" smtClean="0"/>
              <a:t>5</a:t>
            </a:fld>
            <a:endParaRPr lang="en-GB" dirty="0"/>
          </a:p>
        </p:txBody>
      </p:sp>
    </p:spTree>
    <p:extLst>
      <p:ext uri="{BB962C8B-B14F-4D97-AF65-F5344CB8AC3E}">
        <p14:creationId xmlns:p14="http://schemas.microsoft.com/office/powerpoint/2010/main" val="24505313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b="1" u="sng" dirty="0">
                <a:solidFill>
                  <a:srgbClr val="505050"/>
                </a:solidFill>
                <a:effectLst/>
                <a:latin typeface="Arial" panose="020B0604020202020204" pitchFamily="34" charset="0"/>
                <a:ea typeface="Times New Roman" panose="02020603050405020304" pitchFamily="18" charset="0"/>
              </a:rPr>
              <a:t>NEW : NOVEMBER 2022</a:t>
            </a:r>
          </a:p>
          <a:p>
            <a:endParaRPr lang="en-GB" sz="1800" b="1" u="sng" dirty="0">
              <a:solidFill>
                <a:srgbClr val="505050"/>
              </a:solidFill>
              <a:effectLst/>
              <a:latin typeface="Arial" panose="020B0604020202020204" pitchFamily="34" charset="0"/>
              <a:ea typeface="Times New Roman" panose="02020603050405020304" pitchFamily="18" charset="0"/>
            </a:endParaRPr>
          </a:p>
          <a:p>
            <a:r>
              <a:rPr lang="en-GB" sz="1800" b="1" u="none" dirty="0">
                <a:solidFill>
                  <a:srgbClr val="505050"/>
                </a:solidFill>
                <a:effectLst/>
                <a:latin typeface="Arial" panose="020B0604020202020204" pitchFamily="34" charset="0"/>
                <a:ea typeface="Times New Roman" panose="02020603050405020304" pitchFamily="18" charset="0"/>
              </a:rPr>
              <a:t>Adult Social Care: </a:t>
            </a:r>
            <a:r>
              <a:rPr lang="en-GB" sz="1800" b="0" u="none" dirty="0">
                <a:solidFill>
                  <a:srgbClr val="505050"/>
                </a:solidFill>
                <a:effectLst/>
                <a:latin typeface="Arial" panose="020B0604020202020204" pitchFamily="34" charset="0"/>
                <a:ea typeface="Times New Roman" panose="02020603050405020304" pitchFamily="18" charset="0"/>
              </a:rPr>
              <a:t>https://www.adultsocialcare.co.uk/home.aspx</a:t>
            </a:r>
          </a:p>
          <a:p>
            <a:r>
              <a:rPr lang="en-GB" sz="1800" b="1" u="none" dirty="0">
                <a:solidFill>
                  <a:srgbClr val="505050"/>
                </a:solidFill>
                <a:effectLst/>
                <a:latin typeface="Arial" panose="020B0604020202020204" pitchFamily="34" charset="0"/>
                <a:ea typeface="Times New Roman" panose="02020603050405020304" pitchFamily="18" charset="0"/>
              </a:rPr>
              <a:t>Upload a job to DWP ‘Find a Job’ platform</a:t>
            </a:r>
            <a:r>
              <a:rPr lang="en-GB" sz="1800" b="0" u="none" dirty="0">
                <a:solidFill>
                  <a:srgbClr val="505050"/>
                </a:solidFill>
                <a:effectLst/>
                <a:latin typeface="Arial" panose="020B0604020202020204" pitchFamily="34" charset="0"/>
                <a:ea typeface="Times New Roman" panose="02020603050405020304" pitchFamily="18" charset="0"/>
              </a:rPr>
              <a:t>: https://www.adultsocialcare.co.uk/include/documents/find-a-job-instructions.pdf</a:t>
            </a:r>
          </a:p>
          <a:p>
            <a:r>
              <a:rPr lang="en-GB" sz="1800" b="1" u="none" dirty="0">
                <a:solidFill>
                  <a:srgbClr val="505050"/>
                </a:solidFill>
                <a:effectLst/>
                <a:latin typeface="Arial" panose="020B0604020202020204" pitchFamily="34" charset="0"/>
                <a:ea typeface="Times New Roman" panose="02020603050405020304" pitchFamily="18" charset="0"/>
              </a:rPr>
              <a:t>Resource centre: </a:t>
            </a:r>
            <a:r>
              <a:rPr lang="en-GB" sz="1800" b="0" u="none" dirty="0">
                <a:solidFill>
                  <a:srgbClr val="505050"/>
                </a:solidFill>
                <a:effectLst/>
                <a:latin typeface="Arial" panose="020B0604020202020204" pitchFamily="34" charset="0"/>
                <a:ea typeface="Times New Roman" panose="02020603050405020304" pitchFamily="18" charset="0"/>
              </a:rPr>
              <a:t>https://www.adultsocialcare.co.uk/recruit.aspx</a:t>
            </a:r>
          </a:p>
          <a:p>
            <a:r>
              <a:rPr lang="en-GB" sz="1800" b="1" dirty="0">
                <a:solidFill>
                  <a:srgbClr val="505050"/>
                </a:solidFill>
                <a:effectLst/>
                <a:latin typeface="Arial" panose="020B0604020202020204" pitchFamily="34" charset="0"/>
                <a:ea typeface="Times New Roman" panose="02020603050405020304" pitchFamily="18" charset="0"/>
              </a:rPr>
              <a:t>Campaign newsletter</a:t>
            </a:r>
            <a:r>
              <a:rPr lang="en-GB" sz="1800" dirty="0">
                <a:solidFill>
                  <a:srgbClr val="505050"/>
                </a:solidFill>
                <a:effectLst/>
                <a:latin typeface="Arial" panose="020B0604020202020204" pitchFamily="34" charset="0"/>
                <a:ea typeface="Times New Roman" panose="02020603050405020304" pitchFamily="18" charset="0"/>
              </a:rPr>
              <a:t>: https://dhsc-mail.co.uk/form/Sx1iaZDJ/zHAb6Zx4x</a:t>
            </a:r>
          </a:p>
          <a:p>
            <a:endParaRPr lang="en-GB" sz="1800" dirty="0">
              <a:solidFill>
                <a:srgbClr val="505050"/>
              </a:solidFill>
              <a:effectLst/>
              <a:latin typeface="Arial" panose="020B0604020202020204" pitchFamily="34" charset="0"/>
              <a:ea typeface="Times New Roman" panose="02020603050405020304" pitchFamily="18" charset="0"/>
            </a:endParaRPr>
          </a:p>
          <a:p>
            <a:r>
              <a:rPr lang="en-GB" sz="1800" dirty="0">
                <a:solidFill>
                  <a:srgbClr val="505050"/>
                </a:solidFill>
                <a:effectLst/>
                <a:latin typeface="Arial" panose="020B0604020202020204" pitchFamily="34" charset="0"/>
                <a:ea typeface="Times New Roman" panose="02020603050405020304" pitchFamily="18" charset="0"/>
              </a:rPr>
              <a:t>The campaign will demonstrate the amazing work that care workers do, celebrating the way they empower the people they care for, and shining a light on the emotional reward of the role. It’s designed to support care providers in recruiting the dedicated staff they need by inspiring people with the right values to consider a career in social care.</a:t>
            </a:r>
          </a:p>
          <a:p>
            <a:br>
              <a:rPr lang="en-GB" sz="1800" dirty="0">
                <a:solidFill>
                  <a:srgbClr val="505050"/>
                </a:solidFill>
                <a:effectLst/>
                <a:latin typeface="Arial" panose="020B0604020202020204" pitchFamily="34" charset="0"/>
                <a:ea typeface="Times New Roman" panose="02020603050405020304" pitchFamily="18" charset="0"/>
              </a:rPr>
            </a:br>
            <a:br>
              <a:rPr lang="en-GB" sz="1800" dirty="0">
                <a:solidFill>
                  <a:srgbClr val="505050"/>
                </a:solidFill>
                <a:effectLst/>
                <a:latin typeface="Arial" panose="020B0604020202020204" pitchFamily="34" charset="0"/>
                <a:ea typeface="Times New Roman" panose="02020603050405020304" pitchFamily="18" charset="0"/>
              </a:rPr>
            </a:br>
            <a:r>
              <a:rPr lang="en-GB" sz="1800" dirty="0">
                <a:solidFill>
                  <a:srgbClr val="505050"/>
                </a:solidFill>
                <a:effectLst/>
                <a:latin typeface="Arial" panose="020B0604020202020204" pitchFamily="34" charset="0"/>
                <a:ea typeface="Times New Roman" panose="02020603050405020304" pitchFamily="18" charset="0"/>
              </a:rPr>
              <a:t>You can make the most of the awareness the campaign will drive by running local recruitment activity at the same time and </a:t>
            </a:r>
            <a:r>
              <a:rPr lang="en-GB" sz="1800" dirty="0">
                <a:solidFill>
                  <a:srgbClr val="336699"/>
                </a:solidFill>
                <a:effectLst/>
                <a:latin typeface="Arial" panose="020B0604020202020204" pitchFamily="34" charset="0"/>
                <a:ea typeface="Times New Roman" panose="02020603050405020304" pitchFamily="18" charset="0"/>
                <a:hlinkClick r:id="rId3"/>
              </a:rPr>
              <a:t>uploading your jobs to the DWP ‘Find a Job’ platform</a:t>
            </a:r>
            <a:r>
              <a:rPr lang="en-GB" sz="1800" dirty="0">
                <a:solidFill>
                  <a:srgbClr val="505050"/>
                </a:solidFill>
                <a:effectLst/>
                <a:latin typeface="Arial" panose="020B0604020202020204" pitchFamily="34" charset="0"/>
                <a:ea typeface="Times New Roman" panose="02020603050405020304" pitchFamily="18" charset="0"/>
              </a:rPr>
              <a:t>. Expert advice, templates and a new toolkit of recruitment assets will also be available from the campaign </a:t>
            </a:r>
            <a:r>
              <a:rPr lang="en-GB" sz="1800" dirty="0">
                <a:solidFill>
                  <a:srgbClr val="336699"/>
                </a:solidFill>
                <a:effectLst/>
                <a:latin typeface="Arial" panose="020B0604020202020204" pitchFamily="34" charset="0"/>
                <a:ea typeface="Times New Roman" panose="02020603050405020304" pitchFamily="18" charset="0"/>
                <a:hlinkClick r:id="rId4"/>
              </a:rPr>
              <a:t>resource centre</a:t>
            </a:r>
            <a:r>
              <a:rPr lang="en-GB" sz="1800" dirty="0">
                <a:solidFill>
                  <a:srgbClr val="505050"/>
                </a:solidFill>
                <a:effectLst/>
                <a:latin typeface="Arial" panose="020B0604020202020204" pitchFamily="34" charset="0"/>
                <a:ea typeface="Times New Roman" panose="02020603050405020304" pitchFamily="18" charset="0"/>
              </a:rPr>
              <a:t> in time for the launch of the campaign.</a:t>
            </a:r>
            <a:br>
              <a:rPr lang="en-GB" sz="1800" dirty="0">
                <a:solidFill>
                  <a:srgbClr val="505050"/>
                </a:solidFill>
                <a:effectLst/>
                <a:latin typeface="Arial" panose="020B0604020202020204" pitchFamily="34" charset="0"/>
                <a:ea typeface="Times New Roman" panose="02020603050405020304" pitchFamily="18" charset="0"/>
              </a:rPr>
            </a:br>
            <a:br>
              <a:rPr lang="en-GB" sz="1800" dirty="0">
                <a:solidFill>
                  <a:srgbClr val="505050"/>
                </a:solidFill>
                <a:effectLst/>
                <a:latin typeface="Arial" panose="020B0604020202020204" pitchFamily="34" charset="0"/>
                <a:ea typeface="Times New Roman" panose="02020603050405020304" pitchFamily="18" charset="0"/>
              </a:rPr>
            </a:br>
            <a:endParaRPr lang="en-GB" dirty="0"/>
          </a:p>
        </p:txBody>
      </p:sp>
      <p:sp>
        <p:nvSpPr>
          <p:cNvPr id="4" name="Slide Number Placeholder 3"/>
          <p:cNvSpPr>
            <a:spLocks noGrp="1"/>
          </p:cNvSpPr>
          <p:nvPr>
            <p:ph type="sldNum" sz="quarter" idx="5"/>
          </p:nvPr>
        </p:nvSpPr>
        <p:spPr/>
        <p:txBody>
          <a:bodyPr/>
          <a:lstStyle/>
          <a:p>
            <a:fld id="{A5EB467E-689E-4776-8297-2FB7C7A995D4}" type="slidenum">
              <a:rPr lang="en-GB" smtClean="0"/>
              <a:t>7</a:t>
            </a:fld>
            <a:endParaRPr lang="en-GB" dirty="0"/>
          </a:p>
        </p:txBody>
      </p:sp>
    </p:spTree>
    <p:extLst>
      <p:ext uri="{BB962C8B-B14F-4D97-AF65-F5344CB8AC3E}">
        <p14:creationId xmlns:p14="http://schemas.microsoft.com/office/powerpoint/2010/main" val="6233779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b="1" u="sng" dirty="0">
                <a:solidFill>
                  <a:srgbClr val="505050"/>
                </a:solidFill>
                <a:effectLst/>
                <a:latin typeface="Arial" panose="020B0604020202020204" pitchFamily="34" charset="0"/>
                <a:ea typeface="Times New Roman" panose="02020603050405020304" pitchFamily="18" charset="0"/>
              </a:rPr>
              <a:t>NEW : JAN 2023</a:t>
            </a:r>
          </a:p>
          <a:p>
            <a:endParaRPr lang="en-GB" sz="1800" b="1" u="sng" dirty="0">
              <a:solidFill>
                <a:srgbClr val="505050"/>
              </a:solidFill>
              <a:effectLst/>
              <a:latin typeface="Arial" panose="020B0604020202020204" pitchFamily="34" charset="0"/>
              <a:ea typeface="Times New Roman" panose="02020603050405020304" pitchFamily="18" charset="0"/>
            </a:endParaRPr>
          </a:p>
          <a:p>
            <a:endParaRPr lang="en-GB" sz="1800" b="1" u="sng" dirty="0">
              <a:solidFill>
                <a:srgbClr val="505050"/>
              </a:solidFill>
              <a:effectLst/>
              <a:latin typeface="Arial" panose="020B0604020202020204" pitchFamily="34" charset="0"/>
              <a:ea typeface="Times New Roman" panose="02020603050405020304" pitchFamily="18" charset="0"/>
            </a:endParaRPr>
          </a:p>
          <a:p>
            <a:pPr marL="0" indent="0">
              <a:buNone/>
            </a:pPr>
            <a:r>
              <a:rPr lang="en-GB" sz="2000" b="0" i="0" dirty="0">
                <a:solidFill>
                  <a:srgbClr val="000000"/>
                </a:solidFill>
                <a:effectLst/>
              </a:rPr>
              <a:t>We’ll be publishing blogs and articles and sharing tips and advice to help managers of services to plan for the years’ training and development.</a:t>
            </a:r>
            <a:endParaRPr lang="en-GB" sz="2000" b="1" dirty="0">
              <a:solidFill>
                <a:srgbClr val="000000"/>
              </a:solidFill>
              <a:effectLst/>
              <a:ea typeface="Calibri" panose="020F0502020204030204" pitchFamily="34" charset="0"/>
            </a:endParaRPr>
          </a:p>
          <a:p>
            <a:pPr marL="0" indent="0">
              <a:buNone/>
            </a:pPr>
            <a:r>
              <a:rPr lang="en-GB" sz="1800" dirty="0">
                <a:effectLst/>
                <a:latin typeface="Arial" panose="020B0604020202020204" pitchFamily="34" charset="0"/>
                <a:ea typeface="Calibri" panose="020F0502020204030204" pitchFamily="34" charset="0"/>
              </a:rPr>
              <a:t>During the campaign we’ll promote apprenticeships and our endorsed providers, as well as our leadership programmes, eLearning and guidance to support with learning. We’ll be reminding leaders and managers of services that funding is still available to pay for learning and development through our Workforce Development Fund.</a:t>
            </a:r>
            <a:endParaRPr lang="en-GB" sz="1800" dirty="0">
              <a:effectLst/>
              <a:latin typeface="Times New Roman" panose="02020603050405020304" pitchFamily="18" charset="0"/>
              <a:ea typeface="Calibri" panose="020F0502020204030204" pitchFamily="34" charset="0"/>
            </a:endParaRPr>
          </a:p>
          <a:p>
            <a:pPr>
              <a:lnSpc>
                <a:spcPct val="115000"/>
              </a:lnSpc>
            </a:pPr>
            <a:endParaRPr lang="en-GB" sz="1800" dirty="0">
              <a:effectLst/>
              <a:latin typeface="Calibri" panose="020F0502020204030204" pitchFamily="34" charset="0"/>
              <a:ea typeface="Calibri" panose="020F0502020204030204" pitchFamily="34" charset="0"/>
            </a:endParaRPr>
          </a:p>
        </p:txBody>
      </p:sp>
      <p:sp>
        <p:nvSpPr>
          <p:cNvPr id="4" name="Slide Number Placeholder 3"/>
          <p:cNvSpPr>
            <a:spLocks noGrp="1"/>
          </p:cNvSpPr>
          <p:nvPr>
            <p:ph type="sldNum" sz="quarter" idx="5"/>
          </p:nvPr>
        </p:nvSpPr>
        <p:spPr/>
        <p:txBody>
          <a:bodyPr/>
          <a:lstStyle/>
          <a:p>
            <a:fld id="{A5EB467E-689E-4776-8297-2FB7C7A995D4}" type="slidenum">
              <a:rPr lang="en-GB" smtClean="0"/>
              <a:t>8</a:t>
            </a:fld>
            <a:endParaRPr lang="en-GB" dirty="0"/>
          </a:p>
        </p:txBody>
      </p:sp>
    </p:spTree>
    <p:extLst>
      <p:ext uri="{BB962C8B-B14F-4D97-AF65-F5344CB8AC3E}">
        <p14:creationId xmlns:p14="http://schemas.microsoft.com/office/powerpoint/2010/main" val="23764864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u="sng" dirty="0"/>
              <a:t>NEW: JAN 2023</a:t>
            </a:r>
          </a:p>
          <a:p>
            <a:endParaRPr lang="en-GB" b="1" i="1" u="sng" dirty="0"/>
          </a:p>
          <a:p>
            <a:r>
              <a:rPr lang="en-GB" b="1" u="sng" dirty="0"/>
              <a:t>https://events.skillsforcare.org.uk/skillsforcare/frontend/reg/thome.csp?pageID=468712&amp;eventID=1488</a:t>
            </a:r>
          </a:p>
        </p:txBody>
      </p:sp>
      <p:sp>
        <p:nvSpPr>
          <p:cNvPr id="4" name="Slide Number Placeholder 3"/>
          <p:cNvSpPr>
            <a:spLocks noGrp="1"/>
          </p:cNvSpPr>
          <p:nvPr>
            <p:ph type="sldNum" sz="quarter" idx="5"/>
          </p:nvPr>
        </p:nvSpPr>
        <p:spPr/>
        <p:txBody>
          <a:bodyPr/>
          <a:lstStyle/>
          <a:p>
            <a:fld id="{A5EB467E-689E-4776-8297-2FB7C7A995D4}" type="slidenum">
              <a:rPr lang="en-GB" smtClean="0"/>
              <a:t>9</a:t>
            </a:fld>
            <a:endParaRPr lang="en-GB" dirty="0"/>
          </a:p>
        </p:txBody>
      </p:sp>
    </p:spTree>
    <p:extLst>
      <p:ext uri="{BB962C8B-B14F-4D97-AF65-F5344CB8AC3E}">
        <p14:creationId xmlns:p14="http://schemas.microsoft.com/office/powerpoint/2010/main" val="21361597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u="sng" dirty="0"/>
              <a:t>AMENDED: DECEMBER 2022</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1" u="sng"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b="1" u="sng" dirty="0"/>
              <a:t>https://www.skillsforcare.org.uk/Funding/Workforce-Development-Fund/Workforce-Development-Fund.aspx</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1" u="sng" dirty="0"/>
          </a:p>
          <a:p>
            <a:pPr algn="l"/>
            <a:r>
              <a:rPr lang="en-GB" b="0" i="0" dirty="0">
                <a:solidFill>
                  <a:srgbClr val="212529"/>
                </a:solidFill>
                <a:effectLst/>
                <a:latin typeface="font-semibold"/>
              </a:rPr>
              <a:t>Application deadline</a:t>
            </a:r>
          </a:p>
          <a:p>
            <a:pPr algn="l"/>
            <a:r>
              <a:rPr lang="en-GB" b="0" i="0" dirty="0">
                <a:solidFill>
                  <a:srgbClr val="212529"/>
                </a:solidFill>
                <a:effectLst/>
                <a:latin typeface="font-regular"/>
              </a:rPr>
              <a:t>To benefit from the 2022-23 WDF you must:</a:t>
            </a:r>
          </a:p>
          <a:p>
            <a:pPr algn="l">
              <a:buFont typeface="Arial" panose="020B0604020202020204" pitchFamily="34" charset="0"/>
              <a:buChar char="•"/>
            </a:pPr>
            <a:r>
              <a:rPr lang="en-GB" b="0" i="0" dirty="0">
                <a:solidFill>
                  <a:srgbClr val="212529"/>
                </a:solidFill>
                <a:effectLst/>
                <a:latin typeface="font-regular"/>
              </a:rPr>
              <a:t>complete/submit a declaration form before 28 February 2023</a:t>
            </a:r>
          </a:p>
          <a:p>
            <a:pPr algn="l">
              <a:buFont typeface="Arial" panose="020B0604020202020204" pitchFamily="34" charset="0"/>
              <a:buChar char="•"/>
            </a:pPr>
            <a:r>
              <a:rPr lang="en-GB" b="0" i="0" dirty="0">
                <a:solidFill>
                  <a:srgbClr val="212529"/>
                </a:solidFill>
                <a:effectLst/>
                <a:latin typeface="font-regular"/>
              </a:rPr>
              <a:t>ensure your Adult Social Care Workforce Data Set (ASC-WDS) account meets WDF requirements by 31 March 2023</a:t>
            </a:r>
          </a:p>
          <a:p>
            <a:pPr algn="l">
              <a:buFont typeface="Arial" panose="020B0604020202020204" pitchFamily="34" charset="0"/>
              <a:buChar char="•"/>
            </a:pPr>
            <a:r>
              <a:rPr lang="en-GB" b="0" i="0" dirty="0">
                <a:solidFill>
                  <a:srgbClr val="212529"/>
                </a:solidFill>
                <a:effectLst/>
                <a:latin typeface="font-regular"/>
              </a:rPr>
              <a:t>claims must be submitted to Skills for Care by 31 May 2023.</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1" u="sng"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b="1" u="sng" dirty="0"/>
          </a:p>
          <a:p>
            <a:pPr marL="342900" lvl="0" indent="-342900">
              <a:lnSpc>
                <a:spcPct val="107000"/>
              </a:lnSpc>
              <a:buFont typeface="Wingdings" panose="05000000000000000000" pitchFamily="2" charset="2"/>
              <a:buChar char=""/>
            </a:pPr>
            <a:r>
              <a:rPr lang="en-GB" sz="1800" b="1" dirty="0">
                <a:effectLst/>
                <a:latin typeface="Arial" panose="020B0604020202020204" pitchFamily="34" charset="0"/>
                <a:ea typeface="Calibri" panose="020F0502020204030204" pitchFamily="34" charset="0"/>
                <a:cs typeface="Times New Roman" panose="02020603050405020304" pitchFamily="18" charset="0"/>
              </a:rPr>
              <a:t>Claims for qualifications</a:t>
            </a:r>
          </a:p>
          <a:p>
            <a:pPr marL="0" lvl="0" indent="0">
              <a:lnSpc>
                <a:spcPct val="107000"/>
              </a:lnSpc>
              <a:buFont typeface="Wingdings" panose="05000000000000000000" pitchFamily="2" charset="2"/>
              <a:buNone/>
            </a:pPr>
            <a:r>
              <a:rPr lang="en-GB" sz="1800" dirty="0">
                <a:effectLst/>
                <a:latin typeface="Arial" panose="020B0604020202020204" pitchFamily="34" charset="0"/>
                <a:ea typeface="Calibri" panose="020F0502020204030204" pitchFamily="34" charset="0"/>
                <a:cs typeface="Times New Roman" panose="02020603050405020304" pitchFamily="18" charset="0"/>
              </a:rPr>
              <a:t>Certificates with a date of issue between 1 January 2022 and 31 May 2023 will be accepted as evidence in support of WDF 2022-23 claims.</a:t>
            </a:r>
          </a:p>
          <a:p>
            <a:pPr marL="342900" lvl="0" indent="-342900">
              <a:lnSpc>
                <a:spcPct val="107000"/>
              </a:lnSpc>
              <a:buFont typeface="Wingdings" panose="05000000000000000000" pitchFamily="2" charset="2"/>
              <a:buChar char=""/>
            </a:pPr>
            <a:r>
              <a:rPr lang="en-GB" sz="1800" b="1" dirty="0">
                <a:effectLst/>
                <a:latin typeface="Arial" panose="020B0604020202020204" pitchFamily="34" charset="0"/>
                <a:ea typeface="Calibri" panose="020F0502020204030204" pitchFamily="34" charset="0"/>
                <a:cs typeface="Times New Roman" panose="02020603050405020304" pitchFamily="18" charset="0"/>
              </a:rPr>
              <a:t>Claims for learning programmes</a:t>
            </a:r>
          </a:p>
          <a:p>
            <a:pPr marL="0" lvl="0" indent="0">
              <a:lnSpc>
                <a:spcPct val="107000"/>
              </a:lnSpc>
              <a:buFont typeface="Wingdings" panose="05000000000000000000" pitchFamily="2" charset="2"/>
              <a:buNone/>
            </a:pPr>
            <a:r>
              <a:rPr lang="en-GB" sz="1800" dirty="0">
                <a:effectLst/>
                <a:latin typeface="Arial" panose="020B0604020202020204" pitchFamily="34" charset="0"/>
                <a:ea typeface="Calibri" panose="020F0502020204030204" pitchFamily="34" charset="0"/>
                <a:cs typeface="Times New Roman" panose="02020603050405020304" pitchFamily="18" charset="0"/>
              </a:rPr>
              <a:t>Learners must have started their learning programme by 31 March 2023. The date of issue of the certificate must be between 1 January 2022 and 31 March 2023 to be accepted as evidence in support of WDF 2022-23 claims.</a:t>
            </a:r>
          </a:p>
          <a:p>
            <a:pPr marL="342900" lvl="0" indent="-342900">
              <a:lnSpc>
                <a:spcPct val="107000"/>
              </a:lnSpc>
              <a:spcAft>
                <a:spcPts val="800"/>
              </a:spcAft>
              <a:buFont typeface="Wingdings" panose="05000000000000000000" pitchFamily="2" charset="2"/>
              <a:buChar char=""/>
            </a:pPr>
            <a:r>
              <a:rPr lang="en-GB" sz="1800" b="1" dirty="0">
                <a:effectLst/>
                <a:latin typeface="Arial" panose="020B0604020202020204" pitchFamily="34" charset="0"/>
                <a:ea typeface="Calibri" panose="020F0502020204030204" pitchFamily="34" charset="0"/>
                <a:cs typeface="Times New Roman" panose="02020603050405020304" pitchFamily="18" charset="0"/>
              </a:rPr>
              <a:t>Claims for digital learning modules</a:t>
            </a:r>
          </a:p>
          <a:p>
            <a:pPr marL="0" lvl="0" indent="0">
              <a:lnSpc>
                <a:spcPct val="107000"/>
              </a:lnSpc>
              <a:spcAft>
                <a:spcPts val="800"/>
              </a:spcAft>
              <a:buFont typeface="Wingdings" panose="05000000000000000000" pitchFamily="2" charset="2"/>
              <a:buNone/>
            </a:pPr>
            <a:r>
              <a:rPr lang="en-GB" sz="1800" dirty="0">
                <a:effectLst/>
                <a:latin typeface="Arial" panose="020B0604020202020204" pitchFamily="34" charset="0"/>
                <a:ea typeface="Calibri" panose="020F0502020204030204" pitchFamily="34" charset="0"/>
                <a:cs typeface="Times New Roman" panose="02020603050405020304" pitchFamily="18" charset="0"/>
              </a:rPr>
              <a:t>Learners must complete digital learning modules by 31 March 2023. The date of issue of the certificate must be between 1 January 2022 and 31 March 2023 to be accepted as evidence in support of WDF 2022-23 claims.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1" u="sng" dirty="0"/>
          </a:p>
        </p:txBody>
      </p:sp>
      <p:sp>
        <p:nvSpPr>
          <p:cNvPr id="4" name="Slide Number Placeholder 3"/>
          <p:cNvSpPr>
            <a:spLocks noGrp="1"/>
          </p:cNvSpPr>
          <p:nvPr>
            <p:ph type="sldNum" sz="quarter" idx="5"/>
          </p:nvPr>
        </p:nvSpPr>
        <p:spPr/>
        <p:txBody>
          <a:bodyPr/>
          <a:lstStyle/>
          <a:p>
            <a:fld id="{A5EB467E-689E-4776-8297-2FB7C7A995D4}" type="slidenum">
              <a:rPr lang="en-GB" smtClean="0"/>
              <a:t>10</a:t>
            </a:fld>
            <a:endParaRPr lang="en-GB" dirty="0"/>
          </a:p>
        </p:txBody>
      </p:sp>
    </p:spTree>
    <p:extLst>
      <p:ext uri="{BB962C8B-B14F-4D97-AF65-F5344CB8AC3E}">
        <p14:creationId xmlns:p14="http://schemas.microsoft.com/office/powerpoint/2010/main" val="9437636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u="sng" kern="1200" dirty="0">
                <a:solidFill>
                  <a:schemeClr val="tx1"/>
                </a:solidFill>
                <a:effectLst/>
                <a:latin typeface="+mn-lt"/>
                <a:ea typeface="+mn-ea"/>
                <a:cs typeface="+mn-cs"/>
              </a:rPr>
              <a:t>NEW: JAN 2023</a:t>
            </a:r>
          </a:p>
          <a:p>
            <a:endParaRPr lang="en-GB" sz="1200" b="1" u="sng" kern="1200" dirty="0">
              <a:solidFill>
                <a:schemeClr val="tx1"/>
              </a:solidFill>
              <a:effectLst/>
              <a:latin typeface="+mn-lt"/>
              <a:ea typeface="+mn-ea"/>
              <a:cs typeface="+mn-cs"/>
            </a:endParaRPr>
          </a:p>
          <a:p>
            <a:r>
              <a:rPr lang="en-GB" sz="1200" b="1" u="sng" kern="1200" dirty="0">
                <a:solidFill>
                  <a:schemeClr val="tx1"/>
                </a:solidFill>
                <a:effectLst/>
                <a:latin typeface="+mn-lt"/>
                <a:ea typeface="+mn-ea"/>
                <a:cs typeface="+mn-cs"/>
              </a:rPr>
              <a:t>How can technology support the delivery of care?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solidFill>
                  <a:srgbClr val="505050"/>
                </a:solidFill>
                <a:effectLst/>
                <a:latin typeface="Arial" panose="020B0604020202020204" pitchFamily="34" charset="0"/>
                <a:ea typeface="Calibri" panose="020F0502020204030204" pitchFamily="34" charset="0"/>
              </a:rPr>
              <a:t>This webinar will explore the different types of technology currently being utilised in adult social care to support the provision of quality care. It will include a panel of employers and representatives from the sector talking about their experiences and how they made the case for digital in their organisations. </a:t>
            </a:r>
            <a:endParaRPr lang="en-GB" sz="1800" dirty="0">
              <a:effectLst/>
              <a:latin typeface="Calibri" panose="020F0502020204030204" pitchFamily="34" charset="0"/>
              <a:ea typeface="Calibri" panose="020F0502020204030204" pitchFamily="34" charset="0"/>
            </a:endParaRPr>
          </a:p>
          <a:p>
            <a:endParaRPr lang="en-GB" sz="1200" b="1" u="sng" kern="1200" dirty="0">
              <a:solidFill>
                <a:schemeClr val="tx1"/>
              </a:solidFill>
              <a:effectLst/>
              <a:latin typeface="+mn-lt"/>
              <a:ea typeface="+mn-ea"/>
              <a:cs typeface="+mn-cs"/>
            </a:endParaRPr>
          </a:p>
          <a:p>
            <a:r>
              <a:rPr lang="en-GB" sz="1200" b="1" u="sng" kern="1200" dirty="0">
                <a:solidFill>
                  <a:schemeClr val="tx1"/>
                </a:solidFill>
                <a:effectLst/>
                <a:latin typeface="+mn-lt"/>
                <a:ea typeface="+mn-ea"/>
                <a:cs typeface="+mn-cs"/>
              </a:rPr>
              <a:t>Providing evidence to the CQC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ea typeface="Calibri" panose="020F0502020204030204" pitchFamily="34" charset="0"/>
              </a:rPr>
              <a:t>Delivered in partnership with The Outstanding Society, the webinar will provide insight into how other adult social services gather and share evidence with the CQC.  From who to involve in this process to how to manage and maintain robust evidence, you’ll hear from other frontline managers on their tried and tested methods.</a:t>
            </a:r>
            <a:endParaRPr lang="en-GB" sz="1800" dirty="0">
              <a:effectLst/>
              <a:latin typeface="Calibri" panose="020F0502020204030204" pitchFamily="34" charset="0"/>
              <a:ea typeface="Calibri" panose="020F0502020204030204" pitchFamily="34" charset="0"/>
            </a:endParaRPr>
          </a:p>
          <a:p>
            <a:endParaRPr lang="en-GB" sz="1200" b="1" u="sng" kern="1200" dirty="0">
              <a:solidFill>
                <a:schemeClr val="tx1"/>
              </a:solidFill>
              <a:effectLst/>
              <a:latin typeface="+mn-lt"/>
              <a:ea typeface="+mn-ea"/>
              <a:cs typeface="+mn-cs"/>
            </a:endParaRPr>
          </a:p>
          <a:p>
            <a:r>
              <a:rPr lang="en-GB" sz="1200" b="1" u="sng" kern="1200" dirty="0">
                <a:solidFill>
                  <a:schemeClr val="tx1"/>
                </a:solidFill>
                <a:effectLst/>
                <a:latin typeface="+mn-lt"/>
                <a:ea typeface="+mn-ea"/>
                <a:cs typeface="+mn-cs"/>
              </a:rPr>
              <a:t>New CQC inspection</a:t>
            </a:r>
          </a:p>
          <a:p>
            <a:r>
              <a:rPr lang="en-US" sz="1800" dirty="0">
                <a:effectLst/>
                <a:latin typeface="Arial" panose="020B0604020202020204" pitchFamily="34" charset="0"/>
                <a:ea typeface="Calibri" panose="020F0502020204030204" pitchFamily="34" charset="0"/>
              </a:rPr>
              <a:t>Delivered in partnership with The Outstanding Society, the webinar will provide insight into the new CQC Single Assessment Framework and how to meet their new Quality Statements.  You’ll hear from other managers and directors of other services on the bigger changings and what they are doing to be ready, as well as how to access Skills for Care’s latest products shaped around the new inspection focus</a:t>
            </a:r>
            <a:endParaRPr lang="en-GB" sz="1200" b="1" u="sng"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A5EB467E-689E-4776-8297-2FB7C7A995D4}" type="slidenum">
              <a:rPr lang="en-GB" smtClean="0"/>
              <a:t>11</a:t>
            </a:fld>
            <a:endParaRPr lang="en-GB" dirty="0"/>
          </a:p>
        </p:txBody>
      </p:sp>
    </p:spTree>
    <p:extLst>
      <p:ext uri="{BB962C8B-B14F-4D97-AF65-F5344CB8AC3E}">
        <p14:creationId xmlns:p14="http://schemas.microsoft.com/office/powerpoint/2010/main" val="28119790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Skills for Care currently supports over 150 registered manager networks, which are recognised as being invaluable by many managers. </a:t>
            </a:r>
          </a:p>
          <a:p>
            <a:endParaRPr lang="en-GB" dirty="0"/>
          </a:p>
          <a:p>
            <a:r>
              <a:rPr lang="en-GB" dirty="0"/>
              <a:t>We know the benefits these networks provide to managers, so we are setting up a new network specifically for your deputies. </a:t>
            </a:r>
          </a:p>
          <a:p>
            <a:endParaRPr lang="en-GB" dirty="0"/>
          </a:p>
          <a:p>
            <a:r>
              <a:rPr lang="en-GB" sz="1200" b="0" i="0" kern="1200" dirty="0">
                <a:solidFill>
                  <a:schemeClr val="tx1"/>
                </a:solidFill>
                <a:effectLst/>
                <a:latin typeface="+mn-lt"/>
                <a:ea typeface="+mn-ea"/>
                <a:cs typeface="+mn-cs"/>
              </a:rPr>
              <a:t>Each network meeting will be virtual and facilitated by a Skills for Care Locality Manager. It will focus on themes including wellbeing and resilience, self-confidence and personal effectiveness, delegation with confidence and dignity, communicating inside and out and making sense of information.</a:t>
            </a:r>
          </a:p>
          <a:p>
            <a:r>
              <a:rPr lang="en-GB" sz="1200" b="0" i="0" kern="1200" dirty="0">
                <a:solidFill>
                  <a:schemeClr val="tx1"/>
                </a:solidFill>
                <a:effectLst/>
                <a:latin typeface="+mn-lt"/>
                <a:ea typeface="+mn-ea"/>
                <a:cs typeface="+mn-cs"/>
              </a:rPr>
              <a:t>Please note that not every part of the country will be covered by a Deputy Manager Network this year but we will be looking at the success of the first networks to consider wider expansion at a later point. If there is not a network in your area, and you would be interested in joining one in future please email </a:t>
            </a:r>
            <a:r>
              <a:rPr lang="en-GB" sz="1200" b="1" i="0" u="none" strike="noStrike" kern="1200" dirty="0">
                <a:solidFill>
                  <a:schemeClr val="tx1"/>
                </a:solidFill>
                <a:effectLst/>
                <a:latin typeface="+mn-lt"/>
                <a:ea typeface="+mn-ea"/>
                <a:cs typeface="+mn-cs"/>
                <a:hlinkClick r:id="rId3"/>
              </a:rPr>
              <a:t>RM.networks@skillsforcare.org.uk</a:t>
            </a:r>
            <a:r>
              <a:rPr lang="en-GB" sz="1200" b="0" i="0" kern="1200" dirty="0">
                <a:solidFill>
                  <a:schemeClr val="tx1"/>
                </a:solidFill>
                <a:effectLst/>
                <a:latin typeface="+mn-lt"/>
                <a:ea typeface="+mn-ea"/>
                <a:cs typeface="+mn-cs"/>
              </a:rPr>
              <a:t>.</a:t>
            </a:r>
          </a:p>
          <a:p>
            <a:endParaRPr lang="en-GB" dirty="0"/>
          </a:p>
        </p:txBody>
      </p:sp>
      <p:sp>
        <p:nvSpPr>
          <p:cNvPr id="4" name="Slide Number Placeholder 3"/>
          <p:cNvSpPr>
            <a:spLocks noGrp="1"/>
          </p:cNvSpPr>
          <p:nvPr>
            <p:ph type="sldNum" sz="quarter" idx="5"/>
          </p:nvPr>
        </p:nvSpPr>
        <p:spPr/>
        <p:txBody>
          <a:bodyPr/>
          <a:lstStyle/>
          <a:p>
            <a:fld id="{A5EB467E-689E-4776-8297-2FB7C7A995D4}" type="slidenum">
              <a:rPr lang="en-GB" smtClean="0"/>
              <a:t>12</a:t>
            </a:fld>
            <a:endParaRPr lang="en-GB" dirty="0"/>
          </a:p>
        </p:txBody>
      </p:sp>
    </p:spTree>
    <p:extLst>
      <p:ext uri="{BB962C8B-B14F-4D97-AF65-F5344CB8AC3E}">
        <p14:creationId xmlns:p14="http://schemas.microsoft.com/office/powerpoint/2010/main" val="395899078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Leadership and management">
    <p:spTree>
      <p:nvGrpSpPr>
        <p:cNvPr id="1" name=""/>
        <p:cNvGrpSpPr/>
        <p:nvPr/>
      </p:nvGrpSpPr>
      <p:grpSpPr>
        <a:xfrm>
          <a:off x="0" y="0"/>
          <a:ext cx="0" cy="0"/>
          <a:chOff x="0" y="0"/>
          <a:chExt cx="0" cy="0"/>
        </a:xfrm>
      </p:grpSpPr>
      <p:pic>
        <p:nvPicPr>
          <p:cNvPr id="11" name="Picture 10" descr="A picture containing necklace, drawing&#10;&#10;Description automatically generated">
            <a:extLst>
              <a:ext uri="{FF2B5EF4-FFF2-40B4-BE49-F238E27FC236}">
                <a16:creationId xmlns:a16="http://schemas.microsoft.com/office/drawing/2014/main" id="{C7F98455-8795-434A-B68C-C5E56166DE4B}"/>
              </a:ext>
            </a:extLst>
          </p:cNvPr>
          <p:cNvPicPr>
            <a:picLocks noChangeAspect="1"/>
          </p:cNvPicPr>
          <p:nvPr userDrawn="1"/>
        </p:nvPicPr>
        <p:blipFill rotWithShape="1">
          <a:blip r:embed="rId2"/>
          <a:srcRect r="8865"/>
          <a:stretch/>
        </p:blipFill>
        <p:spPr>
          <a:xfrm>
            <a:off x="4750293" y="0"/>
            <a:ext cx="4393707" cy="6858000"/>
          </a:xfrm>
          <a:prstGeom prst="rect">
            <a:avLst/>
          </a:prstGeom>
        </p:spPr>
      </p:pic>
      <p:sp>
        <p:nvSpPr>
          <p:cNvPr id="4" name="Rectangle 3">
            <a:extLst>
              <a:ext uri="{FF2B5EF4-FFF2-40B4-BE49-F238E27FC236}">
                <a16:creationId xmlns:a16="http://schemas.microsoft.com/office/drawing/2014/main" id="{571998BB-913A-A549-8D2B-4ED8DE9C0B2D}"/>
              </a:ext>
            </a:extLst>
          </p:cNvPr>
          <p:cNvSpPr/>
          <p:nvPr userDrawn="1"/>
        </p:nvSpPr>
        <p:spPr>
          <a:xfrm>
            <a:off x="0" y="6416675"/>
            <a:ext cx="9144000" cy="4413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itle 1">
            <a:extLst>
              <a:ext uri="{FF2B5EF4-FFF2-40B4-BE49-F238E27FC236}">
                <a16:creationId xmlns:a16="http://schemas.microsoft.com/office/drawing/2014/main" id="{36FB1583-49B7-884D-8DA4-FEB371CB35F0}"/>
              </a:ext>
            </a:extLst>
          </p:cNvPr>
          <p:cNvSpPr>
            <a:spLocks noGrp="1"/>
          </p:cNvSpPr>
          <p:nvPr>
            <p:ph type="title" hasCustomPrompt="1"/>
          </p:nvPr>
        </p:nvSpPr>
        <p:spPr>
          <a:xfrm>
            <a:off x="367729" y="740664"/>
            <a:ext cx="4711167" cy="1465823"/>
          </a:xfrm>
          <a:prstGeom prst="rect">
            <a:avLst/>
          </a:prstGeom>
          <a:noFill/>
          <a:ln w="12700">
            <a:noFill/>
          </a:ln>
        </p:spPr>
        <p:txBody>
          <a:bodyPr/>
          <a:lstStyle>
            <a:lvl1pPr>
              <a:defRPr sz="4200" b="1">
                <a:solidFill>
                  <a:srgbClr val="005EB8"/>
                </a:solidFill>
              </a:defRPr>
            </a:lvl1pPr>
          </a:lstStyle>
          <a:p>
            <a:r>
              <a:rPr lang="en-GB" dirty="0"/>
              <a:t>Click to edit Master title style  </a:t>
            </a:r>
            <a:endParaRPr lang="en-US" dirty="0"/>
          </a:p>
        </p:txBody>
      </p:sp>
      <p:sp>
        <p:nvSpPr>
          <p:cNvPr id="6" name="Text Placeholder 7">
            <a:extLst>
              <a:ext uri="{FF2B5EF4-FFF2-40B4-BE49-F238E27FC236}">
                <a16:creationId xmlns:a16="http://schemas.microsoft.com/office/drawing/2014/main" id="{0DBBB70A-3403-E54D-A71A-920BED978B30}"/>
              </a:ext>
            </a:extLst>
          </p:cNvPr>
          <p:cNvSpPr>
            <a:spLocks noGrp="1"/>
          </p:cNvSpPr>
          <p:nvPr>
            <p:ph type="body" sz="quarter" idx="10"/>
          </p:nvPr>
        </p:nvSpPr>
        <p:spPr>
          <a:xfrm>
            <a:off x="349441" y="2325750"/>
            <a:ext cx="6718871" cy="646811"/>
          </a:xfrm>
          <a:prstGeom prst="rect">
            <a:avLst/>
          </a:prstGeom>
        </p:spPr>
        <p:txBody>
          <a:bodyPr/>
          <a:lstStyle>
            <a:lvl1pPr marL="457200" indent="-457200">
              <a:buClr>
                <a:srgbClr val="E87722"/>
              </a:buClr>
              <a:buFont typeface="Wingdings" pitchFamily="2" charset="2"/>
              <a:buChar char="§"/>
              <a:defRPr>
                <a:solidFill>
                  <a:srgbClr val="E87722"/>
                </a:solidFill>
              </a:defRPr>
            </a:lvl1pPr>
            <a:lvl2pPr marL="685800" indent="-228600">
              <a:buClr>
                <a:srgbClr val="005EB8"/>
              </a:buClr>
              <a:buFont typeface="Wingdings" pitchFamily="2" charset="2"/>
              <a:buChar char="§"/>
              <a:defRPr>
                <a:solidFill>
                  <a:schemeClr val="tx1"/>
                </a:solidFill>
              </a:defRPr>
            </a:lvl2pPr>
            <a:lvl3pPr marL="1143000" indent="-228600">
              <a:buClr>
                <a:srgbClr val="005EB8"/>
              </a:buClr>
              <a:buFont typeface="Wingdings" pitchFamily="2" charset="2"/>
              <a:buChar char="§"/>
              <a:defRPr>
                <a:solidFill>
                  <a:schemeClr val="tx1"/>
                </a:solidFill>
              </a:defRPr>
            </a:lvl3pPr>
            <a:lvl4pPr marL="1600200" indent="-228600">
              <a:buClr>
                <a:srgbClr val="005EB8"/>
              </a:buClr>
              <a:buFont typeface="Wingdings" pitchFamily="2" charset="2"/>
              <a:buChar char="§"/>
              <a:defRPr>
                <a:solidFill>
                  <a:schemeClr val="tx1"/>
                </a:solidFill>
              </a:defRPr>
            </a:lvl4pPr>
            <a:lvl5pPr marL="2057400" indent="-228600">
              <a:buClr>
                <a:srgbClr val="005EB8"/>
              </a:buClr>
              <a:buFont typeface="Wingdings" pitchFamily="2" charset="2"/>
              <a:buChar char="§"/>
              <a:defRPr>
                <a:solidFill>
                  <a:schemeClr val="tx1"/>
                </a:solidFill>
              </a:defRPr>
            </a:lvl5pPr>
          </a:lstStyle>
          <a:p>
            <a:pPr lvl="0"/>
            <a:r>
              <a:rPr lang="en-GB" dirty="0"/>
              <a:t>Click to edit Master text styles</a:t>
            </a:r>
          </a:p>
        </p:txBody>
      </p:sp>
    </p:spTree>
    <p:extLst>
      <p:ext uri="{BB962C8B-B14F-4D97-AF65-F5344CB8AC3E}">
        <p14:creationId xmlns:p14="http://schemas.microsoft.com/office/powerpoint/2010/main" val="21967380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ind out more on white">
    <p:spTree>
      <p:nvGrpSpPr>
        <p:cNvPr id="1" name=""/>
        <p:cNvGrpSpPr/>
        <p:nvPr/>
      </p:nvGrpSpPr>
      <p:grpSpPr>
        <a:xfrm>
          <a:off x="0" y="0"/>
          <a:ext cx="0" cy="0"/>
          <a:chOff x="0" y="0"/>
          <a:chExt cx="0" cy="0"/>
        </a:xfrm>
      </p:grpSpPr>
      <p:pic>
        <p:nvPicPr>
          <p:cNvPr id="3" name="Picture 2" descr="A close up of a logo&#10;&#10;Description automatically generated">
            <a:extLst>
              <a:ext uri="{FF2B5EF4-FFF2-40B4-BE49-F238E27FC236}">
                <a16:creationId xmlns:a16="http://schemas.microsoft.com/office/drawing/2014/main" id="{E9FDFB63-4344-3947-984E-A1CE7A9A1D8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770885" y="913059"/>
            <a:ext cx="5598000" cy="3234078"/>
          </a:xfrm>
          <a:prstGeom prst="rect">
            <a:avLst/>
          </a:prstGeom>
        </p:spPr>
      </p:pic>
      <p:sp>
        <p:nvSpPr>
          <p:cNvPr id="8" name="Title 1">
            <a:extLst>
              <a:ext uri="{FF2B5EF4-FFF2-40B4-BE49-F238E27FC236}">
                <a16:creationId xmlns:a16="http://schemas.microsoft.com/office/drawing/2014/main" id="{A6CE4ECB-F4B8-2F48-ADCE-069ADD7C7C5D}"/>
              </a:ext>
            </a:extLst>
          </p:cNvPr>
          <p:cNvSpPr>
            <a:spLocks noGrp="1"/>
          </p:cNvSpPr>
          <p:nvPr>
            <p:ph type="title" hasCustomPrompt="1"/>
          </p:nvPr>
        </p:nvSpPr>
        <p:spPr>
          <a:xfrm>
            <a:off x="367729" y="5298130"/>
            <a:ext cx="8404312" cy="646811"/>
          </a:xfrm>
          <a:prstGeom prst="rect">
            <a:avLst/>
          </a:prstGeom>
          <a:noFill/>
          <a:ln w="12700">
            <a:noFill/>
          </a:ln>
        </p:spPr>
        <p:txBody>
          <a:bodyPr/>
          <a:lstStyle>
            <a:lvl1pPr algn="ctr">
              <a:defRPr sz="3600" b="0">
                <a:solidFill>
                  <a:srgbClr val="005EB8"/>
                </a:solidFill>
              </a:defRPr>
            </a:lvl1pPr>
          </a:lstStyle>
          <a:p>
            <a:r>
              <a:rPr lang="en-GB" dirty="0"/>
              <a:t>Click to edit Master title style  </a:t>
            </a:r>
            <a:endParaRPr lang="en-US" dirty="0"/>
          </a:p>
        </p:txBody>
      </p:sp>
      <p:sp>
        <p:nvSpPr>
          <p:cNvPr id="9" name="Title 1">
            <a:extLst>
              <a:ext uri="{FF2B5EF4-FFF2-40B4-BE49-F238E27FC236}">
                <a16:creationId xmlns:a16="http://schemas.microsoft.com/office/drawing/2014/main" id="{CCA13266-95EC-6148-A549-65314ACCA951}"/>
              </a:ext>
            </a:extLst>
          </p:cNvPr>
          <p:cNvSpPr txBox="1">
            <a:spLocks/>
          </p:cNvSpPr>
          <p:nvPr userDrawn="1"/>
        </p:nvSpPr>
        <p:spPr>
          <a:xfrm>
            <a:off x="367729" y="4554211"/>
            <a:ext cx="8404312" cy="646811"/>
          </a:xfrm>
          <a:prstGeom prst="rect">
            <a:avLst/>
          </a:prstGeom>
          <a:noFill/>
          <a:ln w="12700">
            <a:noFill/>
          </a:ln>
        </p:spPr>
        <p:txBody>
          <a:bodyPr/>
          <a:lstStyle>
            <a:lvl1pPr algn="ctr" defTabSz="914400" rtl="0" eaLnBrk="1" latinLnBrk="0" hangingPunct="1">
              <a:lnSpc>
                <a:spcPct val="90000"/>
              </a:lnSpc>
              <a:spcBef>
                <a:spcPct val="0"/>
              </a:spcBef>
              <a:buNone/>
              <a:defRPr sz="3600" b="0" kern="1200">
                <a:solidFill>
                  <a:srgbClr val="005EB8"/>
                </a:solidFill>
                <a:latin typeface="+mj-lt"/>
                <a:ea typeface="+mj-ea"/>
                <a:cs typeface="+mj-cs"/>
              </a:defRPr>
            </a:lvl1pPr>
          </a:lstStyle>
          <a:p>
            <a:r>
              <a:rPr lang="en-GB" b="1" dirty="0"/>
              <a:t>Find out more</a:t>
            </a:r>
            <a:endParaRPr lang="en-US" b="1" dirty="0"/>
          </a:p>
        </p:txBody>
      </p:sp>
    </p:spTree>
    <p:extLst>
      <p:ext uri="{BB962C8B-B14F-4D97-AF65-F5344CB8AC3E}">
        <p14:creationId xmlns:p14="http://schemas.microsoft.com/office/powerpoint/2010/main" val="33164318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Find out more on blu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2016D2D-0788-384E-981C-794F2F4D423A}"/>
              </a:ext>
            </a:extLst>
          </p:cNvPr>
          <p:cNvSpPr/>
          <p:nvPr userDrawn="1"/>
        </p:nvSpPr>
        <p:spPr>
          <a:xfrm>
            <a:off x="0" y="0"/>
            <a:ext cx="9144000" cy="6858000"/>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5" descr="A picture containing drawing&#10;&#10;Description automatically generated">
            <a:extLst>
              <a:ext uri="{FF2B5EF4-FFF2-40B4-BE49-F238E27FC236}">
                <a16:creationId xmlns:a16="http://schemas.microsoft.com/office/drawing/2014/main" id="{3E9C1A09-1E73-294C-BB9D-46B1ACFB523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773800" y="913059"/>
            <a:ext cx="5596400" cy="3233154"/>
          </a:xfrm>
          <a:prstGeom prst="rect">
            <a:avLst/>
          </a:prstGeom>
        </p:spPr>
      </p:pic>
      <p:sp>
        <p:nvSpPr>
          <p:cNvPr id="8" name="Title 1">
            <a:extLst>
              <a:ext uri="{FF2B5EF4-FFF2-40B4-BE49-F238E27FC236}">
                <a16:creationId xmlns:a16="http://schemas.microsoft.com/office/drawing/2014/main" id="{24CE72D4-1CC1-1E46-8A38-EDA405B8EB43}"/>
              </a:ext>
            </a:extLst>
          </p:cNvPr>
          <p:cNvSpPr>
            <a:spLocks noGrp="1"/>
          </p:cNvSpPr>
          <p:nvPr>
            <p:ph type="title" hasCustomPrompt="1"/>
          </p:nvPr>
        </p:nvSpPr>
        <p:spPr>
          <a:xfrm>
            <a:off x="367729" y="5298130"/>
            <a:ext cx="8404312" cy="646811"/>
          </a:xfrm>
          <a:prstGeom prst="rect">
            <a:avLst/>
          </a:prstGeom>
          <a:noFill/>
          <a:ln w="12700">
            <a:noFill/>
          </a:ln>
        </p:spPr>
        <p:txBody>
          <a:bodyPr/>
          <a:lstStyle>
            <a:lvl1pPr algn="ctr">
              <a:defRPr sz="3600" b="0">
                <a:solidFill>
                  <a:schemeClr val="bg1"/>
                </a:solidFill>
              </a:defRPr>
            </a:lvl1pPr>
          </a:lstStyle>
          <a:p>
            <a:r>
              <a:rPr lang="en-GB" dirty="0"/>
              <a:t>Click to edit Master title style  </a:t>
            </a:r>
            <a:endParaRPr lang="en-US" dirty="0"/>
          </a:p>
        </p:txBody>
      </p:sp>
      <p:sp>
        <p:nvSpPr>
          <p:cNvPr id="9" name="Title 1">
            <a:extLst>
              <a:ext uri="{FF2B5EF4-FFF2-40B4-BE49-F238E27FC236}">
                <a16:creationId xmlns:a16="http://schemas.microsoft.com/office/drawing/2014/main" id="{ADEB3A95-291A-3F45-B0CE-3CF6E473D041}"/>
              </a:ext>
            </a:extLst>
          </p:cNvPr>
          <p:cNvSpPr txBox="1">
            <a:spLocks/>
          </p:cNvSpPr>
          <p:nvPr userDrawn="1"/>
        </p:nvSpPr>
        <p:spPr>
          <a:xfrm>
            <a:off x="367729" y="4554211"/>
            <a:ext cx="8404312" cy="646811"/>
          </a:xfrm>
          <a:prstGeom prst="rect">
            <a:avLst/>
          </a:prstGeom>
          <a:noFill/>
          <a:ln w="12700">
            <a:noFill/>
          </a:ln>
        </p:spPr>
        <p:txBody>
          <a:bodyPr/>
          <a:lstStyle>
            <a:lvl1pPr algn="ctr" defTabSz="914400" rtl="0" eaLnBrk="1" latinLnBrk="0" hangingPunct="1">
              <a:lnSpc>
                <a:spcPct val="90000"/>
              </a:lnSpc>
              <a:spcBef>
                <a:spcPct val="0"/>
              </a:spcBef>
              <a:buNone/>
              <a:defRPr sz="3600" b="0" kern="1200">
                <a:solidFill>
                  <a:srgbClr val="005EB8"/>
                </a:solidFill>
                <a:latin typeface="+mj-lt"/>
                <a:ea typeface="+mj-ea"/>
                <a:cs typeface="+mj-cs"/>
              </a:defRPr>
            </a:lvl1pPr>
          </a:lstStyle>
          <a:p>
            <a:r>
              <a:rPr lang="en-GB" b="1" dirty="0">
                <a:solidFill>
                  <a:schemeClr val="bg1"/>
                </a:solidFill>
              </a:rPr>
              <a:t>Find out more</a:t>
            </a:r>
            <a:endParaRPr lang="en-US" b="1" dirty="0">
              <a:solidFill>
                <a:schemeClr val="bg1"/>
              </a:solidFill>
            </a:endParaRPr>
          </a:p>
        </p:txBody>
      </p:sp>
    </p:spTree>
    <p:extLst>
      <p:ext uri="{BB962C8B-B14F-4D97-AF65-F5344CB8AC3E}">
        <p14:creationId xmlns:p14="http://schemas.microsoft.com/office/powerpoint/2010/main" val="9268435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us on white">
    <p:spTree>
      <p:nvGrpSpPr>
        <p:cNvPr id="1" name=""/>
        <p:cNvGrpSpPr/>
        <p:nvPr/>
      </p:nvGrpSpPr>
      <p:grpSpPr>
        <a:xfrm>
          <a:off x="0" y="0"/>
          <a:ext cx="0" cy="0"/>
          <a:chOff x="0" y="0"/>
          <a:chExt cx="0" cy="0"/>
        </a:xfrm>
      </p:grpSpPr>
      <p:pic>
        <p:nvPicPr>
          <p:cNvPr id="3" name="Picture 2" descr="A close up of a logo&#10;&#10;Description automatically generated">
            <a:extLst>
              <a:ext uri="{FF2B5EF4-FFF2-40B4-BE49-F238E27FC236}">
                <a16:creationId xmlns:a16="http://schemas.microsoft.com/office/drawing/2014/main" id="{E9FDFB63-4344-3947-984E-A1CE7A9A1D8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770885" y="913059"/>
            <a:ext cx="5598000" cy="3234078"/>
          </a:xfrm>
          <a:prstGeom prst="rect">
            <a:avLst/>
          </a:prstGeom>
        </p:spPr>
      </p:pic>
      <p:sp>
        <p:nvSpPr>
          <p:cNvPr id="8" name="Title 1">
            <a:extLst>
              <a:ext uri="{FF2B5EF4-FFF2-40B4-BE49-F238E27FC236}">
                <a16:creationId xmlns:a16="http://schemas.microsoft.com/office/drawing/2014/main" id="{A6CE4ECB-F4B8-2F48-ADCE-069ADD7C7C5D}"/>
              </a:ext>
            </a:extLst>
          </p:cNvPr>
          <p:cNvSpPr>
            <a:spLocks noGrp="1"/>
          </p:cNvSpPr>
          <p:nvPr>
            <p:ph type="title" hasCustomPrompt="1"/>
          </p:nvPr>
        </p:nvSpPr>
        <p:spPr>
          <a:xfrm>
            <a:off x="367729" y="5298130"/>
            <a:ext cx="8404312" cy="646811"/>
          </a:xfrm>
          <a:prstGeom prst="rect">
            <a:avLst/>
          </a:prstGeom>
          <a:noFill/>
          <a:ln w="12700">
            <a:noFill/>
          </a:ln>
        </p:spPr>
        <p:txBody>
          <a:bodyPr/>
          <a:lstStyle>
            <a:lvl1pPr algn="ctr">
              <a:defRPr sz="3600" b="0">
                <a:solidFill>
                  <a:srgbClr val="005EB8"/>
                </a:solidFill>
              </a:defRPr>
            </a:lvl1pPr>
          </a:lstStyle>
          <a:p>
            <a:r>
              <a:rPr lang="en-GB" dirty="0"/>
              <a:t>Click to edit Master title style  </a:t>
            </a:r>
            <a:endParaRPr lang="en-US" dirty="0"/>
          </a:p>
        </p:txBody>
      </p:sp>
      <p:sp>
        <p:nvSpPr>
          <p:cNvPr id="9" name="Title 1">
            <a:extLst>
              <a:ext uri="{FF2B5EF4-FFF2-40B4-BE49-F238E27FC236}">
                <a16:creationId xmlns:a16="http://schemas.microsoft.com/office/drawing/2014/main" id="{CCA13266-95EC-6148-A549-65314ACCA951}"/>
              </a:ext>
            </a:extLst>
          </p:cNvPr>
          <p:cNvSpPr txBox="1">
            <a:spLocks/>
          </p:cNvSpPr>
          <p:nvPr userDrawn="1"/>
        </p:nvSpPr>
        <p:spPr>
          <a:xfrm>
            <a:off x="367729" y="4554211"/>
            <a:ext cx="8404312" cy="646811"/>
          </a:xfrm>
          <a:prstGeom prst="rect">
            <a:avLst/>
          </a:prstGeom>
          <a:noFill/>
          <a:ln w="12700">
            <a:noFill/>
          </a:ln>
        </p:spPr>
        <p:txBody>
          <a:bodyPr/>
          <a:lstStyle>
            <a:lvl1pPr algn="ctr" defTabSz="914400" rtl="0" eaLnBrk="1" latinLnBrk="0" hangingPunct="1">
              <a:lnSpc>
                <a:spcPct val="90000"/>
              </a:lnSpc>
              <a:spcBef>
                <a:spcPct val="0"/>
              </a:spcBef>
              <a:buNone/>
              <a:defRPr sz="3600" b="0" kern="1200">
                <a:solidFill>
                  <a:srgbClr val="005EB8"/>
                </a:solidFill>
                <a:latin typeface="+mj-lt"/>
                <a:ea typeface="+mj-ea"/>
                <a:cs typeface="+mj-cs"/>
              </a:defRPr>
            </a:lvl1pPr>
          </a:lstStyle>
          <a:p>
            <a:r>
              <a:rPr lang="en-GB" b="1" dirty="0"/>
              <a:t>Contact us</a:t>
            </a:r>
            <a:endParaRPr lang="en-US" b="1" dirty="0"/>
          </a:p>
        </p:txBody>
      </p:sp>
    </p:spTree>
    <p:extLst>
      <p:ext uri="{BB962C8B-B14F-4D97-AF65-F5344CB8AC3E}">
        <p14:creationId xmlns:p14="http://schemas.microsoft.com/office/powerpoint/2010/main" val="39915214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act us on blu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2016D2D-0788-384E-981C-794F2F4D423A}"/>
              </a:ext>
            </a:extLst>
          </p:cNvPr>
          <p:cNvSpPr/>
          <p:nvPr userDrawn="1"/>
        </p:nvSpPr>
        <p:spPr>
          <a:xfrm>
            <a:off x="0" y="0"/>
            <a:ext cx="9144000" cy="6858000"/>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5" descr="A picture containing drawing&#10;&#10;Description automatically generated">
            <a:extLst>
              <a:ext uri="{FF2B5EF4-FFF2-40B4-BE49-F238E27FC236}">
                <a16:creationId xmlns:a16="http://schemas.microsoft.com/office/drawing/2014/main" id="{3E9C1A09-1E73-294C-BB9D-46B1ACFB523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773800" y="913059"/>
            <a:ext cx="5596400" cy="3233154"/>
          </a:xfrm>
          <a:prstGeom prst="rect">
            <a:avLst/>
          </a:prstGeom>
        </p:spPr>
      </p:pic>
      <p:sp>
        <p:nvSpPr>
          <p:cNvPr id="8" name="Title 1">
            <a:extLst>
              <a:ext uri="{FF2B5EF4-FFF2-40B4-BE49-F238E27FC236}">
                <a16:creationId xmlns:a16="http://schemas.microsoft.com/office/drawing/2014/main" id="{24CE72D4-1CC1-1E46-8A38-EDA405B8EB43}"/>
              </a:ext>
            </a:extLst>
          </p:cNvPr>
          <p:cNvSpPr>
            <a:spLocks noGrp="1"/>
          </p:cNvSpPr>
          <p:nvPr>
            <p:ph type="title" hasCustomPrompt="1"/>
          </p:nvPr>
        </p:nvSpPr>
        <p:spPr>
          <a:xfrm>
            <a:off x="367729" y="5298130"/>
            <a:ext cx="8404312" cy="646811"/>
          </a:xfrm>
          <a:prstGeom prst="rect">
            <a:avLst/>
          </a:prstGeom>
          <a:noFill/>
          <a:ln w="12700">
            <a:noFill/>
          </a:ln>
        </p:spPr>
        <p:txBody>
          <a:bodyPr/>
          <a:lstStyle>
            <a:lvl1pPr algn="ctr">
              <a:defRPr sz="3600" b="0">
                <a:solidFill>
                  <a:schemeClr val="bg1"/>
                </a:solidFill>
              </a:defRPr>
            </a:lvl1pPr>
          </a:lstStyle>
          <a:p>
            <a:r>
              <a:rPr lang="en-GB" dirty="0"/>
              <a:t>Click to edit Master title style  </a:t>
            </a:r>
            <a:endParaRPr lang="en-US" dirty="0"/>
          </a:p>
        </p:txBody>
      </p:sp>
      <p:sp>
        <p:nvSpPr>
          <p:cNvPr id="9" name="Title 1">
            <a:extLst>
              <a:ext uri="{FF2B5EF4-FFF2-40B4-BE49-F238E27FC236}">
                <a16:creationId xmlns:a16="http://schemas.microsoft.com/office/drawing/2014/main" id="{ADEB3A95-291A-3F45-B0CE-3CF6E473D041}"/>
              </a:ext>
            </a:extLst>
          </p:cNvPr>
          <p:cNvSpPr txBox="1">
            <a:spLocks/>
          </p:cNvSpPr>
          <p:nvPr userDrawn="1"/>
        </p:nvSpPr>
        <p:spPr>
          <a:xfrm>
            <a:off x="367729" y="4554211"/>
            <a:ext cx="8404312" cy="646811"/>
          </a:xfrm>
          <a:prstGeom prst="rect">
            <a:avLst/>
          </a:prstGeom>
          <a:noFill/>
          <a:ln w="12700">
            <a:noFill/>
          </a:ln>
        </p:spPr>
        <p:txBody>
          <a:bodyPr/>
          <a:lstStyle>
            <a:lvl1pPr algn="ctr" defTabSz="914400" rtl="0" eaLnBrk="1" latinLnBrk="0" hangingPunct="1">
              <a:lnSpc>
                <a:spcPct val="90000"/>
              </a:lnSpc>
              <a:spcBef>
                <a:spcPct val="0"/>
              </a:spcBef>
              <a:buNone/>
              <a:defRPr sz="3600" b="0" kern="1200">
                <a:solidFill>
                  <a:srgbClr val="005EB8"/>
                </a:solidFill>
                <a:latin typeface="+mj-lt"/>
                <a:ea typeface="+mj-ea"/>
                <a:cs typeface="+mj-cs"/>
              </a:defRPr>
            </a:lvl1pPr>
          </a:lstStyle>
          <a:p>
            <a:r>
              <a:rPr lang="en-GB" b="1" dirty="0">
                <a:solidFill>
                  <a:schemeClr val="bg1"/>
                </a:solidFill>
              </a:rPr>
              <a:t>Contact us</a:t>
            </a:r>
            <a:endParaRPr lang="en-US" b="1" dirty="0">
              <a:solidFill>
                <a:schemeClr val="bg1"/>
              </a:solidFill>
            </a:endParaRPr>
          </a:p>
        </p:txBody>
      </p:sp>
    </p:spTree>
    <p:extLst>
      <p:ext uri="{BB962C8B-B14F-4D97-AF65-F5344CB8AC3E}">
        <p14:creationId xmlns:p14="http://schemas.microsoft.com/office/powerpoint/2010/main" val="4460956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areers/young peopl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71998BB-913A-A549-8D2B-4ED8DE9C0B2D}"/>
              </a:ext>
            </a:extLst>
          </p:cNvPr>
          <p:cNvSpPr/>
          <p:nvPr userDrawn="1"/>
        </p:nvSpPr>
        <p:spPr>
          <a:xfrm>
            <a:off x="0" y="6416675"/>
            <a:ext cx="9144000" cy="441326"/>
          </a:xfrm>
          <a:prstGeom prst="rect">
            <a:avLst/>
          </a:prstGeom>
          <a:solidFill>
            <a:srgbClr val="005EB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itle 1">
            <a:extLst>
              <a:ext uri="{FF2B5EF4-FFF2-40B4-BE49-F238E27FC236}">
                <a16:creationId xmlns:a16="http://schemas.microsoft.com/office/drawing/2014/main" id="{36FB1583-49B7-884D-8DA4-FEB371CB35F0}"/>
              </a:ext>
            </a:extLst>
          </p:cNvPr>
          <p:cNvSpPr>
            <a:spLocks noGrp="1"/>
          </p:cNvSpPr>
          <p:nvPr>
            <p:ph type="title" hasCustomPrompt="1"/>
          </p:nvPr>
        </p:nvSpPr>
        <p:spPr>
          <a:xfrm>
            <a:off x="367729" y="740664"/>
            <a:ext cx="6718871" cy="1169861"/>
          </a:xfrm>
          <a:prstGeom prst="rect">
            <a:avLst/>
          </a:prstGeom>
          <a:noFill/>
          <a:ln w="12700">
            <a:noFill/>
          </a:ln>
        </p:spPr>
        <p:txBody>
          <a:bodyPr/>
          <a:lstStyle>
            <a:lvl1pPr>
              <a:defRPr sz="4200" b="1">
                <a:solidFill>
                  <a:srgbClr val="005EB8"/>
                </a:solidFill>
              </a:defRPr>
            </a:lvl1pPr>
          </a:lstStyle>
          <a:p>
            <a:r>
              <a:rPr lang="en-GB" dirty="0"/>
              <a:t>Click to edit Master title style  </a:t>
            </a:r>
            <a:endParaRPr lang="en-US" dirty="0"/>
          </a:p>
        </p:txBody>
      </p:sp>
      <p:sp>
        <p:nvSpPr>
          <p:cNvPr id="6" name="Text Placeholder 7">
            <a:extLst>
              <a:ext uri="{FF2B5EF4-FFF2-40B4-BE49-F238E27FC236}">
                <a16:creationId xmlns:a16="http://schemas.microsoft.com/office/drawing/2014/main" id="{0DBBB70A-3403-E54D-A71A-920BED978B30}"/>
              </a:ext>
            </a:extLst>
          </p:cNvPr>
          <p:cNvSpPr>
            <a:spLocks noGrp="1"/>
          </p:cNvSpPr>
          <p:nvPr>
            <p:ph type="body" sz="quarter" idx="10"/>
          </p:nvPr>
        </p:nvSpPr>
        <p:spPr>
          <a:xfrm>
            <a:off x="349441" y="2325750"/>
            <a:ext cx="6718871" cy="646811"/>
          </a:xfrm>
          <a:prstGeom prst="rect">
            <a:avLst/>
          </a:prstGeom>
        </p:spPr>
        <p:txBody>
          <a:bodyPr/>
          <a:lstStyle>
            <a:lvl1pPr marL="457200" indent="-457200">
              <a:buClr>
                <a:srgbClr val="005EB8"/>
              </a:buClr>
              <a:buFont typeface="Wingdings" pitchFamily="2" charset="2"/>
              <a:buChar char="§"/>
              <a:defRPr>
                <a:solidFill>
                  <a:srgbClr val="005EB8"/>
                </a:solidFill>
              </a:defRPr>
            </a:lvl1pPr>
            <a:lvl2pPr marL="685800" indent="-228600">
              <a:buClr>
                <a:srgbClr val="005EB8"/>
              </a:buClr>
              <a:buFont typeface="Wingdings" pitchFamily="2" charset="2"/>
              <a:buChar char="§"/>
              <a:defRPr>
                <a:solidFill>
                  <a:schemeClr val="tx1"/>
                </a:solidFill>
              </a:defRPr>
            </a:lvl2pPr>
            <a:lvl3pPr marL="1143000" indent="-228600">
              <a:buClr>
                <a:srgbClr val="005EB8"/>
              </a:buClr>
              <a:buFont typeface="Wingdings" pitchFamily="2" charset="2"/>
              <a:buChar char="§"/>
              <a:defRPr>
                <a:solidFill>
                  <a:schemeClr val="tx1"/>
                </a:solidFill>
              </a:defRPr>
            </a:lvl3pPr>
            <a:lvl4pPr marL="1600200" indent="-228600">
              <a:buClr>
                <a:srgbClr val="005EB8"/>
              </a:buClr>
              <a:buFont typeface="Wingdings" pitchFamily="2" charset="2"/>
              <a:buChar char="§"/>
              <a:defRPr>
                <a:solidFill>
                  <a:schemeClr val="tx1"/>
                </a:solidFill>
              </a:defRPr>
            </a:lvl4pPr>
            <a:lvl5pPr marL="2057400" indent="-228600">
              <a:buClr>
                <a:srgbClr val="005EB8"/>
              </a:buClr>
              <a:buFont typeface="Wingdings" pitchFamily="2" charset="2"/>
              <a:buChar char="§"/>
              <a:defRPr>
                <a:solidFill>
                  <a:schemeClr val="tx1"/>
                </a:solidFill>
              </a:defRPr>
            </a:lvl5pPr>
          </a:lstStyle>
          <a:p>
            <a:pPr lvl="0"/>
            <a:r>
              <a:rPr lang="en-GB" dirty="0"/>
              <a:t>Click to edit Master text styles</a:t>
            </a:r>
          </a:p>
        </p:txBody>
      </p:sp>
      <p:pic>
        <p:nvPicPr>
          <p:cNvPr id="8" name="Picture 7">
            <a:extLst>
              <a:ext uri="{FF2B5EF4-FFF2-40B4-BE49-F238E27FC236}">
                <a16:creationId xmlns:a16="http://schemas.microsoft.com/office/drawing/2014/main" id="{71227A66-0678-1C49-A37B-07FDED0ACB9D}"/>
              </a:ext>
            </a:extLst>
          </p:cNvPr>
          <p:cNvPicPr>
            <a:picLocks noChangeAspect="1"/>
          </p:cNvPicPr>
          <p:nvPr userDrawn="1"/>
        </p:nvPicPr>
        <p:blipFill>
          <a:blip r:embed="rId2"/>
          <a:srcRect/>
          <a:stretch/>
        </p:blipFill>
        <p:spPr>
          <a:xfrm>
            <a:off x="3888" y="3292838"/>
            <a:ext cx="9136224" cy="2984500"/>
          </a:xfrm>
          <a:prstGeom prst="rect">
            <a:avLst/>
          </a:prstGeom>
        </p:spPr>
      </p:pic>
    </p:spTree>
    <p:extLst>
      <p:ext uri="{BB962C8B-B14F-4D97-AF65-F5344CB8AC3E}">
        <p14:creationId xmlns:p14="http://schemas.microsoft.com/office/powerpoint/2010/main" val="16093516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Subtitle slide 7 (orange)">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A27DCEC3-7146-6E4C-922B-3BC0DD4E479B}"/>
              </a:ext>
            </a:extLst>
          </p:cNvPr>
          <p:cNvSpPr/>
          <p:nvPr userDrawn="1"/>
        </p:nvSpPr>
        <p:spPr>
          <a:xfrm>
            <a:off x="0" y="6416675"/>
            <a:ext cx="9144000" cy="441326"/>
          </a:xfrm>
          <a:prstGeom prst="rect">
            <a:avLst/>
          </a:prstGeom>
          <a:solidFill>
            <a:srgbClr val="E877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title" hasCustomPrompt="1"/>
          </p:nvPr>
        </p:nvSpPr>
        <p:spPr>
          <a:xfrm>
            <a:off x="367729" y="3095851"/>
            <a:ext cx="8396563" cy="666297"/>
          </a:xfrm>
          <a:prstGeom prst="rect">
            <a:avLst/>
          </a:prstGeom>
          <a:noFill/>
          <a:ln w="12700">
            <a:noFill/>
          </a:ln>
        </p:spPr>
        <p:txBody>
          <a:bodyPr/>
          <a:lstStyle>
            <a:lvl1pPr>
              <a:defRPr sz="4200" b="1">
                <a:solidFill>
                  <a:srgbClr val="E87722"/>
                </a:solidFill>
              </a:defRPr>
            </a:lvl1pPr>
          </a:lstStyle>
          <a:p>
            <a:r>
              <a:rPr lang="en-GB" dirty="0"/>
              <a:t>Click to edit Master title style </a:t>
            </a:r>
            <a:endParaRPr lang="en-US" dirty="0"/>
          </a:p>
        </p:txBody>
      </p:sp>
    </p:spTree>
    <p:extLst>
      <p:ext uri="{BB962C8B-B14F-4D97-AF65-F5344CB8AC3E}">
        <p14:creationId xmlns:p14="http://schemas.microsoft.com/office/powerpoint/2010/main" val="787584976"/>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107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Subtitle slide 7 (orange)">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A27DCEC3-7146-6E4C-922B-3BC0DD4E479B}"/>
              </a:ext>
            </a:extLst>
          </p:cNvPr>
          <p:cNvSpPr/>
          <p:nvPr userDrawn="1"/>
        </p:nvSpPr>
        <p:spPr>
          <a:xfrm>
            <a:off x="0" y="6416675"/>
            <a:ext cx="9144000" cy="441326"/>
          </a:xfrm>
          <a:prstGeom prst="rect">
            <a:avLst/>
          </a:prstGeom>
          <a:solidFill>
            <a:srgbClr val="E877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title" hasCustomPrompt="1"/>
          </p:nvPr>
        </p:nvSpPr>
        <p:spPr>
          <a:xfrm>
            <a:off x="367729" y="3095851"/>
            <a:ext cx="8396563" cy="666297"/>
          </a:xfrm>
          <a:prstGeom prst="rect">
            <a:avLst/>
          </a:prstGeom>
          <a:noFill/>
          <a:ln w="12700">
            <a:noFill/>
          </a:ln>
        </p:spPr>
        <p:txBody>
          <a:bodyPr/>
          <a:lstStyle>
            <a:lvl1pPr>
              <a:defRPr sz="4200" b="1">
                <a:solidFill>
                  <a:srgbClr val="E87722"/>
                </a:solidFill>
              </a:defRPr>
            </a:lvl1pPr>
          </a:lstStyle>
          <a:p>
            <a:r>
              <a:rPr lang="en-GB" dirty="0"/>
              <a:t>Click to edit Master title style </a:t>
            </a:r>
            <a:endParaRPr lang="en-US" dirty="0"/>
          </a:p>
        </p:txBody>
      </p:sp>
    </p:spTree>
    <p:extLst>
      <p:ext uri="{BB962C8B-B14F-4D97-AF65-F5344CB8AC3E}">
        <p14:creationId xmlns:p14="http://schemas.microsoft.com/office/powerpoint/2010/main" val="169255738"/>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107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eadership and managem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F357A81-478E-CA45-A841-088A0D106062}"/>
              </a:ext>
            </a:extLst>
          </p:cNvPr>
          <p:cNvSpPr/>
          <p:nvPr userDrawn="1"/>
        </p:nvSpPr>
        <p:spPr>
          <a:xfrm>
            <a:off x="0" y="6416675"/>
            <a:ext cx="9144000" cy="441326"/>
          </a:xfrm>
          <a:prstGeom prst="rect">
            <a:avLst/>
          </a:prstGeom>
          <a:solidFill>
            <a:srgbClr val="E877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itle 1">
            <a:extLst>
              <a:ext uri="{FF2B5EF4-FFF2-40B4-BE49-F238E27FC236}">
                <a16:creationId xmlns:a16="http://schemas.microsoft.com/office/drawing/2014/main" id="{183DF0C0-4911-1B47-A402-0E0D2BE73A0E}"/>
              </a:ext>
            </a:extLst>
          </p:cNvPr>
          <p:cNvSpPr>
            <a:spLocks noGrp="1"/>
          </p:cNvSpPr>
          <p:nvPr>
            <p:ph type="title" hasCustomPrompt="1"/>
          </p:nvPr>
        </p:nvSpPr>
        <p:spPr>
          <a:xfrm>
            <a:off x="367729" y="441325"/>
            <a:ext cx="6982305" cy="646811"/>
          </a:xfrm>
          <a:prstGeom prst="rect">
            <a:avLst/>
          </a:prstGeom>
          <a:noFill/>
          <a:ln w="12700">
            <a:noFill/>
          </a:ln>
        </p:spPr>
        <p:txBody>
          <a:bodyPr/>
          <a:lstStyle>
            <a:lvl1pPr>
              <a:defRPr sz="3600" b="1">
                <a:solidFill>
                  <a:srgbClr val="005EB8"/>
                </a:solidFill>
              </a:defRPr>
            </a:lvl1pPr>
          </a:lstStyle>
          <a:p>
            <a:r>
              <a:rPr lang="en-GB" dirty="0"/>
              <a:t>Click to edit Master title style  </a:t>
            </a:r>
            <a:endParaRPr lang="en-US" dirty="0"/>
          </a:p>
        </p:txBody>
      </p:sp>
      <p:sp>
        <p:nvSpPr>
          <p:cNvPr id="6" name="Text Placeholder 3">
            <a:extLst>
              <a:ext uri="{FF2B5EF4-FFF2-40B4-BE49-F238E27FC236}">
                <a16:creationId xmlns:a16="http://schemas.microsoft.com/office/drawing/2014/main" id="{FA007014-30B5-9C43-A122-2198A767119D}"/>
              </a:ext>
            </a:extLst>
          </p:cNvPr>
          <p:cNvSpPr>
            <a:spLocks noGrp="1"/>
          </p:cNvSpPr>
          <p:nvPr>
            <p:ph type="body" sz="quarter" idx="11"/>
          </p:nvPr>
        </p:nvSpPr>
        <p:spPr>
          <a:xfrm>
            <a:off x="367730" y="2145794"/>
            <a:ext cx="6982304" cy="3989830"/>
          </a:xfrm>
          <a:prstGeom prst="rect">
            <a:avLst/>
          </a:prstGeom>
        </p:spPr>
        <p:txBody>
          <a:bodyPr/>
          <a:lstStyle>
            <a:lvl1pPr marL="228600" indent="-228600">
              <a:buClr>
                <a:srgbClr val="005EB8"/>
              </a:buClr>
              <a:buFont typeface="Wingdings" pitchFamily="2" charset="2"/>
              <a:buChar char="§"/>
              <a:defRPr sz="2400"/>
            </a:lvl1pPr>
            <a:lvl2pPr marL="685800" indent="-228600">
              <a:buClr>
                <a:srgbClr val="005EB8"/>
              </a:buClr>
              <a:buFont typeface="Wingdings" pitchFamily="2" charset="2"/>
              <a:buChar char="§"/>
              <a:defRPr sz="2000"/>
            </a:lvl2pPr>
            <a:lvl3pPr marL="1143000" indent="-228600">
              <a:buClr>
                <a:srgbClr val="005EB8"/>
              </a:buClr>
              <a:buFont typeface="Wingdings" pitchFamily="2" charset="2"/>
              <a:buChar char="§"/>
              <a:defRPr sz="1800"/>
            </a:lvl3pPr>
            <a:lvl4pPr marL="1600200" indent="-228600">
              <a:buClr>
                <a:srgbClr val="005EB8"/>
              </a:buClr>
              <a:buFont typeface="Wingdings" pitchFamily="2" charset="2"/>
              <a:buChar char="§"/>
              <a:defRPr sz="1600"/>
            </a:lvl4pPr>
            <a:lvl5pPr marL="2057400" indent="-228600">
              <a:buClr>
                <a:srgbClr val="005EB8"/>
              </a:buClr>
              <a:buFont typeface="Wingdings" pitchFamily="2" charset="2"/>
              <a:buChar char="§"/>
              <a:defRPr sz="1400"/>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7" name="Text Placeholder 9">
            <a:extLst>
              <a:ext uri="{FF2B5EF4-FFF2-40B4-BE49-F238E27FC236}">
                <a16:creationId xmlns:a16="http://schemas.microsoft.com/office/drawing/2014/main" id="{C260E0BD-312E-ED44-B40A-73964C6EEE28}"/>
              </a:ext>
            </a:extLst>
          </p:cNvPr>
          <p:cNvSpPr>
            <a:spLocks noGrp="1"/>
          </p:cNvSpPr>
          <p:nvPr>
            <p:ph type="body" sz="quarter" idx="12"/>
          </p:nvPr>
        </p:nvSpPr>
        <p:spPr>
          <a:xfrm>
            <a:off x="367728" y="1351027"/>
            <a:ext cx="6982305" cy="731837"/>
          </a:xfrm>
          <a:prstGeom prst="rect">
            <a:avLst/>
          </a:prstGeom>
        </p:spPr>
        <p:txBody>
          <a:bodyPr/>
          <a:lstStyle>
            <a:lvl1pPr marL="228600" indent="-228600">
              <a:buClr>
                <a:srgbClr val="E87722"/>
              </a:buClr>
              <a:buFont typeface="Wingdings" pitchFamily="2" charset="2"/>
              <a:buChar char="§"/>
              <a:defRPr>
                <a:solidFill>
                  <a:srgbClr val="E87722"/>
                </a:solidFill>
              </a:defRPr>
            </a:lvl1pPr>
            <a:lvl2pPr marL="685800" indent="-228600">
              <a:buClr>
                <a:srgbClr val="005EB8"/>
              </a:buClr>
              <a:buFont typeface="Wingdings" pitchFamily="2" charset="2"/>
              <a:buChar char="§"/>
              <a:defRPr/>
            </a:lvl2pPr>
            <a:lvl3pPr marL="1143000" indent="-228600">
              <a:buClr>
                <a:srgbClr val="005EB8"/>
              </a:buClr>
              <a:buFont typeface="Wingdings" pitchFamily="2" charset="2"/>
              <a:buChar char="§"/>
              <a:defRPr/>
            </a:lvl3pPr>
            <a:lvl4pPr marL="1600200" indent="-228600">
              <a:buClr>
                <a:srgbClr val="005EB8"/>
              </a:buClr>
              <a:buFont typeface="Wingdings" pitchFamily="2" charset="2"/>
              <a:buChar char="§"/>
              <a:defRPr/>
            </a:lvl4pPr>
            <a:lvl5pPr marL="2057400" indent="-228600">
              <a:buClr>
                <a:srgbClr val="005EB8"/>
              </a:buClr>
              <a:buFont typeface="Wingdings" pitchFamily="2" charset="2"/>
              <a:buChar char="§"/>
              <a:defRPr/>
            </a:lvl5pPr>
          </a:lstStyle>
          <a:p>
            <a:pPr lvl="0"/>
            <a:r>
              <a:rPr lang="en-GB" dirty="0"/>
              <a:t>Click to edit Master text styles</a:t>
            </a:r>
          </a:p>
        </p:txBody>
      </p:sp>
      <p:pic>
        <p:nvPicPr>
          <p:cNvPr id="3" name="Picture 2">
            <a:extLst>
              <a:ext uri="{FF2B5EF4-FFF2-40B4-BE49-F238E27FC236}">
                <a16:creationId xmlns:a16="http://schemas.microsoft.com/office/drawing/2014/main" id="{B8DBDC8C-6B15-A949-B64C-3E5076958C63}"/>
              </a:ext>
            </a:extLst>
          </p:cNvPr>
          <p:cNvPicPr>
            <a:picLocks noChangeAspect="1"/>
          </p:cNvPicPr>
          <p:nvPr userDrawn="1"/>
        </p:nvPicPr>
        <p:blipFill>
          <a:blip r:embed="rId2"/>
          <a:srcRect/>
          <a:stretch/>
        </p:blipFill>
        <p:spPr>
          <a:xfrm>
            <a:off x="7737800" y="1609971"/>
            <a:ext cx="1228324" cy="4614824"/>
          </a:xfrm>
          <a:prstGeom prst="rect">
            <a:avLst/>
          </a:prstGeom>
        </p:spPr>
      </p:pic>
    </p:spTree>
    <p:extLst>
      <p:ext uri="{BB962C8B-B14F-4D97-AF65-F5344CB8AC3E}">
        <p14:creationId xmlns:p14="http://schemas.microsoft.com/office/powerpoint/2010/main" val="2151965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ogo on white (thanks)">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61EFCE54-37F2-3142-AAC7-A2AD97F69029}"/>
              </a:ext>
            </a:extLst>
          </p:cNvPr>
          <p:cNvSpPr txBox="1"/>
          <p:nvPr userDrawn="1"/>
        </p:nvSpPr>
        <p:spPr>
          <a:xfrm>
            <a:off x="1188720" y="4845050"/>
            <a:ext cx="6766560" cy="1015663"/>
          </a:xfrm>
          <a:prstGeom prst="rect">
            <a:avLst/>
          </a:prstGeom>
          <a:noFill/>
        </p:spPr>
        <p:txBody>
          <a:bodyPr wrap="square" rtlCol="0">
            <a:spAutoFit/>
          </a:bodyPr>
          <a:lstStyle/>
          <a:p>
            <a:pPr algn="ctr"/>
            <a:r>
              <a:rPr lang="en-GB" sz="6000" b="0" dirty="0"/>
              <a:t>Thank you</a:t>
            </a:r>
          </a:p>
        </p:txBody>
      </p:sp>
      <p:pic>
        <p:nvPicPr>
          <p:cNvPr id="4" name="Picture 3" descr="A close up of a logo&#10;&#10;Description automatically generated">
            <a:extLst>
              <a:ext uri="{FF2B5EF4-FFF2-40B4-BE49-F238E27FC236}">
                <a16:creationId xmlns:a16="http://schemas.microsoft.com/office/drawing/2014/main" id="{85FDE45D-26D8-3E46-B069-86B1166C268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773000" y="1213493"/>
            <a:ext cx="5598000" cy="3234078"/>
          </a:xfrm>
          <a:prstGeom prst="rect">
            <a:avLst/>
          </a:prstGeom>
        </p:spPr>
      </p:pic>
    </p:spTree>
    <p:extLst>
      <p:ext uri="{BB962C8B-B14F-4D97-AF65-F5344CB8AC3E}">
        <p14:creationId xmlns:p14="http://schemas.microsoft.com/office/powerpoint/2010/main" val="14344117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ogo on blue (thanks)">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54B4C24-8E23-A849-8ABD-D076D01B4F93}"/>
              </a:ext>
            </a:extLst>
          </p:cNvPr>
          <p:cNvSpPr/>
          <p:nvPr userDrawn="1"/>
        </p:nvSpPr>
        <p:spPr>
          <a:xfrm>
            <a:off x="0" y="0"/>
            <a:ext cx="9144000" cy="6858000"/>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TextBox 6">
            <a:extLst>
              <a:ext uri="{FF2B5EF4-FFF2-40B4-BE49-F238E27FC236}">
                <a16:creationId xmlns:a16="http://schemas.microsoft.com/office/drawing/2014/main" id="{77225738-0017-6B48-9451-3D7AA0CD16E9}"/>
              </a:ext>
            </a:extLst>
          </p:cNvPr>
          <p:cNvSpPr txBox="1"/>
          <p:nvPr userDrawn="1"/>
        </p:nvSpPr>
        <p:spPr>
          <a:xfrm>
            <a:off x="1188720" y="4845050"/>
            <a:ext cx="6766560" cy="1015663"/>
          </a:xfrm>
          <a:prstGeom prst="rect">
            <a:avLst/>
          </a:prstGeom>
          <a:noFill/>
        </p:spPr>
        <p:txBody>
          <a:bodyPr wrap="square" rtlCol="0">
            <a:spAutoFit/>
          </a:bodyPr>
          <a:lstStyle/>
          <a:p>
            <a:pPr algn="ctr"/>
            <a:r>
              <a:rPr lang="en-GB" sz="6000" b="0" dirty="0">
                <a:solidFill>
                  <a:schemeClr val="bg1"/>
                </a:solidFill>
              </a:rPr>
              <a:t>Thank you</a:t>
            </a:r>
          </a:p>
        </p:txBody>
      </p:sp>
      <p:pic>
        <p:nvPicPr>
          <p:cNvPr id="5" name="Picture 4" descr="A picture containing drawing&#10;&#10;Description automatically generated">
            <a:extLst>
              <a:ext uri="{FF2B5EF4-FFF2-40B4-BE49-F238E27FC236}">
                <a16:creationId xmlns:a16="http://schemas.microsoft.com/office/drawing/2014/main" id="{A9D59B36-A22C-864E-83A5-9B434E41C33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773800" y="1213955"/>
            <a:ext cx="5596400" cy="3233154"/>
          </a:xfrm>
          <a:prstGeom prst="rect">
            <a:avLst/>
          </a:prstGeom>
        </p:spPr>
      </p:pic>
    </p:spTree>
    <p:extLst>
      <p:ext uri="{BB962C8B-B14F-4D97-AF65-F5344CB8AC3E}">
        <p14:creationId xmlns:p14="http://schemas.microsoft.com/office/powerpoint/2010/main" val="510167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Just logo on white">
    <p:spTree>
      <p:nvGrpSpPr>
        <p:cNvPr id="1" name=""/>
        <p:cNvGrpSpPr/>
        <p:nvPr/>
      </p:nvGrpSpPr>
      <p:grpSpPr>
        <a:xfrm>
          <a:off x="0" y="0"/>
          <a:ext cx="0" cy="0"/>
          <a:chOff x="0" y="0"/>
          <a:chExt cx="0" cy="0"/>
        </a:xfrm>
      </p:grpSpPr>
      <p:pic>
        <p:nvPicPr>
          <p:cNvPr id="3" name="Picture 2" descr="A close up of a logo&#10;&#10;Description automatically generated">
            <a:extLst>
              <a:ext uri="{FF2B5EF4-FFF2-40B4-BE49-F238E27FC236}">
                <a16:creationId xmlns:a16="http://schemas.microsoft.com/office/drawing/2014/main" id="{E9FDFB63-4344-3947-984E-A1CE7A9A1D8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773000" y="1811961"/>
            <a:ext cx="5598000" cy="3234078"/>
          </a:xfrm>
          <a:prstGeom prst="rect">
            <a:avLst/>
          </a:prstGeom>
        </p:spPr>
      </p:pic>
    </p:spTree>
    <p:extLst>
      <p:ext uri="{BB962C8B-B14F-4D97-AF65-F5344CB8AC3E}">
        <p14:creationId xmlns:p14="http://schemas.microsoft.com/office/powerpoint/2010/main" val="18012186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Just logo on blu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D3173DF-EB41-0842-B344-F88A039A952F}"/>
              </a:ext>
            </a:extLst>
          </p:cNvPr>
          <p:cNvSpPr/>
          <p:nvPr userDrawn="1"/>
        </p:nvSpPr>
        <p:spPr>
          <a:xfrm>
            <a:off x="0" y="0"/>
            <a:ext cx="9144000" cy="6858000"/>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4" name="Picture 3" descr="A picture containing drawing&#10;&#10;Description automatically generated">
            <a:extLst>
              <a:ext uri="{FF2B5EF4-FFF2-40B4-BE49-F238E27FC236}">
                <a16:creationId xmlns:a16="http://schemas.microsoft.com/office/drawing/2014/main" id="{8D6A50DD-6A60-8342-B6AB-B39C43D99B5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773800" y="1812423"/>
            <a:ext cx="5596400" cy="3233154"/>
          </a:xfrm>
          <a:prstGeom prst="rect">
            <a:avLst/>
          </a:prstGeom>
        </p:spPr>
      </p:pic>
    </p:spTree>
    <p:extLst>
      <p:ext uri="{BB962C8B-B14F-4D97-AF65-F5344CB8AC3E}">
        <p14:creationId xmlns:p14="http://schemas.microsoft.com/office/powerpoint/2010/main" val="376574986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4" Type="http://schemas.openxmlformats.org/officeDocument/2006/relationships/image" Target="../media/image4.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3.xml"/><Relationship Id="rId3" Type="http://schemas.openxmlformats.org/officeDocument/2006/relationships/slideLayout" Target="../slideLayouts/slideLayout8.xml"/><Relationship Id="rId7" Type="http://schemas.openxmlformats.org/officeDocument/2006/relationships/slideLayout" Target="../slideLayouts/slideLayout1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5" Type="http://schemas.openxmlformats.org/officeDocument/2006/relationships/slideLayout" Target="../slideLayouts/slideLayout10.xml"/><Relationship Id="rId4" Type="http://schemas.openxmlformats.org/officeDocument/2006/relationships/slideLayout" Target="../slideLayouts/slideLayout9.xml"/><Relationship Id="rId9"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descr="A picture containing drawing&#10;&#10;Description automatically generated">
            <a:extLst>
              <a:ext uri="{FF2B5EF4-FFF2-40B4-BE49-F238E27FC236}">
                <a16:creationId xmlns:a16="http://schemas.microsoft.com/office/drawing/2014/main" id="{C3F180CD-8FFC-6643-AE92-EBFB6DBC66F5}"/>
              </a:ext>
            </a:extLst>
          </p:cNvPr>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7426960" y="0"/>
            <a:ext cx="1717040" cy="1717040"/>
          </a:xfrm>
          <a:prstGeom prst="rect">
            <a:avLst/>
          </a:prstGeom>
        </p:spPr>
      </p:pic>
      <p:sp>
        <p:nvSpPr>
          <p:cNvPr id="3" name="TextBox 2">
            <a:extLst>
              <a:ext uri="{FF2B5EF4-FFF2-40B4-BE49-F238E27FC236}">
                <a16:creationId xmlns:a16="http://schemas.microsoft.com/office/drawing/2014/main" id="{2AE3C0E4-AAD5-66BB-DC08-8127E495514A}"/>
              </a:ext>
            </a:extLst>
          </p:cNvPr>
          <p:cNvSpPr txBox="1"/>
          <p:nvPr>
            <p:extLst>
              <p:ext uri="{1162E1C5-73C7-4A58-AE30-91384D911F3F}">
                <p184:classification xmlns:p184="http://schemas.microsoft.com/office/powerpoint/2018/4/main" val="ftr"/>
              </p:ext>
            </p:extLst>
          </p:nvPr>
        </p:nvSpPr>
        <p:spPr>
          <a:xfrm>
            <a:off x="0" y="6705600"/>
            <a:ext cx="461963" cy="152400"/>
          </a:xfrm>
          <a:prstGeom prst="rect">
            <a:avLst/>
          </a:prstGeom>
        </p:spPr>
        <p:txBody>
          <a:bodyPr horzOverflow="overflow" lIns="0" tIns="0" rIns="0" bIns="0">
            <a:spAutoFit/>
          </a:bodyPr>
          <a:lstStyle/>
          <a:p>
            <a:pPr algn="l"/>
            <a:r>
              <a:rPr lang="en-US" sz="1000" dirty="0">
                <a:solidFill>
                  <a:srgbClr val="000000"/>
                </a:solidFill>
                <a:latin typeface="Calibri" panose="020F0502020204030204" pitchFamily="34" charset="0"/>
                <a:cs typeface="Calibri" panose="020F0502020204030204" pitchFamily="34" charset="0"/>
              </a:rPr>
              <a:t>Internal </a:t>
            </a:r>
          </a:p>
        </p:txBody>
      </p:sp>
    </p:spTree>
    <p:extLst>
      <p:ext uri="{BB962C8B-B14F-4D97-AF65-F5344CB8AC3E}">
        <p14:creationId xmlns:p14="http://schemas.microsoft.com/office/powerpoint/2010/main" val="718475917"/>
      </p:ext>
    </p:extLst>
  </p:cSld>
  <p:clrMap bg1="lt1" tx1="dk1" bg2="lt2" tx2="dk2" accent1="accent1" accent2="accent2" accent3="accent3" accent4="accent4" accent5="accent5" accent6="accent6" hlink="hlink" folHlink="folHlink"/>
  <p:sldLayoutIdLst>
    <p:sldLayoutId id="2147483700" r:id="rId1"/>
    <p:sldLayoutId id="2147483698" r:id="rId2"/>
    <p:sldLayoutId id="2147483731" r:id="rId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descr="A picture containing drawing&#10;&#10;Description automatically generated">
            <a:extLst>
              <a:ext uri="{FF2B5EF4-FFF2-40B4-BE49-F238E27FC236}">
                <a16:creationId xmlns:a16="http://schemas.microsoft.com/office/drawing/2014/main" id="{3A4CBB1A-F042-2A46-AD67-4B8860EEFFE6}"/>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7734300" y="0"/>
            <a:ext cx="1409700" cy="1409700"/>
          </a:xfrm>
          <a:prstGeom prst="rect">
            <a:avLst/>
          </a:prstGeom>
        </p:spPr>
      </p:pic>
      <p:sp>
        <p:nvSpPr>
          <p:cNvPr id="3" name="TextBox 2">
            <a:extLst>
              <a:ext uri="{FF2B5EF4-FFF2-40B4-BE49-F238E27FC236}">
                <a16:creationId xmlns:a16="http://schemas.microsoft.com/office/drawing/2014/main" id="{FB2793F2-0AC5-5BE0-CF8A-F22BFE3C561C}"/>
              </a:ext>
            </a:extLst>
          </p:cNvPr>
          <p:cNvSpPr txBox="1"/>
          <p:nvPr>
            <p:extLst>
              <p:ext uri="{1162E1C5-73C7-4A58-AE30-91384D911F3F}">
                <p184:classification xmlns:p184="http://schemas.microsoft.com/office/powerpoint/2018/4/main" val="ftr"/>
              </p:ext>
            </p:extLst>
          </p:nvPr>
        </p:nvSpPr>
        <p:spPr>
          <a:xfrm>
            <a:off x="0" y="6705600"/>
            <a:ext cx="461963" cy="152400"/>
          </a:xfrm>
          <a:prstGeom prst="rect">
            <a:avLst/>
          </a:prstGeom>
        </p:spPr>
        <p:txBody>
          <a:bodyPr horzOverflow="overflow" lIns="0" tIns="0" rIns="0" bIns="0">
            <a:spAutoFit/>
          </a:bodyPr>
          <a:lstStyle/>
          <a:p>
            <a:pPr algn="l"/>
            <a:r>
              <a:rPr lang="en-US" sz="1000" dirty="0">
                <a:solidFill>
                  <a:srgbClr val="000000"/>
                </a:solidFill>
                <a:latin typeface="Calibri" panose="020F0502020204030204" pitchFamily="34" charset="0"/>
                <a:cs typeface="Calibri" panose="020F0502020204030204" pitchFamily="34" charset="0"/>
              </a:rPr>
              <a:t>Internal </a:t>
            </a:r>
          </a:p>
        </p:txBody>
      </p:sp>
    </p:spTree>
    <p:extLst>
      <p:ext uri="{BB962C8B-B14F-4D97-AF65-F5344CB8AC3E}">
        <p14:creationId xmlns:p14="http://schemas.microsoft.com/office/powerpoint/2010/main" val="3444756830"/>
      </p:ext>
    </p:extLst>
  </p:cSld>
  <p:clrMap bg1="lt1" tx1="dk1" bg2="lt2" tx2="dk2" accent1="accent1" accent2="accent2" accent3="accent3" accent4="accent4" accent5="accent5" accent6="accent6" hlink="hlink" folHlink="folHlink"/>
  <p:sldLayoutIdLst>
    <p:sldLayoutId id="2147483730" r:id="rId1"/>
    <p:sldLayoutId id="2147483703"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04AB024-FD19-30F1-97A0-B2A9FCD7771F}"/>
              </a:ext>
            </a:extLst>
          </p:cNvPr>
          <p:cNvSpPr txBox="1"/>
          <p:nvPr>
            <p:extLst>
              <p:ext uri="{1162E1C5-73C7-4A58-AE30-91384D911F3F}">
                <p184:classification xmlns:p184="http://schemas.microsoft.com/office/powerpoint/2018/4/main" val="ftr"/>
              </p:ext>
            </p:extLst>
          </p:nvPr>
        </p:nvSpPr>
        <p:spPr>
          <a:xfrm>
            <a:off x="0" y="6705600"/>
            <a:ext cx="461963" cy="152400"/>
          </a:xfrm>
          <a:prstGeom prst="rect">
            <a:avLst/>
          </a:prstGeom>
        </p:spPr>
        <p:txBody>
          <a:bodyPr horzOverflow="overflow" lIns="0" tIns="0" rIns="0" bIns="0">
            <a:spAutoFit/>
          </a:bodyPr>
          <a:lstStyle/>
          <a:p>
            <a:pPr algn="l"/>
            <a:r>
              <a:rPr lang="en-US" sz="1000" dirty="0">
                <a:solidFill>
                  <a:srgbClr val="000000"/>
                </a:solidFill>
                <a:latin typeface="Calibri" panose="020F0502020204030204" pitchFamily="34" charset="0"/>
                <a:cs typeface="Calibri" panose="020F0502020204030204" pitchFamily="34" charset="0"/>
              </a:rPr>
              <a:t>Internal </a:t>
            </a:r>
          </a:p>
        </p:txBody>
      </p:sp>
    </p:spTree>
    <p:extLst>
      <p:ext uri="{BB962C8B-B14F-4D97-AF65-F5344CB8AC3E}">
        <p14:creationId xmlns:p14="http://schemas.microsoft.com/office/powerpoint/2010/main" val="696758238"/>
      </p:ext>
    </p:extLst>
  </p:cSld>
  <p:clrMap bg1="lt1" tx1="dk1" bg2="lt2" tx2="dk2" accent1="accent1" accent2="accent2" accent3="accent3" accent4="accent4" accent5="accent5" accent6="accent6" hlink="hlink" folHlink="folHlink"/>
  <p:sldLayoutIdLst>
    <p:sldLayoutId id="2147483685" r:id="rId1"/>
    <p:sldLayoutId id="2147483688" r:id="rId2"/>
    <p:sldLayoutId id="2147483689" r:id="rId3"/>
    <p:sldLayoutId id="2147483690" r:id="rId4"/>
    <p:sldLayoutId id="2147483724" r:id="rId5"/>
    <p:sldLayoutId id="2147483725" r:id="rId6"/>
    <p:sldLayoutId id="2147483726" r:id="rId7"/>
    <p:sldLayoutId id="2147483727" r:id="rId8"/>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Clr>
          <a:srgbClr val="005EB8"/>
        </a:buClr>
        <a:buFont typeface="Wingdings" pitchFamily="2"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7.xml"/><Relationship Id="rId1" Type="http://schemas.openxmlformats.org/officeDocument/2006/relationships/slideLayout" Target="../slideLayouts/slideLayout3.xml"/><Relationship Id="rId5" Type="http://schemas.openxmlformats.org/officeDocument/2006/relationships/hyperlink" Target="http://www.skillsforcare.org.uk/wdf" TargetMode="External"/><Relationship Id="rId4" Type="http://schemas.openxmlformats.org/officeDocument/2006/relationships/hyperlink" Target="https://www.skillsforcare.org.uk/wdf"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8.xml"/><Relationship Id="rId1" Type="http://schemas.openxmlformats.org/officeDocument/2006/relationships/slideLayout" Target="../slideLayouts/slideLayout3.xml"/><Relationship Id="rId5" Type="http://schemas.openxmlformats.org/officeDocument/2006/relationships/hyperlink" Target="https://www.skillsforcare.org.uk/Support-for-leaders-and-managers/Support-for-registered-managers/Registered-manager-webinars/Digital-data-and-technology.aspx#Supportingdigitalleadershipinadultsocialcare" TargetMode="External"/><Relationship Id="rId4" Type="http://schemas.openxmlformats.org/officeDocument/2006/relationships/image" Target="../media/image14.emf"/></Relationships>
</file>

<file path=ppt/slides/_rels/slide12.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hyperlink" Target="http://www.skillsforcare.org.uk/deputymanagers"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online1.snapsurveys.com/sfc-network-survey"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image" Target="../media/image16.png"/></Relationships>
</file>

<file path=ppt/slides/_rels/slide1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hyperlink" Target="https://asc-wds.skillsforcare.org.uk/login"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hyperlink" Target="https://eur01.safelinks.protection.outlook.com/?url=http%3A%2F%2Fwww.eventbrite.co.uk%2Fe%2Fbetter-hiring-the-new-industry-standard-in-care-tickets-474128459987&amp;data=05%7C01%7Cselena.docherty%40skillsforcare.org.uk%7Ccb1e90c700e940ccd32408daf8811ae3%7C5c317017415d43e6ada17668f9ad3f9f%7C0%7C0%7C638095530626377153%7CUnknown%7CTWFpbGZsb3d8eyJWIjoiMC4wLjAwMDAiLCJQIjoiV2luMzIiLCJBTiI6Ik1haWwiLCJXVCI6Mn0%3D%7C3000%7C%7C%7C&amp;sdata=mAUnNpKJUKgJxy1cj0wQxmBAPhPss99%2FwAK%2F7MfTejY%3D&amp;reserved=0" TargetMode="External"/><Relationship Id="rId2" Type="http://schemas.openxmlformats.org/officeDocument/2006/relationships/hyperlink" Target="https://eur01.safelinks.protection.outlook.com/?url=https%3A%2F%2Fwww.gov.uk%2Fgovernment%2Fnews%2Fnew-hiring-toolkit-supports-care-providers-with-safer-recruitment&amp;data=05%7C01%7Cselena.docherty%40skillsforcare.org.uk%7Ccb1e90c700e940ccd32408daf8811ae3%7C5c317017415d43e6ada17668f9ad3f9f%7C0%7C0%7C638095530626377153%7CUnknown%7CTWFpbGZsb3d8eyJWIjoiMC4wLjAwMDAiLCJQIjoiV2luMzIiLCJBTiI6Ik1haWwiLCJXVCI6Mn0%3D%7C3000%7C%7C%7C&amp;sdata=tpqELu50ORTWcfcfk3dCoqNhgCDPwlTsA9bJeNk%2FOek%3D&amp;reserved=0" TargetMode="External"/><Relationship Id="rId1" Type="http://schemas.openxmlformats.org/officeDocument/2006/relationships/slideLayout" Target="../slideLayouts/slideLayout5.xml"/><Relationship Id="rId4" Type="http://schemas.openxmlformats.org/officeDocument/2006/relationships/hyperlink" Target="https://eur01.safelinks.protection.outlook.com/?url=https%3A%2F%2Fwww.betterhiringinstitute.co.uk%2Findustry-best-practice%2Fhealth-social-care&amp;data=05%7C01%7Cselena.docherty%40skillsforcare.org.uk%7Ccb1e90c700e940ccd32408daf8811ae3%7C5c317017415d43e6ada17668f9ad3f9f%7C0%7C0%7C638095530626377153%7CUnknown%7CTWFpbGZsb3d8eyJWIjoiMC4wLjAwMDAiLCJQIjoiV2luMzIiLCJBTiI6Ik1haWwiLCJXVCI6Mn0%3D%7C3000%7C%7C%7C&amp;sdata=G64o%2FRZoHxswT4uNZMXDd9Ee0Ay%2FjvuYeRa6S4RfTwk%3D&amp;reserved=0"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skillsforcare.org.uk/Recruitment-support/Attracting-people/International-recruitment.aspx"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9.emf"/></Relationships>
</file>

<file path=ppt/slides/_rels/slide6.xml.rels><?xml version="1.0" encoding="UTF-8" standalone="yes"?>
<Relationships xmlns="http://schemas.openxmlformats.org/package/2006/relationships"><Relationship Id="rId8" Type="http://schemas.openxmlformats.org/officeDocument/2006/relationships/hyperlink" Target="https://www.skillsforcare.org.uk/Recruitment-support/International-recruitment/International-recruitment.aspx#Internationalrecruitmentvirtualevent2021" TargetMode="External"/><Relationship Id="rId3" Type="http://schemas.openxmlformats.org/officeDocument/2006/relationships/hyperlink" Target="https://www.skillsforcare.org.uk/Recruitment-support/International-recruitment/International-recruitment.aspx#DHSCandHomeOfficeguidance" TargetMode="External"/><Relationship Id="rId7" Type="http://schemas.openxmlformats.org/officeDocument/2006/relationships/hyperlink" Target="https://www.skillsforcare.org.uk/Recruitment-support/International-recruitment/International-recruitment.aspx#Employerexperiences" TargetMode="External"/><Relationship Id="rId2" Type="http://schemas.openxmlformats.org/officeDocument/2006/relationships/hyperlink" Target="https://www.skillsforcare.org.uk/Recruitment-support/International-recruitment/International-recruitment.aspx#Overseasrecruitmentbitesizeguide" TargetMode="External"/><Relationship Id="rId1" Type="http://schemas.openxmlformats.org/officeDocument/2006/relationships/slideLayout" Target="../slideLayouts/slideLayout5.xml"/><Relationship Id="rId6" Type="http://schemas.openxmlformats.org/officeDocument/2006/relationships/hyperlink" Target="https://www.skillsforcare.org.uk/Recruitment-support/International-recruitment/International-recruitment.aspx#Pastoralsupport" TargetMode="External"/><Relationship Id="rId5" Type="http://schemas.openxmlformats.org/officeDocument/2006/relationships/hyperlink" Target="https://www.skillsforcare.org.uk/Recruitment-support/International-recruitment/International-recruitment.aspx#Governmentguidance" TargetMode="External"/><Relationship Id="rId10" Type="http://schemas.openxmlformats.org/officeDocument/2006/relationships/hyperlink" Target="https://www.skillsforcare.org.uk/Recruitment-support/International-recruitment/International-recruitment.aspx#Blogsandarticlesoninternationalrecruitment" TargetMode="External"/><Relationship Id="rId4" Type="http://schemas.openxmlformats.org/officeDocument/2006/relationships/hyperlink" Target="https://www.skillsforcare.org.uk/Recruitment-support/International-recruitment/International-recruitment.aspx#Saferrecruitment" TargetMode="External"/><Relationship Id="rId9" Type="http://schemas.openxmlformats.org/officeDocument/2006/relationships/hyperlink" Target="https://www.skillsforcare.org.uk/Recruitment-support/International-recruitment/International-recruitment.aspx#Otherguidance"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adultsocialcare.co.uk/home.aspx"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hyperlink" Target="https://www.adultsocialcare.co.uk/recruit.aspx"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hyperlink" Target="https://www.skillsforcare.org.uk/news-and-events/Spotlight-on/Keep-learning-for-success.aspx"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events.skillsforcare.org.uk/skillsforcare/frontend/reg/thome.csp?pageID=468712&amp;eventID=1488"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86D3D-5CCE-49F0-9F55-EB08672F0B18}"/>
              </a:ext>
            </a:extLst>
          </p:cNvPr>
          <p:cNvSpPr>
            <a:spLocks noGrp="1"/>
          </p:cNvSpPr>
          <p:nvPr>
            <p:ph type="title"/>
          </p:nvPr>
        </p:nvSpPr>
        <p:spPr/>
        <p:txBody>
          <a:bodyPr/>
          <a:lstStyle/>
          <a:p>
            <a:r>
              <a:rPr lang="en-GB" dirty="0"/>
              <a:t>Skills for Care</a:t>
            </a:r>
            <a:br>
              <a:rPr lang="en-GB" dirty="0"/>
            </a:br>
            <a:r>
              <a:rPr lang="en-GB" dirty="0"/>
              <a:t>updates</a:t>
            </a:r>
          </a:p>
        </p:txBody>
      </p:sp>
      <p:sp>
        <p:nvSpPr>
          <p:cNvPr id="3" name="Text Placeholder 3">
            <a:extLst>
              <a:ext uri="{FF2B5EF4-FFF2-40B4-BE49-F238E27FC236}">
                <a16:creationId xmlns:a16="http://schemas.microsoft.com/office/drawing/2014/main" id="{D6C2B3FF-B0A6-48E3-8FD1-09C92CE81E6B}"/>
              </a:ext>
            </a:extLst>
          </p:cNvPr>
          <p:cNvSpPr txBox="1">
            <a:spLocks/>
          </p:cNvSpPr>
          <p:nvPr/>
        </p:nvSpPr>
        <p:spPr>
          <a:xfrm>
            <a:off x="349441" y="3771101"/>
            <a:ext cx="6718871" cy="116986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dirty="0"/>
              <a:t>18.01.2023</a:t>
            </a:r>
          </a:p>
        </p:txBody>
      </p:sp>
      <p:pic>
        <p:nvPicPr>
          <p:cNvPr id="7" name="Picture 6" descr="A picture containing clock, room&#10;&#10;Description automatically generated">
            <a:extLst>
              <a:ext uri="{FF2B5EF4-FFF2-40B4-BE49-F238E27FC236}">
                <a16:creationId xmlns:a16="http://schemas.microsoft.com/office/drawing/2014/main" id="{EEB92B37-609B-964D-9605-4BFE1EB8EADD}"/>
              </a:ext>
            </a:extLst>
          </p:cNvPr>
          <p:cNvPicPr>
            <a:picLocks noChangeAspect="1"/>
          </p:cNvPicPr>
          <p:nvPr/>
        </p:nvPicPr>
        <p:blipFill>
          <a:blip r:embed="rId2"/>
          <a:stretch>
            <a:fillRect/>
          </a:stretch>
        </p:blipFill>
        <p:spPr>
          <a:xfrm>
            <a:off x="6371493" y="2934543"/>
            <a:ext cx="1834661" cy="1877469"/>
          </a:xfrm>
          <a:prstGeom prst="rect">
            <a:avLst/>
          </a:prstGeom>
        </p:spPr>
      </p:pic>
    </p:spTree>
    <p:extLst>
      <p:ext uri="{BB962C8B-B14F-4D97-AF65-F5344CB8AC3E}">
        <p14:creationId xmlns:p14="http://schemas.microsoft.com/office/powerpoint/2010/main" val="779698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5A8ADBC-DB89-4BA2-85AF-F85BD19EB32E}"/>
              </a:ext>
            </a:extLst>
          </p:cNvPr>
          <p:cNvPicPr>
            <a:picLocks noChangeAspect="1"/>
          </p:cNvPicPr>
          <p:nvPr/>
        </p:nvPicPr>
        <p:blipFill>
          <a:blip r:embed="rId3"/>
          <a:stretch>
            <a:fillRect/>
          </a:stretch>
        </p:blipFill>
        <p:spPr>
          <a:xfrm>
            <a:off x="47259" y="169077"/>
            <a:ext cx="1469571" cy="1469571"/>
          </a:xfrm>
          <a:prstGeom prst="rect">
            <a:avLst/>
          </a:prstGeom>
        </p:spPr>
      </p:pic>
      <p:sp>
        <p:nvSpPr>
          <p:cNvPr id="9" name="Title 2">
            <a:extLst>
              <a:ext uri="{FF2B5EF4-FFF2-40B4-BE49-F238E27FC236}">
                <a16:creationId xmlns:a16="http://schemas.microsoft.com/office/drawing/2014/main" id="{F035FCB4-AB5E-4472-B85F-A210B5F04E33}"/>
              </a:ext>
            </a:extLst>
          </p:cNvPr>
          <p:cNvSpPr txBox="1">
            <a:spLocks/>
          </p:cNvSpPr>
          <p:nvPr/>
        </p:nvSpPr>
        <p:spPr>
          <a:xfrm>
            <a:off x="1366927" y="351754"/>
            <a:ext cx="6122443" cy="1104216"/>
          </a:xfrm>
          <a:prstGeom prst="rect">
            <a:avLst/>
          </a:prstGeom>
          <a:noFill/>
          <a:ln w="12700">
            <a:noFill/>
          </a:ln>
        </p:spPr>
        <p:txBody>
          <a:bodyPr/>
          <a:lstStyle>
            <a:lvl1pPr algn="l" defTabSz="914400" rtl="0" eaLnBrk="1" latinLnBrk="0" hangingPunct="1">
              <a:lnSpc>
                <a:spcPct val="90000"/>
              </a:lnSpc>
              <a:spcBef>
                <a:spcPct val="0"/>
              </a:spcBef>
              <a:buNone/>
              <a:defRPr sz="4200" b="1" kern="1200">
                <a:solidFill>
                  <a:srgbClr val="E87722"/>
                </a:solidFill>
                <a:latin typeface="+mj-lt"/>
                <a:ea typeface="+mj-ea"/>
                <a:cs typeface="+mj-cs"/>
              </a:defRPr>
            </a:lvl1pPr>
          </a:lstStyle>
          <a:p>
            <a:r>
              <a:rPr lang="en-GB" sz="3200" dirty="0"/>
              <a:t>Workforce Development Fund claims deadline extended</a:t>
            </a:r>
          </a:p>
        </p:txBody>
      </p:sp>
      <p:sp>
        <p:nvSpPr>
          <p:cNvPr id="6" name="Text Placeholder 3">
            <a:extLst>
              <a:ext uri="{FF2B5EF4-FFF2-40B4-BE49-F238E27FC236}">
                <a16:creationId xmlns:a16="http://schemas.microsoft.com/office/drawing/2014/main" id="{1840AC5A-E639-4BDF-AE03-1BDFF6D65822}"/>
              </a:ext>
            </a:extLst>
          </p:cNvPr>
          <p:cNvSpPr txBox="1">
            <a:spLocks/>
          </p:cNvSpPr>
          <p:nvPr/>
        </p:nvSpPr>
        <p:spPr>
          <a:xfrm>
            <a:off x="348343" y="1519359"/>
            <a:ext cx="8748398" cy="427165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GB" sz="1000" b="1" dirty="0">
              <a:solidFill>
                <a:schemeClr val="accent1"/>
              </a:solidFill>
            </a:endParaRPr>
          </a:p>
          <a:p>
            <a:pPr marL="0" indent="0">
              <a:lnSpc>
                <a:spcPct val="115000"/>
              </a:lnSpc>
              <a:spcAft>
                <a:spcPts val="800"/>
              </a:spcAft>
              <a:buNone/>
            </a:pPr>
            <a:r>
              <a:rPr lang="en-GB" sz="2200" b="1" dirty="0">
                <a:solidFill>
                  <a:schemeClr val="accent1"/>
                </a:solidFill>
                <a:effectLst/>
                <a:latin typeface="Arial" panose="020B0604020202020204" pitchFamily="34" charset="0"/>
                <a:ea typeface="Calibri" panose="020F0502020204030204" pitchFamily="34" charset="0"/>
                <a:cs typeface="Times New Roman" panose="02020603050405020304" pitchFamily="18" charset="0"/>
              </a:rPr>
              <a:t>The deadline to submit Workforce Development Fund (WDF) claims has been extended to 31 May 2023. </a:t>
            </a:r>
          </a:p>
          <a:p>
            <a:pPr marL="0" indent="0">
              <a:lnSpc>
                <a:spcPct val="115000"/>
              </a:lnSpc>
              <a:spcAft>
                <a:spcPts val="800"/>
              </a:spcAft>
              <a:buNone/>
            </a:pPr>
            <a:r>
              <a:rPr lang="en-GB" sz="2000" dirty="0">
                <a:latin typeface="Arial" panose="020B0604020202020204" pitchFamily="34" charset="0"/>
                <a:ea typeface="Calibri" panose="020F0502020204030204" pitchFamily="34" charset="0"/>
                <a:cs typeface="Times New Roman" panose="02020603050405020304" pitchFamily="18" charset="0"/>
              </a:rPr>
              <a:t>The fund can be used</a:t>
            </a:r>
            <a:r>
              <a:rPr lang="en-GB" sz="2000" dirty="0">
                <a:effectLst/>
                <a:latin typeface="Arial" panose="020B0604020202020204" pitchFamily="34" charset="0"/>
                <a:ea typeface="Calibri" panose="020F0502020204030204" pitchFamily="34" charset="0"/>
                <a:cs typeface="Times New Roman" panose="02020603050405020304" pitchFamily="18" charset="0"/>
              </a:rPr>
              <a:t> to support the development of staff at all levels, offering funding for a wide range of qualifications, learning programmes and digital learning modules.</a:t>
            </a:r>
          </a:p>
          <a:p>
            <a:pPr marL="0" indent="0">
              <a:lnSpc>
                <a:spcPct val="115000"/>
              </a:lnSpc>
              <a:spcAft>
                <a:spcPts val="800"/>
              </a:spcAft>
              <a:buNone/>
            </a:pPr>
            <a:r>
              <a:rPr lang="en-GB" sz="2000" dirty="0">
                <a:effectLst/>
                <a:latin typeface="Arial" panose="020B0604020202020204" pitchFamily="34" charset="0"/>
                <a:ea typeface="Calibri" panose="020F0502020204030204" pitchFamily="34" charset="0"/>
              </a:rPr>
              <a:t>All employers in England have access to the fund, whether it’s claiming via your local partnership, a national partnership or directly from Skills for Care.</a:t>
            </a:r>
            <a:endParaRPr lang="en-GB" sz="2000" dirty="0">
              <a:effectLst/>
              <a:latin typeface="Arial" panose="020B060402020202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r>
              <a:rPr lang="en-GB" sz="2000" dirty="0">
                <a:effectLst/>
                <a:latin typeface="Arial" panose="020B0604020202020204" pitchFamily="34" charset="0"/>
                <a:ea typeface="Calibri" panose="020F0502020204030204" pitchFamily="34" charset="0"/>
                <a:cs typeface="Times New Roman" panose="02020603050405020304" pitchFamily="18" charset="0"/>
              </a:rPr>
              <a:t>Find out more about how to claim and the important dates.</a:t>
            </a:r>
          </a:p>
          <a:p>
            <a:pPr marL="0" indent="0">
              <a:lnSpc>
                <a:spcPct val="115000"/>
              </a:lnSpc>
              <a:spcAft>
                <a:spcPts val="800"/>
              </a:spcAft>
              <a:buNone/>
            </a:pPr>
            <a:endParaRPr lang="en-GB" sz="1800" dirty="0">
              <a:effectLst/>
              <a:latin typeface="Calibri" panose="020F0502020204030204" pitchFamily="34" charset="0"/>
              <a:ea typeface="Calibri" panose="020F0502020204030204" pitchFamily="34" charset="0"/>
            </a:endParaRPr>
          </a:p>
          <a:p>
            <a:pPr marL="0" indent="0">
              <a:lnSpc>
                <a:spcPct val="115000"/>
              </a:lnSpc>
              <a:spcAft>
                <a:spcPts val="800"/>
              </a:spcAft>
              <a:buNone/>
            </a:pPr>
            <a:endParaRPr lang="en-GB" sz="1800" dirty="0">
              <a:effectLst/>
              <a:latin typeface="Arial" panose="020B0604020202020204" pitchFamily="34" charset="0"/>
              <a:ea typeface="Calibri" panose="020F0502020204030204" pitchFamily="34" charset="0"/>
              <a:cs typeface="Times New Roman" panose="02020603050405020304" pitchFamily="18" charset="0"/>
            </a:endParaRPr>
          </a:p>
          <a:p>
            <a:pPr marL="0" indent="0">
              <a:buNone/>
            </a:pPr>
            <a:endParaRPr lang="en-GB" sz="1800" dirty="0">
              <a:solidFill>
                <a:srgbClr val="4D4D4D"/>
              </a:solidFill>
              <a:effectLst/>
              <a:latin typeface="Arial" panose="020B0604020202020204" pitchFamily="34" charset="0"/>
              <a:ea typeface="Calibri" panose="020F0502020204030204" pitchFamily="34" charset="0"/>
            </a:endParaRPr>
          </a:p>
          <a:p>
            <a:pPr marL="0" indent="0">
              <a:buNone/>
            </a:pPr>
            <a:endParaRPr lang="en-GB" sz="2200" dirty="0"/>
          </a:p>
        </p:txBody>
      </p:sp>
      <p:sp>
        <p:nvSpPr>
          <p:cNvPr id="7" name="TextBox 6">
            <a:hlinkClick r:id="rId4"/>
            <a:extLst>
              <a:ext uri="{FF2B5EF4-FFF2-40B4-BE49-F238E27FC236}">
                <a16:creationId xmlns:a16="http://schemas.microsoft.com/office/drawing/2014/main" id="{6B5C4E33-765D-4897-8348-8BE74F079DFB}"/>
              </a:ext>
            </a:extLst>
          </p:cNvPr>
          <p:cNvSpPr txBox="1"/>
          <p:nvPr/>
        </p:nvSpPr>
        <p:spPr>
          <a:xfrm>
            <a:off x="2371558" y="5516247"/>
            <a:ext cx="5117813" cy="430887"/>
          </a:xfrm>
          <a:prstGeom prst="rect">
            <a:avLst/>
          </a:prstGeom>
          <a:noFill/>
        </p:spPr>
        <p:txBody>
          <a:bodyPr wrap="square" rtlCol="0">
            <a:spAutoFit/>
          </a:bodyPr>
          <a:lstStyle/>
          <a:p>
            <a:r>
              <a:rPr lang="en-GB" sz="2200" b="1" u="sng" kern="1200" dirty="0">
                <a:solidFill>
                  <a:srgbClr val="005EB8"/>
                </a:solidFill>
                <a:effectLst/>
                <a:latin typeface="+mn-lt"/>
                <a:ea typeface="+mn-ea"/>
                <a:cs typeface="+mn-cs"/>
                <a:hlinkClick r:id="rId5"/>
              </a:rPr>
              <a:t>www.skillsforcare.org.uk/wdf</a:t>
            </a:r>
            <a:endParaRPr lang="en-GB" sz="2200" b="1" u="sng" kern="1200" dirty="0">
              <a:solidFill>
                <a:srgbClr val="005EB8"/>
              </a:solidFill>
              <a:effectLst/>
              <a:latin typeface="+mn-lt"/>
              <a:ea typeface="+mn-ea"/>
              <a:cs typeface="+mn-cs"/>
            </a:endParaRPr>
          </a:p>
        </p:txBody>
      </p:sp>
    </p:spTree>
    <p:extLst>
      <p:ext uri="{BB962C8B-B14F-4D97-AF65-F5344CB8AC3E}">
        <p14:creationId xmlns:p14="http://schemas.microsoft.com/office/powerpoint/2010/main" val="30019831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7977622C-D28F-4D3D-8558-6CFD3A167DA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173" y="0"/>
            <a:ext cx="1734592" cy="1734592"/>
          </a:xfrm>
          <a:prstGeom prst="rect">
            <a:avLst/>
          </a:prstGeom>
        </p:spPr>
      </p:pic>
      <p:pic>
        <p:nvPicPr>
          <p:cNvPr id="6" name="Picture 5">
            <a:extLst>
              <a:ext uri="{FF2B5EF4-FFF2-40B4-BE49-F238E27FC236}">
                <a16:creationId xmlns:a16="http://schemas.microsoft.com/office/drawing/2014/main" id="{BDF1AEED-4774-42E8-95D2-CC02FF056D1F}"/>
              </a:ext>
            </a:extLst>
          </p:cNvPr>
          <p:cNvPicPr>
            <a:picLocks noChangeAspect="1"/>
          </p:cNvPicPr>
          <p:nvPr/>
        </p:nvPicPr>
        <p:blipFill>
          <a:blip r:embed="rId4"/>
          <a:stretch>
            <a:fillRect/>
          </a:stretch>
        </p:blipFill>
        <p:spPr>
          <a:xfrm>
            <a:off x="109173" y="24692"/>
            <a:ext cx="1734592" cy="1673952"/>
          </a:xfrm>
          <a:prstGeom prst="rect">
            <a:avLst/>
          </a:prstGeom>
        </p:spPr>
      </p:pic>
      <p:sp>
        <p:nvSpPr>
          <p:cNvPr id="10" name="Title 2">
            <a:extLst>
              <a:ext uri="{FF2B5EF4-FFF2-40B4-BE49-F238E27FC236}">
                <a16:creationId xmlns:a16="http://schemas.microsoft.com/office/drawing/2014/main" id="{0AF284D0-58C0-4967-A071-EE23F84F5E50}"/>
              </a:ext>
            </a:extLst>
          </p:cNvPr>
          <p:cNvSpPr txBox="1">
            <a:spLocks/>
          </p:cNvSpPr>
          <p:nvPr/>
        </p:nvSpPr>
        <p:spPr>
          <a:xfrm>
            <a:off x="1843765" y="362227"/>
            <a:ext cx="5360348" cy="925870"/>
          </a:xfrm>
          <a:prstGeom prst="rect">
            <a:avLst/>
          </a:prstGeom>
          <a:noFill/>
          <a:ln w="12700">
            <a:noFill/>
          </a:ln>
        </p:spPr>
        <p:txBody>
          <a:bodyPr/>
          <a:lstStyle>
            <a:lvl1pPr algn="l" defTabSz="914400" rtl="0" eaLnBrk="1" latinLnBrk="0" hangingPunct="1">
              <a:lnSpc>
                <a:spcPct val="90000"/>
              </a:lnSpc>
              <a:spcBef>
                <a:spcPct val="0"/>
              </a:spcBef>
              <a:buNone/>
              <a:defRPr sz="4200" b="1" kern="1200">
                <a:solidFill>
                  <a:srgbClr val="E87722"/>
                </a:solidFill>
                <a:latin typeface="+mj-lt"/>
                <a:ea typeface="+mj-ea"/>
                <a:cs typeface="+mj-cs"/>
              </a:defRPr>
            </a:lvl1pPr>
          </a:lstStyle>
          <a:p>
            <a:r>
              <a:rPr lang="en-GB" sz="3600" dirty="0"/>
              <a:t>Save the date for our upcoming webinars…</a:t>
            </a:r>
          </a:p>
        </p:txBody>
      </p:sp>
      <p:sp>
        <p:nvSpPr>
          <p:cNvPr id="13" name="TextBox 12">
            <a:hlinkClick r:id="rId5"/>
            <a:extLst>
              <a:ext uri="{FF2B5EF4-FFF2-40B4-BE49-F238E27FC236}">
                <a16:creationId xmlns:a16="http://schemas.microsoft.com/office/drawing/2014/main" id="{D4CDFBA9-EA62-5AC4-C54A-F2163D6406D0}"/>
              </a:ext>
            </a:extLst>
          </p:cNvPr>
          <p:cNvSpPr txBox="1"/>
          <p:nvPr/>
        </p:nvSpPr>
        <p:spPr>
          <a:xfrm>
            <a:off x="190132" y="1798497"/>
            <a:ext cx="8847188" cy="4154984"/>
          </a:xfrm>
          <a:prstGeom prst="rect">
            <a:avLst/>
          </a:prstGeom>
          <a:noFill/>
        </p:spPr>
        <p:txBody>
          <a:bodyPr wrap="square">
            <a:spAutoFit/>
          </a:bodyPr>
          <a:lstStyle/>
          <a:p>
            <a:endParaRPr lang="en-GB" sz="800" b="1" i="0" dirty="0">
              <a:solidFill>
                <a:srgbClr val="212529"/>
              </a:solidFill>
              <a:effectLst/>
            </a:endParaRPr>
          </a:p>
          <a:p>
            <a:r>
              <a:rPr lang="en-GB" sz="2000" b="1" i="0" dirty="0">
                <a:solidFill>
                  <a:srgbClr val="212529"/>
                </a:solidFill>
                <a:effectLst/>
                <a:latin typeface="Arial" panose="020B0604020202020204" pitchFamily="34" charset="0"/>
                <a:cs typeface="Arial" panose="020B0604020202020204" pitchFamily="34" charset="0"/>
              </a:rPr>
              <a:t>Booking details will be available soon, but in the meantime, you can save the date in your calendars for the following webinars: </a:t>
            </a:r>
          </a:p>
          <a:p>
            <a:pPr marL="285750" marR="0" lvl="0" indent="-285750" algn="l" defTabSz="457200" rtl="0" eaLnBrk="1" fontAlgn="auto" latinLnBrk="0" hangingPunct="1">
              <a:lnSpc>
                <a:spcPct val="100000"/>
              </a:lnSpc>
              <a:spcBef>
                <a:spcPts val="0"/>
              </a:spcBef>
              <a:spcAft>
                <a:spcPts val="0"/>
              </a:spcAft>
              <a:buClr>
                <a:srgbClr val="E87722"/>
              </a:buClr>
              <a:buSzTx/>
              <a:buFont typeface="Wingdings" panose="05000000000000000000" pitchFamily="2" charset="2"/>
              <a:buChar char="§"/>
              <a:tabLst/>
              <a:defRPr/>
            </a:pPr>
            <a:endParaRPr lang="en-GB" sz="2000" dirty="0">
              <a:solidFill>
                <a:srgbClr val="212529"/>
              </a:solidFill>
              <a:latin typeface="Arial" panose="020B0604020202020204" pitchFamily="34" charset="0"/>
              <a:cs typeface="Arial" panose="020B0604020202020204" pitchFamily="34" charset="0"/>
            </a:endParaRPr>
          </a:p>
          <a:p>
            <a:pPr>
              <a:buClr>
                <a:srgbClr val="E87722"/>
              </a:buClr>
              <a:defRPr/>
            </a:pPr>
            <a:r>
              <a:rPr lang="en-GB" sz="2000" b="1" dirty="0">
                <a:solidFill>
                  <a:schemeClr val="accent1"/>
                </a:solidFill>
                <a:effectLst/>
                <a:latin typeface="Arial" panose="020B0604020202020204" pitchFamily="34" charset="0"/>
                <a:ea typeface="Calibri" panose="020F0502020204030204" pitchFamily="34" charset="0"/>
              </a:rPr>
              <a:t>How can technology support the delivery of care?</a:t>
            </a:r>
          </a:p>
          <a:p>
            <a:pPr marR="0" lvl="0" algn="l" defTabSz="457200" rtl="0" eaLnBrk="1" fontAlgn="auto" latinLnBrk="0" hangingPunct="1">
              <a:lnSpc>
                <a:spcPct val="100000"/>
              </a:lnSpc>
              <a:spcBef>
                <a:spcPts val="0"/>
              </a:spcBef>
              <a:spcAft>
                <a:spcPts val="0"/>
              </a:spcAft>
              <a:buClr>
                <a:srgbClr val="E87722"/>
              </a:buClr>
              <a:buSzTx/>
              <a:tabLst/>
              <a:defRPr/>
            </a:pPr>
            <a:r>
              <a:rPr lang="en-GB" sz="1800" b="1" dirty="0">
                <a:effectLst/>
                <a:latin typeface="Arial" panose="020B0604020202020204" pitchFamily="34" charset="0"/>
                <a:ea typeface="Calibri" panose="020F0502020204030204" pitchFamily="34" charset="0"/>
              </a:rPr>
              <a:t>Tuesday 21 February 2023 </a:t>
            </a:r>
            <a:r>
              <a:rPr lang="en-GB" sz="1800" dirty="0">
                <a:effectLst/>
                <a:latin typeface="Arial" panose="020B0604020202020204" pitchFamily="34" charset="0"/>
                <a:ea typeface="Calibri" panose="020F0502020204030204" pitchFamily="34" charset="0"/>
              </a:rPr>
              <a:t>I</a:t>
            </a:r>
            <a:r>
              <a:rPr lang="en-GB" sz="1800" b="1" dirty="0">
                <a:effectLst/>
                <a:latin typeface="Arial" panose="020B0604020202020204" pitchFamily="34" charset="0"/>
                <a:ea typeface="Calibri" panose="020F0502020204030204" pitchFamily="34" charset="0"/>
              </a:rPr>
              <a:t> 14:00 – 14:45</a:t>
            </a:r>
            <a:endParaRPr lang="en-GB" sz="2000" dirty="0">
              <a:latin typeface="Arial" panose="020B0604020202020204" pitchFamily="34" charset="0"/>
              <a:cs typeface="Arial" panose="020B0604020202020204" pitchFamily="34" charset="0"/>
            </a:endParaRPr>
          </a:p>
          <a:p>
            <a:pPr marR="0" lvl="0" algn="l" defTabSz="457200" rtl="0" eaLnBrk="1" fontAlgn="auto" latinLnBrk="0" hangingPunct="1">
              <a:lnSpc>
                <a:spcPct val="100000"/>
              </a:lnSpc>
              <a:spcBef>
                <a:spcPts val="0"/>
              </a:spcBef>
              <a:spcAft>
                <a:spcPts val="0"/>
              </a:spcAft>
              <a:buClr>
                <a:srgbClr val="E87722"/>
              </a:buClr>
              <a:buSzTx/>
              <a:tabLst/>
              <a:defRPr/>
            </a:pPr>
            <a:endParaRPr kumimoji="0" lang="en-GB" sz="800" b="0" i="0" u="none" strike="noStrike" kern="1200" cap="none" spc="0" normalizeH="0" baseline="0" noProof="0" dirty="0">
              <a:ln>
                <a:noFill/>
              </a:ln>
              <a:solidFill>
                <a:srgbClr val="000000"/>
              </a:solidFill>
              <a:effectLst/>
              <a:uLnTx/>
              <a:uFillTx/>
              <a:latin typeface="Arial" panose="020B0604020202020204"/>
              <a:ea typeface="+mn-ea"/>
              <a:cs typeface="+mn-cs"/>
            </a:endParaRPr>
          </a:p>
          <a:p>
            <a:pPr marR="0" lvl="0" algn="l" defTabSz="457200" rtl="0" eaLnBrk="1" fontAlgn="auto" latinLnBrk="0" hangingPunct="1">
              <a:lnSpc>
                <a:spcPct val="100000"/>
              </a:lnSpc>
              <a:spcBef>
                <a:spcPts val="0"/>
              </a:spcBef>
              <a:spcAft>
                <a:spcPts val="0"/>
              </a:spcAft>
              <a:buClr>
                <a:srgbClr val="E87722"/>
              </a:buClr>
              <a:buSzTx/>
              <a:tabLst/>
              <a:defRPr/>
            </a:pPr>
            <a:endParaRPr kumimoji="0" lang="en-GB" sz="800" b="0" i="0" u="none" strike="noStrike" kern="1200" cap="none" spc="0" normalizeH="0" baseline="0" noProof="0" dirty="0">
              <a:ln>
                <a:noFill/>
              </a:ln>
              <a:solidFill>
                <a:srgbClr val="000000"/>
              </a:solidFill>
              <a:effectLst/>
              <a:uLnTx/>
              <a:uFillTx/>
              <a:latin typeface="Arial" panose="020B0604020202020204"/>
              <a:ea typeface="+mn-ea"/>
              <a:cs typeface="+mn-cs"/>
            </a:endParaRPr>
          </a:p>
          <a:p>
            <a:pPr marR="0" lvl="0" algn="l" defTabSz="457200" rtl="0" eaLnBrk="1" fontAlgn="auto" latinLnBrk="0" hangingPunct="1">
              <a:lnSpc>
                <a:spcPct val="100000"/>
              </a:lnSpc>
              <a:spcBef>
                <a:spcPts val="0"/>
              </a:spcBef>
              <a:spcAft>
                <a:spcPts val="0"/>
              </a:spcAft>
              <a:buClr>
                <a:srgbClr val="E87722"/>
              </a:buClr>
              <a:buSzTx/>
              <a:tabLst/>
              <a:defRPr/>
            </a:pPr>
            <a:endParaRPr lang="en-GB" sz="800" b="1" dirty="0">
              <a:latin typeface="Arial" panose="020B0604020202020204" pitchFamily="34" charset="0"/>
              <a:ea typeface="Calibri" panose="020F0502020204030204" pitchFamily="34" charset="0"/>
              <a:cs typeface="Times New Roman" panose="02020603050405020304" pitchFamily="18" charset="0"/>
            </a:endParaRPr>
          </a:p>
          <a:p>
            <a:r>
              <a:rPr lang="en-GB" sz="2000" b="1" dirty="0">
                <a:solidFill>
                  <a:srgbClr val="4472C4"/>
                </a:solidFill>
                <a:effectLst/>
                <a:latin typeface="Arial" panose="020B0604020202020204" pitchFamily="34" charset="0"/>
                <a:ea typeface="Calibri" panose="020F0502020204030204" pitchFamily="34" charset="0"/>
              </a:rPr>
              <a:t>Providing evidence to the CQC: </a:t>
            </a:r>
            <a:r>
              <a:rPr lang="en-GB" sz="2000" dirty="0">
                <a:solidFill>
                  <a:srgbClr val="4472C4"/>
                </a:solidFill>
                <a:effectLst/>
                <a:latin typeface="Arial" panose="020B0604020202020204" pitchFamily="34" charset="0"/>
                <a:ea typeface="Calibri" panose="020F0502020204030204" pitchFamily="34" charset="0"/>
              </a:rPr>
              <a:t>How do you prepare to have the evidence at hand for CQC assessments, monitoring and inspection?</a:t>
            </a:r>
            <a:endParaRPr lang="en-GB" sz="2000" dirty="0">
              <a:effectLst/>
              <a:latin typeface="Calibri" panose="020F0502020204030204" pitchFamily="34" charset="0"/>
              <a:ea typeface="Calibri" panose="020F0502020204030204" pitchFamily="34" charset="0"/>
            </a:endParaRPr>
          </a:p>
          <a:p>
            <a:r>
              <a:rPr lang="en-US" sz="1800" b="1" dirty="0">
                <a:effectLst/>
                <a:latin typeface="Arial" panose="020B0604020202020204" pitchFamily="34" charset="0"/>
                <a:ea typeface="Calibri" panose="020F0502020204030204" pitchFamily="34" charset="0"/>
              </a:rPr>
              <a:t>Wednesday 1 March 2023 | 10:00 – 10:45</a:t>
            </a:r>
            <a:endParaRPr lang="en-GB" sz="1800" b="1" dirty="0">
              <a:effectLst/>
              <a:latin typeface="Calibri" panose="020F0502020204030204" pitchFamily="34" charset="0"/>
              <a:ea typeface="Calibri" panose="020F0502020204030204" pitchFamily="34" charset="0"/>
            </a:endParaRPr>
          </a:p>
          <a:p>
            <a:endParaRPr lang="en-GB" sz="1800" b="1" spc="15" dirty="0">
              <a:solidFill>
                <a:srgbClr val="4472C4"/>
              </a:solidFill>
              <a:effectLst/>
              <a:latin typeface="Arial" panose="020B0604020202020204" pitchFamily="34" charset="0"/>
              <a:ea typeface="Calibri" panose="020F0502020204030204" pitchFamily="34" charset="0"/>
            </a:endParaRPr>
          </a:p>
          <a:p>
            <a:r>
              <a:rPr lang="en-GB" sz="2000" b="1" spc="15" dirty="0">
                <a:solidFill>
                  <a:srgbClr val="4472C4"/>
                </a:solidFill>
                <a:effectLst/>
                <a:latin typeface="Arial" panose="020B0604020202020204" pitchFamily="34" charset="0"/>
                <a:ea typeface="Calibri" panose="020F0502020204030204" pitchFamily="34" charset="0"/>
              </a:rPr>
              <a:t>New CQC inspection</a:t>
            </a:r>
            <a:r>
              <a:rPr lang="en-GB" sz="2000" b="1" dirty="0">
                <a:latin typeface="Calibri" panose="020F0502020204030204" pitchFamily="34" charset="0"/>
                <a:ea typeface="Calibri" panose="020F0502020204030204" pitchFamily="34" charset="0"/>
              </a:rPr>
              <a:t>: </a:t>
            </a:r>
            <a:r>
              <a:rPr lang="en-GB" sz="2000" spc="15" dirty="0">
                <a:solidFill>
                  <a:srgbClr val="4472C4"/>
                </a:solidFill>
                <a:effectLst/>
                <a:latin typeface="Arial" panose="020B0604020202020204" pitchFamily="34" charset="0"/>
                <a:ea typeface="Calibri" panose="020F0502020204030204" pitchFamily="34" charset="0"/>
              </a:rPr>
              <a:t>Practical tools and advice about the new CQC inspection focus and Quality Statements</a:t>
            </a:r>
            <a:endParaRPr lang="en-GB" sz="2000" dirty="0">
              <a:effectLst/>
              <a:latin typeface="Calibri" panose="020F0502020204030204" pitchFamily="34" charset="0"/>
              <a:ea typeface="Calibri" panose="020F0502020204030204" pitchFamily="34" charset="0"/>
            </a:endParaRPr>
          </a:p>
          <a:p>
            <a:r>
              <a:rPr lang="en-US" sz="1800" b="1" dirty="0">
                <a:effectLst/>
                <a:latin typeface="Arial" panose="020B0604020202020204" pitchFamily="34" charset="0"/>
                <a:ea typeface="Calibri" panose="020F0502020204030204" pitchFamily="34" charset="0"/>
              </a:rPr>
              <a:t>Tuesday 28 March 2023 | 14:00 – 15:00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213563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8EAA49A-42DB-4FC4-B591-3B71D3ECBF2E}"/>
              </a:ext>
            </a:extLst>
          </p:cNvPr>
          <p:cNvPicPr>
            <a:picLocks noChangeAspect="1"/>
          </p:cNvPicPr>
          <p:nvPr/>
        </p:nvPicPr>
        <p:blipFill>
          <a:blip r:embed="rId3"/>
          <a:stretch>
            <a:fillRect/>
          </a:stretch>
        </p:blipFill>
        <p:spPr>
          <a:xfrm>
            <a:off x="6253514" y="3657600"/>
            <a:ext cx="2730575" cy="2730575"/>
          </a:xfrm>
          <a:prstGeom prst="rect">
            <a:avLst/>
          </a:prstGeom>
        </p:spPr>
      </p:pic>
      <p:sp>
        <p:nvSpPr>
          <p:cNvPr id="2" name="Title 1">
            <a:extLst>
              <a:ext uri="{FF2B5EF4-FFF2-40B4-BE49-F238E27FC236}">
                <a16:creationId xmlns:a16="http://schemas.microsoft.com/office/drawing/2014/main" id="{0307D6D2-F18B-4B7D-BD9B-FD929BCC3B75}"/>
              </a:ext>
            </a:extLst>
          </p:cNvPr>
          <p:cNvSpPr>
            <a:spLocks noGrp="1"/>
          </p:cNvSpPr>
          <p:nvPr>
            <p:ph type="title"/>
          </p:nvPr>
        </p:nvSpPr>
        <p:spPr>
          <a:xfrm>
            <a:off x="177972" y="446574"/>
            <a:ext cx="8360635" cy="780905"/>
          </a:xfrm>
        </p:spPr>
        <p:txBody>
          <a:bodyPr/>
          <a:lstStyle/>
          <a:p>
            <a:r>
              <a:rPr lang="en-GB" sz="3600" dirty="0"/>
              <a:t>Deputy manager networks</a:t>
            </a:r>
          </a:p>
        </p:txBody>
      </p:sp>
      <p:sp>
        <p:nvSpPr>
          <p:cNvPr id="3" name="Rectangle 2">
            <a:extLst>
              <a:ext uri="{FF2B5EF4-FFF2-40B4-BE49-F238E27FC236}">
                <a16:creationId xmlns:a16="http://schemas.microsoft.com/office/drawing/2014/main" id="{E53B9323-2150-4A56-B4F4-BF303AEFBF94}"/>
              </a:ext>
            </a:extLst>
          </p:cNvPr>
          <p:cNvSpPr/>
          <p:nvPr/>
        </p:nvSpPr>
        <p:spPr>
          <a:xfrm>
            <a:off x="295935" y="1779315"/>
            <a:ext cx="8688154" cy="1292662"/>
          </a:xfrm>
          <a:prstGeom prst="rect">
            <a:avLst/>
          </a:prstGeom>
        </p:spPr>
        <p:txBody>
          <a:bodyPr wrap="square">
            <a:spAutoFit/>
          </a:bodyPr>
          <a:lstStyle/>
          <a:p>
            <a:pPr marL="285750" lvl="0" indent="-285750">
              <a:buClr>
                <a:srgbClr val="E87722"/>
              </a:buClr>
              <a:buFont typeface="Wingdings" panose="05000000000000000000" pitchFamily="2" charset="2"/>
              <a:buChar char="§"/>
            </a:pPr>
            <a:endParaRPr lang="en-GB" sz="2000" dirty="0"/>
          </a:p>
          <a:p>
            <a:endParaRPr lang="en-GB" sz="2000" dirty="0"/>
          </a:p>
          <a:p>
            <a:pPr marL="342900" lvl="0" indent="-342900">
              <a:buFont typeface="Wingdings" panose="05000000000000000000" pitchFamily="2" charset="2"/>
              <a:buChar char="§"/>
            </a:pPr>
            <a:endParaRPr lang="en-GB" sz="2000" dirty="0"/>
          </a:p>
          <a:p>
            <a:endParaRPr lang="en-GB" dirty="0">
              <a:latin typeface="+mj-lt"/>
            </a:endParaRPr>
          </a:p>
        </p:txBody>
      </p:sp>
      <p:sp>
        <p:nvSpPr>
          <p:cNvPr id="5" name="Text Placeholder 3">
            <a:extLst>
              <a:ext uri="{FF2B5EF4-FFF2-40B4-BE49-F238E27FC236}">
                <a16:creationId xmlns:a16="http://schemas.microsoft.com/office/drawing/2014/main" id="{50C4C528-9723-4C39-AC7E-44AD62C09F23}"/>
              </a:ext>
            </a:extLst>
          </p:cNvPr>
          <p:cNvSpPr txBox="1">
            <a:spLocks/>
          </p:cNvSpPr>
          <p:nvPr/>
        </p:nvSpPr>
        <p:spPr>
          <a:xfrm>
            <a:off x="177972" y="1456547"/>
            <a:ext cx="8724276" cy="78090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400" b="1" dirty="0">
                <a:solidFill>
                  <a:schemeClr val="accent1"/>
                </a:solidFill>
              </a:rPr>
              <a:t>These networks are specifically for deputy managers, team leaders and assistant managers</a:t>
            </a:r>
            <a:br>
              <a:rPr lang="en-GB" sz="2400" b="1" dirty="0">
                <a:solidFill>
                  <a:srgbClr val="005EB8"/>
                </a:solidFill>
              </a:rPr>
            </a:br>
            <a:endParaRPr lang="en-GB" sz="2000" b="1" dirty="0">
              <a:solidFill>
                <a:srgbClr val="005EB8"/>
              </a:solidFill>
            </a:endParaRPr>
          </a:p>
          <a:p>
            <a:pPr marL="0" lvl="0" indent="0" defTabSz="457200">
              <a:lnSpc>
                <a:spcPct val="100000"/>
              </a:lnSpc>
              <a:spcBef>
                <a:spcPts val="0"/>
              </a:spcBef>
              <a:buClr>
                <a:srgbClr val="E87722"/>
              </a:buClr>
              <a:buNone/>
            </a:pPr>
            <a:r>
              <a:rPr lang="en-GB" sz="2200" dirty="0">
                <a:solidFill>
                  <a:srgbClr val="000000"/>
                </a:solidFill>
              </a:rPr>
              <a:t>The next Deputy Manager Network for London and the South East is on the 1</a:t>
            </a:r>
            <a:r>
              <a:rPr lang="en-GB" sz="2200" baseline="30000" dirty="0">
                <a:solidFill>
                  <a:srgbClr val="000000"/>
                </a:solidFill>
              </a:rPr>
              <a:t>st</a:t>
            </a:r>
            <a:r>
              <a:rPr lang="en-GB" sz="2200" dirty="0">
                <a:solidFill>
                  <a:srgbClr val="000000"/>
                </a:solidFill>
              </a:rPr>
              <a:t> of February and will focus on Supervision and how to use coaching techniques to get the best out of sessions with staff.</a:t>
            </a:r>
          </a:p>
          <a:p>
            <a:pPr marL="285750" lvl="0" indent="-285750" defTabSz="457200">
              <a:lnSpc>
                <a:spcPct val="100000"/>
              </a:lnSpc>
              <a:spcBef>
                <a:spcPts val="0"/>
              </a:spcBef>
              <a:buClr>
                <a:srgbClr val="E87722"/>
              </a:buClr>
              <a:buFont typeface="Wingdings" panose="05000000000000000000" pitchFamily="2" charset="2"/>
              <a:buChar char="§"/>
            </a:pPr>
            <a:endParaRPr lang="en-GB" sz="3200" dirty="0">
              <a:solidFill>
                <a:srgbClr val="000000"/>
              </a:solidFill>
            </a:endParaRPr>
          </a:p>
          <a:p>
            <a:pPr marL="0" lvl="0" indent="0" defTabSz="457200">
              <a:lnSpc>
                <a:spcPct val="100000"/>
              </a:lnSpc>
              <a:spcBef>
                <a:spcPts val="0"/>
              </a:spcBef>
              <a:buClr>
                <a:srgbClr val="E87722"/>
              </a:buClr>
              <a:buNone/>
            </a:pPr>
            <a:endParaRPr lang="en-GB" sz="2000" dirty="0">
              <a:solidFill>
                <a:srgbClr val="000000"/>
              </a:solidFill>
            </a:endParaRPr>
          </a:p>
          <a:p>
            <a:pPr marL="0" lvl="0" indent="0" defTabSz="457200">
              <a:lnSpc>
                <a:spcPct val="100000"/>
              </a:lnSpc>
              <a:spcBef>
                <a:spcPts val="0"/>
              </a:spcBef>
              <a:buClr>
                <a:srgbClr val="E87722"/>
              </a:buClr>
              <a:buNone/>
            </a:pPr>
            <a:r>
              <a:rPr lang="en-GB" sz="2200" b="1" dirty="0">
                <a:solidFill>
                  <a:schemeClr val="accent1"/>
                </a:solidFill>
              </a:rPr>
              <a:t>Find your local deputy manager network:</a:t>
            </a:r>
          </a:p>
          <a:p>
            <a:pPr marL="0" lvl="0" indent="0" defTabSz="457200">
              <a:lnSpc>
                <a:spcPct val="100000"/>
              </a:lnSpc>
              <a:spcBef>
                <a:spcPts val="0"/>
              </a:spcBef>
              <a:buClr>
                <a:srgbClr val="E87722"/>
              </a:buClr>
              <a:buNone/>
            </a:pPr>
            <a:r>
              <a:rPr lang="en-GB" sz="2200" b="1" dirty="0">
                <a:solidFill>
                  <a:srgbClr val="000000"/>
                </a:solidFill>
                <a:hlinkClick r:id="rId4"/>
              </a:rPr>
              <a:t>www.skillsforcare.org.uk/deputymanagers</a:t>
            </a:r>
            <a:endParaRPr lang="en-GB" sz="2200" b="1" dirty="0">
              <a:solidFill>
                <a:srgbClr val="000000"/>
              </a:solidFill>
            </a:endParaRPr>
          </a:p>
          <a:p>
            <a:pPr marL="0" lvl="0" indent="0" defTabSz="457200">
              <a:lnSpc>
                <a:spcPct val="100000"/>
              </a:lnSpc>
              <a:spcBef>
                <a:spcPts val="0"/>
              </a:spcBef>
              <a:buClr>
                <a:srgbClr val="E87722"/>
              </a:buClr>
              <a:buNone/>
            </a:pPr>
            <a:endParaRPr lang="en-GB" sz="2000" dirty="0">
              <a:solidFill>
                <a:srgbClr val="000000"/>
              </a:solidFill>
            </a:endParaRPr>
          </a:p>
          <a:p>
            <a:pPr marL="0" indent="0">
              <a:buNone/>
            </a:pPr>
            <a:endParaRPr lang="en-GB" sz="2000" b="1" dirty="0">
              <a:solidFill>
                <a:srgbClr val="005EB8"/>
              </a:solidFill>
            </a:endParaRPr>
          </a:p>
        </p:txBody>
      </p:sp>
    </p:spTree>
    <p:extLst>
      <p:ext uri="{BB962C8B-B14F-4D97-AF65-F5344CB8AC3E}">
        <p14:creationId xmlns:p14="http://schemas.microsoft.com/office/powerpoint/2010/main" val="4015087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7D6D2-F18B-4B7D-BD9B-FD929BCC3B75}"/>
              </a:ext>
            </a:extLst>
          </p:cNvPr>
          <p:cNvSpPr>
            <a:spLocks noGrp="1"/>
          </p:cNvSpPr>
          <p:nvPr>
            <p:ph type="title"/>
          </p:nvPr>
        </p:nvSpPr>
        <p:spPr>
          <a:xfrm>
            <a:off x="195823" y="231569"/>
            <a:ext cx="7422978" cy="780905"/>
          </a:xfrm>
        </p:spPr>
        <p:txBody>
          <a:bodyPr/>
          <a:lstStyle/>
          <a:p>
            <a:r>
              <a:rPr lang="en-GB" sz="2800" b="1" dirty="0">
                <a:effectLst/>
                <a:latin typeface="Arial" panose="020B0604020202020204" pitchFamily="34" charset="0"/>
                <a:ea typeface="Calibri" panose="020F0502020204030204" pitchFamily="34" charset="0"/>
              </a:rPr>
              <a:t>Have you attended a registered manager or deputy manager network? If so, we welcome your feedback!</a:t>
            </a:r>
            <a:endParaRPr lang="en-GB" sz="2800" dirty="0"/>
          </a:p>
        </p:txBody>
      </p:sp>
      <p:sp>
        <p:nvSpPr>
          <p:cNvPr id="3" name="Rectangle 2">
            <a:extLst>
              <a:ext uri="{FF2B5EF4-FFF2-40B4-BE49-F238E27FC236}">
                <a16:creationId xmlns:a16="http://schemas.microsoft.com/office/drawing/2014/main" id="{E53B9323-2150-4A56-B4F4-BF303AEFBF94}"/>
              </a:ext>
            </a:extLst>
          </p:cNvPr>
          <p:cNvSpPr/>
          <p:nvPr/>
        </p:nvSpPr>
        <p:spPr>
          <a:xfrm>
            <a:off x="295935" y="1779315"/>
            <a:ext cx="8688154" cy="1292662"/>
          </a:xfrm>
          <a:prstGeom prst="rect">
            <a:avLst/>
          </a:prstGeom>
        </p:spPr>
        <p:txBody>
          <a:bodyPr wrap="square">
            <a:spAutoFit/>
          </a:bodyPr>
          <a:lstStyle/>
          <a:p>
            <a:pPr marL="285750" lvl="0" indent="-285750">
              <a:buClr>
                <a:srgbClr val="E87722"/>
              </a:buClr>
              <a:buFont typeface="Wingdings" panose="05000000000000000000" pitchFamily="2" charset="2"/>
              <a:buChar char="§"/>
            </a:pPr>
            <a:endParaRPr lang="en-GB" sz="2000" dirty="0"/>
          </a:p>
          <a:p>
            <a:endParaRPr lang="en-GB" sz="2000" dirty="0"/>
          </a:p>
          <a:p>
            <a:pPr marL="342900" lvl="0" indent="-342900">
              <a:buFont typeface="Wingdings" panose="05000000000000000000" pitchFamily="2" charset="2"/>
              <a:buChar char="§"/>
            </a:pPr>
            <a:endParaRPr lang="en-GB" sz="2000" dirty="0"/>
          </a:p>
          <a:p>
            <a:endParaRPr lang="en-GB" dirty="0">
              <a:latin typeface="+mj-lt"/>
            </a:endParaRPr>
          </a:p>
        </p:txBody>
      </p:sp>
      <p:sp>
        <p:nvSpPr>
          <p:cNvPr id="5" name="Text Placeholder 3">
            <a:extLst>
              <a:ext uri="{FF2B5EF4-FFF2-40B4-BE49-F238E27FC236}">
                <a16:creationId xmlns:a16="http://schemas.microsoft.com/office/drawing/2014/main" id="{50C4C528-9723-4C39-AC7E-44AD62C09F23}"/>
              </a:ext>
            </a:extLst>
          </p:cNvPr>
          <p:cNvSpPr txBox="1">
            <a:spLocks/>
          </p:cNvSpPr>
          <p:nvPr/>
        </p:nvSpPr>
        <p:spPr>
          <a:xfrm>
            <a:off x="195823" y="1644741"/>
            <a:ext cx="8724276" cy="109845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400" b="1" dirty="0">
                <a:solidFill>
                  <a:schemeClr val="accent1"/>
                </a:solidFill>
                <a:effectLst/>
                <a:latin typeface="Arial" panose="020B0604020202020204" pitchFamily="34" charset="0"/>
                <a:ea typeface="Calibri" panose="020F0502020204030204" pitchFamily="34" charset="0"/>
                <a:cs typeface="Arial" panose="020B0604020202020204" pitchFamily="34" charset="0"/>
              </a:rPr>
              <a:t>We are inviting managers who have attended a network to take part in a short survey to help us understand more about the benefits of networks.</a:t>
            </a:r>
          </a:p>
          <a:p>
            <a:pPr marL="0" indent="0">
              <a:buNone/>
            </a:pPr>
            <a:endParaRPr lang="en-GB" sz="800" b="1" dirty="0">
              <a:solidFill>
                <a:srgbClr val="005EB8"/>
              </a:solidFill>
            </a:endParaRPr>
          </a:p>
          <a:p>
            <a:pPr marL="0" lvl="0" indent="0" defTabSz="457200">
              <a:lnSpc>
                <a:spcPct val="100000"/>
              </a:lnSpc>
              <a:spcBef>
                <a:spcPts val="0"/>
              </a:spcBef>
              <a:buClr>
                <a:srgbClr val="E87722"/>
              </a:buClr>
              <a:buNone/>
            </a:pPr>
            <a:r>
              <a:rPr lang="en-GB" sz="2200" dirty="0">
                <a:solidFill>
                  <a:srgbClr val="000000"/>
                </a:solidFill>
              </a:rPr>
              <a:t>We want to understand and gain feedback on:</a:t>
            </a:r>
          </a:p>
          <a:p>
            <a:pPr marL="285750" lvl="0" indent="-285750" defTabSz="457200">
              <a:lnSpc>
                <a:spcPct val="100000"/>
              </a:lnSpc>
              <a:spcBef>
                <a:spcPts val="0"/>
              </a:spcBef>
              <a:buClr>
                <a:srgbClr val="E87722"/>
              </a:buClr>
              <a:buFont typeface="Wingdings" panose="05000000000000000000" pitchFamily="2" charset="2"/>
              <a:buChar char="§"/>
            </a:pPr>
            <a:r>
              <a:rPr lang="en-GB" sz="2200" dirty="0">
                <a:solidFill>
                  <a:srgbClr val="000000"/>
                </a:solidFill>
              </a:rPr>
              <a:t>why managers attend the networks</a:t>
            </a:r>
          </a:p>
          <a:p>
            <a:pPr marL="285750" lvl="0" indent="-285750" defTabSz="457200">
              <a:lnSpc>
                <a:spcPct val="100000"/>
              </a:lnSpc>
              <a:spcBef>
                <a:spcPts val="0"/>
              </a:spcBef>
              <a:buClr>
                <a:srgbClr val="E87722"/>
              </a:buClr>
              <a:buFont typeface="Wingdings" panose="05000000000000000000" pitchFamily="2" charset="2"/>
              <a:buChar char="§"/>
            </a:pPr>
            <a:r>
              <a:rPr lang="en-GB" sz="2200" dirty="0">
                <a:solidFill>
                  <a:srgbClr val="000000"/>
                </a:solidFill>
              </a:rPr>
              <a:t>what benefits managers gain from attending</a:t>
            </a:r>
          </a:p>
          <a:p>
            <a:pPr marL="285750" lvl="0" indent="-285750" defTabSz="457200">
              <a:lnSpc>
                <a:spcPct val="100000"/>
              </a:lnSpc>
              <a:spcBef>
                <a:spcPts val="0"/>
              </a:spcBef>
              <a:buClr>
                <a:srgbClr val="E87722"/>
              </a:buClr>
              <a:buFont typeface="Wingdings" panose="05000000000000000000" pitchFamily="2" charset="2"/>
              <a:buChar char="§"/>
            </a:pPr>
            <a:r>
              <a:rPr lang="en-GB" sz="2200" dirty="0">
                <a:solidFill>
                  <a:srgbClr val="000000"/>
                </a:solidFill>
              </a:rPr>
              <a:t>what improvements they have made to their service as a result of attending the network.</a:t>
            </a:r>
          </a:p>
          <a:p>
            <a:pPr marL="0" lvl="0" indent="0" defTabSz="457200">
              <a:lnSpc>
                <a:spcPct val="100000"/>
              </a:lnSpc>
              <a:spcBef>
                <a:spcPts val="0"/>
              </a:spcBef>
              <a:buClr>
                <a:srgbClr val="E87722"/>
              </a:buClr>
              <a:buNone/>
            </a:pPr>
            <a:endParaRPr lang="en-GB" sz="2200" dirty="0">
              <a:solidFill>
                <a:srgbClr val="000000"/>
              </a:solidFill>
            </a:endParaRPr>
          </a:p>
          <a:p>
            <a:pPr marL="0" lvl="0" indent="0" defTabSz="457200">
              <a:lnSpc>
                <a:spcPct val="100000"/>
              </a:lnSpc>
              <a:spcBef>
                <a:spcPts val="0"/>
              </a:spcBef>
              <a:buClr>
                <a:srgbClr val="E87722"/>
              </a:buClr>
              <a:buNone/>
            </a:pPr>
            <a:r>
              <a:rPr lang="en-GB" sz="2000" dirty="0">
                <a:solidFill>
                  <a:srgbClr val="000000"/>
                </a:solidFill>
              </a:rPr>
              <a:t>You can access the survey online or </a:t>
            </a:r>
          </a:p>
          <a:p>
            <a:pPr marL="0" lvl="0" indent="0" defTabSz="457200">
              <a:lnSpc>
                <a:spcPct val="100000"/>
              </a:lnSpc>
              <a:spcBef>
                <a:spcPts val="0"/>
              </a:spcBef>
              <a:buClr>
                <a:srgbClr val="E87722"/>
              </a:buClr>
              <a:buNone/>
            </a:pPr>
            <a:r>
              <a:rPr lang="en-GB" sz="2000" dirty="0">
                <a:solidFill>
                  <a:srgbClr val="000000"/>
                </a:solidFill>
              </a:rPr>
              <a:t>using the QR code</a:t>
            </a:r>
          </a:p>
          <a:p>
            <a:pPr marL="0" lvl="0" indent="0" defTabSz="457200">
              <a:lnSpc>
                <a:spcPct val="100000"/>
              </a:lnSpc>
              <a:spcBef>
                <a:spcPts val="0"/>
              </a:spcBef>
              <a:buClr>
                <a:srgbClr val="E87722"/>
              </a:buClr>
              <a:buNone/>
            </a:pPr>
            <a:r>
              <a:rPr lang="en-GB" sz="2000" b="1" dirty="0">
                <a:solidFill>
                  <a:srgbClr val="000000"/>
                </a:solidFill>
                <a:hlinkClick r:id="rId3"/>
              </a:rPr>
              <a:t>https://online1.snapsurveys.com/sfc-network-survey</a:t>
            </a:r>
            <a:endParaRPr lang="en-GB" sz="2000" b="1" dirty="0">
              <a:solidFill>
                <a:srgbClr val="000000"/>
              </a:solidFill>
            </a:endParaRPr>
          </a:p>
          <a:p>
            <a:pPr marL="0" lvl="0" indent="0" defTabSz="457200">
              <a:lnSpc>
                <a:spcPct val="100000"/>
              </a:lnSpc>
              <a:spcBef>
                <a:spcPts val="0"/>
              </a:spcBef>
              <a:buClr>
                <a:srgbClr val="E87722"/>
              </a:buClr>
              <a:buNone/>
            </a:pPr>
            <a:endParaRPr lang="en-GB" sz="2000" dirty="0">
              <a:solidFill>
                <a:srgbClr val="000000"/>
              </a:solidFill>
            </a:endParaRPr>
          </a:p>
          <a:p>
            <a:pPr marL="0" lvl="0" indent="0" defTabSz="457200">
              <a:lnSpc>
                <a:spcPct val="100000"/>
              </a:lnSpc>
              <a:spcBef>
                <a:spcPts val="0"/>
              </a:spcBef>
              <a:buClr>
                <a:srgbClr val="E87722"/>
              </a:buClr>
              <a:buNone/>
            </a:pPr>
            <a:endParaRPr lang="en-GB" sz="2000" dirty="0">
              <a:solidFill>
                <a:srgbClr val="000000"/>
              </a:solidFill>
            </a:endParaRPr>
          </a:p>
          <a:p>
            <a:pPr marL="0" indent="0">
              <a:buNone/>
            </a:pPr>
            <a:endParaRPr lang="en-GB" sz="2000" b="1" dirty="0">
              <a:solidFill>
                <a:srgbClr val="005EB8"/>
              </a:solidFill>
            </a:endParaRPr>
          </a:p>
        </p:txBody>
      </p:sp>
      <p:pic>
        <p:nvPicPr>
          <p:cNvPr id="7" name="Picture 6">
            <a:extLst>
              <a:ext uri="{FF2B5EF4-FFF2-40B4-BE49-F238E27FC236}">
                <a16:creationId xmlns:a16="http://schemas.microsoft.com/office/drawing/2014/main" id="{798E1D38-3A36-819A-88D4-E05A8F960545}"/>
              </a:ext>
            </a:extLst>
          </p:cNvPr>
          <p:cNvPicPr>
            <a:picLocks noChangeAspect="1"/>
          </p:cNvPicPr>
          <p:nvPr/>
        </p:nvPicPr>
        <p:blipFill>
          <a:blip r:embed="rId4"/>
          <a:stretch>
            <a:fillRect/>
          </a:stretch>
        </p:blipFill>
        <p:spPr>
          <a:xfrm>
            <a:off x="6954982" y="4244154"/>
            <a:ext cx="2142791" cy="2142791"/>
          </a:xfrm>
          <a:prstGeom prst="rect">
            <a:avLst/>
          </a:prstGeom>
        </p:spPr>
      </p:pic>
    </p:spTree>
    <p:extLst>
      <p:ext uri="{BB962C8B-B14F-4D97-AF65-F5344CB8AC3E}">
        <p14:creationId xmlns:p14="http://schemas.microsoft.com/office/powerpoint/2010/main" val="6395197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7D6D2-F18B-4B7D-BD9B-FD929BCC3B75}"/>
              </a:ext>
            </a:extLst>
          </p:cNvPr>
          <p:cNvSpPr>
            <a:spLocks noGrp="1"/>
          </p:cNvSpPr>
          <p:nvPr>
            <p:ph type="title"/>
          </p:nvPr>
        </p:nvSpPr>
        <p:spPr>
          <a:xfrm>
            <a:off x="256656" y="380766"/>
            <a:ext cx="7042215" cy="1292663"/>
          </a:xfrm>
        </p:spPr>
        <p:txBody>
          <a:bodyPr/>
          <a:lstStyle/>
          <a:p>
            <a:r>
              <a:rPr lang="en-GB" sz="3600" dirty="0">
                <a:latin typeface="Arial" panose="020B0604020202020204" pitchFamily="34" charset="0"/>
                <a:cs typeface="Arial" panose="020B0604020202020204" pitchFamily="34" charset="0"/>
              </a:rPr>
              <a:t>ASC-WDS – New feature</a:t>
            </a:r>
          </a:p>
        </p:txBody>
      </p:sp>
      <p:sp>
        <p:nvSpPr>
          <p:cNvPr id="3" name="Rectangle 2">
            <a:extLst>
              <a:ext uri="{FF2B5EF4-FFF2-40B4-BE49-F238E27FC236}">
                <a16:creationId xmlns:a16="http://schemas.microsoft.com/office/drawing/2014/main" id="{E53B9323-2150-4A56-B4F4-BF303AEFBF94}"/>
              </a:ext>
            </a:extLst>
          </p:cNvPr>
          <p:cNvSpPr/>
          <p:nvPr/>
        </p:nvSpPr>
        <p:spPr>
          <a:xfrm>
            <a:off x="295935" y="1779315"/>
            <a:ext cx="8688154" cy="1292662"/>
          </a:xfrm>
          <a:prstGeom prst="rect">
            <a:avLst/>
          </a:prstGeom>
        </p:spPr>
        <p:txBody>
          <a:bodyPr wrap="square">
            <a:spAutoFit/>
          </a:bodyPr>
          <a:lstStyle/>
          <a:p>
            <a:pPr marL="285750" lvl="0" indent="-285750">
              <a:buClr>
                <a:srgbClr val="E87722"/>
              </a:buClr>
              <a:buFont typeface="Wingdings" panose="05000000000000000000" pitchFamily="2" charset="2"/>
              <a:buChar char="§"/>
            </a:pPr>
            <a:endParaRPr lang="en-GB" sz="2000" dirty="0"/>
          </a:p>
          <a:p>
            <a:endParaRPr lang="en-GB" sz="2000" dirty="0"/>
          </a:p>
          <a:p>
            <a:pPr marL="342900" lvl="0" indent="-342900">
              <a:buFont typeface="Wingdings" panose="05000000000000000000" pitchFamily="2" charset="2"/>
              <a:buChar char="§"/>
            </a:pPr>
            <a:endParaRPr lang="en-GB" sz="2000" dirty="0"/>
          </a:p>
          <a:p>
            <a:endParaRPr lang="en-GB" dirty="0">
              <a:latin typeface="+mj-lt"/>
            </a:endParaRPr>
          </a:p>
        </p:txBody>
      </p:sp>
      <p:sp>
        <p:nvSpPr>
          <p:cNvPr id="5" name="Text Placeholder 3">
            <a:extLst>
              <a:ext uri="{FF2B5EF4-FFF2-40B4-BE49-F238E27FC236}">
                <a16:creationId xmlns:a16="http://schemas.microsoft.com/office/drawing/2014/main" id="{50C4C528-9723-4C39-AC7E-44AD62C09F23}"/>
              </a:ext>
            </a:extLst>
          </p:cNvPr>
          <p:cNvSpPr txBox="1">
            <a:spLocks/>
          </p:cNvSpPr>
          <p:nvPr/>
        </p:nvSpPr>
        <p:spPr>
          <a:xfrm>
            <a:off x="178915" y="1107577"/>
            <a:ext cx="8786170" cy="51886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200" b="1"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You can now download a bespoke ASC-WDS certificate</a:t>
            </a:r>
          </a:p>
          <a:p>
            <a:pPr marL="0" indent="0" defTabSz="457200">
              <a:lnSpc>
                <a:spcPct val="100000"/>
              </a:lnSpc>
              <a:spcBef>
                <a:spcPts val="0"/>
              </a:spcBef>
              <a:buClr>
                <a:srgbClr val="E87722"/>
              </a:buClr>
              <a:buNone/>
            </a:pPr>
            <a:endParaRPr lang="en-GB" sz="800" dirty="0">
              <a:solidFill>
                <a:srgbClr val="505050"/>
              </a:solidFill>
              <a:effectLst/>
              <a:latin typeface="Arial" panose="020B0604020202020204" pitchFamily="34" charset="0"/>
              <a:ea typeface="Calibri" panose="020F0502020204030204" pitchFamily="34" charset="0"/>
            </a:endParaRPr>
          </a:p>
          <a:p>
            <a:pPr marL="0" lvl="0" indent="0" defTabSz="457200">
              <a:lnSpc>
                <a:spcPct val="100000"/>
              </a:lnSpc>
              <a:spcBef>
                <a:spcPts val="0"/>
              </a:spcBef>
              <a:buClr>
                <a:srgbClr val="E87722"/>
              </a:buClr>
              <a:buNone/>
            </a:pPr>
            <a:endParaRPr lang="en-GB" sz="2000" dirty="0">
              <a:solidFill>
                <a:srgbClr val="505050"/>
              </a:solidFill>
              <a:latin typeface="Arial" panose="020B0604020202020204" pitchFamily="34" charset="0"/>
            </a:endParaRPr>
          </a:p>
          <a:p>
            <a:pPr marL="0" lvl="0" indent="0" defTabSz="457200">
              <a:lnSpc>
                <a:spcPct val="100000"/>
              </a:lnSpc>
              <a:spcBef>
                <a:spcPts val="0"/>
              </a:spcBef>
              <a:buClr>
                <a:srgbClr val="E87722"/>
              </a:buClr>
              <a:buNone/>
            </a:pPr>
            <a:endParaRPr lang="en-GB" sz="2000" dirty="0">
              <a:solidFill>
                <a:srgbClr val="000000"/>
              </a:solidFill>
            </a:endParaRPr>
          </a:p>
          <a:p>
            <a:pPr marL="0" lvl="0" indent="0" defTabSz="457200">
              <a:lnSpc>
                <a:spcPct val="100000"/>
              </a:lnSpc>
              <a:spcBef>
                <a:spcPts val="0"/>
              </a:spcBef>
              <a:buClr>
                <a:srgbClr val="E87722"/>
              </a:buClr>
              <a:buNone/>
            </a:pPr>
            <a:endParaRPr lang="en-GB" sz="2000" dirty="0">
              <a:solidFill>
                <a:srgbClr val="000000"/>
              </a:solidFill>
            </a:endParaRPr>
          </a:p>
          <a:p>
            <a:pPr marL="0" indent="0">
              <a:buNone/>
            </a:pPr>
            <a:endParaRPr lang="en-GB" sz="2000" b="1" dirty="0">
              <a:solidFill>
                <a:srgbClr val="005EB8"/>
              </a:solidFill>
            </a:endParaRPr>
          </a:p>
        </p:txBody>
      </p:sp>
      <p:pic>
        <p:nvPicPr>
          <p:cNvPr id="6" name="Picture 5">
            <a:extLst>
              <a:ext uri="{FF2B5EF4-FFF2-40B4-BE49-F238E27FC236}">
                <a16:creationId xmlns:a16="http://schemas.microsoft.com/office/drawing/2014/main" id="{B3422CED-50E5-9619-9EDE-4151BC08941F}"/>
              </a:ext>
            </a:extLst>
          </p:cNvPr>
          <p:cNvPicPr>
            <a:picLocks noChangeAspect="1"/>
          </p:cNvPicPr>
          <p:nvPr/>
        </p:nvPicPr>
        <p:blipFill>
          <a:blip r:embed="rId3"/>
          <a:stretch>
            <a:fillRect/>
          </a:stretch>
        </p:blipFill>
        <p:spPr>
          <a:xfrm>
            <a:off x="4123643" y="2031573"/>
            <a:ext cx="4754505" cy="3224975"/>
          </a:xfrm>
          <a:prstGeom prst="rect">
            <a:avLst/>
          </a:prstGeom>
        </p:spPr>
      </p:pic>
      <p:sp>
        <p:nvSpPr>
          <p:cNvPr id="9" name="TextBox 8">
            <a:extLst>
              <a:ext uri="{FF2B5EF4-FFF2-40B4-BE49-F238E27FC236}">
                <a16:creationId xmlns:a16="http://schemas.microsoft.com/office/drawing/2014/main" id="{103A8F7A-DAB6-AC6F-7289-EB5A7567280F}"/>
              </a:ext>
            </a:extLst>
          </p:cNvPr>
          <p:cNvSpPr txBox="1"/>
          <p:nvPr/>
        </p:nvSpPr>
        <p:spPr>
          <a:xfrm>
            <a:off x="178915" y="1948846"/>
            <a:ext cx="3944728" cy="3785652"/>
          </a:xfrm>
          <a:prstGeom prst="rect">
            <a:avLst/>
          </a:prstGeom>
          <a:noFill/>
        </p:spPr>
        <p:txBody>
          <a:bodyPr wrap="square">
            <a:spAutoFit/>
          </a:bodyPr>
          <a:lstStyle/>
          <a:p>
            <a:pPr marL="0" indent="0">
              <a:buNone/>
            </a:pPr>
            <a:r>
              <a:rPr lang="en-GB" sz="2000" dirty="0">
                <a:effectLst/>
                <a:latin typeface="Arial" panose="020B0604020202020204" pitchFamily="34" charset="0"/>
                <a:ea typeface="Calibri" panose="020F0502020204030204" pitchFamily="34" charset="0"/>
              </a:rPr>
              <a:t>All care providers using ASC-WDS can now download a bespoke certificate along with an email signature and logo to let everyone know you’re an ASC-WDS contributor. </a:t>
            </a:r>
          </a:p>
          <a:p>
            <a:pPr marL="0" indent="0">
              <a:buNone/>
            </a:pPr>
            <a:endParaRPr lang="en-GB" sz="2000" dirty="0">
              <a:latin typeface="Arial" panose="020B0604020202020204" pitchFamily="34" charset="0"/>
              <a:ea typeface="Calibri" panose="020F0502020204030204" pitchFamily="34" charset="0"/>
            </a:endParaRPr>
          </a:p>
          <a:p>
            <a:pPr marL="0" indent="0">
              <a:buNone/>
            </a:pPr>
            <a:r>
              <a:rPr lang="en-GB" sz="2000" dirty="0">
                <a:effectLst/>
                <a:latin typeface="Arial" panose="020B0604020202020204" pitchFamily="34" charset="0"/>
                <a:ea typeface="Calibri" panose="020F0502020204030204" pitchFamily="34" charset="0"/>
              </a:rPr>
              <a:t>Your data is invaluable, and you should be proud that you’re using it to make a difference. </a:t>
            </a:r>
          </a:p>
          <a:p>
            <a:pPr marL="0" indent="0">
              <a:buNone/>
            </a:pPr>
            <a:endParaRPr lang="en-GB" sz="2000" dirty="0">
              <a:latin typeface="Arial" panose="020B0604020202020204" pitchFamily="34" charset="0"/>
              <a:ea typeface="Calibri" panose="020F0502020204030204" pitchFamily="34" charset="0"/>
            </a:endParaRPr>
          </a:p>
          <a:p>
            <a:pPr marL="0" indent="0">
              <a:buNone/>
            </a:pPr>
            <a:r>
              <a:rPr lang="en-GB" sz="2000" b="1" dirty="0">
                <a:effectLst/>
                <a:latin typeface="Arial" panose="020B0604020202020204" pitchFamily="34" charset="0"/>
                <a:ea typeface="Calibri" panose="020F0502020204030204" pitchFamily="34" charset="0"/>
                <a:hlinkClick r:id="rId4"/>
              </a:rPr>
              <a:t>Login or create an account</a:t>
            </a:r>
            <a:endParaRPr lang="en-GB" sz="2000" b="1"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318597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7C0AD6-0D5F-589B-07B3-04FDD70876EA}"/>
              </a:ext>
            </a:extLst>
          </p:cNvPr>
          <p:cNvSpPr>
            <a:spLocks noGrp="1"/>
          </p:cNvSpPr>
          <p:nvPr>
            <p:ph type="title"/>
          </p:nvPr>
        </p:nvSpPr>
        <p:spPr>
          <a:xfrm>
            <a:off x="367729" y="441325"/>
            <a:ext cx="6982305" cy="1232492"/>
          </a:xfrm>
        </p:spPr>
        <p:txBody>
          <a:bodyPr/>
          <a:lstStyle/>
          <a:p>
            <a:r>
              <a:rPr lang="en-GB" sz="3200" dirty="0"/>
              <a:t>Being Creative about Recruiting</a:t>
            </a:r>
            <a:br>
              <a:rPr lang="en-GB" sz="3200" dirty="0"/>
            </a:br>
            <a:r>
              <a:rPr lang="en-GB" sz="3200" dirty="0"/>
              <a:t>Skills for Care offer Resources to support you to do this!</a:t>
            </a:r>
            <a:br>
              <a:rPr lang="en-GB" sz="3200" dirty="0"/>
            </a:br>
            <a:endParaRPr lang="en-GB" sz="3200" dirty="0"/>
          </a:p>
        </p:txBody>
      </p:sp>
      <p:sp>
        <p:nvSpPr>
          <p:cNvPr id="3" name="Text Placeholder 2">
            <a:extLst>
              <a:ext uri="{FF2B5EF4-FFF2-40B4-BE49-F238E27FC236}">
                <a16:creationId xmlns:a16="http://schemas.microsoft.com/office/drawing/2014/main" id="{E80E70F0-7B41-3C15-BA16-57DE623D8D00}"/>
              </a:ext>
            </a:extLst>
          </p:cNvPr>
          <p:cNvSpPr>
            <a:spLocks noGrp="1"/>
          </p:cNvSpPr>
          <p:nvPr>
            <p:ph type="body" sz="quarter" idx="11"/>
          </p:nvPr>
        </p:nvSpPr>
        <p:spPr>
          <a:xfrm>
            <a:off x="367730" y="1968284"/>
            <a:ext cx="6982304" cy="4167339"/>
          </a:xfrm>
        </p:spPr>
        <p:txBody>
          <a:bodyPr/>
          <a:lstStyle/>
          <a:p>
            <a:r>
              <a:rPr lang="en-GB" sz="2800" dirty="0"/>
              <a:t>Recruiting for Values </a:t>
            </a:r>
          </a:p>
          <a:p>
            <a:r>
              <a:rPr lang="en-GB" sz="2800" dirty="0"/>
              <a:t>Finding and keeping workers</a:t>
            </a:r>
          </a:p>
          <a:p>
            <a:r>
              <a:rPr lang="en-GB" sz="2800" dirty="0"/>
              <a:t>Funded initiatives for supporting your recruitment</a:t>
            </a:r>
          </a:p>
          <a:p>
            <a:r>
              <a:rPr lang="en-GB" sz="2800" dirty="0"/>
              <a:t>Safe and Fair Recruitment Guide (includes advice &amp; case studies)</a:t>
            </a:r>
          </a:p>
          <a:p>
            <a:r>
              <a:rPr lang="en-GB" sz="2800" dirty="0"/>
              <a:t>Overseas Recruitment</a:t>
            </a:r>
          </a:p>
          <a:p>
            <a:pPr marL="0" indent="0">
              <a:buNone/>
            </a:pPr>
            <a:r>
              <a:rPr lang="en-GB" sz="2000" dirty="0"/>
              <a:t>https://www.skillsforcare.org.uk/Recruitment-support/Recruitment-support.aspx</a:t>
            </a:r>
          </a:p>
          <a:p>
            <a:pPr marL="0" indent="0">
              <a:buNone/>
            </a:pPr>
            <a:endParaRPr lang="en-GB" dirty="0"/>
          </a:p>
          <a:p>
            <a:endParaRPr lang="en-GB" dirty="0"/>
          </a:p>
          <a:p>
            <a:endParaRPr lang="en-GB" dirty="0"/>
          </a:p>
        </p:txBody>
      </p:sp>
    </p:spTree>
    <p:extLst>
      <p:ext uri="{BB962C8B-B14F-4D97-AF65-F5344CB8AC3E}">
        <p14:creationId xmlns:p14="http://schemas.microsoft.com/office/powerpoint/2010/main" val="23138710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C6C66D-3B7D-689E-7E3E-704AD29F8E05}"/>
              </a:ext>
            </a:extLst>
          </p:cNvPr>
          <p:cNvSpPr>
            <a:spLocks noGrp="1"/>
          </p:cNvSpPr>
          <p:nvPr>
            <p:ph type="title"/>
          </p:nvPr>
        </p:nvSpPr>
        <p:spPr/>
        <p:txBody>
          <a:bodyPr/>
          <a:lstStyle/>
          <a:p>
            <a:r>
              <a:rPr lang="en-GB" dirty="0"/>
              <a:t>Safe and Fair Recruitment</a:t>
            </a:r>
          </a:p>
        </p:txBody>
      </p:sp>
      <p:sp>
        <p:nvSpPr>
          <p:cNvPr id="3" name="Text Placeholder 2">
            <a:extLst>
              <a:ext uri="{FF2B5EF4-FFF2-40B4-BE49-F238E27FC236}">
                <a16:creationId xmlns:a16="http://schemas.microsoft.com/office/drawing/2014/main" id="{FBE73BF3-A498-8B10-C706-B1473619CACF}"/>
              </a:ext>
            </a:extLst>
          </p:cNvPr>
          <p:cNvSpPr>
            <a:spLocks noGrp="1"/>
          </p:cNvSpPr>
          <p:nvPr>
            <p:ph type="body" sz="quarter" idx="11"/>
          </p:nvPr>
        </p:nvSpPr>
        <p:spPr>
          <a:xfrm>
            <a:off x="367730" y="2464230"/>
            <a:ext cx="6982304" cy="3671393"/>
          </a:xfrm>
        </p:spPr>
        <p:txBody>
          <a:bodyPr/>
          <a:lstStyle/>
          <a:p>
            <a:r>
              <a:rPr lang="en-GB" dirty="0"/>
              <a:t>It’s essential that recruitment practices are fair, effective and robust and focus on the need to safeguard people who need care and support.</a:t>
            </a:r>
          </a:p>
          <a:p>
            <a:pPr marL="0" indent="0">
              <a:buNone/>
            </a:pPr>
            <a:r>
              <a:rPr lang="en-GB" dirty="0">
                <a:solidFill>
                  <a:srgbClr val="005EB8"/>
                </a:solidFill>
              </a:rPr>
              <a:t>We explain how to do this!</a:t>
            </a:r>
          </a:p>
          <a:p>
            <a:r>
              <a:rPr lang="en-GB" dirty="0"/>
              <a:t> Skills for Care has tools to support employers recruit and retain a suitable workforce, including our </a:t>
            </a:r>
            <a:r>
              <a:rPr lang="en-GB" dirty="0">
                <a:solidFill>
                  <a:srgbClr val="0070C0"/>
                </a:solidFill>
              </a:rPr>
              <a:t>‘Good and outstanding care: Safe staffing guide’.</a:t>
            </a:r>
          </a:p>
        </p:txBody>
      </p:sp>
      <p:sp>
        <p:nvSpPr>
          <p:cNvPr id="4" name="Text Placeholder 3">
            <a:extLst>
              <a:ext uri="{FF2B5EF4-FFF2-40B4-BE49-F238E27FC236}">
                <a16:creationId xmlns:a16="http://schemas.microsoft.com/office/drawing/2014/main" id="{69E0E8C3-19CB-84C1-0986-E6AAC6811879}"/>
              </a:ext>
            </a:extLst>
          </p:cNvPr>
          <p:cNvSpPr>
            <a:spLocks noGrp="1"/>
          </p:cNvSpPr>
          <p:nvPr>
            <p:ph type="body" sz="quarter" idx="12"/>
          </p:nvPr>
        </p:nvSpPr>
        <p:spPr/>
        <p:txBody>
          <a:bodyPr/>
          <a:lstStyle/>
          <a:p>
            <a:pPr marL="0" indent="0">
              <a:buNone/>
            </a:pPr>
            <a:r>
              <a:rPr lang="en-GB" sz="2000" dirty="0"/>
              <a:t>https://www.skillsforcare.org.uk/resources/documents/Recruitment-support/Widen-your-talent-pool/Employing-people-with-criminal-records/Safe-and-fair-recruitment-guide.pdf</a:t>
            </a:r>
          </a:p>
        </p:txBody>
      </p:sp>
    </p:spTree>
    <p:extLst>
      <p:ext uri="{BB962C8B-B14F-4D97-AF65-F5344CB8AC3E}">
        <p14:creationId xmlns:p14="http://schemas.microsoft.com/office/powerpoint/2010/main" val="1360264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39E74B5-F6BF-11F7-7897-83EBB4AAEC09}"/>
              </a:ext>
            </a:extLst>
          </p:cNvPr>
          <p:cNvSpPr>
            <a:spLocks noGrp="1"/>
          </p:cNvSpPr>
          <p:nvPr>
            <p:ph type="body" sz="quarter" idx="11"/>
          </p:nvPr>
        </p:nvSpPr>
        <p:spPr/>
        <p:txBody>
          <a:bodyPr/>
          <a:lstStyle/>
          <a:p>
            <a:pPr>
              <a:lnSpc>
                <a:spcPct val="105000"/>
              </a:lnSpc>
            </a:pPr>
            <a:r>
              <a:rPr lang="en-GB" sz="1800" b="1" u="sng" dirty="0">
                <a:solidFill>
                  <a:srgbClr val="0563C1"/>
                </a:solidFill>
                <a:effectLst/>
                <a:latin typeface="Calibri" panose="020F0502020204030204" pitchFamily="34" charset="0"/>
                <a:ea typeface="Calibri" panose="020F0502020204030204" pitchFamily="34" charset="0"/>
                <a:hlinkClick r:id="rId2"/>
              </a:rPr>
              <a:t>New hiring toolkit supports care providers with safer recruitment(link is external)</a:t>
            </a:r>
            <a:r>
              <a:rPr lang="en-GB" sz="1800" dirty="0">
                <a:effectLst/>
                <a:latin typeface="Calibri" panose="020F0502020204030204" pitchFamily="34" charset="0"/>
                <a:ea typeface="Calibri" panose="020F0502020204030204" pitchFamily="34" charset="0"/>
              </a:rPr>
              <a:t>.  A first-of-its-kind Better Hiring Toolkit has been launched, providing an essential guide for care sector employers to make informed, safer recruitment decisions. </a:t>
            </a:r>
          </a:p>
          <a:p>
            <a:pPr>
              <a:lnSpc>
                <a:spcPct val="105000"/>
              </a:lnSpc>
            </a:pPr>
            <a:r>
              <a:rPr lang="en-GB" sz="1800" dirty="0">
                <a:effectLst/>
                <a:latin typeface="Calibri" panose="020F0502020204030204" pitchFamily="34" charset="0"/>
                <a:ea typeface="Calibri" panose="020F0502020204030204" pitchFamily="34" charset="0"/>
              </a:rPr>
              <a:t>A virtual online session is being held to launch the 'Better Hiring Toolkit' with expert speakers discussing how the social care sector can implement best practice recruitment. This takes place on </a:t>
            </a:r>
            <a:r>
              <a:rPr lang="en-GB" sz="1800" b="1" dirty="0">
                <a:effectLst/>
                <a:latin typeface="Calibri" panose="020F0502020204030204" pitchFamily="34" charset="0"/>
                <a:ea typeface="Calibri" panose="020F0502020204030204" pitchFamily="34" charset="0"/>
              </a:rPr>
              <a:t>Thursday 19 January 2023</a:t>
            </a:r>
            <a:r>
              <a:rPr lang="en-GB" sz="1800" dirty="0">
                <a:effectLst/>
                <a:latin typeface="Calibri" panose="020F0502020204030204" pitchFamily="34" charset="0"/>
                <a:ea typeface="Calibri" panose="020F0502020204030204" pitchFamily="34" charset="0"/>
              </a:rPr>
              <a:t>,</a:t>
            </a:r>
            <a:r>
              <a:rPr lang="en-GB" sz="1800" b="1" dirty="0">
                <a:effectLst/>
                <a:latin typeface="Calibri" panose="020F0502020204030204" pitchFamily="34" charset="0"/>
                <a:ea typeface="Calibri" panose="020F0502020204030204" pitchFamily="34" charset="0"/>
              </a:rPr>
              <a:t> from 13:00-14:00.</a:t>
            </a:r>
            <a:r>
              <a:rPr lang="en-GB" sz="1800" dirty="0">
                <a:effectLst/>
                <a:latin typeface="Calibri" panose="020F0502020204030204" pitchFamily="34" charset="0"/>
                <a:ea typeface="Calibri" panose="020F0502020204030204" pitchFamily="34" charset="0"/>
              </a:rPr>
              <a:t> Further details can be found here: </a:t>
            </a:r>
            <a:r>
              <a:rPr lang="en-GB" sz="1800" b="1" u="sng" dirty="0">
                <a:solidFill>
                  <a:srgbClr val="0563C1"/>
                </a:solidFill>
                <a:effectLst/>
                <a:latin typeface="Calibri" panose="020F0502020204030204" pitchFamily="34" charset="0"/>
                <a:ea typeface="Calibri" panose="020F0502020204030204" pitchFamily="34" charset="0"/>
                <a:hlinkClick r:id="rId3"/>
              </a:rPr>
              <a:t>www.eventbrite.co.uk/e/better-hiring-the-new-industry-standard-in-care-tickets-474128459987(link is external)</a:t>
            </a:r>
            <a:r>
              <a:rPr lang="en-GB" sz="1800" dirty="0">
                <a:effectLst/>
                <a:latin typeface="Calibri" panose="020F0502020204030204" pitchFamily="34" charset="0"/>
                <a:ea typeface="Calibri" panose="020F0502020204030204" pitchFamily="34" charset="0"/>
              </a:rPr>
              <a:t>.</a:t>
            </a:r>
          </a:p>
          <a:p>
            <a:r>
              <a:rPr lang="en-GB" sz="1800" dirty="0">
                <a:effectLst/>
                <a:latin typeface="Calibri" panose="020F0502020204030204" pitchFamily="34" charset="0"/>
                <a:ea typeface="Calibri" panose="020F0502020204030204" pitchFamily="34" charset="0"/>
              </a:rPr>
              <a:t>The </a:t>
            </a:r>
            <a:r>
              <a:rPr lang="en-GB" sz="1800" b="1" u="sng" dirty="0">
                <a:solidFill>
                  <a:srgbClr val="0563C1"/>
                </a:solidFill>
                <a:effectLst/>
                <a:latin typeface="Calibri" panose="020F0502020204030204" pitchFamily="34" charset="0"/>
                <a:ea typeface="Calibri" panose="020F0502020204030204" pitchFamily="34" charset="0"/>
                <a:hlinkClick r:id="rId4"/>
              </a:rPr>
              <a:t>best practice toolkit – which can be accessed for free here(link is external)</a:t>
            </a:r>
            <a:r>
              <a:rPr lang="en-GB" sz="1800" dirty="0">
                <a:effectLst/>
                <a:latin typeface="Calibri" panose="020F0502020204030204" pitchFamily="34" charset="0"/>
                <a:ea typeface="Calibri" panose="020F0502020204030204" pitchFamily="34" charset="0"/>
              </a:rPr>
              <a:t> – provides </a:t>
            </a:r>
            <a:endParaRPr lang="en-GB" dirty="0"/>
          </a:p>
        </p:txBody>
      </p:sp>
      <p:sp>
        <p:nvSpPr>
          <p:cNvPr id="4" name="Text Placeholder 3">
            <a:extLst>
              <a:ext uri="{FF2B5EF4-FFF2-40B4-BE49-F238E27FC236}">
                <a16:creationId xmlns:a16="http://schemas.microsoft.com/office/drawing/2014/main" id="{4E286334-76C6-BDD4-0EBE-2A2BF5C69E8C}"/>
              </a:ext>
            </a:extLst>
          </p:cNvPr>
          <p:cNvSpPr>
            <a:spLocks noGrp="1"/>
          </p:cNvSpPr>
          <p:nvPr>
            <p:ph type="body" sz="quarter" idx="12"/>
          </p:nvPr>
        </p:nvSpPr>
        <p:spPr>
          <a:xfrm>
            <a:off x="367728" y="619190"/>
            <a:ext cx="6982305" cy="731837"/>
          </a:xfrm>
        </p:spPr>
        <p:txBody>
          <a:bodyPr/>
          <a:lstStyle/>
          <a:p>
            <a:r>
              <a:rPr lang="en-GB" dirty="0"/>
              <a:t>New Resource</a:t>
            </a:r>
          </a:p>
        </p:txBody>
      </p:sp>
    </p:spTree>
    <p:extLst>
      <p:ext uri="{BB962C8B-B14F-4D97-AF65-F5344CB8AC3E}">
        <p14:creationId xmlns:p14="http://schemas.microsoft.com/office/powerpoint/2010/main" val="36029929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3301E6BF-414F-CD40-152C-178CD3670FB8}"/>
              </a:ext>
            </a:extLst>
          </p:cNvPr>
          <p:cNvSpPr txBox="1">
            <a:spLocks/>
          </p:cNvSpPr>
          <p:nvPr/>
        </p:nvSpPr>
        <p:spPr>
          <a:xfrm>
            <a:off x="295934" y="472557"/>
            <a:ext cx="7139187" cy="1052501"/>
          </a:xfrm>
          <a:prstGeom prst="rect">
            <a:avLst/>
          </a:prstGeom>
          <a:noFill/>
          <a:ln w="12700">
            <a:noFill/>
          </a:ln>
        </p:spPr>
        <p:txBody>
          <a:bodyPr/>
          <a:lstStyle>
            <a:lvl1pPr algn="l" defTabSz="914400" rtl="0" eaLnBrk="1" latinLnBrk="0" hangingPunct="1">
              <a:lnSpc>
                <a:spcPct val="90000"/>
              </a:lnSpc>
              <a:spcBef>
                <a:spcPct val="0"/>
              </a:spcBef>
              <a:buNone/>
              <a:defRPr sz="4200" b="1" kern="1200">
                <a:solidFill>
                  <a:srgbClr val="E87722"/>
                </a:solidFill>
                <a:latin typeface="+mj-lt"/>
                <a:ea typeface="+mj-ea"/>
                <a:cs typeface="+mj-cs"/>
              </a:defRPr>
            </a:lvl1pPr>
          </a:lstStyle>
          <a:p>
            <a:r>
              <a:rPr lang="en-GB" sz="3400" dirty="0"/>
              <a:t>International recruitment support</a:t>
            </a:r>
          </a:p>
        </p:txBody>
      </p:sp>
      <p:sp>
        <p:nvSpPr>
          <p:cNvPr id="7" name="Text Placeholder 3">
            <a:extLst>
              <a:ext uri="{FF2B5EF4-FFF2-40B4-BE49-F238E27FC236}">
                <a16:creationId xmlns:a16="http://schemas.microsoft.com/office/drawing/2014/main" id="{EB9C368D-B103-061C-6C2A-4D0F59B49EA1}"/>
              </a:ext>
            </a:extLst>
          </p:cNvPr>
          <p:cNvSpPr txBox="1">
            <a:spLocks/>
          </p:cNvSpPr>
          <p:nvPr/>
        </p:nvSpPr>
        <p:spPr>
          <a:xfrm>
            <a:off x="295934" y="1822301"/>
            <a:ext cx="8786170" cy="282589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5000"/>
              </a:lnSpc>
              <a:spcAft>
                <a:spcPts val="800"/>
              </a:spcAft>
              <a:buNone/>
            </a:pPr>
            <a:r>
              <a:rPr lang="en-GB" sz="2200" b="1" dirty="0">
                <a:solidFill>
                  <a:srgbClr val="0070C0"/>
                </a:solidFill>
                <a:effectLst/>
                <a:latin typeface="Arial" panose="020B0604020202020204" pitchFamily="34" charset="0"/>
                <a:ea typeface="Calibri" panose="020F0502020204030204" pitchFamily="34" charset="0"/>
                <a:cs typeface="Arial" panose="020B0604020202020204" pitchFamily="34" charset="0"/>
              </a:rPr>
              <a:t>Recruiting internationally is a great way to find skilled and diverse workers, but employers often tell us they have trouble navigating the legalities of recruiting internationally</a:t>
            </a:r>
            <a:r>
              <a:rPr lang="en-GB" sz="2200" dirty="0">
                <a:solidFill>
                  <a:srgbClr val="0070C0"/>
                </a:solidFill>
                <a:effectLst/>
                <a:latin typeface="Arial" panose="020B0604020202020204" pitchFamily="34" charset="0"/>
                <a:ea typeface="Calibri" panose="020F0502020204030204" pitchFamily="34" charset="0"/>
                <a:cs typeface="Arial" panose="020B0604020202020204" pitchFamily="34" charset="0"/>
              </a:rPr>
              <a:t>. </a:t>
            </a:r>
          </a:p>
          <a:p>
            <a:pPr marL="0" indent="0">
              <a:lnSpc>
                <a:spcPct val="115000"/>
              </a:lnSpc>
              <a:spcAft>
                <a:spcPts val="800"/>
              </a:spcAft>
              <a:buNone/>
            </a:pPr>
            <a:r>
              <a:rPr lang="en-GB" sz="2000" dirty="0">
                <a:effectLst/>
                <a:latin typeface="Arial" panose="020B0604020202020204" pitchFamily="34" charset="0"/>
                <a:ea typeface="Calibri" panose="020F0502020204030204" pitchFamily="34" charset="0"/>
                <a:cs typeface="Arial" panose="020B0604020202020204" pitchFamily="34" charset="0"/>
              </a:rPr>
              <a:t>Our international recruitment webpage has a range of resources including new guidance on gathering and assessing criminal record information for UK and non-UK nationals, including displaced people, written in partnership with employment experts.</a:t>
            </a:r>
            <a:endParaRPr lang="en-GB" sz="2000" dirty="0">
              <a:latin typeface="Arial" panose="020B0604020202020204" pitchFamily="34" charset="0"/>
              <a:ea typeface="Calibri" panose="020F0502020204030204" pitchFamily="34" charset="0"/>
            </a:endParaRPr>
          </a:p>
          <a:p>
            <a:pPr marL="0" indent="0">
              <a:lnSpc>
                <a:spcPct val="107000"/>
              </a:lnSpc>
              <a:spcAft>
                <a:spcPts val="800"/>
              </a:spcAft>
              <a:buNone/>
            </a:pPr>
            <a:endParaRPr lang="en-GB" sz="2200" b="1" dirty="0">
              <a:solidFill>
                <a:schemeClr val="accent1"/>
              </a:solidFill>
              <a:latin typeface="Arial" panose="020B0604020202020204" pitchFamily="34" charset="0"/>
              <a:cs typeface="Times New Roman" panose="02020603050405020304" pitchFamily="18" charset="0"/>
            </a:endParaRPr>
          </a:p>
          <a:p>
            <a:pPr marL="0" indent="0">
              <a:lnSpc>
                <a:spcPct val="107000"/>
              </a:lnSpc>
              <a:spcAft>
                <a:spcPts val="800"/>
              </a:spcAft>
              <a:buNone/>
            </a:pPr>
            <a:endParaRPr lang="en-GB" sz="2200" b="1" dirty="0">
              <a:solidFill>
                <a:schemeClr val="accent1"/>
              </a:solidFill>
              <a:latin typeface="Arial" panose="020B0604020202020204" pitchFamily="34" charset="0"/>
              <a:cs typeface="Times New Roman" panose="02020603050405020304" pitchFamily="18" charset="0"/>
            </a:endParaRPr>
          </a:p>
          <a:p>
            <a:pPr marL="0" indent="0">
              <a:lnSpc>
                <a:spcPct val="107000"/>
              </a:lnSpc>
              <a:spcAft>
                <a:spcPts val="800"/>
              </a:spcAft>
              <a:buNone/>
            </a:pPr>
            <a:endParaRPr lang="en-GB" sz="2000" dirty="0">
              <a:solidFill>
                <a:srgbClr val="000000"/>
              </a:solidFill>
            </a:endParaRPr>
          </a:p>
        </p:txBody>
      </p:sp>
      <p:sp>
        <p:nvSpPr>
          <p:cNvPr id="8" name="TextBox 7">
            <a:hlinkClick r:id="rId3"/>
            <a:extLst>
              <a:ext uri="{FF2B5EF4-FFF2-40B4-BE49-F238E27FC236}">
                <a16:creationId xmlns:a16="http://schemas.microsoft.com/office/drawing/2014/main" id="{C3371D74-AA31-0E21-CD0C-E62F2812888E}"/>
              </a:ext>
            </a:extLst>
          </p:cNvPr>
          <p:cNvSpPr txBox="1"/>
          <p:nvPr/>
        </p:nvSpPr>
        <p:spPr>
          <a:xfrm>
            <a:off x="1240867" y="5164595"/>
            <a:ext cx="5311345" cy="400110"/>
          </a:xfrm>
          <a:prstGeom prst="rect">
            <a:avLst/>
          </a:prstGeom>
          <a:noFill/>
        </p:spPr>
        <p:txBody>
          <a:bodyPr wrap="square">
            <a:spAutoFit/>
          </a:bodyPr>
          <a:lstStyle/>
          <a:p>
            <a:r>
              <a:rPr lang="en-GB" sz="2000" b="1" u="sng" dirty="0">
                <a:solidFill>
                  <a:schemeClr val="accent1"/>
                </a:solidFill>
                <a:effectLst/>
                <a:latin typeface="Arial" panose="020B0604020202020204" pitchFamily="34" charset="0"/>
                <a:ea typeface="Calibri" panose="020F0502020204030204" pitchFamily="34" charset="0"/>
                <a:hlinkClick r:id="rId3"/>
              </a:rPr>
              <a:t>Find out more information on our website</a:t>
            </a:r>
            <a:endParaRPr lang="en-GB" sz="2000" b="1" dirty="0">
              <a:solidFill>
                <a:schemeClr val="accent1"/>
              </a:solidFill>
            </a:endParaRPr>
          </a:p>
        </p:txBody>
      </p:sp>
      <p:pic>
        <p:nvPicPr>
          <p:cNvPr id="12" name="Picture 11">
            <a:extLst>
              <a:ext uri="{FF2B5EF4-FFF2-40B4-BE49-F238E27FC236}">
                <a16:creationId xmlns:a16="http://schemas.microsoft.com/office/drawing/2014/main" id="{3864FDC3-E78A-1A33-097B-3E6666E16AC8}"/>
              </a:ext>
            </a:extLst>
          </p:cNvPr>
          <p:cNvPicPr>
            <a:picLocks noChangeAspect="1"/>
          </p:cNvPicPr>
          <p:nvPr/>
        </p:nvPicPr>
        <p:blipFill>
          <a:blip r:embed="rId4"/>
          <a:stretch>
            <a:fillRect/>
          </a:stretch>
        </p:blipFill>
        <p:spPr>
          <a:xfrm>
            <a:off x="7060366" y="4363706"/>
            <a:ext cx="2021737" cy="2021737"/>
          </a:xfrm>
          <a:prstGeom prst="rect">
            <a:avLst/>
          </a:prstGeom>
        </p:spPr>
      </p:pic>
    </p:spTree>
    <p:extLst>
      <p:ext uri="{BB962C8B-B14F-4D97-AF65-F5344CB8AC3E}">
        <p14:creationId xmlns:p14="http://schemas.microsoft.com/office/powerpoint/2010/main" val="5566207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89C230-5825-8345-1483-1D1C440D6CBC}"/>
              </a:ext>
            </a:extLst>
          </p:cNvPr>
          <p:cNvSpPr>
            <a:spLocks noGrp="1"/>
          </p:cNvSpPr>
          <p:nvPr>
            <p:ph type="title"/>
          </p:nvPr>
        </p:nvSpPr>
        <p:spPr/>
        <p:txBody>
          <a:bodyPr/>
          <a:lstStyle/>
          <a:p>
            <a:r>
              <a:rPr lang="en-GB" dirty="0"/>
              <a:t>Overseas Recruitment</a:t>
            </a:r>
          </a:p>
        </p:txBody>
      </p:sp>
      <p:sp>
        <p:nvSpPr>
          <p:cNvPr id="3" name="Text Placeholder 2">
            <a:extLst>
              <a:ext uri="{FF2B5EF4-FFF2-40B4-BE49-F238E27FC236}">
                <a16:creationId xmlns:a16="http://schemas.microsoft.com/office/drawing/2014/main" id="{7DEA7E61-056D-D192-695C-ED0B53A2711A}"/>
              </a:ext>
            </a:extLst>
          </p:cNvPr>
          <p:cNvSpPr>
            <a:spLocks noGrp="1"/>
          </p:cNvSpPr>
          <p:nvPr>
            <p:ph type="body" sz="quarter" idx="11"/>
          </p:nvPr>
        </p:nvSpPr>
        <p:spPr>
          <a:xfrm>
            <a:off x="367730" y="1866576"/>
            <a:ext cx="6982304" cy="3640397"/>
          </a:xfrm>
        </p:spPr>
        <p:txBody>
          <a:bodyPr/>
          <a:lstStyle/>
          <a:p>
            <a:pPr algn="l">
              <a:buFont typeface="Arial" panose="020B0604020202020204" pitchFamily="34" charset="0"/>
              <a:buChar char="•"/>
            </a:pPr>
            <a:r>
              <a:rPr lang="en-GB" sz="2000" b="0" i="0" u="none" strike="noStrike" dirty="0">
                <a:solidFill>
                  <a:srgbClr val="0065BD"/>
                </a:solidFill>
                <a:effectLst/>
                <a:latin typeface="font-regular"/>
                <a:hlinkClick r:id="rId2"/>
              </a:rPr>
              <a:t>Overseas recruitment bite-size guide</a:t>
            </a:r>
            <a:r>
              <a:rPr lang="en-GB" sz="2000" b="0" i="0" dirty="0">
                <a:solidFill>
                  <a:srgbClr val="212529"/>
                </a:solidFill>
                <a:effectLst/>
                <a:latin typeface="font-regular"/>
              </a:rPr>
              <a:t> </a:t>
            </a:r>
          </a:p>
          <a:p>
            <a:pPr algn="l">
              <a:buFont typeface="Arial" panose="020B0604020202020204" pitchFamily="34" charset="0"/>
              <a:buChar char="•"/>
            </a:pPr>
            <a:r>
              <a:rPr lang="en-GB" sz="2000" b="0" i="0" u="none" strike="noStrike" dirty="0">
                <a:solidFill>
                  <a:srgbClr val="0065BD"/>
                </a:solidFill>
                <a:effectLst/>
                <a:latin typeface="font-regular"/>
                <a:hlinkClick r:id="rId3"/>
              </a:rPr>
              <a:t>DHSC and Home Office videos </a:t>
            </a:r>
            <a:r>
              <a:rPr lang="en-GB" sz="2000" b="0" i="0" dirty="0">
                <a:solidFill>
                  <a:srgbClr val="212529"/>
                </a:solidFill>
                <a:effectLst/>
                <a:latin typeface="font-regular"/>
              </a:rPr>
              <a:t>- covering points-based immigration in social care, ethical recruitment and how to apply for a sponsor licence.</a:t>
            </a:r>
          </a:p>
          <a:p>
            <a:pPr algn="l">
              <a:buFont typeface="Arial" panose="020B0604020202020204" pitchFamily="34" charset="0"/>
              <a:buChar char="•"/>
            </a:pPr>
            <a:r>
              <a:rPr lang="en-GB" sz="2000" b="0" i="0" u="none" strike="noStrike" dirty="0">
                <a:solidFill>
                  <a:srgbClr val="0065BD"/>
                </a:solidFill>
                <a:effectLst/>
                <a:latin typeface="font-regular"/>
                <a:hlinkClick r:id="rId4"/>
              </a:rPr>
              <a:t>Safer recruitment </a:t>
            </a:r>
            <a:endParaRPr lang="en-GB" sz="2000" b="0" i="0" dirty="0">
              <a:solidFill>
                <a:srgbClr val="212529"/>
              </a:solidFill>
              <a:effectLst/>
              <a:latin typeface="font-regular"/>
            </a:endParaRPr>
          </a:p>
          <a:p>
            <a:pPr algn="l">
              <a:buFont typeface="Arial" panose="020B0604020202020204" pitchFamily="34" charset="0"/>
              <a:buChar char="•"/>
            </a:pPr>
            <a:r>
              <a:rPr lang="en-GB" sz="2000" b="0" i="0" u="none" strike="noStrike" dirty="0">
                <a:solidFill>
                  <a:srgbClr val="0065BD"/>
                </a:solidFill>
                <a:effectLst/>
                <a:latin typeface="font-regular"/>
                <a:hlinkClick r:id="rId5"/>
              </a:rPr>
              <a:t>Other government guidance</a:t>
            </a:r>
            <a:r>
              <a:rPr lang="en-GB" sz="2000" b="0" i="0" dirty="0">
                <a:solidFill>
                  <a:srgbClr val="212529"/>
                </a:solidFill>
                <a:effectLst/>
                <a:latin typeface="font-regular"/>
              </a:rPr>
              <a:t> </a:t>
            </a:r>
          </a:p>
          <a:p>
            <a:pPr algn="l">
              <a:buFont typeface="Arial" panose="020B0604020202020204" pitchFamily="34" charset="0"/>
              <a:buChar char="•"/>
            </a:pPr>
            <a:r>
              <a:rPr lang="en-GB" sz="2000" b="0" i="0" u="none" strike="noStrike" dirty="0">
                <a:solidFill>
                  <a:srgbClr val="0065BD"/>
                </a:solidFill>
                <a:effectLst/>
                <a:latin typeface="font-regular"/>
                <a:hlinkClick r:id="rId6"/>
              </a:rPr>
              <a:t>Pastoral support</a:t>
            </a:r>
            <a:endParaRPr lang="en-GB" sz="2000" b="0" i="0" dirty="0">
              <a:solidFill>
                <a:srgbClr val="212529"/>
              </a:solidFill>
              <a:effectLst/>
              <a:latin typeface="font-regular"/>
            </a:endParaRPr>
          </a:p>
          <a:p>
            <a:pPr algn="l">
              <a:buFont typeface="Arial" panose="020B0604020202020204" pitchFamily="34" charset="0"/>
              <a:buChar char="•"/>
            </a:pPr>
            <a:r>
              <a:rPr lang="en-GB" sz="2000" b="0" i="0" u="none" strike="noStrike" dirty="0">
                <a:solidFill>
                  <a:srgbClr val="0065BD"/>
                </a:solidFill>
                <a:effectLst/>
                <a:latin typeface="font-regular"/>
                <a:hlinkClick r:id="rId7"/>
              </a:rPr>
              <a:t>Employer experiences - employer best practice examples across different settings</a:t>
            </a:r>
            <a:endParaRPr lang="en-GB" sz="2000" b="0" i="0" dirty="0">
              <a:solidFill>
                <a:srgbClr val="212529"/>
              </a:solidFill>
              <a:effectLst/>
              <a:latin typeface="font-regular"/>
            </a:endParaRPr>
          </a:p>
          <a:p>
            <a:pPr algn="l">
              <a:buFont typeface="Arial" panose="020B0604020202020204" pitchFamily="34" charset="0"/>
              <a:buChar char="•"/>
            </a:pPr>
            <a:r>
              <a:rPr lang="en-GB" sz="2000" b="0" i="0" u="none" strike="noStrike" dirty="0">
                <a:solidFill>
                  <a:srgbClr val="0065BD"/>
                </a:solidFill>
                <a:effectLst/>
                <a:latin typeface="font-regular"/>
                <a:hlinkClick r:id="rId8"/>
              </a:rPr>
              <a:t>International recruitment virtual event (2021)</a:t>
            </a:r>
            <a:endParaRPr lang="en-GB" sz="2000" b="0" i="0" dirty="0">
              <a:solidFill>
                <a:srgbClr val="212529"/>
              </a:solidFill>
              <a:effectLst/>
              <a:latin typeface="font-regular"/>
            </a:endParaRPr>
          </a:p>
          <a:p>
            <a:pPr algn="l">
              <a:buFont typeface="Arial" panose="020B0604020202020204" pitchFamily="34" charset="0"/>
              <a:buChar char="•"/>
            </a:pPr>
            <a:r>
              <a:rPr lang="en-GB" sz="2000" b="0" i="0" u="none" strike="noStrike" dirty="0">
                <a:solidFill>
                  <a:srgbClr val="0065BD"/>
                </a:solidFill>
                <a:effectLst/>
                <a:latin typeface="font-regular"/>
                <a:hlinkClick r:id="rId9"/>
              </a:rPr>
              <a:t>Additional supporting guidance</a:t>
            </a:r>
            <a:endParaRPr lang="en-GB" sz="2000" b="0" i="0" dirty="0">
              <a:solidFill>
                <a:srgbClr val="212529"/>
              </a:solidFill>
              <a:effectLst/>
              <a:latin typeface="font-regular"/>
            </a:endParaRPr>
          </a:p>
          <a:p>
            <a:pPr algn="l">
              <a:buFont typeface="Arial" panose="020B0604020202020204" pitchFamily="34" charset="0"/>
              <a:buChar char="•"/>
            </a:pPr>
            <a:r>
              <a:rPr lang="en-GB" sz="2000" b="0" i="0" u="none" strike="noStrike" dirty="0">
                <a:solidFill>
                  <a:srgbClr val="0065BD"/>
                </a:solidFill>
                <a:effectLst/>
                <a:latin typeface="font-regular"/>
                <a:hlinkClick r:id="rId10"/>
              </a:rPr>
              <a:t>Blogs and articles on international recruitment</a:t>
            </a:r>
            <a:endParaRPr lang="en-GB" sz="2000" b="0" i="0" dirty="0">
              <a:solidFill>
                <a:srgbClr val="212529"/>
              </a:solidFill>
              <a:effectLst/>
              <a:latin typeface="font-regular"/>
            </a:endParaRPr>
          </a:p>
          <a:p>
            <a:endParaRPr lang="en-GB" dirty="0"/>
          </a:p>
        </p:txBody>
      </p:sp>
      <p:sp>
        <p:nvSpPr>
          <p:cNvPr id="4" name="Text Placeholder 3">
            <a:extLst>
              <a:ext uri="{FF2B5EF4-FFF2-40B4-BE49-F238E27FC236}">
                <a16:creationId xmlns:a16="http://schemas.microsoft.com/office/drawing/2014/main" id="{82B41916-9B47-A338-EBF4-34228E75DBB3}"/>
              </a:ext>
            </a:extLst>
          </p:cNvPr>
          <p:cNvSpPr>
            <a:spLocks noGrp="1"/>
          </p:cNvSpPr>
          <p:nvPr>
            <p:ph type="body" sz="quarter" idx="12"/>
          </p:nvPr>
        </p:nvSpPr>
        <p:spPr/>
        <p:txBody>
          <a:bodyPr/>
          <a:lstStyle/>
          <a:p>
            <a:pPr marL="0" indent="0">
              <a:buNone/>
            </a:pPr>
            <a:r>
              <a:rPr lang="en-GB" sz="1800" dirty="0"/>
              <a:t>https://www.skillsforcare.org.uk/Recruitment-support/International-recruitment/International-recruitment.aspx</a:t>
            </a:r>
          </a:p>
        </p:txBody>
      </p:sp>
    </p:spTree>
    <p:extLst>
      <p:ext uri="{BB962C8B-B14F-4D97-AF65-F5344CB8AC3E}">
        <p14:creationId xmlns:p14="http://schemas.microsoft.com/office/powerpoint/2010/main" val="28116674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2AF1F75-9A0D-470C-9A48-035705A1A471}"/>
              </a:ext>
            </a:extLst>
          </p:cNvPr>
          <p:cNvSpPr txBox="1">
            <a:spLocks/>
          </p:cNvSpPr>
          <p:nvPr/>
        </p:nvSpPr>
        <p:spPr>
          <a:xfrm>
            <a:off x="401967" y="359828"/>
            <a:ext cx="6869690" cy="1180499"/>
          </a:xfrm>
          <a:prstGeom prst="rect">
            <a:avLst/>
          </a:prstGeom>
          <a:noFill/>
          <a:ln w="12700">
            <a:noFill/>
          </a:ln>
        </p:spPr>
        <p:txBody>
          <a:bodyPr/>
          <a:lstStyle>
            <a:lvl1pPr algn="l" defTabSz="914400" rtl="0" eaLnBrk="1" latinLnBrk="0" hangingPunct="1">
              <a:lnSpc>
                <a:spcPct val="90000"/>
              </a:lnSpc>
              <a:spcBef>
                <a:spcPct val="0"/>
              </a:spcBef>
              <a:buNone/>
              <a:defRPr sz="4200" b="1" kern="1200">
                <a:solidFill>
                  <a:srgbClr val="E87722"/>
                </a:solidFill>
                <a:latin typeface="+mj-lt"/>
                <a:ea typeface="+mj-ea"/>
                <a:cs typeface="+mj-cs"/>
              </a:defRPr>
            </a:lvl1pPr>
          </a:lstStyle>
          <a:p>
            <a:r>
              <a:rPr lang="en-GB" sz="3600" dirty="0"/>
              <a:t>National recruitment campaign ‘Made with Care’</a:t>
            </a:r>
          </a:p>
        </p:txBody>
      </p:sp>
      <p:sp>
        <p:nvSpPr>
          <p:cNvPr id="5" name="Text Placeholder 3">
            <a:extLst>
              <a:ext uri="{FF2B5EF4-FFF2-40B4-BE49-F238E27FC236}">
                <a16:creationId xmlns:a16="http://schemas.microsoft.com/office/drawing/2014/main" id="{1F09C963-A1F6-489B-9017-14E06423B929}"/>
              </a:ext>
            </a:extLst>
          </p:cNvPr>
          <p:cNvSpPr txBox="1">
            <a:spLocks/>
          </p:cNvSpPr>
          <p:nvPr/>
        </p:nvSpPr>
        <p:spPr>
          <a:xfrm>
            <a:off x="295935" y="1861313"/>
            <a:ext cx="8786170" cy="427823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7000"/>
              </a:lnSpc>
              <a:spcAft>
                <a:spcPts val="800"/>
              </a:spcAft>
              <a:buNone/>
            </a:pPr>
            <a:r>
              <a:rPr lang="en-GB" sz="2200" b="1" dirty="0">
                <a:solidFill>
                  <a:schemeClr val="accent1"/>
                </a:solidFill>
                <a:effectLst/>
                <a:latin typeface="Arial" panose="020B0604020202020204" pitchFamily="34" charset="0"/>
                <a:ea typeface="Calibri" panose="020F0502020204030204" pitchFamily="34" charset="0"/>
                <a:cs typeface="Times New Roman" panose="02020603050405020304" pitchFamily="18" charset="0"/>
              </a:rPr>
              <a:t>The DHSC </a:t>
            </a:r>
            <a:r>
              <a:rPr lang="en-GB" sz="2200" b="1" dirty="0">
                <a:solidFill>
                  <a:schemeClr val="accent1"/>
                </a:solidFill>
                <a:latin typeface="Arial" panose="020B0604020202020204" pitchFamily="34" charset="0"/>
                <a:ea typeface="Calibri" panose="020F0502020204030204" pitchFamily="34" charset="0"/>
                <a:cs typeface="Times New Roman" panose="02020603050405020304" pitchFamily="18" charset="0"/>
              </a:rPr>
              <a:t>has launched </a:t>
            </a:r>
            <a:r>
              <a:rPr lang="en-GB" sz="2200" b="1" dirty="0">
                <a:solidFill>
                  <a:schemeClr val="accent1"/>
                </a:solidFill>
                <a:effectLst/>
                <a:latin typeface="Arial" panose="020B0604020202020204" pitchFamily="34" charset="0"/>
                <a:ea typeface="Calibri" panose="020F0502020204030204" pitchFamily="34" charset="0"/>
                <a:cs typeface="Times New Roman" panose="02020603050405020304" pitchFamily="18" charset="0"/>
              </a:rPr>
              <a:t>the latest phas</a:t>
            </a:r>
            <a:r>
              <a:rPr lang="en-GB" sz="2200" b="1" dirty="0">
                <a:solidFill>
                  <a:schemeClr val="accent1"/>
                </a:solidFill>
                <a:latin typeface="Arial" panose="020B0604020202020204" pitchFamily="34" charset="0"/>
                <a:ea typeface="Calibri" panose="020F0502020204030204" pitchFamily="34" charset="0"/>
                <a:cs typeface="Times New Roman" panose="02020603050405020304" pitchFamily="18" charset="0"/>
              </a:rPr>
              <a:t>e of the national adult social care recruitment campaign running till March 2023</a:t>
            </a:r>
            <a:endParaRPr lang="en-GB" sz="2200" b="1" dirty="0">
              <a:solidFill>
                <a:schemeClr val="accent1"/>
              </a:solidFill>
              <a:effectLst/>
              <a:latin typeface="Arial" panose="020B0604020202020204" pitchFamily="34" charset="0"/>
              <a:ea typeface="Calibri" panose="020F0502020204030204" pitchFamily="34" charset="0"/>
              <a:cs typeface="Times New Roman" panose="02020603050405020304" pitchFamily="18" charset="0"/>
            </a:endParaRPr>
          </a:p>
          <a:p>
            <a:pPr marL="0" indent="0" defTabSz="457200">
              <a:lnSpc>
                <a:spcPct val="100000"/>
              </a:lnSpc>
              <a:spcBef>
                <a:spcPts val="0"/>
              </a:spcBef>
              <a:buClr>
                <a:srgbClr val="E87722"/>
              </a:buClr>
              <a:buNone/>
            </a:pPr>
            <a:r>
              <a:rPr lang="en-GB" sz="2000" b="1" i="0" u="none" strike="noStrike" dirty="0">
                <a:solidFill>
                  <a:srgbClr val="000000"/>
                </a:solidFill>
                <a:effectLst/>
                <a:latin typeface="Arial" panose="020B0604020202020204" pitchFamily="34" charset="0"/>
              </a:rPr>
              <a:t>The campaign will demonstrate the amazing work care workers do, celebrating the way they empower the people they care for and shining a light on the emotional reward of the role.</a:t>
            </a:r>
            <a:endParaRPr lang="en-GB" sz="2000" b="0" i="0" u="none" strike="noStrike" dirty="0">
              <a:solidFill>
                <a:srgbClr val="000000"/>
              </a:solidFill>
              <a:effectLst/>
              <a:latin typeface="Arial" panose="020B0604020202020204" pitchFamily="34" charset="0"/>
            </a:endParaRPr>
          </a:p>
          <a:p>
            <a:pPr marL="285750" indent="-285750" defTabSz="457200">
              <a:lnSpc>
                <a:spcPct val="100000"/>
              </a:lnSpc>
              <a:spcBef>
                <a:spcPts val="0"/>
              </a:spcBef>
              <a:buClr>
                <a:srgbClr val="E87722"/>
              </a:buClr>
              <a:buFont typeface="Wingdings" panose="05000000000000000000" pitchFamily="2" charset="2"/>
              <a:buChar char="§"/>
            </a:pPr>
            <a:endParaRPr lang="en-GB" sz="2000" b="0" i="0" u="none" strike="noStrike" dirty="0">
              <a:solidFill>
                <a:srgbClr val="000000"/>
              </a:solidFill>
              <a:effectLst/>
              <a:latin typeface="Arial" panose="020B0604020202020204" pitchFamily="34" charset="0"/>
            </a:endParaRPr>
          </a:p>
          <a:p>
            <a:pPr marL="285750" indent="-285750" defTabSz="457200">
              <a:lnSpc>
                <a:spcPct val="100000"/>
              </a:lnSpc>
              <a:spcBef>
                <a:spcPts val="0"/>
              </a:spcBef>
              <a:buClr>
                <a:srgbClr val="E87722"/>
              </a:buClr>
              <a:buFont typeface="Wingdings" panose="05000000000000000000" pitchFamily="2" charset="2"/>
              <a:buChar char="§"/>
            </a:pPr>
            <a:r>
              <a:rPr lang="en-GB" sz="2000" b="0" i="0" u="none" strike="noStrike" dirty="0">
                <a:solidFill>
                  <a:srgbClr val="000000"/>
                </a:solidFill>
                <a:effectLst/>
                <a:latin typeface="Arial" panose="020B0604020202020204" pitchFamily="34" charset="0"/>
              </a:rPr>
              <a:t>Advertising will run across radio, video, on demand and digital channels with TV advertising from November 2022 – March 2023.</a:t>
            </a:r>
          </a:p>
          <a:p>
            <a:pPr marL="285750" indent="-285750" defTabSz="457200">
              <a:lnSpc>
                <a:spcPct val="100000"/>
              </a:lnSpc>
              <a:spcBef>
                <a:spcPts val="0"/>
              </a:spcBef>
              <a:buClr>
                <a:srgbClr val="E87722"/>
              </a:buClr>
              <a:buFont typeface="Wingdings" panose="05000000000000000000" pitchFamily="2" charset="2"/>
              <a:buChar char="§"/>
            </a:pPr>
            <a:r>
              <a:rPr lang="en-GB" sz="2000" dirty="0">
                <a:solidFill>
                  <a:srgbClr val="000000"/>
                </a:solidFill>
                <a:latin typeface="Arial" panose="020B0604020202020204" pitchFamily="34" charset="0"/>
                <a:ea typeface="Calibri" panose="020F0502020204030204" pitchFamily="34" charset="0"/>
              </a:rPr>
              <a:t>Campaign will direct job seekers to </a:t>
            </a:r>
            <a:r>
              <a:rPr lang="en-GB" sz="2000" dirty="0">
                <a:solidFill>
                  <a:srgbClr val="000000"/>
                </a:solidFill>
                <a:latin typeface="Arial" panose="020B0604020202020204" pitchFamily="34" charset="0"/>
                <a:ea typeface="Calibri" panose="020F0502020204030204" pitchFamily="34" charset="0"/>
                <a:hlinkClick r:id="rId3"/>
              </a:rPr>
              <a:t>adultsocialcare.co.uk</a:t>
            </a:r>
            <a:r>
              <a:rPr lang="en-GB" sz="2000" dirty="0">
                <a:solidFill>
                  <a:srgbClr val="000000"/>
                </a:solidFill>
                <a:latin typeface="Arial" panose="020B0604020202020204" pitchFamily="34" charset="0"/>
                <a:ea typeface="Calibri" panose="020F0502020204030204" pitchFamily="34" charset="0"/>
              </a:rPr>
              <a:t> to find everything they need to research a career and search and apply vacancies near them.</a:t>
            </a:r>
          </a:p>
          <a:p>
            <a:pPr marL="285750" indent="-285750" defTabSz="457200">
              <a:lnSpc>
                <a:spcPct val="100000"/>
              </a:lnSpc>
              <a:spcBef>
                <a:spcPts val="0"/>
              </a:spcBef>
              <a:buClr>
                <a:srgbClr val="E87722"/>
              </a:buClr>
              <a:buFont typeface="Wingdings" panose="05000000000000000000" pitchFamily="2" charset="2"/>
              <a:buChar char="§"/>
            </a:pPr>
            <a:r>
              <a:rPr lang="en-GB" sz="2000" dirty="0">
                <a:solidFill>
                  <a:srgbClr val="000000"/>
                </a:solidFill>
                <a:latin typeface="Arial" panose="020B0604020202020204" pitchFamily="34" charset="0"/>
                <a:ea typeface="Calibri" panose="020F0502020204030204" pitchFamily="34" charset="0"/>
              </a:rPr>
              <a:t>Expert advice, templates and new toolkit of recruitment assets can be found in the </a:t>
            </a:r>
            <a:r>
              <a:rPr lang="en-GB" sz="2000" dirty="0">
                <a:solidFill>
                  <a:srgbClr val="000000"/>
                </a:solidFill>
                <a:latin typeface="Arial" panose="020B0604020202020204" pitchFamily="34" charset="0"/>
                <a:ea typeface="Calibri" panose="020F0502020204030204" pitchFamily="34" charset="0"/>
                <a:hlinkClick r:id="rId4"/>
              </a:rPr>
              <a:t>campaign resource centre</a:t>
            </a:r>
            <a:r>
              <a:rPr lang="en-GB" sz="2000" dirty="0">
                <a:solidFill>
                  <a:srgbClr val="000000"/>
                </a:solidFill>
                <a:latin typeface="Arial" panose="020B0604020202020204" pitchFamily="34" charset="0"/>
                <a:ea typeface="Calibri" panose="020F0502020204030204" pitchFamily="34" charset="0"/>
              </a:rPr>
              <a:t>.</a:t>
            </a:r>
            <a:endParaRPr lang="en-GB" sz="2000" dirty="0">
              <a:latin typeface="Arial" panose="020B0604020202020204" pitchFamily="34" charset="0"/>
              <a:ea typeface="Calibri" panose="020F0502020204030204" pitchFamily="34" charset="0"/>
            </a:endParaRPr>
          </a:p>
          <a:p>
            <a:pPr marL="0" indent="0">
              <a:lnSpc>
                <a:spcPct val="107000"/>
              </a:lnSpc>
              <a:spcAft>
                <a:spcPts val="800"/>
              </a:spcAft>
              <a:buNone/>
            </a:pPr>
            <a:endParaRPr lang="en-GB" sz="2200" b="1" dirty="0">
              <a:solidFill>
                <a:schemeClr val="accent1"/>
              </a:solidFill>
              <a:effectLst/>
              <a:latin typeface="Arial" panose="020B060402020202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endParaRPr lang="en-GB" sz="2200" b="1" dirty="0">
              <a:solidFill>
                <a:schemeClr val="accent1"/>
              </a:solidFill>
              <a:latin typeface="Arial" panose="020B0604020202020204" pitchFamily="34" charset="0"/>
              <a:cs typeface="Times New Roman" panose="02020603050405020304" pitchFamily="18" charset="0"/>
            </a:endParaRPr>
          </a:p>
          <a:p>
            <a:pPr marL="0" indent="0">
              <a:lnSpc>
                <a:spcPct val="107000"/>
              </a:lnSpc>
              <a:spcAft>
                <a:spcPts val="800"/>
              </a:spcAft>
              <a:buNone/>
            </a:pPr>
            <a:endParaRPr lang="en-GB" sz="2200" b="1" dirty="0">
              <a:solidFill>
                <a:schemeClr val="accent1"/>
              </a:solidFill>
              <a:latin typeface="Arial" panose="020B0604020202020204" pitchFamily="34" charset="0"/>
              <a:cs typeface="Times New Roman" panose="02020603050405020304" pitchFamily="18" charset="0"/>
            </a:endParaRPr>
          </a:p>
          <a:p>
            <a:pPr marL="0" indent="0">
              <a:lnSpc>
                <a:spcPct val="107000"/>
              </a:lnSpc>
              <a:spcAft>
                <a:spcPts val="800"/>
              </a:spcAft>
              <a:buNone/>
            </a:pPr>
            <a:endParaRPr lang="en-GB" sz="2200" b="1" dirty="0">
              <a:solidFill>
                <a:schemeClr val="accent1"/>
              </a:solidFill>
              <a:latin typeface="Arial" panose="020B0604020202020204" pitchFamily="34" charset="0"/>
              <a:cs typeface="Times New Roman" panose="02020603050405020304" pitchFamily="18" charset="0"/>
            </a:endParaRPr>
          </a:p>
          <a:p>
            <a:pPr marL="0" indent="0">
              <a:lnSpc>
                <a:spcPct val="107000"/>
              </a:lnSpc>
              <a:spcAft>
                <a:spcPts val="800"/>
              </a:spcAft>
              <a:buNone/>
            </a:pPr>
            <a:endParaRPr lang="en-GB" sz="2000" dirty="0">
              <a:solidFill>
                <a:srgbClr val="000000"/>
              </a:solidFill>
            </a:endParaRPr>
          </a:p>
        </p:txBody>
      </p:sp>
    </p:spTree>
    <p:extLst>
      <p:ext uri="{BB962C8B-B14F-4D97-AF65-F5344CB8AC3E}">
        <p14:creationId xmlns:p14="http://schemas.microsoft.com/office/powerpoint/2010/main" val="17269088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2AF1F75-9A0D-470C-9A48-035705A1A471}"/>
              </a:ext>
            </a:extLst>
          </p:cNvPr>
          <p:cNvSpPr txBox="1">
            <a:spLocks/>
          </p:cNvSpPr>
          <p:nvPr/>
        </p:nvSpPr>
        <p:spPr>
          <a:xfrm>
            <a:off x="1812305" y="680439"/>
            <a:ext cx="5519387" cy="698653"/>
          </a:xfrm>
          <a:prstGeom prst="rect">
            <a:avLst/>
          </a:prstGeom>
          <a:noFill/>
          <a:ln w="12700">
            <a:noFill/>
          </a:ln>
        </p:spPr>
        <p:txBody>
          <a:bodyPr/>
          <a:lstStyle>
            <a:lvl1pPr algn="l" defTabSz="914400" rtl="0" eaLnBrk="1" latinLnBrk="0" hangingPunct="1">
              <a:lnSpc>
                <a:spcPct val="90000"/>
              </a:lnSpc>
              <a:spcBef>
                <a:spcPct val="0"/>
              </a:spcBef>
              <a:buNone/>
              <a:defRPr sz="4200" b="1" kern="1200">
                <a:solidFill>
                  <a:srgbClr val="E87722"/>
                </a:solidFill>
                <a:latin typeface="+mj-lt"/>
                <a:ea typeface="+mj-ea"/>
                <a:cs typeface="+mj-cs"/>
              </a:defRPr>
            </a:lvl1pPr>
          </a:lstStyle>
          <a:p>
            <a:r>
              <a:rPr lang="en-GB" sz="3400" dirty="0"/>
              <a:t>#KeepLearning</a:t>
            </a:r>
          </a:p>
        </p:txBody>
      </p:sp>
      <p:sp>
        <p:nvSpPr>
          <p:cNvPr id="5" name="Text Placeholder 3">
            <a:extLst>
              <a:ext uri="{FF2B5EF4-FFF2-40B4-BE49-F238E27FC236}">
                <a16:creationId xmlns:a16="http://schemas.microsoft.com/office/drawing/2014/main" id="{1F09C963-A1F6-489B-9017-14E06423B929}"/>
              </a:ext>
            </a:extLst>
          </p:cNvPr>
          <p:cNvSpPr txBox="1">
            <a:spLocks/>
          </p:cNvSpPr>
          <p:nvPr/>
        </p:nvSpPr>
        <p:spPr>
          <a:xfrm>
            <a:off x="295935" y="3060041"/>
            <a:ext cx="8490235" cy="307421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000" b="0" i="0" dirty="0">
                <a:solidFill>
                  <a:srgbClr val="000000"/>
                </a:solidFill>
                <a:effectLst/>
              </a:rPr>
              <a:t>We know that learning and development is vital not only in supporting a good workplace culture and developing and keeping the people who work in care, but also in providing the best outcomes for people who draw on care and support.  </a:t>
            </a:r>
          </a:p>
          <a:p>
            <a:pPr marL="0" indent="0">
              <a:buNone/>
            </a:pPr>
            <a:r>
              <a:rPr lang="en-GB" sz="2000" b="0" i="0" dirty="0">
                <a:solidFill>
                  <a:srgbClr val="000000"/>
                </a:solidFill>
                <a:effectLst/>
              </a:rPr>
              <a:t>This campaign will support managers and their teams to #KeepLearning by highlighting training and funding opportunities available for social care workers in 2023, and focusing on the real benefits which continual professional development has for people working in social care and the people who they support. </a:t>
            </a:r>
            <a:endParaRPr lang="en-GB" sz="2000" dirty="0">
              <a:latin typeface="Arial" panose="020B0604020202020204" pitchFamily="34" charset="0"/>
              <a:ea typeface="Calibri" panose="020F0502020204030204" pitchFamily="34" charset="0"/>
            </a:endParaRPr>
          </a:p>
          <a:p>
            <a:pPr marL="0" indent="0">
              <a:lnSpc>
                <a:spcPct val="107000"/>
              </a:lnSpc>
              <a:spcAft>
                <a:spcPts val="800"/>
              </a:spcAft>
              <a:buNone/>
            </a:pPr>
            <a:endParaRPr lang="en-GB" sz="2200" b="1" dirty="0">
              <a:solidFill>
                <a:schemeClr val="accent1"/>
              </a:solidFill>
              <a:latin typeface="Arial" panose="020B0604020202020204" pitchFamily="34" charset="0"/>
              <a:cs typeface="Times New Roman" panose="02020603050405020304" pitchFamily="18" charset="0"/>
            </a:endParaRPr>
          </a:p>
          <a:p>
            <a:pPr marL="0" indent="0">
              <a:lnSpc>
                <a:spcPct val="107000"/>
              </a:lnSpc>
              <a:spcAft>
                <a:spcPts val="800"/>
              </a:spcAft>
              <a:buNone/>
            </a:pPr>
            <a:endParaRPr lang="en-GB" sz="2200" b="1" dirty="0">
              <a:solidFill>
                <a:schemeClr val="accent1"/>
              </a:solidFill>
              <a:latin typeface="Arial" panose="020B0604020202020204" pitchFamily="34" charset="0"/>
              <a:cs typeface="Times New Roman" panose="02020603050405020304" pitchFamily="18" charset="0"/>
            </a:endParaRPr>
          </a:p>
          <a:p>
            <a:pPr marL="0" indent="0">
              <a:lnSpc>
                <a:spcPct val="107000"/>
              </a:lnSpc>
              <a:spcAft>
                <a:spcPts val="800"/>
              </a:spcAft>
              <a:buNone/>
            </a:pPr>
            <a:endParaRPr lang="en-GB" sz="2000" dirty="0">
              <a:solidFill>
                <a:srgbClr val="000000"/>
              </a:solidFill>
            </a:endParaRPr>
          </a:p>
        </p:txBody>
      </p:sp>
      <p:pic>
        <p:nvPicPr>
          <p:cNvPr id="9" name="Picture 8">
            <a:extLst>
              <a:ext uri="{FF2B5EF4-FFF2-40B4-BE49-F238E27FC236}">
                <a16:creationId xmlns:a16="http://schemas.microsoft.com/office/drawing/2014/main" id="{F9912123-E291-4145-A692-0EC2313B21A4}"/>
              </a:ext>
            </a:extLst>
          </p:cNvPr>
          <p:cNvPicPr>
            <a:picLocks noChangeAspect="1"/>
          </p:cNvPicPr>
          <p:nvPr/>
        </p:nvPicPr>
        <p:blipFill>
          <a:blip r:embed="rId3"/>
          <a:stretch>
            <a:fillRect/>
          </a:stretch>
        </p:blipFill>
        <p:spPr>
          <a:xfrm>
            <a:off x="295935" y="215445"/>
            <a:ext cx="1463167" cy="1469263"/>
          </a:xfrm>
          <a:prstGeom prst="rect">
            <a:avLst/>
          </a:prstGeom>
        </p:spPr>
      </p:pic>
      <p:sp>
        <p:nvSpPr>
          <p:cNvPr id="10" name="Text Placeholder 3">
            <a:extLst>
              <a:ext uri="{FF2B5EF4-FFF2-40B4-BE49-F238E27FC236}">
                <a16:creationId xmlns:a16="http://schemas.microsoft.com/office/drawing/2014/main" id="{CF403862-B2E8-4DF7-9CC3-056C16BB85FF}"/>
              </a:ext>
            </a:extLst>
          </p:cNvPr>
          <p:cNvSpPr txBox="1">
            <a:spLocks/>
          </p:cNvSpPr>
          <p:nvPr/>
        </p:nvSpPr>
        <p:spPr>
          <a:xfrm>
            <a:off x="295935" y="1781061"/>
            <a:ext cx="8786170" cy="8456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7000"/>
              </a:lnSpc>
              <a:spcAft>
                <a:spcPts val="800"/>
              </a:spcAft>
              <a:buNone/>
            </a:pPr>
            <a:r>
              <a:rPr lang="en-GB" sz="2200" b="1" dirty="0">
                <a:solidFill>
                  <a:schemeClr val="accent1"/>
                </a:solidFill>
                <a:latin typeface="Arial" panose="020B0604020202020204" pitchFamily="34" charset="0"/>
              </a:rPr>
              <a:t>Until the end of March, we’re supporting you to #KeepLearning by shining our spotlight on the importance of learning and development.</a:t>
            </a:r>
            <a:endParaRPr lang="en-GB" sz="2200" b="1" dirty="0">
              <a:solidFill>
                <a:schemeClr val="accent1"/>
              </a:solidFill>
            </a:endParaRPr>
          </a:p>
        </p:txBody>
      </p:sp>
      <p:sp>
        <p:nvSpPr>
          <p:cNvPr id="11" name="TextBox 10">
            <a:hlinkClick r:id="rId4"/>
            <a:extLst>
              <a:ext uri="{FF2B5EF4-FFF2-40B4-BE49-F238E27FC236}">
                <a16:creationId xmlns:a16="http://schemas.microsoft.com/office/drawing/2014/main" id="{8870B304-D55C-4E9D-9DCA-959552A7F027}"/>
              </a:ext>
            </a:extLst>
          </p:cNvPr>
          <p:cNvSpPr txBox="1"/>
          <p:nvPr/>
        </p:nvSpPr>
        <p:spPr>
          <a:xfrm>
            <a:off x="2033347" y="5934198"/>
            <a:ext cx="5311345" cy="400110"/>
          </a:xfrm>
          <a:prstGeom prst="rect">
            <a:avLst/>
          </a:prstGeom>
          <a:noFill/>
        </p:spPr>
        <p:txBody>
          <a:bodyPr wrap="square">
            <a:spAutoFit/>
          </a:bodyPr>
          <a:lstStyle/>
          <a:p>
            <a:r>
              <a:rPr lang="en-GB" sz="2000" b="1" u="sng" dirty="0">
                <a:solidFill>
                  <a:schemeClr val="accent1"/>
                </a:solidFill>
                <a:latin typeface="Arial" panose="020B0604020202020204" pitchFamily="34" charset="0"/>
                <a:hlinkClick r:id="rId4"/>
              </a:rPr>
              <a:t>Find out more on our dedicated webpage</a:t>
            </a:r>
            <a:endParaRPr lang="en-GB" sz="2000" b="1" dirty="0">
              <a:solidFill>
                <a:schemeClr val="accent1"/>
              </a:solidFill>
            </a:endParaRPr>
          </a:p>
        </p:txBody>
      </p:sp>
    </p:spTree>
    <p:extLst>
      <p:ext uri="{BB962C8B-B14F-4D97-AF65-F5344CB8AC3E}">
        <p14:creationId xmlns:p14="http://schemas.microsoft.com/office/powerpoint/2010/main" val="962935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7D6D2-F18B-4B7D-BD9B-FD929BCC3B75}"/>
              </a:ext>
            </a:extLst>
          </p:cNvPr>
          <p:cNvSpPr>
            <a:spLocks noGrp="1"/>
          </p:cNvSpPr>
          <p:nvPr>
            <p:ph type="title"/>
          </p:nvPr>
        </p:nvSpPr>
        <p:spPr>
          <a:xfrm>
            <a:off x="295934" y="348280"/>
            <a:ext cx="6953951" cy="1312598"/>
          </a:xfrm>
        </p:spPr>
        <p:txBody>
          <a:bodyPr/>
          <a:lstStyle/>
          <a:p>
            <a:r>
              <a:rPr lang="en-GB" sz="3600" dirty="0"/>
              <a:t>The Managers Conference</a:t>
            </a:r>
            <a:br>
              <a:rPr lang="en-GB" sz="3600" dirty="0"/>
            </a:br>
            <a:r>
              <a:rPr lang="en-GB" sz="2400" b="1" dirty="0">
                <a:effectLst/>
                <a:latin typeface="Arial" panose="020B0604020202020204" pitchFamily="34" charset="0"/>
                <a:ea typeface="Calibri" panose="020F0502020204030204" pitchFamily="34" charset="0"/>
              </a:rPr>
              <a:t>Monday 13 March - Tuesday 14 March 2023 </a:t>
            </a:r>
            <a:r>
              <a:rPr lang="en-GB" sz="2400" dirty="0">
                <a:effectLst/>
                <a:latin typeface="Arial" panose="020B0604020202020204" pitchFamily="34" charset="0"/>
                <a:ea typeface="Calibri" panose="020F0502020204030204" pitchFamily="34" charset="0"/>
              </a:rPr>
              <a:t>I</a:t>
            </a:r>
            <a:r>
              <a:rPr lang="en-GB" sz="2400" b="1" dirty="0">
                <a:effectLst/>
                <a:latin typeface="Arial" panose="020B0604020202020204" pitchFamily="34" charset="0"/>
                <a:ea typeface="Calibri" panose="020F0502020204030204" pitchFamily="34" charset="0"/>
              </a:rPr>
              <a:t> Leicestershire</a:t>
            </a:r>
            <a:br>
              <a:rPr lang="en-GB" sz="2000" b="1" dirty="0">
                <a:effectLst/>
                <a:latin typeface="Arial" panose="020B0604020202020204" pitchFamily="34" charset="0"/>
                <a:ea typeface="Calibri" panose="020F0502020204030204" pitchFamily="34" charset="0"/>
              </a:rPr>
            </a:br>
            <a:endParaRPr lang="en-GB" sz="2000" dirty="0"/>
          </a:p>
        </p:txBody>
      </p:sp>
      <p:sp>
        <p:nvSpPr>
          <p:cNvPr id="3" name="Rectangle 2">
            <a:extLst>
              <a:ext uri="{FF2B5EF4-FFF2-40B4-BE49-F238E27FC236}">
                <a16:creationId xmlns:a16="http://schemas.microsoft.com/office/drawing/2014/main" id="{E53B9323-2150-4A56-B4F4-BF303AEFBF94}"/>
              </a:ext>
            </a:extLst>
          </p:cNvPr>
          <p:cNvSpPr/>
          <p:nvPr/>
        </p:nvSpPr>
        <p:spPr>
          <a:xfrm>
            <a:off x="295935" y="1779315"/>
            <a:ext cx="8688154" cy="1292662"/>
          </a:xfrm>
          <a:prstGeom prst="rect">
            <a:avLst/>
          </a:prstGeom>
        </p:spPr>
        <p:txBody>
          <a:bodyPr wrap="square">
            <a:spAutoFit/>
          </a:bodyPr>
          <a:lstStyle/>
          <a:p>
            <a:pPr marL="285750" lvl="0" indent="-285750">
              <a:buClr>
                <a:srgbClr val="E87722"/>
              </a:buClr>
              <a:buFont typeface="Wingdings" panose="05000000000000000000" pitchFamily="2" charset="2"/>
              <a:buChar char="§"/>
            </a:pPr>
            <a:endParaRPr lang="en-GB" sz="2000" dirty="0"/>
          </a:p>
          <a:p>
            <a:endParaRPr lang="en-GB" sz="2000" dirty="0"/>
          </a:p>
          <a:p>
            <a:pPr marL="342900" lvl="0" indent="-342900">
              <a:buFont typeface="Wingdings" panose="05000000000000000000" pitchFamily="2" charset="2"/>
              <a:buChar char="§"/>
            </a:pPr>
            <a:endParaRPr lang="en-GB" sz="2000" dirty="0"/>
          </a:p>
          <a:p>
            <a:endParaRPr lang="en-GB" dirty="0">
              <a:latin typeface="+mj-lt"/>
            </a:endParaRPr>
          </a:p>
        </p:txBody>
      </p:sp>
      <p:sp>
        <p:nvSpPr>
          <p:cNvPr id="5" name="Text Placeholder 3">
            <a:extLst>
              <a:ext uri="{FF2B5EF4-FFF2-40B4-BE49-F238E27FC236}">
                <a16:creationId xmlns:a16="http://schemas.microsoft.com/office/drawing/2014/main" id="{50C4C528-9723-4C39-AC7E-44AD62C09F23}"/>
              </a:ext>
            </a:extLst>
          </p:cNvPr>
          <p:cNvSpPr txBox="1">
            <a:spLocks/>
          </p:cNvSpPr>
          <p:nvPr/>
        </p:nvSpPr>
        <p:spPr>
          <a:xfrm>
            <a:off x="226168" y="1763373"/>
            <a:ext cx="8917831" cy="95647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000" b="1" dirty="0">
                <a:solidFill>
                  <a:schemeClr val="accent1"/>
                </a:solidFill>
              </a:rPr>
              <a:t>Hosted by NCF and Skills for Care and in collaboration with ARC England, the Managers Conference will champion and support the crucial role of managers in adult social care.</a:t>
            </a:r>
            <a:endParaRPr lang="en-GB" sz="2000" b="1" dirty="0">
              <a:solidFill>
                <a:srgbClr val="005EB8"/>
              </a:solidFill>
            </a:endParaRPr>
          </a:p>
        </p:txBody>
      </p:sp>
      <p:sp>
        <p:nvSpPr>
          <p:cNvPr id="11" name="TextBox 10">
            <a:hlinkClick r:id="rId3"/>
            <a:extLst>
              <a:ext uri="{FF2B5EF4-FFF2-40B4-BE49-F238E27FC236}">
                <a16:creationId xmlns:a16="http://schemas.microsoft.com/office/drawing/2014/main" id="{04DA7735-B8AB-C5B3-826B-42C0309432C8}"/>
              </a:ext>
            </a:extLst>
          </p:cNvPr>
          <p:cNvSpPr txBox="1"/>
          <p:nvPr/>
        </p:nvSpPr>
        <p:spPr>
          <a:xfrm>
            <a:off x="229678" y="2627212"/>
            <a:ext cx="8688154" cy="2154436"/>
          </a:xfrm>
          <a:prstGeom prst="rect">
            <a:avLst/>
          </a:prstGeom>
          <a:noFill/>
        </p:spPr>
        <p:txBody>
          <a:bodyPr wrap="square" rtlCol="0">
            <a:spAutoFit/>
          </a:bodyPr>
          <a:lstStyle/>
          <a:p>
            <a:pPr algn="l"/>
            <a:r>
              <a:rPr lang="en-GB" b="0" dirty="0">
                <a:solidFill>
                  <a:srgbClr val="000000"/>
                </a:solidFill>
                <a:effectLst/>
                <a:latin typeface="Arial" panose="020B0604020202020204" pitchFamily="34" charset="0"/>
              </a:rPr>
              <a:t>It will bring together managers from across the country to share knowledge, ask questions and network with colleagues. Topics include team working, embracing and embedding equality, diversity and inclusion, delivering outstanding care and recruiting potential managers.</a:t>
            </a:r>
            <a:endParaRPr lang="en-GB" b="0" dirty="0">
              <a:solidFill>
                <a:srgbClr val="4D4D4D"/>
              </a:solidFill>
              <a:effectLst/>
              <a:latin typeface="Arial" panose="020B0604020202020204" pitchFamily="34" charset="0"/>
            </a:endParaRPr>
          </a:p>
          <a:p>
            <a:r>
              <a:rPr lang="en-GB" sz="800" dirty="0">
                <a:solidFill>
                  <a:srgbClr val="505050"/>
                </a:solidFill>
                <a:effectLst/>
                <a:latin typeface="Arial" panose="020B0604020202020204" pitchFamily="34" charset="0"/>
                <a:ea typeface="Calibri" panose="020F0502020204030204" pitchFamily="34" charset="0"/>
              </a:rPr>
              <a:t> </a:t>
            </a:r>
            <a:br>
              <a:rPr lang="en-GB" sz="1800" dirty="0">
                <a:solidFill>
                  <a:srgbClr val="505050"/>
                </a:solidFill>
                <a:effectLst/>
                <a:latin typeface="Arial" panose="020B0604020202020204" pitchFamily="34" charset="0"/>
                <a:ea typeface="Calibri" panose="020F0502020204030204" pitchFamily="34" charset="0"/>
              </a:rPr>
            </a:br>
            <a:r>
              <a:rPr lang="en-GB" sz="1800" dirty="0">
                <a:effectLst/>
                <a:latin typeface="Arial" panose="020B0604020202020204" pitchFamily="34" charset="0"/>
                <a:ea typeface="Calibri" panose="020F0502020204030204" pitchFamily="34" charset="0"/>
              </a:rPr>
              <a:t>An early bird price of £250 +VAT per ticket is available until 3 February 2023 which includes a networking evening with dinner and accommodation followed by breakfast and entry to the conference, with lunch and refreshments</a:t>
            </a:r>
            <a:r>
              <a:rPr lang="en-GB" sz="1800" dirty="0">
                <a:solidFill>
                  <a:srgbClr val="505050"/>
                </a:solidFill>
                <a:effectLst/>
                <a:latin typeface="Arial" panose="020B0604020202020204" pitchFamily="34" charset="0"/>
                <a:ea typeface="Calibri" panose="020F0502020204030204" pitchFamily="34" charset="0"/>
              </a:rPr>
              <a:t>.</a:t>
            </a:r>
          </a:p>
        </p:txBody>
      </p:sp>
      <p:sp>
        <p:nvSpPr>
          <p:cNvPr id="10" name="TextBox 9">
            <a:extLst>
              <a:ext uri="{FF2B5EF4-FFF2-40B4-BE49-F238E27FC236}">
                <a16:creationId xmlns:a16="http://schemas.microsoft.com/office/drawing/2014/main" id="{BF55B1FD-0D08-3CCF-B0D5-7B065D0E1540}"/>
              </a:ext>
            </a:extLst>
          </p:cNvPr>
          <p:cNvSpPr txBox="1"/>
          <p:nvPr/>
        </p:nvSpPr>
        <p:spPr>
          <a:xfrm>
            <a:off x="229678" y="4782555"/>
            <a:ext cx="4531179" cy="369332"/>
          </a:xfrm>
          <a:prstGeom prst="rect">
            <a:avLst/>
          </a:prstGeom>
          <a:noFill/>
        </p:spPr>
        <p:txBody>
          <a:bodyPr wrap="square">
            <a:spAutoFit/>
          </a:bodyPr>
          <a:lstStyle/>
          <a:p>
            <a:r>
              <a:rPr lang="en-GB" sz="1800" b="1" dirty="0">
                <a:solidFill>
                  <a:srgbClr val="A20067"/>
                </a:solidFill>
                <a:effectLst/>
                <a:latin typeface="Arial" panose="020B0604020202020204" pitchFamily="34" charset="0"/>
                <a:ea typeface="Calibri" panose="020F0502020204030204" pitchFamily="34" charset="0"/>
                <a:hlinkClick r:id="rId3"/>
              </a:rPr>
              <a:t>Book your place</a:t>
            </a:r>
            <a:r>
              <a:rPr lang="en-GB" b="1" dirty="0">
                <a:solidFill>
                  <a:srgbClr val="A20067"/>
                </a:solidFill>
                <a:latin typeface="Arial" panose="020B0604020202020204" pitchFamily="34" charset="0"/>
                <a:ea typeface="Calibri" panose="020F0502020204030204" pitchFamily="34" charset="0"/>
                <a:hlinkClick r:id="rId3"/>
              </a:rPr>
              <a:t> and find out more</a:t>
            </a:r>
            <a:endParaRPr lang="en-GB" sz="1800" dirty="0">
              <a:effectLst/>
              <a:latin typeface="Calibri" panose="020F0502020204030204" pitchFamily="34" charset="0"/>
              <a:ea typeface="Calibri" panose="020F0502020204030204" pitchFamily="34" charset="0"/>
            </a:endParaRPr>
          </a:p>
        </p:txBody>
      </p:sp>
      <p:pic>
        <p:nvPicPr>
          <p:cNvPr id="13" name="Picture 12">
            <a:extLst>
              <a:ext uri="{FF2B5EF4-FFF2-40B4-BE49-F238E27FC236}">
                <a16:creationId xmlns:a16="http://schemas.microsoft.com/office/drawing/2014/main" id="{7EF41210-EE0A-1920-C37A-5E970B9C52C8}"/>
              </a:ext>
            </a:extLst>
          </p:cNvPr>
          <p:cNvPicPr>
            <a:picLocks noChangeAspect="1"/>
          </p:cNvPicPr>
          <p:nvPr/>
        </p:nvPicPr>
        <p:blipFill>
          <a:blip r:embed="rId4"/>
          <a:stretch>
            <a:fillRect/>
          </a:stretch>
        </p:blipFill>
        <p:spPr>
          <a:xfrm>
            <a:off x="2514600" y="5164246"/>
            <a:ext cx="6629400" cy="1249479"/>
          </a:xfrm>
          <a:prstGeom prst="rect">
            <a:avLst/>
          </a:prstGeom>
        </p:spPr>
      </p:pic>
    </p:spTree>
    <p:extLst>
      <p:ext uri="{BB962C8B-B14F-4D97-AF65-F5344CB8AC3E}">
        <p14:creationId xmlns:p14="http://schemas.microsoft.com/office/powerpoint/2010/main" val="3513236443"/>
      </p:ext>
    </p:extLst>
  </p:cSld>
  <p:clrMapOvr>
    <a:masterClrMapping/>
  </p:clrMapOvr>
</p:sld>
</file>

<file path=ppt/theme/theme1.xml><?xml version="1.0" encoding="utf-8"?>
<a:theme xmlns:a="http://schemas.openxmlformats.org/drawingml/2006/main" name="Bespoke title slide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Bespoke content slides">
  <a:themeElements>
    <a:clrScheme name="SfC RGB colour palette">
      <a:dk1>
        <a:srgbClr val="000000"/>
      </a:dk1>
      <a:lt1>
        <a:srgbClr val="FFFFFF"/>
      </a:lt1>
      <a:dk2>
        <a:srgbClr val="44546A"/>
      </a:dk2>
      <a:lt2>
        <a:srgbClr val="E7E6E6"/>
      </a:lt2>
      <a:accent1>
        <a:srgbClr val="005EB8"/>
      </a:accent1>
      <a:accent2>
        <a:srgbClr val="008C95"/>
      </a:accent2>
      <a:accent3>
        <a:srgbClr val="3300A5"/>
      </a:accent3>
      <a:accent4>
        <a:srgbClr val="A20067"/>
      </a:accent4>
      <a:accent5>
        <a:srgbClr val="00A651"/>
      </a:accent5>
      <a:accent6>
        <a:srgbClr val="BA0C2F"/>
      </a:accent6>
      <a:hlink>
        <a:srgbClr val="005EB8"/>
      </a:hlink>
      <a:folHlink>
        <a:srgbClr val="005EB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End slides">
  <a:themeElements>
    <a:clrScheme name="SfC RGB colour palette">
      <a:dk1>
        <a:srgbClr val="000000"/>
      </a:dk1>
      <a:lt1>
        <a:srgbClr val="FFFFFF"/>
      </a:lt1>
      <a:dk2>
        <a:srgbClr val="44546A"/>
      </a:dk2>
      <a:lt2>
        <a:srgbClr val="E7E6E6"/>
      </a:lt2>
      <a:accent1>
        <a:srgbClr val="005EB8"/>
      </a:accent1>
      <a:accent2>
        <a:srgbClr val="008C95"/>
      </a:accent2>
      <a:accent3>
        <a:srgbClr val="3300A5"/>
      </a:accent3>
      <a:accent4>
        <a:srgbClr val="A20067"/>
      </a:accent4>
      <a:accent5>
        <a:srgbClr val="00A651"/>
      </a:accent5>
      <a:accent6>
        <a:srgbClr val="BA0C2F"/>
      </a:accent6>
      <a:hlink>
        <a:srgbClr val="005EB8"/>
      </a:hlink>
      <a:folHlink>
        <a:srgbClr val="005EB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37149553-2e0a-4176-a042-55e0d05d019a">
      <Terms xmlns="http://schemas.microsoft.com/office/infopath/2007/PartnerControls"/>
    </lcf76f155ced4ddcb4097134ff3c332f>
    <TaxCatchAll xmlns="8ecc2c5c-55ab-4d36-8543-35d9843a42b0"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C0F3A64634E764BB025270C09CD2A3B" ma:contentTypeVersion="16" ma:contentTypeDescription="Create a new document." ma:contentTypeScope="" ma:versionID="47480a41e2bd7a495a8e6da0a08c263a">
  <xsd:schema xmlns:xsd="http://www.w3.org/2001/XMLSchema" xmlns:xs="http://www.w3.org/2001/XMLSchema" xmlns:p="http://schemas.microsoft.com/office/2006/metadata/properties" xmlns:ns2="37149553-2e0a-4176-a042-55e0d05d019a" xmlns:ns3="8ecc2c5c-55ab-4d36-8543-35d9843a42b0" targetNamespace="http://schemas.microsoft.com/office/2006/metadata/properties" ma:root="true" ma:fieldsID="38628bf070ce70c08476ecd84868af5d" ns2:_="" ns3:_="">
    <xsd:import namespace="37149553-2e0a-4176-a042-55e0d05d019a"/>
    <xsd:import namespace="8ecc2c5c-55ab-4d36-8543-35d9843a42b0"/>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7149553-2e0a-4176-a042-55e0d05d019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e83e0442-0aa8-451b-8352-edc6ece9c078" ma:termSetId="09814cd3-568e-fe90-9814-8d621ff8fb84" ma:anchorId="fba54fb3-c3e1-fe81-a776-ca4b69148c4d" ma:open="true" ma:isKeyword="false">
      <xsd:complexType>
        <xsd:sequence>
          <xsd:element ref="pc:Terms" minOccurs="0" maxOccurs="1"/>
        </xsd:sequence>
      </xsd:complex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ecc2c5c-55ab-4d36-8543-35d9843a42b0"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cbe58237-0609-4ddf-a3ab-b9cdbe705a3e}" ma:internalName="TaxCatchAll" ma:showField="CatchAllData" ma:web="8ecc2c5c-55ab-4d36-8543-35d9843a42b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8BA9F76-DE66-47E6-9FB0-F166AD357142}">
  <ds:schemaRefs>
    <ds:schemaRef ds:uri="http://purl.org/dc/terms/"/>
    <ds:schemaRef ds:uri="37149553-2e0a-4176-a042-55e0d05d019a"/>
    <ds:schemaRef ds:uri="http://schemas.microsoft.com/office/2006/documentManagement/types"/>
    <ds:schemaRef ds:uri="http://schemas.openxmlformats.org/package/2006/metadata/core-properties"/>
    <ds:schemaRef ds:uri="http://purl.org/dc/dcmitype/"/>
    <ds:schemaRef ds:uri="http://purl.org/dc/elements/1.1/"/>
    <ds:schemaRef ds:uri="http://schemas.microsoft.com/office/2006/metadata/properties"/>
    <ds:schemaRef ds:uri="http://schemas.microsoft.com/office/infopath/2007/PartnerControls"/>
    <ds:schemaRef ds:uri="8ecc2c5c-55ab-4d36-8543-35d9843a42b0"/>
    <ds:schemaRef ds:uri="http://www.w3.org/XML/1998/namespace"/>
  </ds:schemaRefs>
</ds:datastoreItem>
</file>

<file path=customXml/itemProps2.xml><?xml version="1.0" encoding="utf-8"?>
<ds:datastoreItem xmlns:ds="http://schemas.openxmlformats.org/officeDocument/2006/customXml" ds:itemID="{9428396E-DCDA-4EC3-9E90-3AEB0D64E05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7149553-2e0a-4176-a042-55e0d05d019a"/>
    <ds:schemaRef ds:uri="8ecc2c5c-55ab-4d36-8543-35d9843a42b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25CD5E4-39D7-4530-AFE9-DD44435E7D3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17970</TotalTime>
  <Words>2473</Words>
  <Application>Microsoft Office PowerPoint</Application>
  <PresentationFormat>On-screen Show (4:3)</PresentationFormat>
  <Paragraphs>194</Paragraphs>
  <Slides>14</Slides>
  <Notes>11</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14</vt:i4>
      </vt:variant>
    </vt:vector>
  </HeadingPairs>
  <TitlesOfParts>
    <vt:vector size="24" baseType="lpstr">
      <vt:lpstr>Arial</vt:lpstr>
      <vt:lpstr>Calibri</vt:lpstr>
      <vt:lpstr>font-regular</vt:lpstr>
      <vt:lpstr>font-semibold</vt:lpstr>
      <vt:lpstr>Symbol</vt:lpstr>
      <vt:lpstr>Times New Roman</vt:lpstr>
      <vt:lpstr>Wingdings</vt:lpstr>
      <vt:lpstr>Bespoke title slides</vt:lpstr>
      <vt:lpstr>Bespoke content slides</vt:lpstr>
      <vt:lpstr>End slides</vt:lpstr>
      <vt:lpstr>Skills for Care updates</vt:lpstr>
      <vt:lpstr>Being Creative about Recruiting Skills for Care offer Resources to support you to do this! </vt:lpstr>
      <vt:lpstr>Safe and Fair Recruitment</vt:lpstr>
      <vt:lpstr>PowerPoint Presentation</vt:lpstr>
      <vt:lpstr>PowerPoint Presentation</vt:lpstr>
      <vt:lpstr>Overseas Recruitment</vt:lpstr>
      <vt:lpstr>PowerPoint Presentation</vt:lpstr>
      <vt:lpstr>PowerPoint Presentation</vt:lpstr>
      <vt:lpstr>The Managers Conference Monday 13 March - Tuesday 14 March 2023 I Leicestershire </vt:lpstr>
      <vt:lpstr>PowerPoint Presentation</vt:lpstr>
      <vt:lpstr>PowerPoint Presentation</vt:lpstr>
      <vt:lpstr>Deputy manager networks</vt:lpstr>
      <vt:lpstr>Have you attended a registered manager or deputy manager network? If so, we welcome your feedback!</vt:lpstr>
      <vt:lpstr>ASC-WDS – New feature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Laura Owen</dc:creator>
  <cp:lastModifiedBy>Peter</cp:lastModifiedBy>
  <cp:revision>900</cp:revision>
  <dcterms:created xsi:type="dcterms:W3CDTF">2019-11-26T09:38:15Z</dcterms:created>
  <dcterms:modified xsi:type="dcterms:W3CDTF">2023-01-18T14:02:26Z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0x0101007C0F3A64634E764BB025270C09CD2A3B</vt:lpwstr>
  </property>
  <property fmtid="{D5CDD505-2E9C-101B-9397-08002B2CF9AE}" pid="3" name="MSIP_Label_f194113b-ecba-4458-8e2e-fa038bf17a69_Enabled">
    <vt:lpwstr>true</vt:lpwstr>
  </property>
  <property fmtid="{D5CDD505-2E9C-101B-9397-08002B2CF9AE}" pid="4" name="MSIP_Label_f194113b-ecba-4458-8e2e-fa038bf17a69_SetDate">
    <vt:lpwstr>2022-07-06T12:57:10Z</vt:lpwstr>
  </property>
  <property fmtid="{D5CDD505-2E9C-101B-9397-08002B2CF9AE}" pid="5" name="MSIP_Label_f194113b-ecba-4458-8e2e-fa038bf17a69_Method">
    <vt:lpwstr>Standard</vt:lpwstr>
  </property>
  <property fmtid="{D5CDD505-2E9C-101B-9397-08002B2CF9AE}" pid="6" name="MSIP_Label_f194113b-ecba-4458-8e2e-fa038bf17a69_Name">
    <vt:lpwstr>Internal</vt:lpwstr>
  </property>
  <property fmtid="{D5CDD505-2E9C-101B-9397-08002B2CF9AE}" pid="7" name="MSIP_Label_f194113b-ecba-4458-8e2e-fa038bf17a69_SiteId">
    <vt:lpwstr>5c317017-415d-43e6-ada1-7668f9ad3f9f</vt:lpwstr>
  </property>
  <property fmtid="{D5CDD505-2E9C-101B-9397-08002B2CF9AE}" pid="8" name="MSIP_Label_f194113b-ecba-4458-8e2e-fa038bf17a69_ActionId">
    <vt:lpwstr>884c6421-63b1-46f9-8fc3-686d778215f6</vt:lpwstr>
  </property>
  <property fmtid="{D5CDD505-2E9C-101B-9397-08002B2CF9AE}" pid="9" name="MSIP_Label_f194113b-ecba-4458-8e2e-fa038bf17a69_ContentBits">
    <vt:lpwstr>2</vt:lpwstr>
  </property>
  <property fmtid="{D5CDD505-2E9C-101B-9397-08002B2CF9AE}" pid="10" name="ClassificationContentMarkingFooterLocations">
    <vt:lpwstr>Bespoke title slides:3\Bespoke content slides:3\End slides:3</vt:lpwstr>
  </property>
  <property fmtid="{D5CDD505-2E9C-101B-9397-08002B2CF9AE}" pid="11" name="ClassificationContentMarkingFooterText">
    <vt:lpwstr>Internal </vt:lpwstr>
  </property>
  <property fmtid="{D5CDD505-2E9C-101B-9397-08002B2CF9AE}" pid="12" name="MediaServiceImageTags">
    <vt:lpwstr/>
  </property>
</Properties>
</file>