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2" r:id="rId9"/>
    <p:sldId id="263" r:id="rId10"/>
    <p:sldId id="264" r:id="rId11"/>
    <p:sldId id="265" r:id="rId12"/>
    <p:sldId id="260" r:id="rId13"/>
  </p:sldIdLst>
  <p:sldSz cx="9906000" cy="6858000" type="A4"/>
  <p:notesSz cx="6858000" cy="9144000"/>
  <p:defaultTextStyle>
    <a:defPPr>
      <a:defRPr lang="en-US"/>
    </a:defPPr>
    <a:lvl1pPr marL="0" algn="l" defTabSz="536372" rtl="0" eaLnBrk="1" latinLnBrk="0" hangingPunct="1">
      <a:defRPr sz="2100" kern="1200">
        <a:solidFill>
          <a:schemeClr val="tx1"/>
        </a:solidFill>
        <a:latin typeface="+mn-lt"/>
        <a:ea typeface="+mn-ea"/>
        <a:cs typeface="+mn-cs"/>
      </a:defRPr>
    </a:lvl1pPr>
    <a:lvl2pPr marL="536372" algn="l" defTabSz="536372" rtl="0" eaLnBrk="1" latinLnBrk="0" hangingPunct="1">
      <a:defRPr sz="2100" kern="1200">
        <a:solidFill>
          <a:schemeClr val="tx1"/>
        </a:solidFill>
        <a:latin typeface="+mn-lt"/>
        <a:ea typeface="+mn-ea"/>
        <a:cs typeface="+mn-cs"/>
      </a:defRPr>
    </a:lvl2pPr>
    <a:lvl3pPr marL="1072743" algn="l" defTabSz="536372" rtl="0" eaLnBrk="1" latinLnBrk="0" hangingPunct="1">
      <a:defRPr sz="2100" kern="1200">
        <a:solidFill>
          <a:schemeClr val="tx1"/>
        </a:solidFill>
        <a:latin typeface="+mn-lt"/>
        <a:ea typeface="+mn-ea"/>
        <a:cs typeface="+mn-cs"/>
      </a:defRPr>
    </a:lvl3pPr>
    <a:lvl4pPr marL="1609115" algn="l" defTabSz="536372" rtl="0" eaLnBrk="1" latinLnBrk="0" hangingPunct="1">
      <a:defRPr sz="2100" kern="1200">
        <a:solidFill>
          <a:schemeClr val="tx1"/>
        </a:solidFill>
        <a:latin typeface="+mn-lt"/>
        <a:ea typeface="+mn-ea"/>
        <a:cs typeface="+mn-cs"/>
      </a:defRPr>
    </a:lvl4pPr>
    <a:lvl5pPr marL="2145487" algn="l" defTabSz="536372" rtl="0" eaLnBrk="1" latinLnBrk="0" hangingPunct="1">
      <a:defRPr sz="2100" kern="1200">
        <a:solidFill>
          <a:schemeClr val="tx1"/>
        </a:solidFill>
        <a:latin typeface="+mn-lt"/>
        <a:ea typeface="+mn-ea"/>
        <a:cs typeface="+mn-cs"/>
      </a:defRPr>
    </a:lvl5pPr>
    <a:lvl6pPr marL="2681859" algn="l" defTabSz="536372" rtl="0" eaLnBrk="1" latinLnBrk="0" hangingPunct="1">
      <a:defRPr sz="2100" kern="1200">
        <a:solidFill>
          <a:schemeClr val="tx1"/>
        </a:solidFill>
        <a:latin typeface="+mn-lt"/>
        <a:ea typeface="+mn-ea"/>
        <a:cs typeface="+mn-cs"/>
      </a:defRPr>
    </a:lvl6pPr>
    <a:lvl7pPr marL="3218230" algn="l" defTabSz="536372" rtl="0" eaLnBrk="1" latinLnBrk="0" hangingPunct="1">
      <a:defRPr sz="2100" kern="1200">
        <a:solidFill>
          <a:schemeClr val="tx1"/>
        </a:solidFill>
        <a:latin typeface="+mn-lt"/>
        <a:ea typeface="+mn-ea"/>
        <a:cs typeface="+mn-cs"/>
      </a:defRPr>
    </a:lvl7pPr>
    <a:lvl8pPr marL="3754602" algn="l" defTabSz="536372" rtl="0" eaLnBrk="1" latinLnBrk="0" hangingPunct="1">
      <a:defRPr sz="2100" kern="1200">
        <a:solidFill>
          <a:schemeClr val="tx1"/>
        </a:solidFill>
        <a:latin typeface="+mn-lt"/>
        <a:ea typeface="+mn-ea"/>
        <a:cs typeface="+mn-cs"/>
      </a:defRPr>
    </a:lvl8pPr>
    <a:lvl9pPr marL="4290974" algn="l" defTabSz="53637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2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08" d="100"/>
          <a:sy n="108" d="100"/>
        </p:scale>
        <p:origin x="1446" y="102"/>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36372" indent="0" algn="ctr">
              <a:buNone/>
              <a:defRPr>
                <a:solidFill>
                  <a:schemeClr val="tx1">
                    <a:tint val="75000"/>
                  </a:schemeClr>
                </a:solidFill>
              </a:defRPr>
            </a:lvl2pPr>
            <a:lvl3pPr marL="1072743" indent="0" algn="ctr">
              <a:buNone/>
              <a:defRPr>
                <a:solidFill>
                  <a:schemeClr val="tx1">
                    <a:tint val="75000"/>
                  </a:schemeClr>
                </a:solidFill>
              </a:defRPr>
            </a:lvl3pPr>
            <a:lvl4pPr marL="1609115" indent="0" algn="ctr">
              <a:buNone/>
              <a:defRPr>
                <a:solidFill>
                  <a:schemeClr val="tx1">
                    <a:tint val="75000"/>
                  </a:schemeClr>
                </a:solidFill>
              </a:defRPr>
            </a:lvl4pPr>
            <a:lvl5pPr marL="2145487" indent="0" algn="ctr">
              <a:buNone/>
              <a:defRPr>
                <a:solidFill>
                  <a:schemeClr val="tx1">
                    <a:tint val="75000"/>
                  </a:schemeClr>
                </a:solidFill>
              </a:defRPr>
            </a:lvl5pPr>
            <a:lvl6pPr marL="2681859" indent="0" algn="ctr">
              <a:buNone/>
              <a:defRPr>
                <a:solidFill>
                  <a:schemeClr val="tx1">
                    <a:tint val="75000"/>
                  </a:schemeClr>
                </a:solidFill>
              </a:defRPr>
            </a:lvl6pPr>
            <a:lvl7pPr marL="3218230" indent="0" algn="ctr">
              <a:buNone/>
              <a:defRPr>
                <a:solidFill>
                  <a:schemeClr val="tx1">
                    <a:tint val="75000"/>
                  </a:schemeClr>
                </a:solidFill>
              </a:defRPr>
            </a:lvl7pPr>
            <a:lvl8pPr marL="3754602" indent="0" algn="ctr">
              <a:buNone/>
              <a:defRPr>
                <a:solidFill>
                  <a:schemeClr val="tx1">
                    <a:tint val="75000"/>
                  </a:schemeClr>
                </a:solidFill>
              </a:defRPr>
            </a:lvl8pPr>
            <a:lvl9pPr marL="4290974"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CDAD205-4340-FB43-8352-BF7BBE144687}"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168007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CDAD205-4340-FB43-8352-BF7BBE144687}"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298548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6376"/>
            <a:ext cx="2228850" cy="438785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95300" y="206376"/>
            <a:ext cx="6521450" cy="43878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CDAD205-4340-FB43-8352-BF7BBE144687}"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196731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CDAD205-4340-FB43-8352-BF7BBE144687}"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333686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70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300">
                <a:solidFill>
                  <a:schemeClr val="tx1">
                    <a:tint val="75000"/>
                  </a:schemeClr>
                </a:solidFill>
              </a:defRPr>
            </a:lvl1pPr>
            <a:lvl2pPr marL="536372" indent="0">
              <a:buNone/>
              <a:defRPr sz="2100">
                <a:solidFill>
                  <a:schemeClr val="tx1">
                    <a:tint val="75000"/>
                  </a:schemeClr>
                </a:solidFill>
              </a:defRPr>
            </a:lvl2pPr>
            <a:lvl3pPr marL="1072743" indent="0">
              <a:buNone/>
              <a:defRPr sz="1900">
                <a:solidFill>
                  <a:schemeClr val="tx1">
                    <a:tint val="75000"/>
                  </a:schemeClr>
                </a:solidFill>
              </a:defRPr>
            </a:lvl3pPr>
            <a:lvl4pPr marL="1609115" indent="0">
              <a:buNone/>
              <a:defRPr sz="1600">
                <a:solidFill>
                  <a:schemeClr val="tx1">
                    <a:tint val="75000"/>
                  </a:schemeClr>
                </a:solidFill>
              </a:defRPr>
            </a:lvl4pPr>
            <a:lvl5pPr marL="2145487" indent="0">
              <a:buNone/>
              <a:defRPr sz="1600">
                <a:solidFill>
                  <a:schemeClr val="tx1">
                    <a:tint val="75000"/>
                  </a:schemeClr>
                </a:solidFill>
              </a:defRPr>
            </a:lvl5pPr>
            <a:lvl6pPr marL="2681859" indent="0">
              <a:buNone/>
              <a:defRPr sz="1600">
                <a:solidFill>
                  <a:schemeClr val="tx1">
                    <a:tint val="75000"/>
                  </a:schemeClr>
                </a:solidFill>
              </a:defRPr>
            </a:lvl6pPr>
            <a:lvl7pPr marL="3218230" indent="0">
              <a:buNone/>
              <a:defRPr sz="1600">
                <a:solidFill>
                  <a:schemeClr val="tx1">
                    <a:tint val="75000"/>
                  </a:schemeClr>
                </a:solidFill>
              </a:defRPr>
            </a:lvl7pPr>
            <a:lvl8pPr marL="3754602" indent="0">
              <a:buNone/>
              <a:defRPr sz="1600">
                <a:solidFill>
                  <a:schemeClr val="tx1">
                    <a:tint val="75000"/>
                  </a:schemeClr>
                </a:solidFill>
              </a:defRPr>
            </a:lvl8pPr>
            <a:lvl9pPr marL="4290974"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CDAD205-4340-FB43-8352-BF7BBE144687}"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1393116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95300" y="1200152"/>
            <a:ext cx="4375150" cy="3394075"/>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35550" y="1200152"/>
            <a:ext cx="4375150" cy="3394075"/>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CDAD205-4340-FB43-8352-BF7BBE144687}" type="datetimeFigureOut">
              <a:rPr lang="en-US" smtClean="0"/>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292372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3"/>
          </a:xfrm>
        </p:spPr>
        <p:txBody>
          <a:bodyPr anchor="b"/>
          <a:lstStyle>
            <a:lvl1pPr marL="0" indent="0">
              <a:buNone/>
              <a:defRPr sz="2800" b="1"/>
            </a:lvl1pPr>
            <a:lvl2pPr marL="536372" indent="0">
              <a:buNone/>
              <a:defRPr sz="2300" b="1"/>
            </a:lvl2pPr>
            <a:lvl3pPr marL="1072743" indent="0">
              <a:buNone/>
              <a:defRPr sz="2100" b="1"/>
            </a:lvl3pPr>
            <a:lvl4pPr marL="1609115" indent="0">
              <a:buNone/>
              <a:defRPr sz="1900" b="1"/>
            </a:lvl4pPr>
            <a:lvl5pPr marL="2145487" indent="0">
              <a:buNone/>
              <a:defRPr sz="1900" b="1"/>
            </a:lvl5pPr>
            <a:lvl6pPr marL="2681859" indent="0">
              <a:buNone/>
              <a:defRPr sz="1900" b="1"/>
            </a:lvl6pPr>
            <a:lvl7pPr marL="3218230" indent="0">
              <a:buNone/>
              <a:defRPr sz="1900" b="1"/>
            </a:lvl7pPr>
            <a:lvl8pPr marL="3754602" indent="0">
              <a:buNone/>
              <a:defRPr sz="1900" b="1"/>
            </a:lvl8pPr>
            <a:lvl9pPr marL="4290974" indent="0">
              <a:buNone/>
              <a:defRPr sz="19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3" y="1535113"/>
            <a:ext cx="4378590" cy="639763"/>
          </a:xfrm>
        </p:spPr>
        <p:txBody>
          <a:bodyPr anchor="b"/>
          <a:lstStyle>
            <a:lvl1pPr marL="0" indent="0">
              <a:buNone/>
              <a:defRPr sz="2800" b="1"/>
            </a:lvl1pPr>
            <a:lvl2pPr marL="536372" indent="0">
              <a:buNone/>
              <a:defRPr sz="2300" b="1"/>
            </a:lvl2pPr>
            <a:lvl3pPr marL="1072743" indent="0">
              <a:buNone/>
              <a:defRPr sz="2100" b="1"/>
            </a:lvl3pPr>
            <a:lvl4pPr marL="1609115" indent="0">
              <a:buNone/>
              <a:defRPr sz="1900" b="1"/>
            </a:lvl4pPr>
            <a:lvl5pPr marL="2145487" indent="0">
              <a:buNone/>
              <a:defRPr sz="1900" b="1"/>
            </a:lvl5pPr>
            <a:lvl6pPr marL="2681859" indent="0">
              <a:buNone/>
              <a:defRPr sz="1900" b="1"/>
            </a:lvl6pPr>
            <a:lvl7pPr marL="3218230" indent="0">
              <a:buNone/>
              <a:defRPr sz="1900" b="1"/>
            </a:lvl7pPr>
            <a:lvl8pPr marL="3754602" indent="0">
              <a:buNone/>
              <a:defRPr sz="1900" b="1"/>
            </a:lvl8pPr>
            <a:lvl9pPr marL="4290974" indent="0">
              <a:buNone/>
              <a:defRPr sz="1900" b="1"/>
            </a:lvl9pPr>
          </a:lstStyle>
          <a:p>
            <a:pPr lvl="0"/>
            <a:r>
              <a:rPr lang="en-GB"/>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CDAD205-4340-FB43-8352-BF7BBE144687}" type="datetimeFigureOut">
              <a:rPr lang="en-US" smtClean="0"/>
              <a:t>12/16/2022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78278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CDAD205-4340-FB43-8352-BF7BBE144687}" type="datetimeFigureOut">
              <a:rPr lang="en-US" smtClean="0"/>
              <a:t>12/16/2022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3867673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DAD205-4340-FB43-8352-BF7BBE144687}" type="datetimeFigureOut">
              <a:rPr lang="en-US" smtClean="0"/>
              <a:t>12/16/2022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23630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49"/>
            <a:ext cx="3259006" cy="1162051"/>
          </a:xfrm>
        </p:spPr>
        <p:txBody>
          <a:bodyPr anchor="b"/>
          <a:lstStyle>
            <a:lvl1pPr algn="l">
              <a:defRPr sz="2300" b="1"/>
            </a:lvl1pPr>
          </a:lstStyle>
          <a:p>
            <a:r>
              <a:rPr lang="en-GB"/>
              <a:t>Click to edit Master title style</a:t>
            </a:r>
            <a:endParaRPr lang="en-US"/>
          </a:p>
        </p:txBody>
      </p:sp>
      <p:sp>
        <p:nvSpPr>
          <p:cNvPr id="3" name="Content Placeholder 2"/>
          <p:cNvSpPr>
            <a:spLocks noGrp="1"/>
          </p:cNvSpPr>
          <p:nvPr>
            <p:ph idx="1"/>
          </p:nvPr>
        </p:nvSpPr>
        <p:spPr>
          <a:xfrm>
            <a:off x="3872972" y="273053"/>
            <a:ext cx="5537729"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600"/>
            </a:lvl1pPr>
            <a:lvl2pPr marL="536372" indent="0">
              <a:buNone/>
              <a:defRPr sz="1400"/>
            </a:lvl2pPr>
            <a:lvl3pPr marL="1072743" indent="0">
              <a:buNone/>
              <a:defRPr sz="1200"/>
            </a:lvl3pPr>
            <a:lvl4pPr marL="1609115" indent="0">
              <a:buNone/>
              <a:defRPr sz="1100"/>
            </a:lvl4pPr>
            <a:lvl5pPr marL="2145487" indent="0">
              <a:buNone/>
              <a:defRPr sz="1100"/>
            </a:lvl5pPr>
            <a:lvl6pPr marL="2681859" indent="0">
              <a:buNone/>
              <a:defRPr sz="1100"/>
            </a:lvl6pPr>
            <a:lvl7pPr marL="3218230" indent="0">
              <a:buNone/>
              <a:defRPr sz="1100"/>
            </a:lvl7pPr>
            <a:lvl8pPr marL="3754602" indent="0">
              <a:buNone/>
              <a:defRPr sz="1100"/>
            </a:lvl8pPr>
            <a:lvl9pPr marL="4290974" indent="0">
              <a:buNone/>
              <a:defRPr sz="1100"/>
            </a:lvl9pPr>
          </a:lstStyle>
          <a:p>
            <a:pPr lvl="0"/>
            <a:r>
              <a:rPr lang="en-GB"/>
              <a:t>Click to edit Master text styles</a:t>
            </a:r>
          </a:p>
        </p:txBody>
      </p:sp>
      <p:sp>
        <p:nvSpPr>
          <p:cNvPr id="5" name="Date Placeholder 4"/>
          <p:cNvSpPr>
            <a:spLocks noGrp="1"/>
          </p:cNvSpPr>
          <p:nvPr>
            <p:ph type="dt" sz="half" idx="10"/>
          </p:nvPr>
        </p:nvSpPr>
        <p:spPr/>
        <p:txBody>
          <a:bodyPr/>
          <a:lstStyle/>
          <a:p>
            <a:fld id="{8CDAD205-4340-FB43-8352-BF7BBE144687}" type="datetimeFigureOut">
              <a:rPr lang="en-US" smtClean="0"/>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265705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9"/>
          </a:xfrm>
        </p:spPr>
        <p:txBody>
          <a:bodyPr anchor="b"/>
          <a:lstStyle>
            <a:lvl1pPr algn="l">
              <a:defRPr sz="2300"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800"/>
            </a:lvl1pPr>
            <a:lvl2pPr marL="536372" indent="0">
              <a:buNone/>
              <a:defRPr sz="3300"/>
            </a:lvl2pPr>
            <a:lvl3pPr marL="1072743" indent="0">
              <a:buNone/>
              <a:defRPr sz="2800"/>
            </a:lvl3pPr>
            <a:lvl4pPr marL="1609115" indent="0">
              <a:buNone/>
              <a:defRPr sz="2300"/>
            </a:lvl4pPr>
            <a:lvl5pPr marL="2145487" indent="0">
              <a:buNone/>
              <a:defRPr sz="2300"/>
            </a:lvl5pPr>
            <a:lvl6pPr marL="2681859" indent="0">
              <a:buNone/>
              <a:defRPr sz="2300"/>
            </a:lvl6pPr>
            <a:lvl7pPr marL="3218230" indent="0">
              <a:buNone/>
              <a:defRPr sz="2300"/>
            </a:lvl7pPr>
            <a:lvl8pPr marL="3754602" indent="0">
              <a:buNone/>
              <a:defRPr sz="2300"/>
            </a:lvl8pPr>
            <a:lvl9pPr marL="4290974" indent="0">
              <a:buNone/>
              <a:defRPr sz="2300"/>
            </a:lvl9pPr>
          </a:lstStyle>
          <a:p>
            <a:endParaRPr lang="en-US"/>
          </a:p>
        </p:txBody>
      </p:sp>
      <p:sp>
        <p:nvSpPr>
          <p:cNvPr id="4" name="Text Placeholder 3"/>
          <p:cNvSpPr>
            <a:spLocks noGrp="1"/>
          </p:cNvSpPr>
          <p:nvPr>
            <p:ph type="body" sz="half" idx="2"/>
          </p:nvPr>
        </p:nvSpPr>
        <p:spPr>
          <a:xfrm>
            <a:off x="1941645" y="5367339"/>
            <a:ext cx="5943600" cy="804863"/>
          </a:xfrm>
        </p:spPr>
        <p:txBody>
          <a:bodyPr/>
          <a:lstStyle>
            <a:lvl1pPr marL="0" indent="0">
              <a:buNone/>
              <a:defRPr sz="1600"/>
            </a:lvl1pPr>
            <a:lvl2pPr marL="536372" indent="0">
              <a:buNone/>
              <a:defRPr sz="1400"/>
            </a:lvl2pPr>
            <a:lvl3pPr marL="1072743" indent="0">
              <a:buNone/>
              <a:defRPr sz="1200"/>
            </a:lvl3pPr>
            <a:lvl4pPr marL="1609115" indent="0">
              <a:buNone/>
              <a:defRPr sz="1100"/>
            </a:lvl4pPr>
            <a:lvl5pPr marL="2145487" indent="0">
              <a:buNone/>
              <a:defRPr sz="1100"/>
            </a:lvl5pPr>
            <a:lvl6pPr marL="2681859" indent="0">
              <a:buNone/>
              <a:defRPr sz="1100"/>
            </a:lvl6pPr>
            <a:lvl7pPr marL="3218230" indent="0">
              <a:buNone/>
              <a:defRPr sz="1100"/>
            </a:lvl7pPr>
            <a:lvl8pPr marL="3754602" indent="0">
              <a:buNone/>
              <a:defRPr sz="1100"/>
            </a:lvl8pPr>
            <a:lvl9pPr marL="4290974" indent="0">
              <a:buNone/>
              <a:defRPr sz="1100"/>
            </a:lvl9pPr>
          </a:lstStyle>
          <a:p>
            <a:pPr lvl="0"/>
            <a:r>
              <a:rPr lang="en-GB"/>
              <a:t>Click to edit Master text styles</a:t>
            </a:r>
          </a:p>
        </p:txBody>
      </p:sp>
      <p:sp>
        <p:nvSpPr>
          <p:cNvPr id="5" name="Date Placeholder 4"/>
          <p:cNvSpPr>
            <a:spLocks noGrp="1"/>
          </p:cNvSpPr>
          <p:nvPr>
            <p:ph type="dt" sz="half" idx="10"/>
          </p:nvPr>
        </p:nvSpPr>
        <p:spPr/>
        <p:txBody>
          <a:bodyPr/>
          <a:lstStyle/>
          <a:p>
            <a:fld id="{8CDAD205-4340-FB43-8352-BF7BBE144687}" type="datetimeFigureOut">
              <a:rPr lang="en-US" smtClean="0"/>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181553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8915400" cy="1143000"/>
          </a:xfrm>
          <a:prstGeom prst="rect">
            <a:avLst/>
          </a:prstGeom>
        </p:spPr>
        <p:txBody>
          <a:bodyPr vert="horz" lIns="107275" tIns="53637" rIns="107275" bIns="53637"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107275" tIns="53637" rIns="107275" bIns="53637"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95300" y="6356352"/>
            <a:ext cx="2311400" cy="365125"/>
          </a:xfrm>
          <a:prstGeom prst="rect">
            <a:avLst/>
          </a:prstGeom>
        </p:spPr>
        <p:txBody>
          <a:bodyPr vert="horz" lIns="107275" tIns="53637" rIns="107275" bIns="53637" rtlCol="0" anchor="ctr"/>
          <a:lstStyle>
            <a:lvl1pPr algn="l">
              <a:defRPr sz="1400">
                <a:solidFill>
                  <a:schemeClr val="tx1">
                    <a:tint val="75000"/>
                  </a:schemeClr>
                </a:solidFill>
              </a:defRPr>
            </a:lvl1pPr>
          </a:lstStyle>
          <a:p>
            <a:fld id="{8CDAD205-4340-FB43-8352-BF7BBE144687}" type="datetimeFigureOut">
              <a:rPr lang="en-US" smtClean="0"/>
              <a:t>12/16/2022</a:t>
            </a:fld>
            <a:endParaRPr lang="en-US"/>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107275" tIns="53637" rIns="107275" bIns="53637"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107275" tIns="53637" rIns="107275" bIns="53637" rtlCol="0" anchor="ctr"/>
          <a:lstStyle>
            <a:lvl1pPr algn="r">
              <a:defRPr sz="1400">
                <a:solidFill>
                  <a:schemeClr val="tx1">
                    <a:tint val="75000"/>
                  </a:schemeClr>
                </a:solidFill>
              </a:defRPr>
            </a:lvl1pPr>
          </a:lstStyle>
          <a:p>
            <a:fld id="{41F358F6-190A-1E41-A7EF-1075827ABA69}" type="slidenum">
              <a:rPr lang="en-US" smtClean="0"/>
              <a:t>‹#›</a:t>
            </a:fld>
            <a:endParaRPr lang="en-US"/>
          </a:p>
        </p:txBody>
      </p:sp>
      <p:sp>
        <p:nvSpPr>
          <p:cNvPr id="8" name="TextBox 7">
            <a:extLst>
              <a:ext uri="{FF2B5EF4-FFF2-40B4-BE49-F238E27FC236}">
                <a16:creationId xmlns:a16="http://schemas.microsoft.com/office/drawing/2014/main" id="{A21ACF04-9816-9A34-384F-8813AEAD9224}"/>
              </a:ext>
            </a:extLst>
          </p:cNvPr>
          <p:cNvSpPr txBox="1"/>
          <p:nvPr userDrawn="1">
            <p:extLst>
              <p:ext uri="{1162E1C5-73C7-4A58-AE30-91384D911F3F}">
                <p184:classification xmlns:p184="http://schemas.microsoft.com/office/powerpoint/2018/4/main" val="hdr"/>
              </p:ext>
            </p:extLst>
          </p:nvPr>
        </p:nvSpPr>
        <p:spPr>
          <a:xfrm>
            <a:off x="0" y="0"/>
            <a:ext cx="38893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844812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36372" rtl="0" eaLnBrk="1" latinLnBrk="0" hangingPunct="1">
        <a:spcBef>
          <a:spcPct val="0"/>
        </a:spcBef>
        <a:buNone/>
        <a:defRPr sz="5200" kern="1200">
          <a:solidFill>
            <a:schemeClr val="tx1"/>
          </a:solidFill>
          <a:latin typeface="+mj-lt"/>
          <a:ea typeface="+mj-ea"/>
          <a:cs typeface="+mj-cs"/>
        </a:defRPr>
      </a:lvl1pPr>
    </p:titleStyle>
    <p:bodyStyle>
      <a:lvl1pPr marL="402279" indent="-402279" algn="l" defTabSz="536372" rtl="0" eaLnBrk="1" latinLnBrk="0" hangingPunct="1">
        <a:spcBef>
          <a:spcPct val="20000"/>
        </a:spcBef>
        <a:buFont typeface="Arial"/>
        <a:buChar char="•"/>
        <a:defRPr sz="3800" kern="1200">
          <a:solidFill>
            <a:schemeClr val="tx1"/>
          </a:solidFill>
          <a:latin typeface="+mn-lt"/>
          <a:ea typeface="+mn-ea"/>
          <a:cs typeface="+mn-cs"/>
        </a:defRPr>
      </a:lvl1pPr>
      <a:lvl2pPr marL="871604" indent="-335232" algn="l" defTabSz="536372" rtl="0" eaLnBrk="1" latinLnBrk="0" hangingPunct="1">
        <a:spcBef>
          <a:spcPct val="20000"/>
        </a:spcBef>
        <a:buFont typeface="Arial"/>
        <a:buChar char="–"/>
        <a:defRPr sz="3300" kern="1200">
          <a:solidFill>
            <a:schemeClr val="tx1"/>
          </a:solidFill>
          <a:latin typeface="+mn-lt"/>
          <a:ea typeface="+mn-ea"/>
          <a:cs typeface="+mn-cs"/>
        </a:defRPr>
      </a:lvl2pPr>
      <a:lvl3pPr marL="1340929" indent="-268186" algn="l" defTabSz="536372" rtl="0" eaLnBrk="1" latinLnBrk="0" hangingPunct="1">
        <a:spcBef>
          <a:spcPct val="20000"/>
        </a:spcBef>
        <a:buFont typeface="Arial"/>
        <a:buChar char="•"/>
        <a:defRPr sz="2800" kern="1200">
          <a:solidFill>
            <a:schemeClr val="tx1"/>
          </a:solidFill>
          <a:latin typeface="+mn-lt"/>
          <a:ea typeface="+mn-ea"/>
          <a:cs typeface="+mn-cs"/>
        </a:defRPr>
      </a:lvl3pPr>
      <a:lvl4pPr marL="1877301" indent="-268186" algn="l" defTabSz="536372" rtl="0" eaLnBrk="1" latinLnBrk="0" hangingPunct="1">
        <a:spcBef>
          <a:spcPct val="20000"/>
        </a:spcBef>
        <a:buFont typeface="Arial"/>
        <a:buChar char="–"/>
        <a:defRPr sz="2300" kern="1200">
          <a:solidFill>
            <a:schemeClr val="tx1"/>
          </a:solidFill>
          <a:latin typeface="+mn-lt"/>
          <a:ea typeface="+mn-ea"/>
          <a:cs typeface="+mn-cs"/>
        </a:defRPr>
      </a:lvl4pPr>
      <a:lvl5pPr marL="2413673" indent="-268186" algn="l" defTabSz="536372" rtl="0" eaLnBrk="1" latinLnBrk="0" hangingPunct="1">
        <a:spcBef>
          <a:spcPct val="20000"/>
        </a:spcBef>
        <a:buFont typeface="Arial"/>
        <a:buChar char="»"/>
        <a:defRPr sz="2300" kern="1200">
          <a:solidFill>
            <a:schemeClr val="tx1"/>
          </a:solidFill>
          <a:latin typeface="+mn-lt"/>
          <a:ea typeface="+mn-ea"/>
          <a:cs typeface="+mn-cs"/>
        </a:defRPr>
      </a:lvl5pPr>
      <a:lvl6pPr marL="2950045" indent="-268186" algn="l" defTabSz="536372" rtl="0" eaLnBrk="1" latinLnBrk="0" hangingPunct="1">
        <a:spcBef>
          <a:spcPct val="20000"/>
        </a:spcBef>
        <a:buFont typeface="Arial"/>
        <a:buChar char="•"/>
        <a:defRPr sz="2300" kern="1200">
          <a:solidFill>
            <a:schemeClr val="tx1"/>
          </a:solidFill>
          <a:latin typeface="+mn-lt"/>
          <a:ea typeface="+mn-ea"/>
          <a:cs typeface="+mn-cs"/>
        </a:defRPr>
      </a:lvl6pPr>
      <a:lvl7pPr marL="3486416" indent="-268186" algn="l" defTabSz="536372" rtl="0" eaLnBrk="1" latinLnBrk="0" hangingPunct="1">
        <a:spcBef>
          <a:spcPct val="20000"/>
        </a:spcBef>
        <a:buFont typeface="Arial"/>
        <a:buChar char="•"/>
        <a:defRPr sz="2300" kern="1200">
          <a:solidFill>
            <a:schemeClr val="tx1"/>
          </a:solidFill>
          <a:latin typeface="+mn-lt"/>
          <a:ea typeface="+mn-ea"/>
          <a:cs typeface="+mn-cs"/>
        </a:defRPr>
      </a:lvl7pPr>
      <a:lvl8pPr marL="4022788" indent="-268186" algn="l" defTabSz="536372" rtl="0" eaLnBrk="1" latinLnBrk="0" hangingPunct="1">
        <a:spcBef>
          <a:spcPct val="20000"/>
        </a:spcBef>
        <a:buFont typeface="Arial"/>
        <a:buChar char="•"/>
        <a:defRPr sz="2300" kern="1200">
          <a:solidFill>
            <a:schemeClr val="tx1"/>
          </a:solidFill>
          <a:latin typeface="+mn-lt"/>
          <a:ea typeface="+mn-ea"/>
          <a:cs typeface="+mn-cs"/>
        </a:defRPr>
      </a:lvl8pPr>
      <a:lvl9pPr marL="4559160" indent="-268186" algn="l" defTabSz="536372"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36372" rtl="0" eaLnBrk="1" latinLnBrk="0" hangingPunct="1">
        <a:defRPr sz="2100" kern="1200">
          <a:solidFill>
            <a:schemeClr val="tx1"/>
          </a:solidFill>
          <a:latin typeface="+mn-lt"/>
          <a:ea typeface="+mn-ea"/>
          <a:cs typeface="+mn-cs"/>
        </a:defRPr>
      </a:lvl1pPr>
      <a:lvl2pPr marL="536372" algn="l" defTabSz="536372" rtl="0" eaLnBrk="1" latinLnBrk="0" hangingPunct="1">
        <a:defRPr sz="2100" kern="1200">
          <a:solidFill>
            <a:schemeClr val="tx1"/>
          </a:solidFill>
          <a:latin typeface="+mn-lt"/>
          <a:ea typeface="+mn-ea"/>
          <a:cs typeface="+mn-cs"/>
        </a:defRPr>
      </a:lvl2pPr>
      <a:lvl3pPr marL="1072743" algn="l" defTabSz="536372" rtl="0" eaLnBrk="1" latinLnBrk="0" hangingPunct="1">
        <a:defRPr sz="2100" kern="1200">
          <a:solidFill>
            <a:schemeClr val="tx1"/>
          </a:solidFill>
          <a:latin typeface="+mn-lt"/>
          <a:ea typeface="+mn-ea"/>
          <a:cs typeface="+mn-cs"/>
        </a:defRPr>
      </a:lvl3pPr>
      <a:lvl4pPr marL="1609115" algn="l" defTabSz="536372" rtl="0" eaLnBrk="1" latinLnBrk="0" hangingPunct="1">
        <a:defRPr sz="2100" kern="1200">
          <a:solidFill>
            <a:schemeClr val="tx1"/>
          </a:solidFill>
          <a:latin typeface="+mn-lt"/>
          <a:ea typeface="+mn-ea"/>
          <a:cs typeface="+mn-cs"/>
        </a:defRPr>
      </a:lvl4pPr>
      <a:lvl5pPr marL="2145487" algn="l" defTabSz="536372" rtl="0" eaLnBrk="1" latinLnBrk="0" hangingPunct="1">
        <a:defRPr sz="2100" kern="1200">
          <a:solidFill>
            <a:schemeClr val="tx1"/>
          </a:solidFill>
          <a:latin typeface="+mn-lt"/>
          <a:ea typeface="+mn-ea"/>
          <a:cs typeface="+mn-cs"/>
        </a:defRPr>
      </a:lvl5pPr>
      <a:lvl6pPr marL="2681859" algn="l" defTabSz="536372" rtl="0" eaLnBrk="1" latinLnBrk="0" hangingPunct="1">
        <a:defRPr sz="2100" kern="1200">
          <a:solidFill>
            <a:schemeClr val="tx1"/>
          </a:solidFill>
          <a:latin typeface="+mn-lt"/>
          <a:ea typeface="+mn-ea"/>
          <a:cs typeface="+mn-cs"/>
        </a:defRPr>
      </a:lvl6pPr>
      <a:lvl7pPr marL="3218230" algn="l" defTabSz="536372" rtl="0" eaLnBrk="1" latinLnBrk="0" hangingPunct="1">
        <a:defRPr sz="2100" kern="1200">
          <a:solidFill>
            <a:schemeClr val="tx1"/>
          </a:solidFill>
          <a:latin typeface="+mn-lt"/>
          <a:ea typeface="+mn-ea"/>
          <a:cs typeface="+mn-cs"/>
        </a:defRPr>
      </a:lvl7pPr>
      <a:lvl8pPr marL="3754602" algn="l" defTabSz="536372" rtl="0" eaLnBrk="1" latinLnBrk="0" hangingPunct="1">
        <a:defRPr sz="2100" kern="1200">
          <a:solidFill>
            <a:schemeClr val="tx1"/>
          </a:solidFill>
          <a:latin typeface="+mn-lt"/>
          <a:ea typeface="+mn-ea"/>
          <a:cs typeface="+mn-cs"/>
        </a:defRPr>
      </a:lvl8pPr>
      <a:lvl9pPr marL="4290974" algn="l" defTabSz="53637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blog.bubbasgarage.com/2016/12/visiting-biltmore-estate-at-christma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pngall.com/mistletoe-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hyperlink" Target="https://www.rawpixel.com/image/520241/santa-claus-art"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hyperlink" Target="https://www.rawpixel.com/image/520241/santa-claus-art"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hyperlink" Target="https://www.rawpixel.com/image/520241/santa-claus-art"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rawpixel.com/image/520241/santa-claus-art"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hyperlink" Target="mailto:TRIH.Wandsworth-EOLCCC@nhs.net" TargetMode="External"/><Relationship Id="rId3" Type="http://schemas.openxmlformats.org/officeDocument/2006/relationships/image" Target="../media/image4.png"/><Relationship Id="rId7" Type="http://schemas.openxmlformats.org/officeDocument/2006/relationships/hyperlink" Target="mailto:rth.referrals@nhs.net" TargetMode="External"/><Relationship Id="rId2"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hyperlink" Target="mailto:enquiries@royaltrinityhospice.london" TargetMode="External"/><Relationship Id="rId5" Type="http://schemas.openxmlformats.org/officeDocument/2006/relationships/hyperlink" Target="https://www.rawpixel.com/image/520241/santa-claus-art"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www.rawpixel.com/image/520241/santa-claus-art"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hyperlink" Target="https://www.pngall.com/merry-christmas-text-png" TargetMode="Externa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rawpixel.com/image/520241/santa-claus-art" TargetMode="External"/><Relationship Id="rId4" Type="http://schemas.openxmlformats.org/officeDocument/2006/relationships/image" Target="../media/image6.png"/><Relationship Id="rId9" Type="http://schemas.openxmlformats.org/officeDocument/2006/relationships/hyperlink" Target="https://www.pngall.com/thank-you-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p:cNvSpPr>
          <p:nvPr/>
        </p:nvSpPr>
        <p:spPr bwMode="hidden">
          <a:xfrm>
            <a:off x="0" y="5858128"/>
            <a:ext cx="9906000" cy="1070421"/>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adFill flip="none" rotWithShape="1">
            <a:gsLst>
              <a:gs pos="0">
                <a:srgbClr val="0B32A1"/>
              </a:gs>
              <a:gs pos="100000">
                <a:srgbClr val="FFFFFF"/>
              </a:gs>
            </a:gsLst>
            <a:lin ang="10800000" scaled="0"/>
            <a:tileRect/>
          </a:gradFill>
          <a:ln w="9525">
            <a:noFill/>
            <a:round/>
            <a:headEnd/>
            <a:tailEnd/>
          </a:ln>
        </p:spPr>
        <p:txBody>
          <a:bodyPr vert="horz" wrap="square" lIns="107275" tIns="53637" rIns="107275" bIns="53637" numCol="1" anchor="t" anchorCtr="0" compatLnSpc="1">
            <a:prstTxWarp prst="textNoShape">
              <a:avLst/>
            </a:prstTxWarp>
          </a:bodyPr>
          <a:lstStyle/>
          <a:p>
            <a:endParaRPr lang="en-US"/>
          </a:p>
        </p:txBody>
      </p:sp>
      <p:pic>
        <p:nvPicPr>
          <p:cNvPr id="3" name="Picture 2" descr="RichWand Logo RGB.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992" y="5782961"/>
            <a:ext cx="2589162" cy="549217"/>
          </a:xfrm>
          <a:prstGeom prst="rect">
            <a:avLst/>
          </a:prstGeom>
        </p:spPr>
      </p:pic>
      <p:sp>
        <p:nvSpPr>
          <p:cNvPr id="2" name="TextBox 1"/>
          <p:cNvSpPr txBox="1"/>
          <p:nvPr/>
        </p:nvSpPr>
        <p:spPr>
          <a:xfrm>
            <a:off x="1130710" y="836712"/>
            <a:ext cx="8218444" cy="4401205"/>
          </a:xfrm>
          <a:prstGeom prst="rect">
            <a:avLst/>
          </a:prstGeom>
          <a:noFill/>
        </p:spPr>
        <p:txBody>
          <a:bodyPr wrap="square" rtlCol="0">
            <a:spAutoFit/>
          </a:bodyPr>
          <a:lstStyle/>
          <a:p>
            <a:pPr algn="ctr"/>
            <a:r>
              <a:rPr lang="en-GB" b="1" dirty="0"/>
              <a:t>Presentation from Dimitra Nikoloudaki </a:t>
            </a:r>
          </a:p>
          <a:p>
            <a:pPr algn="ctr"/>
            <a:endParaRPr lang="en-GB" b="1" dirty="0"/>
          </a:p>
          <a:p>
            <a:pPr algn="ctr"/>
            <a:r>
              <a:rPr lang="en-GB" b="1" dirty="0"/>
              <a:t>Senior Manager Quality Assurance and Contract Monitoring</a:t>
            </a:r>
          </a:p>
          <a:p>
            <a:pPr algn="ctr"/>
            <a:endParaRPr lang="en-GB" b="1" dirty="0"/>
          </a:p>
          <a:p>
            <a:pPr algn="ctr"/>
            <a:r>
              <a:rPr lang="en-GB" b="1" dirty="0"/>
              <a:t>London Boroughs of Richmond and Wandsworth</a:t>
            </a:r>
          </a:p>
          <a:p>
            <a:pPr algn="ctr"/>
            <a:endParaRPr lang="en-GB" b="1" dirty="0"/>
          </a:p>
          <a:p>
            <a:pPr algn="ctr"/>
            <a:r>
              <a:rPr lang="en-GB" sz="2800" b="1" dirty="0">
                <a:solidFill>
                  <a:srgbClr val="FF0000"/>
                </a:solidFill>
              </a:rPr>
              <a:t>Being Prepared for Christmas and New Year</a:t>
            </a:r>
          </a:p>
          <a:p>
            <a:r>
              <a:rPr lang="en-GB" b="1" dirty="0"/>
              <a:t> </a:t>
            </a:r>
            <a:endParaRPr lang="en-GB" dirty="0"/>
          </a:p>
          <a:p>
            <a:r>
              <a:rPr lang="en-GB" b="1" dirty="0"/>
              <a:t> </a:t>
            </a:r>
            <a:endParaRPr lang="en-GB" dirty="0"/>
          </a:p>
          <a:p>
            <a:r>
              <a:rPr lang="en-GB" b="1" dirty="0"/>
              <a:t> </a:t>
            </a:r>
            <a:endParaRPr lang="en-GB" dirty="0"/>
          </a:p>
          <a:p>
            <a:r>
              <a:rPr lang="en-GB" b="1" dirty="0"/>
              <a:t> </a:t>
            </a:r>
            <a:endParaRPr lang="en-GB" dirty="0"/>
          </a:p>
          <a:p>
            <a:r>
              <a:rPr lang="en-GB" dirty="0"/>
              <a:t>  </a:t>
            </a:r>
          </a:p>
          <a:p>
            <a:endParaRPr lang="en-US" dirty="0"/>
          </a:p>
        </p:txBody>
      </p:sp>
      <p:pic>
        <p:nvPicPr>
          <p:cNvPr id="5" name="Picture 4" descr="A picture containing tree, living, decorated, room&#10;&#10;Description automatically generated">
            <a:extLst>
              <a:ext uri="{FF2B5EF4-FFF2-40B4-BE49-F238E27FC236}">
                <a16:creationId xmlns:a16="http://schemas.microsoft.com/office/drawing/2014/main" id="{5736DC4A-B2ED-69D5-2EA9-51B93849FC8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937933" y="3369733"/>
            <a:ext cx="3928534" cy="2413228"/>
          </a:xfrm>
          <a:prstGeom prst="rect">
            <a:avLst/>
          </a:prstGeom>
        </p:spPr>
      </p:pic>
      <p:sp>
        <p:nvSpPr>
          <p:cNvPr id="6" name="TextBox 5">
            <a:extLst>
              <a:ext uri="{FF2B5EF4-FFF2-40B4-BE49-F238E27FC236}">
                <a16:creationId xmlns:a16="http://schemas.microsoft.com/office/drawing/2014/main" id="{6D375264-EF33-52CA-5B2F-02442F4D8774}"/>
              </a:ext>
            </a:extLst>
          </p:cNvPr>
          <p:cNvSpPr txBox="1"/>
          <p:nvPr/>
        </p:nvSpPr>
        <p:spPr>
          <a:xfrm>
            <a:off x="2937933" y="10430934"/>
            <a:ext cx="3928534" cy="230832"/>
          </a:xfrm>
          <a:prstGeom prst="rect">
            <a:avLst/>
          </a:prstGeom>
          <a:noFill/>
        </p:spPr>
        <p:txBody>
          <a:bodyPr wrap="square" rtlCol="0">
            <a:spAutoFit/>
          </a:bodyPr>
          <a:lstStyle/>
          <a:p>
            <a:r>
              <a:rPr lang="en-GB" sz="900">
                <a:hlinkClick r:id="rId4" tooltip="http://blog.bubbasgarage.com/2016/12/visiting-biltmore-estate-at-christmas.html"/>
              </a:rPr>
              <a:t>This Photo</a:t>
            </a:r>
            <a:r>
              <a:rPr lang="en-GB" sz="900"/>
              <a:t> by Unknown Author is licensed under </a:t>
            </a:r>
            <a:r>
              <a:rPr lang="en-GB" sz="900">
                <a:hlinkClick r:id="rId5" tooltip="https://creativecommons.org/licenses/by-nc-nd/3.0/"/>
              </a:rPr>
              <a:t>CC BY-NC-ND</a:t>
            </a:r>
            <a:endParaRPr lang="en-GB" sz="900"/>
          </a:p>
        </p:txBody>
      </p:sp>
    </p:spTree>
    <p:extLst>
      <p:ext uri="{BB962C8B-B14F-4D97-AF65-F5344CB8AC3E}">
        <p14:creationId xmlns:p14="http://schemas.microsoft.com/office/powerpoint/2010/main" val="86392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p:cNvSpPr>
          <p:nvPr/>
        </p:nvSpPr>
        <p:spPr bwMode="hidden">
          <a:xfrm>
            <a:off x="0" y="5858128"/>
            <a:ext cx="9906000" cy="1070421"/>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adFill flip="none" rotWithShape="1">
            <a:gsLst>
              <a:gs pos="0">
                <a:srgbClr val="0B32A1"/>
              </a:gs>
              <a:gs pos="100000">
                <a:srgbClr val="FFFFFF"/>
              </a:gs>
            </a:gsLst>
            <a:lin ang="10800000" scaled="0"/>
            <a:tileRect/>
          </a:gradFill>
          <a:ln w="9525">
            <a:noFill/>
            <a:round/>
            <a:headEnd/>
            <a:tailEnd/>
          </a:ln>
        </p:spPr>
        <p:txBody>
          <a:bodyPr vert="horz" wrap="square" lIns="107275" tIns="53637" rIns="107275" bIns="53637" numCol="1" anchor="t" anchorCtr="0" compatLnSpc="1">
            <a:prstTxWarp prst="textNoShape">
              <a:avLst/>
            </a:prstTxWarp>
          </a:bodyPr>
          <a:lstStyle/>
          <a:p>
            <a:endParaRPr lang="en-US"/>
          </a:p>
        </p:txBody>
      </p:sp>
      <p:pic>
        <p:nvPicPr>
          <p:cNvPr id="3" name="Picture 2" descr="RichWand Logo RGB.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992" y="5782961"/>
            <a:ext cx="2589162" cy="549217"/>
          </a:xfrm>
          <a:prstGeom prst="rect">
            <a:avLst/>
          </a:prstGeom>
        </p:spPr>
      </p:pic>
      <p:sp>
        <p:nvSpPr>
          <p:cNvPr id="2" name="TextBox 1"/>
          <p:cNvSpPr txBox="1"/>
          <p:nvPr/>
        </p:nvSpPr>
        <p:spPr>
          <a:xfrm>
            <a:off x="1016000" y="1092200"/>
            <a:ext cx="8698155" cy="5632311"/>
          </a:xfrm>
          <a:prstGeom prst="rect">
            <a:avLst/>
          </a:prstGeom>
          <a:noFill/>
        </p:spPr>
        <p:txBody>
          <a:bodyPr wrap="square" rtlCol="0">
            <a:spAutoFit/>
          </a:bodyPr>
          <a:lstStyle/>
          <a:p>
            <a:pPr marL="342900" indent="-342900" algn="just">
              <a:buFont typeface="Wingdings" panose="05000000000000000000" pitchFamily="2" charset="2"/>
              <a:buChar char="ü"/>
            </a:pPr>
            <a:r>
              <a:rPr lang="en-US" sz="2000" dirty="0"/>
              <a:t>Roster in advance and have extra staff on call just in case staff call in sick or cannot come in due to emergencies.</a:t>
            </a:r>
          </a:p>
          <a:p>
            <a:pPr marL="342900" indent="-342900" algn="just">
              <a:buFont typeface="Wingdings" panose="05000000000000000000" pitchFamily="2" charset="2"/>
              <a:buChar char="ü"/>
            </a:pPr>
            <a:r>
              <a:rPr lang="en-US" sz="2000" dirty="0"/>
              <a:t>Arrange transport for staff during strike days and bank holidays.</a:t>
            </a:r>
          </a:p>
          <a:p>
            <a:pPr marL="342900" indent="-342900" algn="just">
              <a:buFont typeface="Wingdings" panose="05000000000000000000" pitchFamily="2" charset="2"/>
              <a:buChar char="ü"/>
            </a:pPr>
            <a:r>
              <a:rPr lang="en-US" sz="2000" dirty="0"/>
              <a:t>Make contact with relatives to know which residents will be spending Christmas with families.</a:t>
            </a:r>
          </a:p>
          <a:p>
            <a:pPr marL="342900" indent="-342900" algn="just">
              <a:buFont typeface="Wingdings" panose="05000000000000000000" pitchFamily="2" charset="2"/>
              <a:buChar char="ü"/>
            </a:pPr>
            <a:r>
              <a:rPr lang="en-US" sz="2000" dirty="0"/>
              <a:t>Ensure you know who is on call from Senior Management of your organization in case you need to escalate issues and concerns. Good internal comms are essential with other managers and your staff.</a:t>
            </a:r>
          </a:p>
          <a:p>
            <a:pPr marL="342900" indent="-342900" algn="just">
              <a:buFont typeface="Wingdings" panose="05000000000000000000" pitchFamily="2" charset="2"/>
              <a:buChar char="ü"/>
            </a:pPr>
            <a:r>
              <a:rPr lang="en-GB" sz="2000" dirty="0"/>
              <a:t>Ensure you print off important information and contacts so they are readily available to staff in case of absence from senior managers and can be located easily in the office.</a:t>
            </a:r>
            <a:endParaRPr lang="en-US" sz="2000" dirty="0"/>
          </a:p>
          <a:p>
            <a:pPr marL="342900" indent="-342900" algn="just">
              <a:buFont typeface="Wingdings" panose="05000000000000000000" pitchFamily="2" charset="2"/>
              <a:buChar char="ü"/>
            </a:pPr>
            <a:r>
              <a:rPr lang="en-US" sz="2000" dirty="0"/>
              <a:t>Be prepared for last minute changes regarding clients and staff and have a contingency in place.</a:t>
            </a:r>
          </a:p>
          <a:p>
            <a:pPr marL="342900" indent="-342900" algn="just">
              <a:buFont typeface="Wingdings" panose="05000000000000000000" pitchFamily="2" charset="2"/>
              <a:buChar char="ü"/>
            </a:pPr>
            <a:r>
              <a:rPr lang="en-US" sz="2000" dirty="0"/>
              <a:t>Have enough stock of PPE/tests to last through the holidays.</a:t>
            </a:r>
          </a:p>
          <a:p>
            <a:pPr marL="342900" indent="-342900" algn="just">
              <a:buFont typeface="Wingdings" panose="05000000000000000000" pitchFamily="2" charset="2"/>
              <a:buChar char="ü"/>
            </a:pPr>
            <a:r>
              <a:rPr lang="en-US" sz="2000" dirty="0"/>
              <a:t>Update your BCP to have up to date internal contacts and also for the LA you are based, i.e. OOO, duty desk, etc.</a:t>
            </a:r>
          </a:p>
          <a:p>
            <a:pPr marL="342900" indent="-342900" algn="just">
              <a:buFont typeface="Wingdings" panose="05000000000000000000" pitchFamily="2" charset="2"/>
              <a:buChar char="ü"/>
            </a:pPr>
            <a:r>
              <a:rPr lang="en-US" sz="2000" dirty="0"/>
              <a:t>Sign up for weather alerts and TFL alerts so you are aware of strike days and adverse weather forecasts.</a:t>
            </a:r>
            <a:endParaRPr lang="en-GB" sz="2000" dirty="0"/>
          </a:p>
        </p:txBody>
      </p:sp>
      <p:pic>
        <p:nvPicPr>
          <p:cNvPr id="5" name="Picture 4" descr="Map&#10;&#10;Description automatically generated">
            <a:extLst>
              <a:ext uri="{FF2B5EF4-FFF2-40B4-BE49-F238E27FC236}">
                <a16:creationId xmlns:a16="http://schemas.microsoft.com/office/drawing/2014/main" id="{D8160DF0-EE93-6805-AB9E-9885971D3F0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6846" y="82817"/>
            <a:ext cx="938063" cy="899316"/>
          </a:xfrm>
          <a:prstGeom prst="rect">
            <a:avLst/>
          </a:prstGeom>
        </p:spPr>
      </p:pic>
      <p:pic>
        <p:nvPicPr>
          <p:cNvPr id="7" name="Picture 6">
            <a:extLst>
              <a:ext uri="{FF2B5EF4-FFF2-40B4-BE49-F238E27FC236}">
                <a16:creationId xmlns:a16="http://schemas.microsoft.com/office/drawing/2014/main" id="{5FFD404F-29BA-78B2-746A-A6A60A371D6B}"/>
              </a:ext>
            </a:extLst>
          </p:cNvPr>
          <p:cNvPicPr>
            <a:picLocks noChangeAspect="1"/>
          </p:cNvPicPr>
          <p:nvPr/>
        </p:nvPicPr>
        <p:blipFill>
          <a:blip r:embed="rId5"/>
          <a:stretch>
            <a:fillRect/>
          </a:stretch>
        </p:blipFill>
        <p:spPr>
          <a:xfrm>
            <a:off x="8775290" y="85943"/>
            <a:ext cx="938865" cy="896190"/>
          </a:xfrm>
          <a:prstGeom prst="rect">
            <a:avLst/>
          </a:prstGeom>
        </p:spPr>
      </p:pic>
      <p:pic>
        <p:nvPicPr>
          <p:cNvPr id="8" name="Picture 7">
            <a:extLst>
              <a:ext uri="{FF2B5EF4-FFF2-40B4-BE49-F238E27FC236}">
                <a16:creationId xmlns:a16="http://schemas.microsoft.com/office/drawing/2014/main" id="{C34B3478-FD32-7E11-E5E6-57F73E24DD67}"/>
              </a:ext>
            </a:extLst>
          </p:cNvPr>
          <p:cNvPicPr>
            <a:picLocks noChangeAspect="1"/>
          </p:cNvPicPr>
          <p:nvPr/>
        </p:nvPicPr>
        <p:blipFill>
          <a:blip r:embed="rId6"/>
          <a:stretch>
            <a:fillRect/>
          </a:stretch>
        </p:blipFill>
        <p:spPr>
          <a:xfrm>
            <a:off x="32544" y="5323022"/>
            <a:ext cx="1048603" cy="1475360"/>
          </a:xfrm>
          <a:prstGeom prst="rect">
            <a:avLst/>
          </a:prstGeom>
        </p:spPr>
      </p:pic>
      <p:sp>
        <p:nvSpPr>
          <p:cNvPr id="9" name="Title 8">
            <a:extLst>
              <a:ext uri="{FF2B5EF4-FFF2-40B4-BE49-F238E27FC236}">
                <a16:creationId xmlns:a16="http://schemas.microsoft.com/office/drawing/2014/main" id="{27B7B00E-628F-1DD8-D56F-BCAFC578A35F}"/>
              </a:ext>
            </a:extLst>
          </p:cNvPr>
          <p:cNvSpPr>
            <a:spLocks noGrp="1"/>
          </p:cNvSpPr>
          <p:nvPr>
            <p:ph type="title"/>
          </p:nvPr>
        </p:nvSpPr>
        <p:spPr>
          <a:xfrm>
            <a:off x="1556454" y="274639"/>
            <a:ext cx="7553679" cy="707494"/>
          </a:xfrm>
        </p:spPr>
        <p:txBody>
          <a:bodyPr>
            <a:normAutofit fontScale="90000"/>
          </a:bodyPr>
          <a:lstStyle/>
          <a:p>
            <a:r>
              <a:rPr lang="en-GB" dirty="0"/>
              <a:t>Advice for all RMs</a:t>
            </a:r>
          </a:p>
        </p:txBody>
      </p:sp>
    </p:spTree>
    <p:extLst>
      <p:ext uri="{BB962C8B-B14F-4D97-AF65-F5344CB8AC3E}">
        <p14:creationId xmlns:p14="http://schemas.microsoft.com/office/powerpoint/2010/main" val="171972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p:cNvSpPr>
          <p:nvPr/>
        </p:nvSpPr>
        <p:spPr bwMode="hidden">
          <a:xfrm>
            <a:off x="0" y="5858128"/>
            <a:ext cx="9906000" cy="1070421"/>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adFill flip="none" rotWithShape="1">
            <a:gsLst>
              <a:gs pos="0">
                <a:srgbClr val="0B32A1"/>
              </a:gs>
              <a:gs pos="100000">
                <a:srgbClr val="FFFFFF"/>
              </a:gs>
            </a:gsLst>
            <a:lin ang="10800000" scaled="0"/>
            <a:tileRect/>
          </a:gradFill>
          <a:ln w="9525">
            <a:noFill/>
            <a:round/>
            <a:headEnd/>
            <a:tailEnd/>
          </a:ln>
        </p:spPr>
        <p:txBody>
          <a:bodyPr vert="horz" wrap="square" lIns="107275" tIns="53637" rIns="107275" bIns="53637" numCol="1" anchor="t" anchorCtr="0" compatLnSpc="1">
            <a:prstTxWarp prst="textNoShape">
              <a:avLst/>
            </a:prstTxWarp>
          </a:bodyPr>
          <a:lstStyle/>
          <a:p>
            <a:endParaRPr lang="en-US"/>
          </a:p>
        </p:txBody>
      </p:sp>
      <p:pic>
        <p:nvPicPr>
          <p:cNvPr id="3" name="Picture 2" descr="RichWand Logo RGB.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992" y="5782961"/>
            <a:ext cx="2589162" cy="549217"/>
          </a:xfrm>
          <a:prstGeom prst="rect">
            <a:avLst/>
          </a:prstGeom>
        </p:spPr>
      </p:pic>
      <p:pic>
        <p:nvPicPr>
          <p:cNvPr id="4" name="Picture 3">
            <a:extLst>
              <a:ext uri="{FF2B5EF4-FFF2-40B4-BE49-F238E27FC236}">
                <a16:creationId xmlns:a16="http://schemas.microsoft.com/office/drawing/2014/main" id="{39713ADF-268B-16D7-1588-7E6D450986D8}"/>
              </a:ext>
            </a:extLst>
          </p:cNvPr>
          <p:cNvPicPr>
            <a:picLocks noChangeAspect="1"/>
          </p:cNvPicPr>
          <p:nvPr/>
        </p:nvPicPr>
        <p:blipFill>
          <a:blip r:embed="rId3"/>
          <a:stretch>
            <a:fillRect/>
          </a:stretch>
        </p:blipFill>
        <p:spPr>
          <a:xfrm>
            <a:off x="546567" y="161505"/>
            <a:ext cx="938865" cy="896190"/>
          </a:xfrm>
          <a:prstGeom prst="rect">
            <a:avLst/>
          </a:prstGeom>
        </p:spPr>
      </p:pic>
      <p:pic>
        <p:nvPicPr>
          <p:cNvPr id="5" name="Picture 4">
            <a:extLst>
              <a:ext uri="{FF2B5EF4-FFF2-40B4-BE49-F238E27FC236}">
                <a16:creationId xmlns:a16="http://schemas.microsoft.com/office/drawing/2014/main" id="{FC7A8515-4E7A-8882-441A-3519D5570554}"/>
              </a:ext>
            </a:extLst>
          </p:cNvPr>
          <p:cNvPicPr>
            <a:picLocks noChangeAspect="1"/>
          </p:cNvPicPr>
          <p:nvPr/>
        </p:nvPicPr>
        <p:blipFill>
          <a:blip r:embed="rId3"/>
          <a:stretch>
            <a:fillRect/>
          </a:stretch>
        </p:blipFill>
        <p:spPr>
          <a:xfrm>
            <a:off x="8879721" y="161505"/>
            <a:ext cx="938865" cy="896190"/>
          </a:xfrm>
          <a:prstGeom prst="rect">
            <a:avLst/>
          </a:prstGeom>
        </p:spPr>
      </p:pic>
      <p:pic>
        <p:nvPicPr>
          <p:cNvPr id="7" name="Picture 6">
            <a:extLst>
              <a:ext uri="{FF2B5EF4-FFF2-40B4-BE49-F238E27FC236}">
                <a16:creationId xmlns:a16="http://schemas.microsoft.com/office/drawing/2014/main" id="{411D0DD0-5A40-0144-D3B4-24911D618C1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703" y="5401733"/>
            <a:ext cx="1052286" cy="1392436"/>
          </a:xfrm>
          <a:prstGeom prst="rect">
            <a:avLst/>
          </a:prstGeom>
        </p:spPr>
      </p:pic>
      <p:sp>
        <p:nvSpPr>
          <p:cNvPr id="8" name="Title 7">
            <a:extLst>
              <a:ext uri="{FF2B5EF4-FFF2-40B4-BE49-F238E27FC236}">
                <a16:creationId xmlns:a16="http://schemas.microsoft.com/office/drawing/2014/main" id="{4006FBAF-7C30-554C-2253-1C075763F270}"/>
              </a:ext>
            </a:extLst>
          </p:cNvPr>
          <p:cNvSpPr>
            <a:spLocks noGrp="1"/>
          </p:cNvSpPr>
          <p:nvPr>
            <p:ph type="title"/>
          </p:nvPr>
        </p:nvSpPr>
        <p:spPr>
          <a:xfrm>
            <a:off x="495300" y="274639"/>
            <a:ext cx="8915400" cy="858223"/>
          </a:xfrm>
        </p:spPr>
        <p:txBody>
          <a:bodyPr>
            <a:normAutofit/>
          </a:bodyPr>
          <a:lstStyle/>
          <a:p>
            <a:r>
              <a:rPr lang="en-GB" sz="2000" dirty="0"/>
              <a:t>          </a:t>
            </a:r>
            <a:r>
              <a:rPr lang="en-GB" sz="4800" dirty="0"/>
              <a:t>Care Home Managers</a:t>
            </a:r>
          </a:p>
        </p:txBody>
      </p:sp>
      <p:sp>
        <p:nvSpPr>
          <p:cNvPr id="9" name="Content Placeholder 8">
            <a:extLst>
              <a:ext uri="{FF2B5EF4-FFF2-40B4-BE49-F238E27FC236}">
                <a16:creationId xmlns:a16="http://schemas.microsoft.com/office/drawing/2014/main" id="{86A7DFA2-E4D9-F715-C23F-17C09FC5B8D1}"/>
              </a:ext>
            </a:extLst>
          </p:cNvPr>
          <p:cNvSpPr>
            <a:spLocks noGrp="1"/>
          </p:cNvSpPr>
          <p:nvPr>
            <p:ph idx="1"/>
          </p:nvPr>
        </p:nvSpPr>
        <p:spPr>
          <a:xfrm>
            <a:off x="897466" y="1057695"/>
            <a:ext cx="8977831" cy="5334638"/>
          </a:xfrm>
        </p:spPr>
        <p:txBody>
          <a:bodyPr>
            <a:noAutofit/>
          </a:bodyPr>
          <a:lstStyle/>
          <a:p>
            <a:pPr algn="just">
              <a:buFont typeface="Wingdings" panose="05000000000000000000" pitchFamily="2" charset="2"/>
              <a:buChar char="ü"/>
            </a:pPr>
            <a:r>
              <a:rPr lang="en-GB" sz="2000" dirty="0"/>
              <a:t>Pre order medication for residents to last you well after the holidays.</a:t>
            </a:r>
          </a:p>
          <a:p>
            <a:pPr algn="just">
              <a:buFont typeface="Wingdings" panose="05000000000000000000" pitchFamily="2" charset="2"/>
              <a:buChar char="ü"/>
            </a:pPr>
            <a:r>
              <a:rPr lang="en-GB" sz="2000" dirty="0"/>
              <a:t>Have a list of open pharmacies during the bank holidays in case you run out of medication or in case of emergency.</a:t>
            </a:r>
          </a:p>
          <a:p>
            <a:pPr algn="just">
              <a:buFont typeface="Wingdings" panose="05000000000000000000" pitchFamily="2" charset="2"/>
              <a:buChar char="ü"/>
            </a:pPr>
            <a:r>
              <a:rPr lang="en-GB" sz="2000" dirty="0"/>
              <a:t>Update your training on medication just in case other staff need to administer it.</a:t>
            </a:r>
          </a:p>
          <a:p>
            <a:pPr algn="just">
              <a:buFont typeface="Wingdings" panose="05000000000000000000" pitchFamily="2" charset="2"/>
              <a:buChar char="ü"/>
            </a:pPr>
            <a:r>
              <a:rPr lang="en-GB" sz="2000" dirty="0"/>
              <a:t>Prepare for nurses and ambulances striking and see what you can provide within the home and what help you can get from the GP or from the Care Home Support Teams. </a:t>
            </a:r>
          </a:p>
          <a:p>
            <a:pPr algn="just">
              <a:buFont typeface="Wingdings" panose="05000000000000000000" pitchFamily="2" charset="2"/>
              <a:buChar char="ü"/>
            </a:pPr>
            <a:r>
              <a:rPr lang="en-GB" sz="2000" dirty="0"/>
              <a:t>Ensure you know how many relatives will be visiting during the holidays so the home is not overwhelmed, especially if there is a Covid19 outbreak, and inform everyone if this happens for their safety. Do you need to update the visiting policy to reflect current guidance?</a:t>
            </a:r>
          </a:p>
          <a:p>
            <a:pPr algn="just">
              <a:buFont typeface="Wingdings" panose="05000000000000000000" pitchFamily="2" charset="2"/>
              <a:buChar char="ü"/>
            </a:pPr>
            <a:r>
              <a:rPr lang="en-GB" sz="2000" dirty="0">
                <a:effectLst/>
                <a:latin typeface="Calibri" panose="020F0502020204030204" pitchFamily="34" charset="0"/>
                <a:ea typeface="Calibri" panose="020F0502020204030204" pitchFamily="34" charset="0"/>
              </a:rPr>
              <a:t>Remember to plan for </a:t>
            </a:r>
            <a:r>
              <a:rPr lang="en-GB" sz="2000" dirty="0" err="1">
                <a:effectLst/>
                <a:latin typeface="Calibri" panose="020F0502020204030204" pitchFamily="34" charset="0"/>
                <a:ea typeface="Calibri" panose="020F0502020204030204" pitchFamily="34" charset="0"/>
              </a:rPr>
              <a:t>RedBags</a:t>
            </a:r>
            <a:r>
              <a:rPr lang="en-GB" sz="2000" dirty="0">
                <a:effectLst/>
                <a:latin typeface="Calibri" panose="020F0502020204030204" pitchFamily="34" charset="0"/>
                <a:ea typeface="Calibri" panose="020F0502020204030204" pitchFamily="34" charset="0"/>
              </a:rPr>
              <a:t> and e </a:t>
            </a:r>
            <a:r>
              <a:rPr lang="en-GB" sz="2000" dirty="0" err="1">
                <a:effectLst/>
                <a:latin typeface="Calibri" panose="020F0502020204030204" pitchFamily="34" charset="0"/>
                <a:ea typeface="Calibri" panose="020F0502020204030204" pitchFamily="34" charset="0"/>
              </a:rPr>
              <a:t>RedBags</a:t>
            </a:r>
            <a:r>
              <a:rPr lang="en-GB" sz="2000" dirty="0">
                <a:effectLst/>
                <a:latin typeface="Calibri" panose="020F0502020204030204" pitchFamily="34" charset="0"/>
                <a:ea typeface="Calibri" panose="020F0502020204030204" pitchFamily="34" charset="0"/>
              </a:rPr>
              <a:t> for any Residents who are sent from a Care Home to Hospital.</a:t>
            </a:r>
            <a:endParaRPr lang="en-GB" sz="2000" dirty="0"/>
          </a:p>
          <a:p>
            <a:pPr algn="just">
              <a:buFont typeface="Wingdings" panose="05000000000000000000" pitchFamily="2" charset="2"/>
              <a:buChar char="ü"/>
            </a:pPr>
            <a:r>
              <a:rPr lang="en-GB" sz="2000" dirty="0"/>
              <a:t>Prepare for an electricity or gas outage. Do you have a generator or electric heaters on storage ready to be used?</a:t>
            </a:r>
          </a:p>
        </p:txBody>
      </p:sp>
    </p:spTree>
    <p:extLst>
      <p:ext uri="{BB962C8B-B14F-4D97-AF65-F5344CB8AC3E}">
        <p14:creationId xmlns:p14="http://schemas.microsoft.com/office/powerpoint/2010/main" val="149313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p:cNvSpPr>
          <p:nvPr/>
        </p:nvSpPr>
        <p:spPr bwMode="hidden">
          <a:xfrm>
            <a:off x="0" y="5858128"/>
            <a:ext cx="9906000" cy="1070421"/>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adFill flip="none" rotWithShape="1">
            <a:gsLst>
              <a:gs pos="0">
                <a:srgbClr val="0B32A1"/>
              </a:gs>
              <a:gs pos="100000">
                <a:srgbClr val="FFFFFF"/>
              </a:gs>
            </a:gsLst>
            <a:lin ang="10800000" scaled="0"/>
            <a:tileRect/>
          </a:gradFill>
          <a:ln w="9525">
            <a:noFill/>
            <a:round/>
            <a:headEnd/>
            <a:tailEnd/>
          </a:ln>
        </p:spPr>
        <p:txBody>
          <a:bodyPr vert="horz" wrap="square" lIns="107275" tIns="53637" rIns="107275" bIns="53637" numCol="1" anchor="t" anchorCtr="0" compatLnSpc="1">
            <a:prstTxWarp prst="textNoShape">
              <a:avLst/>
            </a:prstTxWarp>
          </a:bodyPr>
          <a:lstStyle/>
          <a:p>
            <a:endParaRPr lang="en-US"/>
          </a:p>
        </p:txBody>
      </p:sp>
      <p:pic>
        <p:nvPicPr>
          <p:cNvPr id="3" name="Picture 2" descr="RichWand Logo RGB.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992" y="5782961"/>
            <a:ext cx="2589162" cy="549217"/>
          </a:xfrm>
          <a:prstGeom prst="rect">
            <a:avLst/>
          </a:prstGeom>
        </p:spPr>
      </p:pic>
      <p:pic>
        <p:nvPicPr>
          <p:cNvPr id="4" name="Picture 3">
            <a:extLst>
              <a:ext uri="{FF2B5EF4-FFF2-40B4-BE49-F238E27FC236}">
                <a16:creationId xmlns:a16="http://schemas.microsoft.com/office/drawing/2014/main" id="{39713ADF-268B-16D7-1588-7E6D450986D8}"/>
              </a:ext>
            </a:extLst>
          </p:cNvPr>
          <p:cNvPicPr>
            <a:picLocks noChangeAspect="1"/>
          </p:cNvPicPr>
          <p:nvPr/>
        </p:nvPicPr>
        <p:blipFill>
          <a:blip r:embed="rId3"/>
          <a:stretch>
            <a:fillRect/>
          </a:stretch>
        </p:blipFill>
        <p:spPr>
          <a:xfrm>
            <a:off x="546567" y="161505"/>
            <a:ext cx="938865" cy="896190"/>
          </a:xfrm>
          <a:prstGeom prst="rect">
            <a:avLst/>
          </a:prstGeom>
        </p:spPr>
      </p:pic>
      <p:pic>
        <p:nvPicPr>
          <p:cNvPr id="5" name="Picture 4">
            <a:extLst>
              <a:ext uri="{FF2B5EF4-FFF2-40B4-BE49-F238E27FC236}">
                <a16:creationId xmlns:a16="http://schemas.microsoft.com/office/drawing/2014/main" id="{FC7A8515-4E7A-8882-441A-3519D5570554}"/>
              </a:ext>
            </a:extLst>
          </p:cNvPr>
          <p:cNvPicPr>
            <a:picLocks noChangeAspect="1"/>
          </p:cNvPicPr>
          <p:nvPr/>
        </p:nvPicPr>
        <p:blipFill>
          <a:blip r:embed="rId3"/>
          <a:stretch>
            <a:fillRect/>
          </a:stretch>
        </p:blipFill>
        <p:spPr>
          <a:xfrm>
            <a:off x="8879721" y="161505"/>
            <a:ext cx="938865" cy="896190"/>
          </a:xfrm>
          <a:prstGeom prst="rect">
            <a:avLst/>
          </a:prstGeom>
        </p:spPr>
      </p:pic>
      <p:pic>
        <p:nvPicPr>
          <p:cNvPr id="7" name="Picture 6">
            <a:extLst>
              <a:ext uri="{FF2B5EF4-FFF2-40B4-BE49-F238E27FC236}">
                <a16:creationId xmlns:a16="http://schemas.microsoft.com/office/drawing/2014/main" id="{411D0DD0-5A40-0144-D3B4-24911D618C1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99434" y="5320968"/>
            <a:ext cx="1052286" cy="1473201"/>
          </a:xfrm>
          <a:prstGeom prst="rect">
            <a:avLst/>
          </a:prstGeom>
        </p:spPr>
      </p:pic>
      <p:sp>
        <p:nvSpPr>
          <p:cNvPr id="2" name="Title 1">
            <a:extLst>
              <a:ext uri="{FF2B5EF4-FFF2-40B4-BE49-F238E27FC236}">
                <a16:creationId xmlns:a16="http://schemas.microsoft.com/office/drawing/2014/main" id="{A07CF8DD-ADD2-1DEE-9353-42065C662F5F}"/>
              </a:ext>
            </a:extLst>
          </p:cNvPr>
          <p:cNvSpPr>
            <a:spLocks noGrp="1"/>
          </p:cNvSpPr>
          <p:nvPr>
            <p:ph type="title"/>
          </p:nvPr>
        </p:nvSpPr>
        <p:spPr>
          <a:xfrm>
            <a:off x="495300" y="274639"/>
            <a:ext cx="8915400" cy="858223"/>
          </a:xfrm>
        </p:spPr>
        <p:txBody>
          <a:bodyPr>
            <a:normAutofit/>
          </a:bodyPr>
          <a:lstStyle/>
          <a:p>
            <a:r>
              <a:rPr lang="en-GB" sz="4800" dirty="0"/>
              <a:t>Domiciliary Care Managers</a:t>
            </a:r>
          </a:p>
        </p:txBody>
      </p:sp>
      <p:sp>
        <p:nvSpPr>
          <p:cNvPr id="6" name="Content Placeholder 5">
            <a:extLst>
              <a:ext uri="{FF2B5EF4-FFF2-40B4-BE49-F238E27FC236}">
                <a16:creationId xmlns:a16="http://schemas.microsoft.com/office/drawing/2014/main" id="{BEB9E9CA-268E-5BAE-6136-930F7C445445}"/>
              </a:ext>
            </a:extLst>
          </p:cNvPr>
          <p:cNvSpPr>
            <a:spLocks noGrp="1"/>
          </p:cNvSpPr>
          <p:nvPr>
            <p:ph idx="1"/>
          </p:nvPr>
        </p:nvSpPr>
        <p:spPr>
          <a:xfrm>
            <a:off x="1126066" y="1170829"/>
            <a:ext cx="8580499" cy="4955335"/>
          </a:xfrm>
        </p:spPr>
        <p:txBody>
          <a:bodyPr>
            <a:normAutofit lnSpcReduction="10000"/>
          </a:bodyPr>
          <a:lstStyle/>
          <a:p>
            <a:pPr algn="just">
              <a:buFont typeface="Wingdings" panose="05000000000000000000" pitchFamily="2" charset="2"/>
              <a:buChar char="ü"/>
            </a:pPr>
            <a:r>
              <a:rPr lang="en-GB" sz="2400" dirty="0"/>
              <a:t>Update your training records so you know what competencies each carer has in case of last minute referrals or emergencies.</a:t>
            </a:r>
          </a:p>
          <a:p>
            <a:pPr algn="just">
              <a:buFont typeface="Wingdings" panose="05000000000000000000" pitchFamily="2" charset="2"/>
              <a:buChar char="ü"/>
            </a:pPr>
            <a:r>
              <a:rPr lang="en-GB" sz="2400" dirty="0"/>
              <a:t>Have a comms system with carers so you can alert them quickly on weather forecasts, strikes, or other emergencies.</a:t>
            </a:r>
          </a:p>
          <a:p>
            <a:pPr algn="just">
              <a:buFont typeface="Wingdings" panose="05000000000000000000" pitchFamily="2" charset="2"/>
              <a:buChar char="ü"/>
            </a:pPr>
            <a:r>
              <a:rPr lang="en-GB" sz="2400" dirty="0"/>
              <a:t>Some ICBs have set up Urgent Community Response teams operating from 8 am to 8 pm where a medical professional can respond within 2 hours. Try to find out what support is available in your borough to get you through the nurses and ambulance striking. Be mindful that ambulances can be called if a person has a heart attack, a stroke, or an accident but not if they’ve had a fall.</a:t>
            </a:r>
          </a:p>
          <a:p>
            <a:pPr algn="just">
              <a:buFont typeface="Wingdings" panose="05000000000000000000" pitchFamily="2" charset="2"/>
              <a:buChar char="ü"/>
            </a:pPr>
            <a:r>
              <a:rPr lang="en-GB" sz="2400" dirty="0"/>
              <a:t>Ensure carers know who to contact in the office to escalate issues or concerns and remember to keep families up to date.</a:t>
            </a:r>
          </a:p>
        </p:txBody>
      </p:sp>
    </p:spTree>
    <p:extLst>
      <p:ext uri="{BB962C8B-B14F-4D97-AF65-F5344CB8AC3E}">
        <p14:creationId xmlns:p14="http://schemas.microsoft.com/office/powerpoint/2010/main" val="178416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p:cNvSpPr>
          <p:nvPr/>
        </p:nvSpPr>
        <p:spPr bwMode="hidden">
          <a:xfrm>
            <a:off x="0" y="5858128"/>
            <a:ext cx="9906000" cy="1070421"/>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adFill flip="none" rotWithShape="1">
            <a:gsLst>
              <a:gs pos="0">
                <a:srgbClr val="0B32A1"/>
              </a:gs>
              <a:gs pos="100000">
                <a:srgbClr val="FFFFFF"/>
              </a:gs>
            </a:gsLst>
            <a:lin ang="10800000" scaled="0"/>
            <a:tileRect/>
          </a:gradFill>
          <a:ln w="9525">
            <a:noFill/>
            <a:round/>
            <a:headEnd/>
            <a:tailEnd/>
          </a:ln>
        </p:spPr>
        <p:txBody>
          <a:bodyPr vert="horz" wrap="square" lIns="107275" tIns="53637" rIns="107275" bIns="53637" numCol="1" anchor="t" anchorCtr="0" compatLnSpc="1">
            <a:prstTxWarp prst="textNoShape">
              <a:avLst/>
            </a:prstTxWarp>
          </a:bodyPr>
          <a:lstStyle/>
          <a:p>
            <a:endParaRPr lang="en-US"/>
          </a:p>
        </p:txBody>
      </p:sp>
      <p:pic>
        <p:nvPicPr>
          <p:cNvPr id="3" name="Picture 2" descr="RichWand Logo RGB.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992" y="5782961"/>
            <a:ext cx="2589162" cy="549217"/>
          </a:xfrm>
          <a:prstGeom prst="rect">
            <a:avLst/>
          </a:prstGeom>
        </p:spPr>
      </p:pic>
      <p:pic>
        <p:nvPicPr>
          <p:cNvPr id="4" name="Picture 3">
            <a:extLst>
              <a:ext uri="{FF2B5EF4-FFF2-40B4-BE49-F238E27FC236}">
                <a16:creationId xmlns:a16="http://schemas.microsoft.com/office/drawing/2014/main" id="{39713ADF-268B-16D7-1588-7E6D450986D8}"/>
              </a:ext>
            </a:extLst>
          </p:cNvPr>
          <p:cNvPicPr>
            <a:picLocks noChangeAspect="1"/>
          </p:cNvPicPr>
          <p:nvPr/>
        </p:nvPicPr>
        <p:blipFill>
          <a:blip r:embed="rId3"/>
          <a:stretch>
            <a:fillRect/>
          </a:stretch>
        </p:blipFill>
        <p:spPr>
          <a:xfrm>
            <a:off x="546567" y="161505"/>
            <a:ext cx="938865" cy="896190"/>
          </a:xfrm>
          <a:prstGeom prst="rect">
            <a:avLst/>
          </a:prstGeom>
        </p:spPr>
      </p:pic>
      <p:pic>
        <p:nvPicPr>
          <p:cNvPr id="5" name="Picture 4">
            <a:extLst>
              <a:ext uri="{FF2B5EF4-FFF2-40B4-BE49-F238E27FC236}">
                <a16:creationId xmlns:a16="http://schemas.microsoft.com/office/drawing/2014/main" id="{FC7A8515-4E7A-8882-441A-3519D5570554}"/>
              </a:ext>
            </a:extLst>
          </p:cNvPr>
          <p:cNvPicPr>
            <a:picLocks noChangeAspect="1"/>
          </p:cNvPicPr>
          <p:nvPr/>
        </p:nvPicPr>
        <p:blipFill>
          <a:blip r:embed="rId3"/>
          <a:stretch>
            <a:fillRect/>
          </a:stretch>
        </p:blipFill>
        <p:spPr>
          <a:xfrm>
            <a:off x="8879721" y="161505"/>
            <a:ext cx="938865" cy="896190"/>
          </a:xfrm>
          <a:prstGeom prst="rect">
            <a:avLst/>
          </a:prstGeom>
        </p:spPr>
      </p:pic>
      <p:pic>
        <p:nvPicPr>
          <p:cNvPr id="7" name="Picture 6">
            <a:extLst>
              <a:ext uri="{FF2B5EF4-FFF2-40B4-BE49-F238E27FC236}">
                <a16:creationId xmlns:a16="http://schemas.microsoft.com/office/drawing/2014/main" id="{411D0DD0-5A40-0144-D3B4-24911D618C1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99434" y="5320968"/>
            <a:ext cx="1052286" cy="1473201"/>
          </a:xfrm>
          <a:prstGeom prst="rect">
            <a:avLst/>
          </a:prstGeom>
        </p:spPr>
      </p:pic>
      <p:sp>
        <p:nvSpPr>
          <p:cNvPr id="2" name="Title 1">
            <a:extLst>
              <a:ext uri="{FF2B5EF4-FFF2-40B4-BE49-F238E27FC236}">
                <a16:creationId xmlns:a16="http://schemas.microsoft.com/office/drawing/2014/main" id="{A07CF8DD-ADD2-1DEE-9353-42065C662F5F}"/>
              </a:ext>
            </a:extLst>
          </p:cNvPr>
          <p:cNvSpPr>
            <a:spLocks noGrp="1"/>
          </p:cNvSpPr>
          <p:nvPr>
            <p:ph type="title"/>
          </p:nvPr>
        </p:nvSpPr>
        <p:spPr>
          <a:xfrm>
            <a:off x="495300" y="274639"/>
            <a:ext cx="8915400" cy="858223"/>
          </a:xfrm>
        </p:spPr>
        <p:txBody>
          <a:bodyPr>
            <a:normAutofit/>
          </a:bodyPr>
          <a:lstStyle/>
          <a:p>
            <a:r>
              <a:rPr lang="en-GB" sz="4800" dirty="0"/>
              <a:t>Emergency Numbers</a:t>
            </a:r>
          </a:p>
        </p:txBody>
      </p:sp>
      <p:graphicFrame>
        <p:nvGraphicFramePr>
          <p:cNvPr id="8" name="Content Placeholder 7">
            <a:extLst>
              <a:ext uri="{FF2B5EF4-FFF2-40B4-BE49-F238E27FC236}">
                <a16:creationId xmlns:a16="http://schemas.microsoft.com/office/drawing/2014/main" id="{A7B8CEA7-A83B-7A01-38B4-B7B0071948D8}"/>
              </a:ext>
            </a:extLst>
          </p:cNvPr>
          <p:cNvGraphicFramePr>
            <a:graphicFrameLocks noGrp="1"/>
          </p:cNvGraphicFramePr>
          <p:nvPr>
            <p:ph idx="1"/>
            <p:extLst>
              <p:ext uri="{D42A27DB-BD31-4B8C-83A1-F6EECF244321}">
                <p14:modId xmlns:p14="http://schemas.microsoft.com/office/powerpoint/2010/main" val="1577128319"/>
              </p:ext>
            </p:extLst>
          </p:nvPr>
        </p:nvGraphicFramePr>
        <p:xfrm>
          <a:off x="1251719" y="1312332"/>
          <a:ext cx="7824548" cy="1837268"/>
        </p:xfrm>
        <a:graphic>
          <a:graphicData uri="http://schemas.openxmlformats.org/drawingml/2006/table">
            <a:tbl>
              <a:tblPr firstRow="1" firstCol="1" bandRow="1">
                <a:tableStyleId>{5C22544A-7EE6-4342-B048-85BDC9FD1C3A}</a:tableStyleId>
              </a:tblPr>
              <a:tblGrid>
                <a:gridCol w="1955796">
                  <a:extLst>
                    <a:ext uri="{9D8B030D-6E8A-4147-A177-3AD203B41FA5}">
                      <a16:colId xmlns:a16="http://schemas.microsoft.com/office/drawing/2014/main" val="377488585"/>
                    </a:ext>
                  </a:extLst>
                </a:gridCol>
                <a:gridCol w="1955796">
                  <a:extLst>
                    <a:ext uri="{9D8B030D-6E8A-4147-A177-3AD203B41FA5}">
                      <a16:colId xmlns:a16="http://schemas.microsoft.com/office/drawing/2014/main" val="2981731526"/>
                    </a:ext>
                  </a:extLst>
                </a:gridCol>
                <a:gridCol w="1956478">
                  <a:extLst>
                    <a:ext uri="{9D8B030D-6E8A-4147-A177-3AD203B41FA5}">
                      <a16:colId xmlns:a16="http://schemas.microsoft.com/office/drawing/2014/main" val="533327072"/>
                    </a:ext>
                  </a:extLst>
                </a:gridCol>
                <a:gridCol w="1956478">
                  <a:extLst>
                    <a:ext uri="{9D8B030D-6E8A-4147-A177-3AD203B41FA5}">
                      <a16:colId xmlns:a16="http://schemas.microsoft.com/office/drawing/2014/main" val="2922545394"/>
                    </a:ext>
                  </a:extLst>
                </a:gridCol>
              </a:tblGrid>
              <a:tr h="261067">
                <a:tc gridSpan="4">
                  <a:txBody>
                    <a:bodyPr/>
                    <a:lstStyle/>
                    <a:p>
                      <a:r>
                        <a:rPr lang="en-GB" sz="1200">
                          <a:effectLst/>
                        </a:rPr>
                        <a:t>Urgent Community Response Service  ( 2 Hour UCR ) </a:t>
                      </a:r>
                      <a:endParaRPr lang="en-GB" sz="10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24036275"/>
                  </a:ext>
                </a:extLst>
              </a:tr>
              <a:tr h="261067">
                <a:tc>
                  <a:txBody>
                    <a:bodyPr/>
                    <a:lstStyle/>
                    <a:p>
                      <a:r>
                        <a:rPr lang="en-GB" sz="1200">
                          <a:effectLst/>
                        </a:rPr>
                        <a:t>Place</a:t>
                      </a:r>
                      <a:endParaRPr lang="en-GB" sz="1000">
                        <a:effectLst/>
                        <a:latin typeface="Times New Roman" panose="02020603050405020304" pitchFamily="18" charset="0"/>
                        <a:ea typeface="Calibri" panose="020F0502020204030204" pitchFamily="34" charset="0"/>
                      </a:endParaRPr>
                    </a:p>
                  </a:txBody>
                  <a:tcPr marL="68580" marR="68580" marT="0" marB="0"/>
                </a:tc>
                <a:tc>
                  <a:txBody>
                    <a:bodyPr/>
                    <a:lstStyle/>
                    <a:p>
                      <a:r>
                        <a:rPr lang="en-GB" sz="1200">
                          <a:effectLst/>
                        </a:rPr>
                        <a:t>Contact </a:t>
                      </a:r>
                      <a:endParaRPr lang="en-GB" sz="1000">
                        <a:effectLst/>
                        <a:latin typeface="Times New Roman" panose="02020603050405020304" pitchFamily="18" charset="0"/>
                        <a:ea typeface="Calibri" panose="020F0502020204030204" pitchFamily="34" charset="0"/>
                      </a:endParaRPr>
                    </a:p>
                  </a:txBody>
                  <a:tcPr marL="68580" marR="68580" marT="0" marB="0"/>
                </a:tc>
                <a:tc>
                  <a:txBody>
                    <a:bodyPr/>
                    <a:lstStyle/>
                    <a:p>
                      <a:r>
                        <a:rPr lang="en-GB" sz="1200">
                          <a:effectLst/>
                        </a:rPr>
                        <a:t>Hours </a:t>
                      </a:r>
                      <a:endParaRPr lang="en-GB" sz="1000">
                        <a:effectLst/>
                        <a:latin typeface="Times New Roman" panose="02020603050405020304" pitchFamily="18" charset="0"/>
                        <a:ea typeface="Calibri" panose="020F0502020204030204" pitchFamily="34" charset="0"/>
                      </a:endParaRPr>
                    </a:p>
                  </a:txBody>
                  <a:tcPr marL="68580" marR="68580" marT="0" marB="0"/>
                </a:tc>
                <a:tc>
                  <a:txBody>
                    <a:bodyPr/>
                    <a:lstStyle/>
                    <a:p>
                      <a:r>
                        <a:rPr lang="en-GB" sz="1200">
                          <a:effectLst/>
                        </a:rPr>
                        <a:t>Provider </a:t>
                      </a:r>
                      <a:endParaRPr lang="en-GB" sz="1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836130034"/>
                  </a:ext>
                </a:extLst>
              </a:tr>
              <a:tr h="1315134">
                <a:tc>
                  <a:txBody>
                    <a:bodyPr/>
                    <a:lstStyle/>
                    <a:p>
                      <a:r>
                        <a:rPr lang="en-GB" sz="1200" dirty="0">
                          <a:effectLst/>
                        </a:rPr>
                        <a:t>Wandsworth *</a:t>
                      </a:r>
                      <a:endParaRPr lang="en-GB" sz="1000" dirty="0">
                        <a:effectLst/>
                        <a:latin typeface="Times New Roman" panose="02020603050405020304" pitchFamily="18" charset="0"/>
                        <a:ea typeface="Calibri" panose="020F0502020204030204" pitchFamily="34" charset="0"/>
                      </a:endParaRPr>
                    </a:p>
                  </a:txBody>
                  <a:tcPr marL="68580" marR="68580" marT="0" marB="0"/>
                </a:tc>
                <a:tc>
                  <a:txBody>
                    <a:bodyPr/>
                    <a:lstStyle/>
                    <a:p>
                      <a:r>
                        <a:rPr lang="en-GB" sz="1200" dirty="0">
                          <a:effectLst/>
                        </a:rPr>
                        <a:t>0333 300 2350 select option 2</a:t>
                      </a:r>
                      <a:endParaRPr lang="en-GB" sz="1000" dirty="0">
                        <a:effectLst/>
                        <a:latin typeface="Times New Roman" panose="02020603050405020304" pitchFamily="18" charset="0"/>
                        <a:ea typeface="Calibri" panose="020F0502020204030204" pitchFamily="34" charset="0"/>
                      </a:endParaRPr>
                    </a:p>
                  </a:txBody>
                  <a:tcPr marL="68580" marR="68580" marT="0" marB="0"/>
                </a:tc>
                <a:tc>
                  <a:txBody>
                    <a:bodyPr/>
                    <a:lstStyle/>
                    <a:p>
                      <a:r>
                        <a:rPr lang="en-GB" sz="1200" dirty="0">
                          <a:effectLst/>
                        </a:rPr>
                        <a:t>8am – 8pm , 7days a week Last referral 18.00 hrs </a:t>
                      </a:r>
                      <a:endParaRPr lang="en-GB" sz="1000" dirty="0">
                        <a:effectLst/>
                        <a:latin typeface="Times New Roman" panose="02020603050405020304" pitchFamily="18" charset="0"/>
                        <a:ea typeface="Calibri" panose="020F0502020204030204" pitchFamily="34" charset="0"/>
                      </a:endParaRPr>
                    </a:p>
                  </a:txBody>
                  <a:tcPr marL="68580" marR="68580" marT="0" marB="0"/>
                </a:tc>
                <a:tc>
                  <a:txBody>
                    <a:bodyPr/>
                    <a:lstStyle/>
                    <a:p>
                      <a:r>
                        <a:rPr lang="en-GB" sz="1200" dirty="0">
                          <a:effectLst/>
                        </a:rPr>
                        <a:t>Central London Community Healthcare NHS Trust </a:t>
                      </a:r>
                      <a:endParaRPr lang="en-GB" sz="1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359214688"/>
                  </a:ext>
                </a:extLst>
              </a:tr>
            </a:tbl>
          </a:graphicData>
        </a:graphic>
      </p:graphicFrame>
      <p:sp>
        <p:nvSpPr>
          <p:cNvPr id="9" name="Rectangle 1">
            <a:extLst>
              <a:ext uri="{FF2B5EF4-FFF2-40B4-BE49-F238E27FC236}">
                <a16:creationId xmlns:a16="http://schemas.microsoft.com/office/drawing/2014/main" id="{15B4DB09-5E15-DD4A-8F5E-6EA7147FB913}"/>
              </a:ext>
            </a:extLst>
          </p:cNvPr>
          <p:cNvSpPr>
            <a:spLocks noChangeArrowheads="1"/>
          </p:cNvSpPr>
          <p:nvPr/>
        </p:nvSpPr>
        <p:spPr bwMode="auto">
          <a:xfrm>
            <a:off x="-462756" y="-1433423"/>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GB"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2F5597"/>
                </a:solidFill>
                <a:effectLst/>
                <a:latin typeface="Arial" panose="020B0604020202020204" pitchFamily="34" charset="0"/>
                <a:ea typeface="Calibri" panose="020F0502020204030204" pitchFamily="34" charset="0"/>
              </a:rPr>
              <a:t>………………………………………………………………………………………..</a:t>
            </a: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1" name="Table 10">
            <a:extLst>
              <a:ext uri="{FF2B5EF4-FFF2-40B4-BE49-F238E27FC236}">
                <a16:creationId xmlns:a16="http://schemas.microsoft.com/office/drawing/2014/main" id="{17FB1200-2CAF-32E4-3E46-DEC2F43A8966}"/>
              </a:ext>
            </a:extLst>
          </p:cNvPr>
          <p:cNvGraphicFramePr>
            <a:graphicFrameLocks noGrp="1"/>
          </p:cNvGraphicFramePr>
          <p:nvPr>
            <p:extLst>
              <p:ext uri="{D42A27DB-BD31-4B8C-83A1-F6EECF244321}">
                <p14:modId xmlns:p14="http://schemas.microsoft.com/office/powerpoint/2010/main" val="530981197"/>
              </p:ext>
            </p:extLst>
          </p:nvPr>
        </p:nvGraphicFramePr>
        <p:xfrm>
          <a:off x="1251719" y="3374586"/>
          <a:ext cx="7824548" cy="1837266"/>
        </p:xfrm>
        <a:graphic>
          <a:graphicData uri="http://schemas.openxmlformats.org/drawingml/2006/table">
            <a:tbl>
              <a:tblPr firstRow="1" firstCol="1" bandRow="1">
                <a:tableStyleId>{5C22544A-7EE6-4342-B048-85BDC9FD1C3A}</a:tableStyleId>
              </a:tblPr>
              <a:tblGrid>
                <a:gridCol w="1955796">
                  <a:extLst>
                    <a:ext uri="{9D8B030D-6E8A-4147-A177-3AD203B41FA5}">
                      <a16:colId xmlns:a16="http://schemas.microsoft.com/office/drawing/2014/main" val="1244366773"/>
                    </a:ext>
                  </a:extLst>
                </a:gridCol>
                <a:gridCol w="1955796">
                  <a:extLst>
                    <a:ext uri="{9D8B030D-6E8A-4147-A177-3AD203B41FA5}">
                      <a16:colId xmlns:a16="http://schemas.microsoft.com/office/drawing/2014/main" val="3257578647"/>
                    </a:ext>
                  </a:extLst>
                </a:gridCol>
                <a:gridCol w="1956478">
                  <a:extLst>
                    <a:ext uri="{9D8B030D-6E8A-4147-A177-3AD203B41FA5}">
                      <a16:colId xmlns:a16="http://schemas.microsoft.com/office/drawing/2014/main" val="2425791957"/>
                    </a:ext>
                  </a:extLst>
                </a:gridCol>
                <a:gridCol w="1956478">
                  <a:extLst>
                    <a:ext uri="{9D8B030D-6E8A-4147-A177-3AD203B41FA5}">
                      <a16:colId xmlns:a16="http://schemas.microsoft.com/office/drawing/2014/main" val="3817913504"/>
                    </a:ext>
                  </a:extLst>
                </a:gridCol>
              </a:tblGrid>
              <a:tr h="256664">
                <a:tc gridSpan="4">
                  <a:txBody>
                    <a:bodyPr/>
                    <a:lstStyle/>
                    <a:p>
                      <a:r>
                        <a:rPr lang="en-GB" sz="1200" dirty="0">
                          <a:effectLst/>
                        </a:rPr>
                        <a:t>Urgent Community Response Service  ( 2 Hour UCR ) </a:t>
                      </a:r>
                      <a:endParaRPr lang="en-GB" sz="10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27250929"/>
                  </a:ext>
                </a:extLst>
              </a:tr>
              <a:tr h="256664">
                <a:tc>
                  <a:txBody>
                    <a:bodyPr/>
                    <a:lstStyle/>
                    <a:p>
                      <a:r>
                        <a:rPr lang="en-GB" sz="1200">
                          <a:effectLst/>
                        </a:rPr>
                        <a:t>Place</a:t>
                      </a:r>
                      <a:endParaRPr lang="en-GB" sz="1000">
                        <a:effectLst/>
                        <a:latin typeface="Times New Roman" panose="02020603050405020304" pitchFamily="18" charset="0"/>
                        <a:ea typeface="Calibri" panose="020F0502020204030204" pitchFamily="34" charset="0"/>
                      </a:endParaRPr>
                    </a:p>
                  </a:txBody>
                  <a:tcPr marL="68580" marR="68580" marT="0" marB="0"/>
                </a:tc>
                <a:tc>
                  <a:txBody>
                    <a:bodyPr/>
                    <a:lstStyle/>
                    <a:p>
                      <a:r>
                        <a:rPr lang="en-GB" sz="1200">
                          <a:effectLst/>
                        </a:rPr>
                        <a:t>Contact </a:t>
                      </a:r>
                      <a:endParaRPr lang="en-GB" sz="1000">
                        <a:effectLst/>
                        <a:latin typeface="Times New Roman" panose="02020603050405020304" pitchFamily="18" charset="0"/>
                        <a:ea typeface="Calibri" panose="020F0502020204030204" pitchFamily="34" charset="0"/>
                      </a:endParaRPr>
                    </a:p>
                  </a:txBody>
                  <a:tcPr marL="68580" marR="68580" marT="0" marB="0"/>
                </a:tc>
                <a:tc>
                  <a:txBody>
                    <a:bodyPr/>
                    <a:lstStyle/>
                    <a:p>
                      <a:r>
                        <a:rPr lang="en-GB" sz="1200" dirty="0">
                          <a:effectLst/>
                        </a:rPr>
                        <a:t>Hours </a:t>
                      </a:r>
                      <a:endParaRPr lang="en-GB" sz="1000" dirty="0">
                        <a:effectLst/>
                        <a:latin typeface="Times New Roman" panose="02020603050405020304" pitchFamily="18" charset="0"/>
                        <a:ea typeface="Calibri" panose="020F0502020204030204" pitchFamily="34" charset="0"/>
                      </a:endParaRPr>
                    </a:p>
                  </a:txBody>
                  <a:tcPr marL="68580" marR="68580" marT="0" marB="0"/>
                </a:tc>
                <a:tc>
                  <a:txBody>
                    <a:bodyPr/>
                    <a:lstStyle/>
                    <a:p>
                      <a:r>
                        <a:rPr lang="en-GB" sz="1200">
                          <a:effectLst/>
                        </a:rPr>
                        <a:t>Provider </a:t>
                      </a:r>
                      <a:endParaRPr lang="en-GB" sz="1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639152200"/>
                  </a:ext>
                </a:extLst>
              </a:tr>
              <a:tr h="1323938">
                <a:tc>
                  <a:txBody>
                    <a:bodyPr/>
                    <a:lstStyle/>
                    <a:p>
                      <a:r>
                        <a:rPr lang="en-GB" sz="1200">
                          <a:effectLst/>
                        </a:rPr>
                        <a:t>Richmond</a:t>
                      </a:r>
                      <a:endParaRPr lang="en-GB" sz="1000">
                        <a:effectLst/>
                        <a:latin typeface="Times New Roman" panose="02020603050405020304" pitchFamily="18" charset="0"/>
                        <a:ea typeface="Calibri" panose="020F0502020204030204" pitchFamily="34" charset="0"/>
                      </a:endParaRPr>
                    </a:p>
                  </a:txBody>
                  <a:tcPr marL="68580" marR="68580" marT="0" marB="0"/>
                </a:tc>
                <a:tc>
                  <a:txBody>
                    <a:bodyPr/>
                    <a:lstStyle/>
                    <a:p>
                      <a:r>
                        <a:rPr lang="en-GB" sz="1200" dirty="0">
                          <a:effectLst/>
                        </a:rPr>
                        <a:t>   0208 714 4060    </a:t>
                      </a:r>
                      <a:endParaRPr lang="en-GB" sz="1000" dirty="0">
                        <a:effectLst/>
                        <a:latin typeface="Times New Roman" panose="02020603050405020304" pitchFamily="18" charset="0"/>
                        <a:ea typeface="Calibri" panose="020F0502020204030204" pitchFamily="34" charset="0"/>
                      </a:endParaRPr>
                    </a:p>
                  </a:txBody>
                  <a:tcPr marL="68580" marR="68580" marT="0" marB="0"/>
                </a:tc>
                <a:tc>
                  <a:txBody>
                    <a:bodyPr/>
                    <a:lstStyle/>
                    <a:p>
                      <a:r>
                        <a:rPr lang="en-GB" sz="1200" dirty="0">
                          <a:effectLst/>
                        </a:rPr>
                        <a:t>8am - 8pm , 7days a week </a:t>
                      </a:r>
                      <a:endParaRPr lang="en-GB" sz="1000" dirty="0">
                        <a:effectLst/>
                      </a:endParaRPr>
                    </a:p>
                    <a:p>
                      <a:r>
                        <a:rPr lang="en-GB" sz="1200" dirty="0">
                          <a:effectLst/>
                        </a:rPr>
                        <a:t>Last referral 6pm </a:t>
                      </a:r>
                      <a:endParaRPr lang="en-GB" sz="1000" dirty="0">
                        <a:effectLst/>
                      </a:endParaRPr>
                    </a:p>
                    <a:p>
                      <a:r>
                        <a:rPr lang="en-GB" sz="1200" dirty="0">
                          <a:effectLst/>
                        </a:rPr>
                        <a:t>24/7  Falls pick up over winter  </a:t>
                      </a:r>
                      <a:endParaRPr lang="en-GB" sz="1000" dirty="0">
                        <a:effectLst/>
                        <a:latin typeface="Times New Roman" panose="02020603050405020304" pitchFamily="18" charset="0"/>
                        <a:ea typeface="Calibri" panose="020F0502020204030204" pitchFamily="34" charset="0"/>
                      </a:endParaRPr>
                    </a:p>
                  </a:txBody>
                  <a:tcPr marL="68580" marR="68580" marT="0" marB="0"/>
                </a:tc>
                <a:tc>
                  <a:txBody>
                    <a:bodyPr/>
                    <a:lstStyle/>
                    <a:p>
                      <a:r>
                        <a:rPr lang="en-GB" sz="1200" dirty="0">
                          <a:effectLst/>
                        </a:rPr>
                        <a:t>Hounslow and Richmond Community Healthcare NHS Trust</a:t>
                      </a:r>
                      <a:endParaRPr lang="en-GB" sz="1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075779638"/>
                  </a:ext>
                </a:extLst>
              </a:tr>
            </a:tbl>
          </a:graphicData>
        </a:graphic>
      </p:graphicFrame>
    </p:spTree>
    <p:extLst>
      <p:ext uri="{BB962C8B-B14F-4D97-AF65-F5344CB8AC3E}">
        <p14:creationId xmlns:p14="http://schemas.microsoft.com/office/powerpoint/2010/main" val="120988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p:cNvSpPr>
          <p:nvPr/>
        </p:nvSpPr>
        <p:spPr bwMode="hidden">
          <a:xfrm>
            <a:off x="0" y="5858128"/>
            <a:ext cx="9906000" cy="1070421"/>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adFill flip="none" rotWithShape="1">
            <a:gsLst>
              <a:gs pos="0">
                <a:srgbClr val="0B32A1"/>
              </a:gs>
              <a:gs pos="100000">
                <a:srgbClr val="FFFFFF"/>
              </a:gs>
            </a:gsLst>
            <a:lin ang="10800000" scaled="0"/>
            <a:tileRect/>
          </a:gradFill>
          <a:ln w="9525">
            <a:noFill/>
            <a:round/>
            <a:headEnd/>
            <a:tailEnd/>
          </a:ln>
        </p:spPr>
        <p:txBody>
          <a:bodyPr vert="horz" wrap="square" lIns="107275" tIns="53637" rIns="107275" bIns="53637" numCol="1" anchor="t" anchorCtr="0" compatLnSpc="1">
            <a:prstTxWarp prst="textNoShape">
              <a:avLst/>
            </a:prstTxWarp>
          </a:bodyPr>
          <a:lstStyle/>
          <a:p>
            <a:endParaRPr lang="en-US"/>
          </a:p>
        </p:txBody>
      </p:sp>
      <p:pic>
        <p:nvPicPr>
          <p:cNvPr id="3" name="Picture 2" descr="RichWand Logo RGB.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992" y="5782961"/>
            <a:ext cx="2589162" cy="549217"/>
          </a:xfrm>
          <a:prstGeom prst="rect">
            <a:avLst/>
          </a:prstGeom>
        </p:spPr>
      </p:pic>
      <p:pic>
        <p:nvPicPr>
          <p:cNvPr id="4" name="Picture 3">
            <a:extLst>
              <a:ext uri="{FF2B5EF4-FFF2-40B4-BE49-F238E27FC236}">
                <a16:creationId xmlns:a16="http://schemas.microsoft.com/office/drawing/2014/main" id="{39713ADF-268B-16D7-1588-7E6D450986D8}"/>
              </a:ext>
            </a:extLst>
          </p:cNvPr>
          <p:cNvPicPr>
            <a:picLocks noChangeAspect="1"/>
          </p:cNvPicPr>
          <p:nvPr/>
        </p:nvPicPr>
        <p:blipFill>
          <a:blip r:embed="rId3"/>
          <a:stretch>
            <a:fillRect/>
          </a:stretch>
        </p:blipFill>
        <p:spPr>
          <a:xfrm>
            <a:off x="546567" y="161505"/>
            <a:ext cx="938865" cy="896190"/>
          </a:xfrm>
          <a:prstGeom prst="rect">
            <a:avLst/>
          </a:prstGeom>
        </p:spPr>
      </p:pic>
      <p:pic>
        <p:nvPicPr>
          <p:cNvPr id="5" name="Picture 4">
            <a:extLst>
              <a:ext uri="{FF2B5EF4-FFF2-40B4-BE49-F238E27FC236}">
                <a16:creationId xmlns:a16="http://schemas.microsoft.com/office/drawing/2014/main" id="{FC7A8515-4E7A-8882-441A-3519D5570554}"/>
              </a:ext>
            </a:extLst>
          </p:cNvPr>
          <p:cNvPicPr>
            <a:picLocks noChangeAspect="1"/>
          </p:cNvPicPr>
          <p:nvPr/>
        </p:nvPicPr>
        <p:blipFill>
          <a:blip r:embed="rId3"/>
          <a:stretch>
            <a:fillRect/>
          </a:stretch>
        </p:blipFill>
        <p:spPr>
          <a:xfrm>
            <a:off x="8879721" y="161505"/>
            <a:ext cx="938865" cy="896190"/>
          </a:xfrm>
          <a:prstGeom prst="rect">
            <a:avLst/>
          </a:prstGeom>
        </p:spPr>
      </p:pic>
      <p:pic>
        <p:nvPicPr>
          <p:cNvPr id="7" name="Picture 6">
            <a:extLst>
              <a:ext uri="{FF2B5EF4-FFF2-40B4-BE49-F238E27FC236}">
                <a16:creationId xmlns:a16="http://schemas.microsoft.com/office/drawing/2014/main" id="{411D0DD0-5A40-0144-D3B4-24911D618C1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99434" y="5320968"/>
            <a:ext cx="1052286" cy="1473201"/>
          </a:xfrm>
          <a:prstGeom prst="rect">
            <a:avLst/>
          </a:prstGeom>
        </p:spPr>
      </p:pic>
      <p:sp>
        <p:nvSpPr>
          <p:cNvPr id="2" name="Title 1">
            <a:extLst>
              <a:ext uri="{FF2B5EF4-FFF2-40B4-BE49-F238E27FC236}">
                <a16:creationId xmlns:a16="http://schemas.microsoft.com/office/drawing/2014/main" id="{A07CF8DD-ADD2-1DEE-9353-42065C662F5F}"/>
              </a:ext>
            </a:extLst>
          </p:cNvPr>
          <p:cNvSpPr>
            <a:spLocks noGrp="1"/>
          </p:cNvSpPr>
          <p:nvPr>
            <p:ph type="title"/>
          </p:nvPr>
        </p:nvSpPr>
        <p:spPr>
          <a:xfrm>
            <a:off x="495300" y="274639"/>
            <a:ext cx="8915400" cy="730265"/>
          </a:xfrm>
        </p:spPr>
        <p:txBody>
          <a:bodyPr>
            <a:normAutofit fontScale="90000"/>
          </a:bodyPr>
          <a:lstStyle/>
          <a:p>
            <a:r>
              <a:rPr lang="en-GB" sz="4800" dirty="0"/>
              <a:t>Richmond Contact Numbers</a:t>
            </a:r>
          </a:p>
        </p:txBody>
      </p:sp>
      <p:sp>
        <p:nvSpPr>
          <p:cNvPr id="9" name="Rectangle 1">
            <a:extLst>
              <a:ext uri="{FF2B5EF4-FFF2-40B4-BE49-F238E27FC236}">
                <a16:creationId xmlns:a16="http://schemas.microsoft.com/office/drawing/2014/main" id="{15B4DB09-5E15-DD4A-8F5E-6EA7147FB913}"/>
              </a:ext>
            </a:extLst>
          </p:cNvPr>
          <p:cNvSpPr>
            <a:spLocks noChangeArrowheads="1"/>
          </p:cNvSpPr>
          <p:nvPr/>
        </p:nvSpPr>
        <p:spPr bwMode="auto">
          <a:xfrm>
            <a:off x="-462756" y="-1433423"/>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GB"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2F5597"/>
                </a:solidFill>
                <a:effectLst/>
                <a:latin typeface="Arial" panose="020B0604020202020204" pitchFamily="34" charset="0"/>
                <a:ea typeface="Calibri" panose="020F0502020204030204" pitchFamily="34" charset="0"/>
              </a:rPr>
              <a:t>………………………………………………………………………………………..</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Content Placeholder 11">
            <a:extLst>
              <a:ext uri="{FF2B5EF4-FFF2-40B4-BE49-F238E27FC236}">
                <a16:creationId xmlns:a16="http://schemas.microsoft.com/office/drawing/2014/main" id="{40772337-84C9-9C47-F308-21254EBFCEC5}"/>
              </a:ext>
            </a:extLst>
          </p:cNvPr>
          <p:cNvSpPr>
            <a:spLocks noGrp="1"/>
          </p:cNvSpPr>
          <p:nvPr>
            <p:ph idx="1"/>
          </p:nvPr>
        </p:nvSpPr>
        <p:spPr>
          <a:xfrm>
            <a:off x="2443555" y="2195424"/>
            <a:ext cx="6999689" cy="2825310"/>
          </a:xfrm>
        </p:spPr>
        <p:txBody>
          <a:bodyPr/>
          <a:lstStyle/>
          <a:p>
            <a:endParaRPr lang="en-GB" dirty="0"/>
          </a:p>
        </p:txBody>
      </p:sp>
      <p:pic>
        <p:nvPicPr>
          <p:cNvPr id="2050" name="Picture 11">
            <a:extLst>
              <a:ext uri="{FF2B5EF4-FFF2-40B4-BE49-F238E27FC236}">
                <a16:creationId xmlns:a16="http://schemas.microsoft.com/office/drawing/2014/main" id="{EA6052B5-7CE1-C4E6-7AF2-4842E17F27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1719" y="1004905"/>
            <a:ext cx="8311371" cy="458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89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p:cNvSpPr>
          <p:nvPr/>
        </p:nvSpPr>
        <p:spPr bwMode="hidden">
          <a:xfrm>
            <a:off x="0" y="5858128"/>
            <a:ext cx="9906000" cy="1070421"/>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adFill flip="none" rotWithShape="1">
            <a:gsLst>
              <a:gs pos="0">
                <a:srgbClr val="0B32A1"/>
              </a:gs>
              <a:gs pos="100000">
                <a:srgbClr val="FFFFFF"/>
              </a:gs>
            </a:gsLst>
            <a:lin ang="10800000" scaled="0"/>
            <a:tileRect/>
          </a:gradFill>
          <a:ln w="9525">
            <a:noFill/>
            <a:round/>
            <a:headEnd/>
            <a:tailEnd/>
          </a:ln>
        </p:spPr>
        <p:txBody>
          <a:bodyPr vert="horz" wrap="square" lIns="107275" tIns="53637" rIns="107275" bIns="53637" numCol="1" anchor="t" anchorCtr="0" compatLnSpc="1">
            <a:prstTxWarp prst="textNoShape">
              <a:avLst/>
            </a:prstTxWarp>
          </a:bodyPr>
          <a:lstStyle/>
          <a:p>
            <a:endParaRPr lang="en-US"/>
          </a:p>
        </p:txBody>
      </p:sp>
      <p:pic>
        <p:nvPicPr>
          <p:cNvPr id="3" name="Picture 2" descr="RichWand Logo RGB.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992" y="5782961"/>
            <a:ext cx="2589162" cy="549217"/>
          </a:xfrm>
          <a:prstGeom prst="rect">
            <a:avLst/>
          </a:prstGeom>
        </p:spPr>
      </p:pic>
      <p:pic>
        <p:nvPicPr>
          <p:cNvPr id="4" name="Picture 3">
            <a:extLst>
              <a:ext uri="{FF2B5EF4-FFF2-40B4-BE49-F238E27FC236}">
                <a16:creationId xmlns:a16="http://schemas.microsoft.com/office/drawing/2014/main" id="{39713ADF-268B-16D7-1588-7E6D450986D8}"/>
              </a:ext>
            </a:extLst>
          </p:cNvPr>
          <p:cNvPicPr>
            <a:picLocks noChangeAspect="1"/>
          </p:cNvPicPr>
          <p:nvPr/>
        </p:nvPicPr>
        <p:blipFill>
          <a:blip r:embed="rId3"/>
          <a:stretch>
            <a:fillRect/>
          </a:stretch>
        </p:blipFill>
        <p:spPr>
          <a:xfrm>
            <a:off x="546567" y="161505"/>
            <a:ext cx="938865" cy="896190"/>
          </a:xfrm>
          <a:prstGeom prst="rect">
            <a:avLst/>
          </a:prstGeom>
        </p:spPr>
      </p:pic>
      <p:pic>
        <p:nvPicPr>
          <p:cNvPr id="5" name="Picture 4">
            <a:extLst>
              <a:ext uri="{FF2B5EF4-FFF2-40B4-BE49-F238E27FC236}">
                <a16:creationId xmlns:a16="http://schemas.microsoft.com/office/drawing/2014/main" id="{FC7A8515-4E7A-8882-441A-3519D5570554}"/>
              </a:ext>
            </a:extLst>
          </p:cNvPr>
          <p:cNvPicPr>
            <a:picLocks noChangeAspect="1"/>
          </p:cNvPicPr>
          <p:nvPr/>
        </p:nvPicPr>
        <p:blipFill>
          <a:blip r:embed="rId3"/>
          <a:stretch>
            <a:fillRect/>
          </a:stretch>
        </p:blipFill>
        <p:spPr>
          <a:xfrm>
            <a:off x="8879721" y="161505"/>
            <a:ext cx="938865" cy="896190"/>
          </a:xfrm>
          <a:prstGeom prst="rect">
            <a:avLst/>
          </a:prstGeom>
        </p:spPr>
      </p:pic>
      <p:pic>
        <p:nvPicPr>
          <p:cNvPr id="7" name="Picture 6">
            <a:extLst>
              <a:ext uri="{FF2B5EF4-FFF2-40B4-BE49-F238E27FC236}">
                <a16:creationId xmlns:a16="http://schemas.microsoft.com/office/drawing/2014/main" id="{411D0DD0-5A40-0144-D3B4-24911D618C1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4523" y="5320968"/>
            <a:ext cx="1052286" cy="1473201"/>
          </a:xfrm>
          <a:prstGeom prst="rect">
            <a:avLst/>
          </a:prstGeom>
        </p:spPr>
      </p:pic>
      <p:sp>
        <p:nvSpPr>
          <p:cNvPr id="2" name="Title 1">
            <a:extLst>
              <a:ext uri="{FF2B5EF4-FFF2-40B4-BE49-F238E27FC236}">
                <a16:creationId xmlns:a16="http://schemas.microsoft.com/office/drawing/2014/main" id="{A07CF8DD-ADD2-1DEE-9353-42065C662F5F}"/>
              </a:ext>
            </a:extLst>
          </p:cNvPr>
          <p:cNvSpPr>
            <a:spLocks noGrp="1"/>
          </p:cNvSpPr>
          <p:nvPr>
            <p:ph type="title"/>
          </p:nvPr>
        </p:nvSpPr>
        <p:spPr>
          <a:xfrm>
            <a:off x="495300" y="274639"/>
            <a:ext cx="8915400" cy="1320216"/>
          </a:xfrm>
        </p:spPr>
        <p:txBody>
          <a:bodyPr>
            <a:normAutofit fontScale="90000"/>
          </a:bodyPr>
          <a:lstStyle/>
          <a:p>
            <a:r>
              <a:rPr lang="en-GB" sz="4400" dirty="0"/>
              <a:t>Wandsworth Contact Numbers</a:t>
            </a:r>
            <a:br>
              <a:rPr lang="en-GB" sz="4400" dirty="0"/>
            </a:br>
            <a:r>
              <a:rPr lang="en-GB" sz="4400" b="1" dirty="0">
                <a:solidFill>
                  <a:srgbClr val="92D050"/>
                </a:solidFill>
              </a:rPr>
              <a:t>Wandsworth Escalation contact number</a:t>
            </a:r>
            <a:endParaRPr lang="en-GB" sz="4400" dirty="0"/>
          </a:p>
        </p:txBody>
      </p:sp>
      <p:sp>
        <p:nvSpPr>
          <p:cNvPr id="12" name="Content Placeholder 11">
            <a:extLst>
              <a:ext uri="{FF2B5EF4-FFF2-40B4-BE49-F238E27FC236}">
                <a16:creationId xmlns:a16="http://schemas.microsoft.com/office/drawing/2014/main" id="{40772337-84C9-9C47-F308-21254EBFCEC5}"/>
              </a:ext>
            </a:extLst>
          </p:cNvPr>
          <p:cNvSpPr>
            <a:spLocks noGrp="1"/>
          </p:cNvSpPr>
          <p:nvPr>
            <p:ph sz="half" idx="1"/>
          </p:nvPr>
        </p:nvSpPr>
        <p:spPr>
          <a:xfrm>
            <a:off x="1176809" y="1523999"/>
            <a:ext cx="4445057" cy="5404550"/>
          </a:xfrm>
        </p:spPr>
        <p:txBody>
          <a:bodyPr>
            <a:normAutofit fontScale="25000" lnSpcReduction="20000"/>
          </a:bodyPr>
          <a:lstStyle/>
          <a:p>
            <a:pPr marL="402279" marR="0" lvl="0" indent="-402279" algn="l" defTabSz="536372" rtl="0" eaLnBrk="1" fontAlgn="auto" latinLnBrk="0" hangingPunct="1">
              <a:lnSpc>
                <a:spcPct val="107000"/>
              </a:lnSpc>
              <a:spcBef>
                <a:spcPts val="0"/>
              </a:spcBef>
              <a:spcAft>
                <a:spcPts val="650"/>
              </a:spcAft>
              <a:buClrTx/>
              <a:buSzTx/>
              <a:buFont typeface="Arial"/>
              <a:buChar char="•"/>
              <a:tabLst/>
              <a:defRPr/>
            </a:pPr>
            <a:r>
              <a:rPr kumimoji="0" lang="en-GB" sz="44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In Hours (8am to 6.30pm)</a:t>
            </a:r>
            <a:endPar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78606" marR="0" lvl="0" indent="-278606" algn="l" defTabSz="536372" rtl="0" eaLnBrk="1" fontAlgn="auto" latinLnBrk="0" hangingPunct="1">
              <a:lnSpc>
                <a:spcPct val="107000"/>
              </a:lnSpc>
              <a:spcBef>
                <a:spcPts val="0"/>
              </a:spcBef>
              <a:spcAft>
                <a:spcPts val="650"/>
              </a:spcAft>
              <a:buClr>
                <a:srgbClr val="0070C0"/>
              </a:buClr>
              <a:buSzTx/>
              <a:buFont typeface="+mj-lt"/>
              <a:buAutoNum type="arabicPeriod"/>
              <a:tabLst/>
              <a:defRPr/>
            </a:pPr>
            <a:r>
              <a:rPr kumimoji="0" lang="en-GB" sz="4400" b="1" i="0" u="sng"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CLCH Care Home In-Reach Team (Advance Nurse Practitioners) 8am -5pm (Mon to Fri)</a:t>
            </a:r>
            <a:endPar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536372" rtl="0" eaLnBrk="1" fontAlgn="auto" latinLnBrk="0" hangingPunct="1">
              <a:lnSpc>
                <a:spcPct val="107000"/>
              </a:lnSpc>
              <a:spcBef>
                <a:spcPts val="0"/>
              </a:spcBef>
              <a:spcAft>
                <a:spcPts val="0"/>
              </a:spcAft>
              <a:buClrTx/>
              <a:buSzTx/>
              <a:buFont typeface="Arial"/>
              <a:buNone/>
              <a:tabLst/>
              <a:defRPr/>
            </a:pPr>
            <a:r>
              <a:rPr kumimoji="0" lang="en-GB" sz="44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rPr>
              <a:t>Urgent referrals (2 hrs)</a:t>
            </a:r>
            <a:r>
              <a:rPr kumimoji="0" lang="en-GB"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Mob: 07990353463/07990353036</a:t>
            </a:r>
          </a:p>
          <a:p>
            <a:pPr marL="0" marR="0" lvl="0" indent="0" algn="l" defTabSz="536372" rtl="0" eaLnBrk="1" fontAlgn="auto" latinLnBrk="0" hangingPunct="1">
              <a:lnSpc>
                <a:spcPct val="107000"/>
              </a:lnSpc>
              <a:spcBef>
                <a:spcPts val="0"/>
              </a:spcBef>
              <a:spcAft>
                <a:spcPts val="0"/>
              </a:spcAft>
              <a:buClrTx/>
              <a:buSzTx/>
              <a:buFont typeface="Arial"/>
              <a:buNone/>
              <a:tabLst/>
              <a:defRPr/>
            </a:pPr>
            <a:r>
              <a:rPr kumimoji="0" lang="en-GB" sz="44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Routine referrals (72 hrs) </a:t>
            </a:r>
            <a:r>
              <a:rPr kumimoji="0" lang="en-GB"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(via SPA) Tel: 0333 300 2350</a:t>
            </a:r>
            <a:r>
              <a:rPr kumimoji="0" lang="en-GB" sz="4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GB" sz="4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(Mon to Fri)</a:t>
            </a:r>
            <a:endParaRPr kumimoji="0" lang="en-GB"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536372" rtl="0" eaLnBrk="1" fontAlgn="ctr" latinLnBrk="0" hangingPunct="1">
              <a:lnSpc>
                <a:spcPct val="107000"/>
              </a:lnSpc>
              <a:spcBef>
                <a:spcPts val="0"/>
              </a:spcBef>
              <a:spcAft>
                <a:spcPts val="650"/>
              </a:spcAft>
              <a:buClrTx/>
              <a:buSzTx/>
              <a:buFont typeface="Arial"/>
              <a:buNone/>
              <a:tabLst/>
              <a:defRPr/>
            </a:pPr>
            <a:r>
              <a:rPr kumimoji="0" lang="en-GB" sz="4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Pharmacy support (medication queries): </a:t>
            </a:r>
            <a:r>
              <a:rPr kumimoji="0" lang="en-GB" sz="4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Mob</a:t>
            </a:r>
            <a:r>
              <a:rPr kumimoji="0" lang="en-GB" sz="4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07775554233 </a:t>
            </a:r>
            <a:r>
              <a:rPr kumimoji="0" lang="en-GB" sz="4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Tel</a:t>
            </a:r>
            <a:r>
              <a:rPr kumimoji="0" lang="en-GB" sz="4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0208 102 4254 </a:t>
            </a:r>
            <a:r>
              <a:rPr kumimoji="0" lang="en-GB" sz="4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VOIP</a:t>
            </a:r>
            <a:r>
              <a:rPr kumimoji="0" lang="en-GB" sz="4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8344254 </a:t>
            </a:r>
            <a:r>
              <a:rPr kumimoji="0" lang="en-GB" sz="4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e-fax:</a:t>
            </a:r>
            <a:r>
              <a:rPr kumimoji="0" lang="en-GB" sz="4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0300 008 3201</a:t>
            </a:r>
            <a:endPar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02279" marR="0" lvl="0" indent="-402279" algn="l" defTabSz="536372" rtl="0" eaLnBrk="1" fontAlgn="auto" latinLnBrk="0" hangingPunct="1">
              <a:lnSpc>
                <a:spcPct val="107000"/>
              </a:lnSpc>
              <a:spcBef>
                <a:spcPts val="0"/>
              </a:spcBef>
              <a:spcAft>
                <a:spcPts val="0"/>
              </a:spcAft>
              <a:buClr>
                <a:srgbClr val="0070C0"/>
              </a:buClr>
              <a:buSzTx/>
              <a:buFont typeface="Arial"/>
              <a:buAutoNum type="arabicPeriod" startAt="2"/>
              <a:tabLst/>
              <a:defRPr/>
            </a:pPr>
            <a:r>
              <a:rPr kumimoji="0" lang="en-GB" sz="4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St George’s Care Home Therapy In-Reach service – </a:t>
            </a: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support with Physiotherapy, Occupational Therapy, Dietetics; please contact </a:t>
            </a:r>
            <a:r>
              <a:rPr kumimoji="0" lang="en-GB" sz="4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07827834694; 8am – 2pm (Monday to Friday); response time 72 hours for </a:t>
            </a:r>
            <a:r>
              <a:rPr kumimoji="0" lang="en-GB" sz="44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rPr>
              <a:t>urgent </a:t>
            </a:r>
            <a:r>
              <a:rPr kumimoji="0" lang="en-GB" sz="4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referrals (</a:t>
            </a:r>
            <a:r>
              <a:rPr kumimoji="0" lang="en-GB" sz="44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routine</a:t>
            </a:r>
            <a:r>
              <a:rPr kumimoji="0" lang="en-GB" sz="4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referrals are seen by Maximising Independence and rehab services with referrals via SPA);</a:t>
            </a:r>
          </a:p>
          <a:p>
            <a:pPr marL="0" marR="0" lvl="0" indent="0" algn="l" defTabSz="536372" rtl="0" eaLnBrk="1" fontAlgn="auto" latinLnBrk="0" hangingPunct="1">
              <a:lnSpc>
                <a:spcPct val="107000"/>
              </a:lnSpc>
              <a:spcBef>
                <a:spcPts val="0"/>
              </a:spcBef>
              <a:spcAft>
                <a:spcPts val="0"/>
              </a:spcAft>
              <a:buClr>
                <a:srgbClr val="0070C0"/>
              </a:buClr>
              <a:buSzTx/>
              <a:buFont typeface="Arial"/>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Dietician support response time</a:t>
            </a: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536372" rtl="0" eaLnBrk="1" fontAlgn="auto" latinLnBrk="0" hangingPunct="1">
              <a:lnSpc>
                <a:spcPct val="107000"/>
              </a:lnSpc>
              <a:spcBef>
                <a:spcPts val="0"/>
              </a:spcBef>
              <a:spcAft>
                <a:spcPts val="0"/>
              </a:spcAft>
              <a:buClr>
                <a:srgbClr val="0070C0"/>
              </a:buClr>
              <a:buSzTx/>
              <a:buFont typeface="Arial"/>
              <a:buNone/>
              <a:tabLst/>
              <a:defRPr/>
            </a:pPr>
            <a:r>
              <a:rPr kumimoji="0" lang="en-GB" sz="44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rPr>
              <a:t>Urgent:</a:t>
            </a: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(MUST score 4): Patients are seen within 2 weeks.</a:t>
            </a:r>
          </a:p>
          <a:p>
            <a:pPr marL="0" marR="0" lvl="0" indent="0" algn="l" defTabSz="536372" rtl="0" eaLnBrk="1" fontAlgn="auto" latinLnBrk="0" hangingPunct="1">
              <a:lnSpc>
                <a:spcPct val="107000"/>
              </a:lnSpc>
              <a:spcBef>
                <a:spcPts val="0"/>
              </a:spcBef>
              <a:spcAft>
                <a:spcPts val="0"/>
              </a:spcAft>
              <a:buClr>
                <a:srgbClr val="0070C0"/>
              </a:buClr>
              <a:buSzTx/>
              <a:buFont typeface="Arial"/>
              <a:buNone/>
              <a:tabLst/>
              <a:defRPr/>
            </a:pPr>
            <a:r>
              <a:rPr kumimoji="0" lang="en-GB" sz="44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Routine</a:t>
            </a: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patients seen within 4 weeks.</a:t>
            </a:r>
          </a:p>
          <a:p>
            <a:pPr marL="402279" marR="0" lvl="0" indent="0" algn="l" defTabSz="536372" rtl="0" eaLnBrk="1" fontAlgn="auto" latinLnBrk="0" hangingPunct="1">
              <a:lnSpc>
                <a:spcPct val="107000"/>
              </a:lnSpc>
              <a:spcBef>
                <a:spcPts val="0"/>
              </a:spcBef>
              <a:spcAft>
                <a:spcPts val="0"/>
              </a:spcAft>
              <a:buClrTx/>
              <a:buSzTx/>
              <a:buFont typeface="Arial"/>
              <a:buNone/>
              <a:tabLst/>
              <a:defRPr/>
            </a:pPr>
            <a:r>
              <a:rPr kumimoji="0" lang="en-GB" sz="4400" b="0" i="0" u="none" strike="noStrike" kern="120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536372" rtl="0" eaLnBrk="1" fontAlgn="auto" latinLnBrk="0" hangingPunct="1">
              <a:lnSpc>
                <a:spcPct val="107000"/>
              </a:lnSpc>
              <a:spcBef>
                <a:spcPts val="0"/>
              </a:spcBef>
              <a:spcAft>
                <a:spcPts val="650"/>
              </a:spcAft>
              <a:buClr>
                <a:srgbClr val="0070C0"/>
              </a:buClr>
              <a:buSzTx/>
              <a:buFont typeface="Arial"/>
              <a:buNone/>
              <a:tabLst/>
              <a:defRPr/>
            </a:pPr>
            <a:r>
              <a:rPr kumimoji="0" lang="en-GB" sz="4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3.  GP Practice 8am -6.30pm (Mon to Friday) for </a:t>
            </a:r>
            <a:r>
              <a:rPr kumimoji="0" lang="en-GB" sz="44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routine</a:t>
            </a:r>
            <a:r>
              <a:rPr kumimoji="0" lang="en-GB" sz="4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GB" sz="44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rPr>
              <a:t>urgent </a:t>
            </a:r>
            <a:r>
              <a:rPr kumimoji="0" lang="en-GB" sz="4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referrals </a:t>
            </a:r>
            <a:endPar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536372" rtl="0" eaLnBrk="1" fontAlgn="auto" latinLnBrk="0" hangingPunct="1">
              <a:lnSpc>
                <a:spcPct val="107000"/>
              </a:lnSpc>
              <a:spcBef>
                <a:spcPts val="0"/>
              </a:spcBef>
              <a:spcAft>
                <a:spcPts val="0"/>
              </a:spcAft>
              <a:buClr>
                <a:srgbClr val="0070C0"/>
              </a:buClr>
              <a:buSzTx/>
              <a:buFont typeface="Arial"/>
              <a:buNone/>
              <a:tabLst/>
              <a:defRPr/>
            </a:pPr>
            <a:r>
              <a:rPr kumimoji="0" lang="en-GB" sz="4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4.  CLCH Maximising Independence Team 08.30-16.30 Monday to Friday </a:t>
            </a:r>
            <a:endPar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71475" marR="0" lvl="0" indent="-402279" algn="l" defTabSz="536372" rtl="0" eaLnBrk="1" fontAlgn="auto" latinLnBrk="0" hangingPunct="1">
              <a:lnSpc>
                <a:spcPct val="107000"/>
              </a:lnSpc>
              <a:spcBef>
                <a:spcPts val="0"/>
              </a:spcBef>
              <a:spcAft>
                <a:spcPts val="0"/>
              </a:spcAft>
              <a:buClrTx/>
              <a:buSzTx/>
              <a:buFont typeface="Arial"/>
              <a:buChar char="•"/>
              <a:tabLst/>
              <a:defRPr/>
            </a:pPr>
            <a:r>
              <a:rPr kumimoji="0" lang="en-GB" sz="4400" b="1" i="0" u="none" strike="noStrike" kern="1200" cap="none" spc="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rPr>
              <a:t>Urgent referrals (72 hours) </a:t>
            </a: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(via SPA) </a:t>
            </a:r>
            <a:r>
              <a:rPr kumimoji="0" lang="en-GB"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Tel</a:t>
            </a: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0333 300 2350</a:t>
            </a:r>
            <a:r>
              <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GB" sz="4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(Mon to Fri)</a:t>
            </a:r>
            <a:endPar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71475" marR="0" lvl="0" indent="-402279" algn="l" defTabSz="536372" rtl="0" eaLnBrk="1" fontAlgn="auto" latinLnBrk="0" hangingPunct="1">
              <a:lnSpc>
                <a:spcPct val="107000"/>
              </a:lnSpc>
              <a:spcBef>
                <a:spcPts val="0"/>
              </a:spcBef>
              <a:spcAft>
                <a:spcPts val="0"/>
              </a:spcAft>
              <a:buClrTx/>
              <a:buSzTx/>
              <a:buFont typeface="Arial"/>
              <a:buChar char="•"/>
              <a:tabLst/>
              <a:defRPr/>
            </a:pPr>
            <a:r>
              <a:rPr kumimoji="0" lang="en-GB" sz="44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Routine referrals (15 days) </a:t>
            </a: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(via SPA) </a:t>
            </a:r>
            <a:r>
              <a:rPr kumimoji="0" lang="en-GB"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Tel</a:t>
            </a: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0333 300 2350</a:t>
            </a:r>
            <a:r>
              <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GB" sz="4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(Mon to Fri)</a:t>
            </a: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536372" rtl="0" eaLnBrk="1" fontAlgn="auto" latinLnBrk="0" hangingPunct="1">
              <a:lnSpc>
                <a:spcPct val="107000"/>
              </a:lnSpc>
              <a:spcBef>
                <a:spcPts val="0"/>
              </a:spcBef>
              <a:spcAft>
                <a:spcPts val="0"/>
              </a:spcAft>
              <a:buClr>
                <a:srgbClr val="0070C0"/>
              </a:buClr>
              <a:buSzTx/>
              <a:buFont typeface="Arial"/>
              <a:buNone/>
              <a:tabLst/>
              <a:defRPr/>
            </a:pPr>
            <a:r>
              <a:rPr kumimoji="0" lang="en-GB" sz="44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5.  Community services via SPA </a:t>
            </a:r>
            <a:r>
              <a:rPr kumimoji="0" lang="en-GB" sz="44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(non-urgent)</a:t>
            </a:r>
            <a:endPar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78606" marR="0" lvl="0" indent="-278606" algn="just" defTabSz="536372"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Diabetes Specialist Nurses </a:t>
            </a:r>
          </a:p>
          <a:p>
            <a:pPr marL="278606" marR="0" lvl="0" indent="-278606" algn="just" defTabSz="536372"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Heart Failure Nurses </a:t>
            </a:r>
          </a:p>
          <a:p>
            <a:pPr marL="278606" marR="0" lvl="0" indent="-278606" algn="just" defTabSz="536372"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Respiratory Nurse Specialists </a:t>
            </a:r>
          </a:p>
          <a:p>
            <a:pPr marL="278606" marR="0" lvl="0" indent="-278606" algn="just" defTabSz="536372"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Tissue Viability Nurses </a:t>
            </a:r>
          </a:p>
          <a:p>
            <a:pPr marL="278606" marR="0" lvl="0" indent="-278606" algn="just" defTabSz="536372"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Continence Nurses</a:t>
            </a:r>
          </a:p>
          <a:p>
            <a:pPr marL="0" marR="0" lvl="0" indent="0" algn="l" defTabSz="536372" rtl="0" eaLnBrk="1" fontAlgn="auto" latinLnBrk="0" hangingPunct="1">
              <a:lnSpc>
                <a:spcPct val="107000"/>
              </a:lnSpc>
              <a:spcBef>
                <a:spcPts val="0"/>
              </a:spcBef>
              <a:spcAft>
                <a:spcPts val="0"/>
              </a:spcAft>
              <a:buClrTx/>
              <a:buSzTx/>
              <a:buFont typeface="Arial"/>
              <a:buNone/>
              <a:tabLst/>
              <a:defRPr/>
            </a:pPr>
            <a:r>
              <a:rPr kumimoji="0" lang="en-GB" sz="44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Routine referrals</a:t>
            </a:r>
            <a:r>
              <a:rPr kumimoji="0" lang="en-GB" sz="44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(via SPA) 0333 300 2350</a:t>
            </a:r>
            <a:r>
              <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GB" sz="4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(lines are manned Monday to Friday from 8am to 8pm and Saturday, Sunday, and Bank Holidays from 8am to 5pm)</a:t>
            </a:r>
            <a:endParaRPr kumimoji="0" lang="en-GB"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13" name="Content Placeholder 12">
            <a:extLst>
              <a:ext uri="{FF2B5EF4-FFF2-40B4-BE49-F238E27FC236}">
                <a16:creationId xmlns:a16="http://schemas.microsoft.com/office/drawing/2014/main" id="{186C23D8-1AD8-8C35-F1B8-00EF7688F321}"/>
              </a:ext>
            </a:extLst>
          </p:cNvPr>
          <p:cNvSpPr>
            <a:spLocks noGrp="1"/>
          </p:cNvSpPr>
          <p:nvPr>
            <p:ph sz="half" idx="2"/>
          </p:nvPr>
        </p:nvSpPr>
        <p:spPr>
          <a:xfrm>
            <a:off x="5621867" y="1523999"/>
            <a:ext cx="4159610" cy="4639734"/>
          </a:xfrm>
        </p:spPr>
        <p:txBody>
          <a:bodyPr>
            <a:normAutofit fontScale="25000" lnSpcReduction="20000"/>
          </a:bodyPr>
          <a:lstStyle/>
          <a:p>
            <a:pPr marL="603647" indent="-603647">
              <a:lnSpc>
                <a:spcPct val="107000"/>
              </a:lnSpc>
              <a:spcAft>
                <a:spcPts val="650"/>
              </a:spcAft>
              <a:buClr>
                <a:srgbClr val="0070C0"/>
              </a:buClr>
              <a:buAutoNum type="arabicPeriod" startAt="6"/>
            </a:pPr>
            <a:r>
              <a:rPr lang="en-GB" sz="4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End of life</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650"/>
              </a:spcAft>
              <a:buClr>
                <a:srgbClr val="0070C0"/>
              </a:buClr>
              <a:buNone/>
            </a:pPr>
            <a:r>
              <a:rPr lang="en-GB" sz="4800" b="1" dirty="0">
                <a:solidFill>
                  <a:srgbClr val="000000"/>
                </a:solidFill>
                <a:latin typeface="Calibri" panose="020F0502020204030204" pitchFamily="34" charset="0"/>
                <a:ea typeface="Calibri" panose="020F0502020204030204" pitchFamily="34" charset="0"/>
              </a:rPr>
              <a:t>Royal Trinity Hospice</a:t>
            </a:r>
            <a:r>
              <a:rPr lang="en-GB" sz="4800" dirty="0">
                <a:solidFill>
                  <a:srgbClr val="000000"/>
                </a:solidFill>
                <a:latin typeface="Calibri" panose="020F0502020204030204" pitchFamily="34" charset="0"/>
                <a:ea typeface="Calibri" panose="020F0502020204030204" pitchFamily="34" charset="0"/>
              </a:rPr>
              <a:t> -  30 Clapham Common North Side, London, SW4 0RN</a:t>
            </a:r>
            <a:br>
              <a:rPr lang="en-GB" sz="4800" dirty="0">
                <a:solidFill>
                  <a:srgbClr val="000000"/>
                </a:solidFill>
                <a:latin typeface="Calibri" panose="020F0502020204030204" pitchFamily="34" charset="0"/>
                <a:ea typeface="Calibri" panose="020F0502020204030204" pitchFamily="34" charset="0"/>
              </a:rPr>
            </a:br>
            <a:r>
              <a:rPr lang="en-GB" sz="4800" b="1" dirty="0">
                <a:solidFill>
                  <a:srgbClr val="000000"/>
                </a:solidFill>
                <a:latin typeface="Calibri" panose="020F0502020204030204" pitchFamily="34" charset="0"/>
                <a:ea typeface="Calibri" panose="020F0502020204030204" pitchFamily="34" charset="0"/>
              </a:rPr>
              <a:t>Tel</a:t>
            </a:r>
            <a:r>
              <a:rPr lang="en-GB" sz="4800" dirty="0">
                <a:solidFill>
                  <a:srgbClr val="000000"/>
                </a:solidFill>
                <a:latin typeface="Calibri" panose="020F0502020204030204" pitchFamily="34" charset="0"/>
                <a:ea typeface="Calibri" panose="020F0502020204030204" pitchFamily="34" charset="0"/>
              </a:rPr>
              <a:t>: 020 7787 1000 </a:t>
            </a:r>
            <a:br>
              <a:rPr lang="en-GB" sz="4800" dirty="0">
                <a:solidFill>
                  <a:srgbClr val="000000"/>
                </a:solidFill>
                <a:latin typeface="Calibri" panose="020F0502020204030204" pitchFamily="34" charset="0"/>
                <a:ea typeface="Calibri" panose="020F0502020204030204" pitchFamily="34" charset="0"/>
              </a:rPr>
            </a:br>
            <a:r>
              <a:rPr lang="en-GB" sz="4800" b="1" dirty="0">
                <a:solidFill>
                  <a:srgbClr val="000000"/>
                </a:solidFill>
                <a:latin typeface="Calibri" panose="020F0502020204030204" pitchFamily="34" charset="0"/>
                <a:ea typeface="Calibri" panose="020F0502020204030204" pitchFamily="34" charset="0"/>
              </a:rPr>
              <a:t>General enquiry</a:t>
            </a:r>
            <a:r>
              <a:rPr lang="en-GB" sz="4800" b="1" dirty="0">
                <a:solidFill>
                  <a:srgbClr val="212529"/>
                </a:solidFill>
                <a:latin typeface="Raleway" pitchFamily="2" charset="0"/>
                <a:ea typeface="Calibri" panose="020F0502020204030204" pitchFamily="34" charset="0"/>
              </a:rPr>
              <a:t> </a:t>
            </a:r>
            <a:r>
              <a:rPr lang="en-GB" sz="4800" b="1" dirty="0">
                <a:solidFill>
                  <a:srgbClr val="000000"/>
                </a:solidFill>
                <a:latin typeface="Calibri" panose="020F0502020204030204" pitchFamily="34" charset="0"/>
                <a:ea typeface="Calibri" panose="020F0502020204030204" pitchFamily="34" charset="0"/>
              </a:rPr>
              <a:t>email</a:t>
            </a:r>
            <a:r>
              <a:rPr lang="en-GB" sz="4800" dirty="0">
                <a:solidFill>
                  <a:srgbClr val="000000"/>
                </a:solidFill>
                <a:latin typeface="Calibri" panose="020F0502020204030204" pitchFamily="34" charset="0"/>
                <a:ea typeface="Calibri" panose="020F0502020204030204" pitchFamily="34" charset="0"/>
              </a:rPr>
              <a:t>: </a:t>
            </a:r>
            <a:r>
              <a:rPr lang="en-GB" sz="4800" dirty="0" err="1">
                <a:solidFill>
                  <a:srgbClr val="000000"/>
                </a:solidFill>
                <a:latin typeface="Calibri" panose="020F0502020204030204" pitchFamily="34" charset="0"/>
                <a:ea typeface="Calibri" panose="020F0502020204030204" pitchFamily="34" charset="0"/>
                <a:hlinkClick r:id="rId6"/>
              </a:rPr>
              <a:t>enquiries@royaltrinityhospice.london</a:t>
            </a:r>
            <a:r>
              <a:rPr lang="en-GB" sz="4800" dirty="0">
                <a:solidFill>
                  <a:srgbClr val="000000"/>
                </a:solidFill>
                <a:latin typeface="Calibri" panose="020F0502020204030204" pitchFamily="34" charset="0"/>
                <a:ea typeface="Calibri" panose="020F0502020204030204" pitchFamily="34" charset="0"/>
              </a:rPr>
              <a:t>  </a:t>
            </a:r>
            <a:br>
              <a:rPr lang="en-GB" sz="4800" dirty="0">
                <a:solidFill>
                  <a:srgbClr val="000000"/>
                </a:solidFill>
                <a:latin typeface="Calibri" panose="020F0502020204030204" pitchFamily="34" charset="0"/>
                <a:ea typeface="Calibri" panose="020F0502020204030204" pitchFamily="34" charset="0"/>
              </a:rPr>
            </a:br>
            <a:r>
              <a:rPr lang="en-GB" sz="4800" b="1" dirty="0">
                <a:solidFill>
                  <a:srgbClr val="000000"/>
                </a:solidFill>
                <a:latin typeface="Calibri" panose="020F0502020204030204" pitchFamily="34" charset="0"/>
                <a:ea typeface="Calibri" panose="020F0502020204030204" pitchFamily="34" charset="0"/>
              </a:rPr>
              <a:t>Referral email</a:t>
            </a:r>
            <a:r>
              <a:rPr lang="en-GB" sz="4800" dirty="0">
                <a:solidFill>
                  <a:srgbClr val="000000"/>
                </a:solidFill>
                <a:latin typeface="Calibri" panose="020F0502020204030204" pitchFamily="34" charset="0"/>
                <a:ea typeface="Calibri" panose="020F0502020204030204" pitchFamily="34" charset="0"/>
              </a:rPr>
              <a:t>:  </a:t>
            </a:r>
            <a:r>
              <a:rPr lang="en-GB" sz="4800" dirty="0">
                <a:solidFill>
                  <a:srgbClr val="000000"/>
                </a:solidFill>
                <a:latin typeface="Calibri" panose="020F0502020204030204" pitchFamily="34" charset="0"/>
                <a:ea typeface="Calibri" panose="020F0502020204030204" pitchFamily="34" charset="0"/>
                <a:hlinkClick r:id="rId7"/>
              </a:rPr>
              <a:t>rth.referrals@nhs.net</a:t>
            </a:r>
            <a:r>
              <a:rPr lang="en-GB" sz="4800" dirty="0">
                <a:solidFill>
                  <a:srgbClr val="000000"/>
                </a:solidFill>
                <a:latin typeface="Calibri" panose="020F0502020204030204" pitchFamily="34" charset="0"/>
                <a:ea typeface="Calibri" panose="020F0502020204030204" pitchFamily="34" charset="0"/>
              </a:rPr>
              <a:t>   </a:t>
            </a:r>
            <a:endParaRPr lang="en-GB" sz="4800" dirty="0">
              <a:latin typeface="Times New Roman" panose="02020603050405020304" pitchFamily="18" charset="0"/>
              <a:ea typeface="Calibri" panose="020F0502020204030204" pitchFamily="34" charset="0"/>
            </a:endParaRPr>
          </a:p>
          <a:p>
            <a:pPr marL="0" indent="0">
              <a:lnSpc>
                <a:spcPct val="107000"/>
              </a:lnSpc>
              <a:spcBef>
                <a:spcPts val="0"/>
              </a:spcBef>
              <a:buClr>
                <a:srgbClr val="0070C0"/>
              </a:buClr>
              <a:buNone/>
            </a:pPr>
            <a:r>
              <a:rPr lang="en-GB" sz="4800" b="1" dirty="0">
                <a:solidFill>
                  <a:srgbClr val="000000"/>
                </a:solidFill>
                <a:latin typeface="Calibri" panose="020F0502020204030204" pitchFamily="34" charset="0"/>
                <a:ea typeface="Calibri" panose="020F0502020204030204" pitchFamily="34" charset="0"/>
                <a:cs typeface="Calibri" panose="020F0502020204030204" pitchFamily="34" charset="0"/>
              </a:rPr>
              <a:t>Wandsworth End of life Care Coordination Service (</a:t>
            </a:r>
            <a:r>
              <a:rPr lang="en-GB" sz="4800" b="1" dirty="0" err="1">
                <a:solidFill>
                  <a:srgbClr val="000000"/>
                </a:solidFill>
                <a:latin typeface="Calibri" panose="020F0502020204030204" pitchFamily="34" charset="0"/>
                <a:ea typeface="Calibri" panose="020F0502020204030204" pitchFamily="34" charset="0"/>
                <a:cs typeface="Calibri" panose="020F0502020204030204" pitchFamily="34" charset="0"/>
              </a:rPr>
              <a:t>WEoLCCS</a:t>
            </a:r>
            <a:r>
              <a:rPr lang="en-GB" sz="48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GB" sz="48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Clr>
                <a:srgbClr val="0070C0"/>
              </a:buClr>
              <a:buNone/>
            </a:pPr>
            <a:r>
              <a:rPr lang="en-GB" sz="4800" dirty="0">
                <a:solidFill>
                  <a:srgbClr val="000000"/>
                </a:solidFill>
                <a:latin typeface="Calibri" panose="020F0502020204030204" pitchFamily="34" charset="0"/>
                <a:ea typeface="Calibri" panose="020F0502020204030204" pitchFamily="34" charset="0"/>
                <a:cs typeface="Calibri" panose="020F0502020204030204" pitchFamily="34" charset="0"/>
              </a:rPr>
              <a:t>Open 8am-8pm daily including public holidays</a:t>
            </a:r>
            <a:br>
              <a:rPr lang="en-GB" sz="48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GB" sz="4800" b="1" dirty="0">
                <a:solidFill>
                  <a:srgbClr val="000000"/>
                </a:solidFill>
                <a:latin typeface="Calibri" panose="020F0502020204030204" pitchFamily="34" charset="0"/>
                <a:ea typeface="Calibri" panose="020F0502020204030204" pitchFamily="34" charset="0"/>
                <a:cs typeface="Calibri" panose="020F0502020204030204" pitchFamily="34" charset="0"/>
              </a:rPr>
              <a:t>Tel:</a:t>
            </a:r>
            <a:r>
              <a:rPr lang="en-GB" sz="4800" dirty="0">
                <a:solidFill>
                  <a:srgbClr val="000000"/>
                </a:solidFill>
                <a:latin typeface="Calibri" panose="020F0502020204030204" pitchFamily="34" charset="0"/>
                <a:ea typeface="Calibri" panose="020F0502020204030204" pitchFamily="34" charset="0"/>
                <a:cs typeface="Calibri" panose="020F0502020204030204" pitchFamily="34" charset="0"/>
              </a:rPr>
              <a:t> 0300 3000 116 </a:t>
            </a:r>
            <a:br>
              <a:rPr lang="en-GB" sz="48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GB" sz="4800" b="1" dirty="0">
                <a:solidFill>
                  <a:srgbClr val="000000"/>
                </a:solidFill>
                <a:latin typeface="Calibri" panose="020F0502020204030204" pitchFamily="34" charset="0"/>
                <a:ea typeface="Calibri" panose="020F0502020204030204" pitchFamily="34" charset="0"/>
                <a:cs typeface="Calibri" panose="020F0502020204030204" pitchFamily="34" charset="0"/>
              </a:rPr>
              <a:t>Email</a:t>
            </a:r>
            <a:r>
              <a:rPr lang="en-GB" sz="4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48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rPr>
              <a:t>TRIH.Wandsworth-EOLCCC@nhs.net</a:t>
            </a:r>
            <a:endParaRPr lang="en-GB" sz="4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Clr>
                <a:srgbClr val="0070C0"/>
              </a:buClr>
              <a:buNone/>
            </a:pP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Clr>
                <a:srgbClr val="0070C0"/>
              </a:buClr>
              <a:buNone/>
            </a:pPr>
            <a:r>
              <a:rPr lang="en-GB" sz="4800" b="1" i="1" dirty="0">
                <a:solidFill>
                  <a:srgbClr val="7030A0"/>
                </a:solidFill>
                <a:latin typeface="Calibri" panose="020F0502020204030204" pitchFamily="34" charset="0"/>
                <a:ea typeface="Calibri" panose="020F0502020204030204" pitchFamily="34" charset="0"/>
                <a:cs typeface="Times New Roman" panose="02020603050405020304" pitchFamily="18" charset="0"/>
              </a:rPr>
              <a:t>Out of hours (6.30pm to 8am)</a:t>
            </a:r>
            <a:endParaRPr lang="en-GB" sz="4800" i="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GB" sz="4800" b="1" dirty="0">
                <a:latin typeface="Calibri" panose="020F0502020204030204" pitchFamily="34" charset="0"/>
                <a:ea typeface="Calibri" panose="020F0502020204030204" pitchFamily="34" charset="0"/>
                <a:cs typeface="Times New Roman" panose="02020603050405020304" pitchFamily="18" charset="0"/>
              </a:rPr>
              <a:t>Out of Hours GP</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GB" sz="4800" dirty="0">
                <a:latin typeface="Calibri" panose="020F0502020204030204" pitchFamily="34" charset="0"/>
                <a:ea typeface="Calibri" panose="020F0502020204030204" pitchFamily="34" charset="0"/>
                <a:cs typeface="Times New Roman" panose="02020603050405020304" pitchFamily="18" charset="0"/>
              </a:rPr>
              <a:t>Does your resident have a plan (urgent care plan) that records their wishes? Please alert OOHs GP to record if yes.</a:t>
            </a:r>
          </a:p>
          <a:p>
            <a:pPr>
              <a:lnSpc>
                <a:spcPct val="107000"/>
              </a:lnSpc>
              <a:spcBef>
                <a:spcPts val="0"/>
              </a:spcBef>
            </a:pPr>
            <a:r>
              <a:rPr lang="en-GB" sz="4800" dirty="0">
                <a:latin typeface="Calibri" panose="020F0502020204030204" pitchFamily="34" charset="0"/>
                <a:ea typeface="Calibri" panose="020F0502020204030204" pitchFamily="34" charset="0"/>
                <a:cs typeface="Times New Roman" panose="02020603050405020304" pitchFamily="18" charset="0"/>
              </a:rPr>
              <a:t>Please contact: </a:t>
            </a:r>
          </a:p>
          <a:p>
            <a:pPr marL="0" indent="0">
              <a:lnSpc>
                <a:spcPct val="107000"/>
              </a:lnSpc>
              <a:buNone/>
            </a:pPr>
            <a:r>
              <a:rPr lang="en-GB" sz="4800" dirty="0">
                <a:latin typeface="Calibri" panose="020F0502020204030204" pitchFamily="34" charset="0"/>
                <a:ea typeface="Calibri" panose="020F0502020204030204" pitchFamily="34" charset="0"/>
                <a:cs typeface="Times New Roman" panose="02020603050405020304" pitchFamily="18" charset="0"/>
              </a:rPr>
              <a:t>your GP practice if a resident does not have a plan (urgent care plan) in place.</a:t>
            </a:r>
          </a:p>
          <a:p>
            <a:pPr>
              <a:lnSpc>
                <a:spcPct val="107000"/>
              </a:lnSpc>
              <a:spcBef>
                <a:spcPts val="0"/>
              </a:spcBef>
            </a:pPr>
            <a:r>
              <a:rPr lang="en-GB" sz="4800" b="1" dirty="0">
                <a:latin typeface="Calibri" panose="020F0502020204030204" pitchFamily="34" charset="0"/>
                <a:ea typeface="Calibri" panose="020F0502020204030204" pitchFamily="34" charset="0"/>
                <a:cs typeface="Times New Roman" panose="02020603050405020304" pitchFamily="18" charset="0"/>
              </a:rPr>
              <a:t>Night nurses (via NHS 111 and SPA)</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GB" sz="4800" b="1" dirty="0">
                <a:latin typeface="Calibri" panose="020F0502020204030204" pitchFamily="34" charset="0"/>
                <a:ea typeface="Calibri" panose="020F0502020204030204" pitchFamily="34" charset="0"/>
                <a:cs typeface="Times New Roman" panose="02020603050405020304" pitchFamily="18" charset="0"/>
              </a:rPr>
              <a:t>NHS 111*6</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GB" sz="4800" b="1" dirty="0">
                <a:solidFill>
                  <a:srgbClr val="000000"/>
                </a:solidFill>
                <a:latin typeface="Calibri" panose="020F0502020204030204" pitchFamily="34" charset="0"/>
                <a:ea typeface="Calibri" panose="020F0502020204030204" pitchFamily="34" charset="0"/>
              </a:rPr>
              <a:t>End of life out of hours advice</a:t>
            </a:r>
            <a:r>
              <a:rPr lang="en-GB" sz="4800" dirty="0">
                <a:solidFill>
                  <a:srgbClr val="000000"/>
                </a:solidFill>
                <a:latin typeface="Calibri" panose="020F0502020204030204" pitchFamily="34" charset="0"/>
                <a:ea typeface="Calibri" panose="020F0502020204030204" pitchFamily="34" charset="0"/>
              </a:rPr>
              <a:t> - Trinity Hospice; Out of hours advice (patients &amp; carers &amp; clinicians); 020 7787 1062</a:t>
            </a:r>
            <a:endParaRPr lang="en-GB" sz="48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650"/>
              </a:spcAft>
              <a:buNone/>
            </a:pPr>
            <a:r>
              <a:rPr lang="en-GB" sz="48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For a NEWS score from 1 to 6</a:t>
            </a:r>
            <a:endParaRPr lang="en-GB" sz="4800" b="1"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9" name="Rectangle 1">
            <a:extLst>
              <a:ext uri="{FF2B5EF4-FFF2-40B4-BE49-F238E27FC236}">
                <a16:creationId xmlns:a16="http://schemas.microsoft.com/office/drawing/2014/main" id="{15B4DB09-5E15-DD4A-8F5E-6EA7147FB913}"/>
              </a:ext>
            </a:extLst>
          </p:cNvPr>
          <p:cNvSpPr>
            <a:spLocks noChangeArrowheads="1"/>
          </p:cNvSpPr>
          <p:nvPr/>
        </p:nvSpPr>
        <p:spPr bwMode="auto">
          <a:xfrm>
            <a:off x="-462756" y="-1433423"/>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GB"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2F5597"/>
                </a:solidFill>
                <a:effectLst/>
                <a:latin typeface="Arial" panose="020B0604020202020204" pitchFamily="34" charset="0"/>
                <a:ea typeface="Calibri" panose="020F0502020204030204" pitchFamily="34" charset="0"/>
              </a:rPr>
              <a:t>………………………………………………………………………………………..</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521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p:cNvSpPr>
          <p:nvPr/>
        </p:nvSpPr>
        <p:spPr bwMode="hidden">
          <a:xfrm>
            <a:off x="0" y="5858128"/>
            <a:ext cx="9906000" cy="1070421"/>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adFill flip="none" rotWithShape="1">
            <a:gsLst>
              <a:gs pos="0">
                <a:srgbClr val="0B32A1"/>
              </a:gs>
              <a:gs pos="100000">
                <a:srgbClr val="FFFFFF"/>
              </a:gs>
            </a:gsLst>
            <a:lin ang="10800000" scaled="0"/>
            <a:tileRect/>
          </a:gradFill>
          <a:ln w="9525">
            <a:noFill/>
            <a:round/>
            <a:headEnd/>
            <a:tailEnd/>
          </a:ln>
        </p:spPr>
        <p:txBody>
          <a:bodyPr vert="horz" wrap="square" lIns="107275" tIns="53637" rIns="107275" bIns="53637" numCol="1" anchor="t" anchorCtr="0" compatLnSpc="1">
            <a:prstTxWarp prst="textNoShape">
              <a:avLst/>
            </a:prstTxWarp>
          </a:bodyPr>
          <a:lstStyle/>
          <a:p>
            <a:endParaRPr lang="en-US"/>
          </a:p>
        </p:txBody>
      </p:sp>
      <p:pic>
        <p:nvPicPr>
          <p:cNvPr id="3" name="Picture 2" descr="RichWand Logo RGB.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992" y="5782961"/>
            <a:ext cx="2589162" cy="549217"/>
          </a:xfrm>
          <a:prstGeom prst="rect">
            <a:avLst/>
          </a:prstGeom>
        </p:spPr>
      </p:pic>
      <p:pic>
        <p:nvPicPr>
          <p:cNvPr id="4" name="Picture 3">
            <a:extLst>
              <a:ext uri="{FF2B5EF4-FFF2-40B4-BE49-F238E27FC236}">
                <a16:creationId xmlns:a16="http://schemas.microsoft.com/office/drawing/2014/main" id="{39713ADF-268B-16D7-1588-7E6D450986D8}"/>
              </a:ext>
            </a:extLst>
          </p:cNvPr>
          <p:cNvPicPr>
            <a:picLocks noChangeAspect="1"/>
          </p:cNvPicPr>
          <p:nvPr/>
        </p:nvPicPr>
        <p:blipFill>
          <a:blip r:embed="rId3"/>
          <a:stretch>
            <a:fillRect/>
          </a:stretch>
        </p:blipFill>
        <p:spPr>
          <a:xfrm>
            <a:off x="546567" y="161505"/>
            <a:ext cx="938865" cy="896190"/>
          </a:xfrm>
          <a:prstGeom prst="rect">
            <a:avLst/>
          </a:prstGeom>
        </p:spPr>
      </p:pic>
      <p:pic>
        <p:nvPicPr>
          <p:cNvPr id="5" name="Picture 4">
            <a:extLst>
              <a:ext uri="{FF2B5EF4-FFF2-40B4-BE49-F238E27FC236}">
                <a16:creationId xmlns:a16="http://schemas.microsoft.com/office/drawing/2014/main" id="{FC7A8515-4E7A-8882-441A-3519D5570554}"/>
              </a:ext>
            </a:extLst>
          </p:cNvPr>
          <p:cNvPicPr>
            <a:picLocks noChangeAspect="1"/>
          </p:cNvPicPr>
          <p:nvPr/>
        </p:nvPicPr>
        <p:blipFill>
          <a:blip r:embed="rId3"/>
          <a:stretch>
            <a:fillRect/>
          </a:stretch>
        </p:blipFill>
        <p:spPr>
          <a:xfrm>
            <a:off x="8879721" y="161505"/>
            <a:ext cx="938865" cy="896190"/>
          </a:xfrm>
          <a:prstGeom prst="rect">
            <a:avLst/>
          </a:prstGeom>
        </p:spPr>
      </p:pic>
      <p:pic>
        <p:nvPicPr>
          <p:cNvPr id="7" name="Picture 6">
            <a:extLst>
              <a:ext uri="{FF2B5EF4-FFF2-40B4-BE49-F238E27FC236}">
                <a16:creationId xmlns:a16="http://schemas.microsoft.com/office/drawing/2014/main" id="{411D0DD0-5A40-0144-D3B4-24911D618C1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4523" y="5320968"/>
            <a:ext cx="1052286" cy="1473201"/>
          </a:xfrm>
          <a:prstGeom prst="rect">
            <a:avLst/>
          </a:prstGeom>
        </p:spPr>
      </p:pic>
      <p:sp>
        <p:nvSpPr>
          <p:cNvPr id="9" name="Rectangle 1">
            <a:extLst>
              <a:ext uri="{FF2B5EF4-FFF2-40B4-BE49-F238E27FC236}">
                <a16:creationId xmlns:a16="http://schemas.microsoft.com/office/drawing/2014/main" id="{15B4DB09-5E15-DD4A-8F5E-6EA7147FB913}"/>
              </a:ext>
            </a:extLst>
          </p:cNvPr>
          <p:cNvSpPr>
            <a:spLocks noChangeArrowheads="1"/>
          </p:cNvSpPr>
          <p:nvPr/>
        </p:nvSpPr>
        <p:spPr bwMode="auto">
          <a:xfrm>
            <a:off x="-462756" y="-1433423"/>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GB"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2F5597"/>
                </a:solidFill>
                <a:effectLst/>
                <a:latin typeface="Arial" panose="020B0604020202020204" pitchFamily="34" charset="0"/>
                <a:ea typeface="Calibri" panose="020F0502020204030204" pitchFamily="34" charset="0"/>
              </a:rPr>
              <a:t>………………………………………………………………………………………..</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7" name="Picture 16">
            <a:extLst>
              <a:ext uri="{FF2B5EF4-FFF2-40B4-BE49-F238E27FC236}">
                <a16:creationId xmlns:a16="http://schemas.microsoft.com/office/drawing/2014/main" id="{0596A873-7E44-13A9-9709-D66D7B3AEA6F}"/>
              </a:ext>
            </a:extLst>
          </p:cNvPr>
          <p:cNvPicPr>
            <a:picLocks noChangeAspect="1"/>
          </p:cNvPicPr>
          <p:nvPr/>
        </p:nvPicPr>
        <p:blipFill>
          <a:blip r:embed="rId6"/>
          <a:stretch>
            <a:fillRect/>
          </a:stretch>
        </p:blipFill>
        <p:spPr>
          <a:xfrm>
            <a:off x="1176809" y="821267"/>
            <a:ext cx="7947942" cy="4888685"/>
          </a:xfrm>
          <a:prstGeom prst="rect">
            <a:avLst/>
          </a:prstGeom>
        </p:spPr>
      </p:pic>
    </p:spTree>
    <p:extLst>
      <p:ext uri="{BB962C8B-B14F-4D97-AF65-F5344CB8AC3E}">
        <p14:creationId xmlns:p14="http://schemas.microsoft.com/office/powerpoint/2010/main" val="2238575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p:cNvSpPr>
          <p:nvPr/>
        </p:nvSpPr>
        <p:spPr bwMode="hidden">
          <a:xfrm>
            <a:off x="0" y="5858128"/>
            <a:ext cx="9906000" cy="1070421"/>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adFill flip="none" rotWithShape="1">
            <a:gsLst>
              <a:gs pos="0">
                <a:srgbClr val="0B32A1"/>
              </a:gs>
              <a:gs pos="100000">
                <a:srgbClr val="FFFFFF"/>
              </a:gs>
            </a:gsLst>
            <a:lin ang="10800000" scaled="0"/>
            <a:tileRect/>
          </a:gradFill>
          <a:ln w="9525">
            <a:noFill/>
            <a:round/>
            <a:headEnd/>
            <a:tailEnd/>
          </a:ln>
        </p:spPr>
        <p:txBody>
          <a:bodyPr vert="horz" wrap="square" lIns="107275" tIns="53637" rIns="107275" bIns="53637" numCol="1" anchor="t" anchorCtr="0" compatLnSpc="1">
            <a:prstTxWarp prst="textNoShape">
              <a:avLst/>
            </a:prstTxWarp>
          </a:bodyPr>
          <a:lstStyle/>
          <a:p>
            <a:endParaRPr lang="en-US"/>
          </a:p>
        </p:txBody>
      </p:sp>
      <p:pic>
        <p:nvPicPr>
          <p:cNvPr id="3" name="Picture 2" descr="RichWand Logo RGB.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992" y="5782961"/>
            <a:ext cx="2589162" cy="549217"/>
          </a:xfrm>
          <a:prstGeom prst="rect">
            <a:avLst/>
          </a:prstGeom>
        </p:spPr>
      </p:pic>
      <p:pic>
        <p:nvPicPr>
          <p:cNvPr id="4" name="Picture 3">
            <a:extLst>
              <a:ext uri="{FF2B5EF4-FFF2-40B4-BE49-F238E27FC236}">
                <a16:creationId xmlns:a16="http://schemas.microsoft.com/office/drawing/2014/main" id="{39713ADF-268B-16D7-1588-7E6D450986D8}"/>
              </a:ext>
            </a:extLst>
          </p:cNvPr>
          <p:cNvPicPr>
            <a:picLocks noChangeAspect="1"/>
          </p:cNvPicPr>
          <p:nvPr/>
        </p:nvPicPr>
        <p:blipFill>
          <a:blip r:embed="rId3"/>
          <a:stretch>
            <a:fillRect/>
          </a:stretch>
        </p:blipFill>
        <p:spPr>
          <a:xfrm>
            <a:off x="546567" y="161505"/>
            <a:ext cx="938865" cy="896190"/>
          </a:xfrm>
          <a:prstGeom prst="rect">
            <a:avLst/>
          </a:prstGeom>
        </p:spPr>
      </p:pic>
      <p:pic>
        <p:nvPicPr>
          <p:cNvPr id="5" name="Picture 4">
            <a:extLst>
              <a:ext uri="{FF2B5EF4-FFF2-40B4-BE49-F238E27FC236}">
                <a16:creationId xmlns:a16="http://schemas.microsoft.com/office/drawing/2014/main" id="{FC7A8515-4E7A-8882-441A-3519D5570554}"/>
              </a:ext>
            </a:extLst>
          </p:cNvPr>
          <p:cNvPicPr>
            <a:picLocks noChangeAspect="1"/>
          </p:cNvPicPr>
          <p:nvPr/>
        </p:nvPicPr>
        <p:blipFill>
          <a:blip r:embed="rId3"/>
          <a:stretch>
            <a:fillRect/>
          </a:stretch>
        </p:blipFill>
        <p:spPr>
          <a:xfrm>
            <a:off x="8879721" y="161505"/>
            <a:ext cx="938865" cy="896190"/>
          </a:xfrm>
          <a:prstGeom prst="rect">
            <a:avLst/>
          </a:prstGeom>
        </p:spPr>
      </p:pic>
      <p:pic>
        <p:nvPicPr>
          <p:cNvPr id="7" name="Picture 6">
            <a:extLst>
              <a:ext uri="{FF2B5EF4-FFF2-40B4-BE49-F238E27FC236}">
                <a16:creationId xmlns:a16="http://schemas.microsoft.com/office/drawing/2014/main" id="{411D0DD0-5A40-0144-D3B4-24911D618C1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99434" y="5320968"/>
            <a:ext cx="1052286" cy="1473201"/>
          </a:xfrm>
          <a:prstGeom prst="rect">
            <a:avLst/>
          </a:prstGeom>
        </p:spPr>
      </p:pic>
      <p:sp>
        <p:nvSpPr>
          <p:cNvPr id="6" name="Content Placeholder 5">
            <a:extLst>
              <a:ext uri="{FF2B5EF4-FFF2-40B4-BE49-F238E27FC236}">
                <a16:creationId xmlns:a16="http://schemas.microsoft.com/office/drawing/2014/main" id="{70DBB931-E175-4988-53E6-F4B681BF2015}"/>
              </a:ext>
            </a:extLst>
          </p:cNvPr>
          <p:cNvSpPr>
            <a:spLocks noGrp="1"/>
          </p:cNvSpPr>
          <p:nvPr>
            <p:ph idx="1"/>
          </p:nvPr>
        </p:nvSpPr>
        <p:spPr>
          <a:xfrm>
            <a:off x="495300" y="2252133"/>
            <a:ext cx="8915400" cy="3068835"/>
          </a:xfrm>
        </p:spPr>
        <p:txBody>
          <a:bodyPr/>
          <a:lstStyle/>
          <a:p>
            <a:pPr marL="0" indent="0" algn="ctr">
              <a:buNone/>
            </a:pPr>
            <a:endParaRPr lang="en-GB" sz="4400" b="1" dirty="0"/>
          </a:p>
          <a:p>
            <a:pPr marL="0" indent="0" algn="ctr">
              <a:buNone/>
            </a:pPr>
            <a:r>
              <a:rPr lang="en-GB" sz="4000" b="1" dirty="0"/>
              <a:t>Any questions?</a:t>
            </a:r>
          </a:p>
          <a:p>
            <a:pPr marL="0" indent="0" algn="ctr">
              <a:buNone/>
            </a:pPr>
            <a:r>
              <a:rPr lang="en-GB" sz="4000" b="1" dirty="0"/>
              <a:t>and</a:t>
            </a:r>
          </a:p>
          <a:p>
            <a:pPr marL="0" indent="0" algn="ctr">
              <a:buNone/>
            </a:pPr>
            <a:endParaRPr lang="en-GB" sz="4400" b="1" dirty="0">
              <a:solidFill>
                <a:srgbClr val="FF0000"/>
              </a:solidFill>
            </a:endParaRPr>
          </a:p>
          <a:p>
            <a:pPr marL="0" indent="0" algn="ctr">
              <a:buNone/>
            </a:pPr>
            <a:endParaRPr lang="en-GB" sz="4400" b="1" dirty="0">
              <a:solidFill>
                <a:srgbClr val="FF0000"/>
              </a:solidFill>
            </a:endParaRPr>
          </a:p>
        </p:txBody>
      </p:sp>
      <p:pic>
        <p:nvPicPr>
          <p:cNvPr id="13" name="Picture 12" descr="A red and white sign&#10;&#10;Description automatically generated with low confidence">
            <a:extLst>
              <a:ext uri="{FF2B5EF4-FFF2-40B4-BE49-F238E27FC236}">
                <a16:creationId xmlns:a16="http://schemas.microsoft.com/office/drawing/2014/main" id="{2C948DCC-7BC1-F17C-6EF4-8636F089A570}"/>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582333" y="4398719"/>
            <a:ext cx="4177659" cy="1994832"/>
          </a:xfrm>
          <a:prstGeom prst="rect">
            <a:avLst/>
          </a:prstGeom>
        </p:spPr>
      </p:pic>
      <p:pic>
        <p:nvPicPr>
          <p:cNvPr id="16" name="Picture 15" descr="Text&#10;&#10;Description automatically generated with medium confidence">
            <a:extLst>
              <a:ext uri="{FF2B5EF4-FFF2-40B4-BE49-F238E27FC236}">
                <a16:creationId xmlns:a16="http://schemas.microsoft.com/office/drawing/2014/main" id="{436A840F-2B68-30D4-2653-ADD63799480E}"/>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184401" y="289322"/>
            <a:ext cx="5571066" cy="2562168"/>
          </a:xfrm>
          <a:prstGeom prst="rect">
            <a:avLst/>
          </a:prstGeom>
        </p:spPr>
      </p:pic>
    </p:spTree>
    <p:extLst>
      <p:ext uri="{BB962C8B-B14F-4D97-AF65-F5344CB8AC3E}">
        <p14:creationId xmlns:p14="http://schemas.microsoft.com/office/powerpoint/2010/main" val="3629652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42FE59704AA443B942C6EADE9725C4" ma:contentTypeVersion="17" ma:contentTypeDescription="Create a new document." ma:contentTypeScope="" ma:versionID="dbe50bcbfb0eff39d8c9da3bbb5ed397">
  <xsd:schema xmlns:xsd="http://www.w3.org/2001/XMLSchema" xmlns:xs="http://www.w3.org/2001/XMLSchema" xmlns:p="http://schemas.microsoft.com/office/2006/metadata/properties" xmlns:ns1="http://schemas.microsoft.com/sharepoint/v3" xmlns:ns2="99565b2f-991f-43e4-9573-b249558c47b1" xmlns:ns3="efd1bd46-c7e2-4193-9bf4-156dc1bdde5d" targetNamespace="http://schemas.microsoft.com/office/2006/metadata/properties" ma:root="true" ma:fieldsID="6481145940402e48384638680297255a" ns1:_="" ns2:_="" ns3:_="">
    <xsd:import namespace="http://schemas.microsoft.com/sharepoint/v3"/>
    <xsd:import namespace="99565b2f-991f-43e4-9573-b249558c47b1"/>
    <xsd:import namespace="efd1bd46-c7e2-4193-9bf4-156dc1bdde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1:_ip_UnifiedCompliancePolicyProperties" minOccurs="0"/>
                <xsd:element ref="ns1:_ip_UnifiedCompliancePolicyUIAc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565b2f-991f-43e4-9573-b249558c47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084b5b8-5c41-402a-93b7-1e2a455a055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fd1bd46-c7e2-4193-9bf4-156dc1bdde5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1e78860-dc3d-443c-b34b-21d482d50df7}" ma:internalName="TaxCatchAll" ma:showField="CatchAllData" ma:web="efd1bd46-c7e2-4193-9bf4-156dc1bdde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99565b2f-991f-43e4-9573-b249558c47b1">
      <Terms xmlns="http://schemas.microsoft.com/office/infopath/2007/PartnerControls"/>
    </lcf76f155ced4ddcb4097134ff3c332f>
    <TaxCatchAll xmlns="efd1bd46-c7e2-4193-9bf4-156dc1bdde5d" xsi:nil="true"/>
  </documentManagement>
</p:properties>
</file>

<file path=customXml/itemProps1.xml><?xml version="1.0" encoding="utf-8"?>
<ds:datastoreItem xmlns:ds="http://schemas.openxmlformats.org/officeDocument/2006/customXml" ds:itemID="{B86B6259-D1F2-4082-B469-29DB08A73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9565b2f-991f-43e4-9573-b249558c47b1"/>
    <ds:schemaRef ds:uri="efd1bd46-c7e2-4193-9bf4-156dc1bdde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ED503C-9EC7-4D63-8952-D8BAF88752BA}">
  <ds:schemaRefs>
    <ds:schemaRef ds:uri="http://schemas.microsoft.com/sharepoint/v3/contenttype/forms"/>
  </ds:schemaRefs>
</ds:datastoreItem>
</file>

<file path=customXml/itemProps3.xml><?xml version="1.0" encoding="utf-8"?>
<ds:datastoreItem xmlns:ds="http://schemas.openxmlformats.org/officeDocument/2006/customXml" ds:itemID="{9CB9E452-4D12-45A4-874E-366043083B62}">
  <ds:schemaRefs>
    <ds:schemaRef ds:uri="http://purl.org/dc/elements/1.1/"/>
    <ds:schemaRef ds:uri="http://schemas.microsoft.com/sharepoint/v3"/>
    <ds:schemaRef ds:uri="99565b2f-991f-43e4-9573-b249558c47b1"/>
    <ds:schemaRef ds:uri="http://schemas.openxmlformats.org/package/2006/metadata/core-properties"/>
    <ds:schemaRef ds:uri="http://purl.org/dc/terms/"/>
    <ds:schemaRef ds:uri="efd1bd46-c7e2-4193-9bf4-156dc1bdde5d"/>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s>
</ds:datastoreItem>
</file>

<file path=docMetadata/LabelInfo.xml><?xml version="1.0" encoding="utf-8"?>
<clbl:labelList xmlns:clbl="http://schemas.microsoft.com/office/2020/mipLabelMetadata">
  <clbl:label id="{763da656-5c75-4f6d-9461-4a3ce9a537cc}" enabled="1" method="Standard" siteId="{d9d3f5ac-f803-49be-949f-14a7074d74a7}" removed="0"/>
</clbl:labelList>
</file>

<file path=docProps/app.xml><?xml version="1.0" encoding="utf-8"?>
<Properties xmlns="http://schemas.openxmlformats.org/officeDocument/2006/extended-properties" xmlns:vt="http://schemas.openxmlformats.org/officeDocument/2006/docPropsVTypes">
  <TotalTime>194</TotalTime>
  <Words>1128</Words>
  <Application>Microsoft Office PowerPoint</Application>
  <PresentationFormat>A4 Paper (210x297 mm)</PresentationFormat>
  <Paragraphs>105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Raleway</vt:lpstr>
      <vt:lpstr>Symbol</vt:lpstr>
      <vt:lpstr>Times New Roman</vt:lpstr>
      <vt:lpstr>Wingdings</vt:lpstr>
      <vt:lpstr>Office Theme</vt:lpstr>
      <vt:lpstr>PowerPoint Presentation</vt:lpstr>
      <vt:lpstr>Advice for all RMs</vt:lpstr>
      <vt:lpstr>          Care Home Managers</vt:lpstr>
      <vt:lpstr>Domiciliary Care Managers</vt:lpstr>
      <vt:lpstr>Emergency Numbers</vt:lpstr>
      <vt:lpstr>Richmond Contact Numbers</vt:lpstr>
      <vt:lpstr>Wandsworth Contact Numbers Wandsworth Escalation contact number</vt:lpstr>
      <vt:lpstr>PowerPoint Presentation</vt:lpstr>
      <vt:lpstr>PowerPoint Presentation</vt:lpstr>
    </vt:vector>
  </TitlesOfParts>
  <Company>Wandsworth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Mick Henson</dc:creator>
  <cp:lastModifiedBy>Peter</cp:lastModifiedBy>
  <cp:revision>12</cp:revision>
  <dcterms:created xsi:type="dcterms:W3CDTF">2015-09-28T09:40:07Z</dcterms:created>
  <dcterms:modified xsi:type="dcterms:W3CDTF">2022-12-16T14:20:01Z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0x0101008942FE59704AA443B942C6EADE9725C4</vt:lpwstr>
  </property>
  <property fmtid="{D5CDD505-2E9C-101B-9397-08002B2CF9AE}" pid="3" name="ClassificationContentMarkingHeaderLocations">
    <vt:lpwstr>Office Theme:8</vt:lpwstr>
  </property>
  <property fmtid="{D5CDD505-2E9C-101B-9397-08002B2CF9AE}" pid="4" name="ClassificationContentMarkingHeaderText">
    <vt:lpwstr>Official</vt:lpwstr>
  </property>
</Properties>
</file>