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87" r:id="rId5"/>
    <p:sldMasterId id="2147483695" r:id="rId6"/>
  </p:sldMasterIdLst>
  <p:notesMasterIdLst>
    <p:notesMasterId r:id="rId34"/>
  </p:notesMasterIdLst>
  <p:sldIdLst>
    <p:sldId id="512" r:id="rId7"/>
    <p:sldId id="807" r:id="rId8"/>
    <p:sldId id="823" r:id="rId9"/>
    <p:sldId id="452" r:id="rId10"/>
    <p:sldId id="341" r:id="rId11"/>
    <p:sldId id="505" r:id="rId12"/>
    <p:sldId id="824" r:id="rId13"/>
    <p:sldId id="507" r:id="rId14"/>
    <p:sldId id="345" r:id="rId15"/>
    <p:sldId id="344" r:id="rId16"/>
    <p:sldId id="343" r:id="rId17"/>
    <p:sldId id="822" r:id="rId18"/>
    <p:sldId id="812" r:id="rId19"/>
    <p:sldId id="819" r:id="rId20"/>
    <p:sldId id="818" r:id="rId21"/>
    <p:sldId id="817" r:id="rId22"/>
    <p:sldId id="816" r:id="rId23"/>
    <p:sldId id="815" r:id="rId24"/>
    <p:sldId id="349" r:id="rId25"/>
    <p:sldId id="820" r:id="rId26"/>
    <p:sldId id="826" r:id="rId27"/>
    <p:sldId id="827" r:id="rId28"/>
    <p:sldId id="258" r:id="rId29"/>
    <p:sldId id="267" r:id="rId30"/>
    <p:sldId id="281" r:id="rId31"/>
    <p:sldId id="266" r:id="rId32"/>
    <p:sldId id="26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1E52FA-7A12-4B6B-B891-3A78A0E75823}" v="90" dt="2022-11-07T09:54:37.8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314" autoAdjust="0"/>
  </p:normalViewPr>
  <p:slideViewPr>
    <p:cSldViewPr snapToGrid="0">
      <p:cViewPr varScale="1">
        <p:scale>
          <a:sx n="84" d="100"/>
          <a:sy n="84" d="100"/>
        </p:scale>
        <p:origin x="1572" y="60"/>
      </p:cViewPr>
      <p:guideLst/>
    </p:cSldViewPr>
  </p:slideViewPr>
  <p:notesTextViewPr>
    <p:cViewPr>
      <p:scale>
        <a:sx n="1" d="1"/>
        <a:sy n="1" d="1"/>
      </p:scale>
      <p:origin x="0" y="0"/>
    </p:cViewPr>
  </p:notesTextViewPr>
  <p:sorterViewPr>
    <p:cViewPr>
      <p:scale>
        <a:sx n="80" d="100"/>
        <a:sy n="80" d="100"/>
      </p:scale>
      <p:origin x="0" y="-42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416CB2-9F47-4818-90AA-D4DDA6B738C6}" type="datetimeFigureOut">
              <a:rPr lang="en-GB" smtClean="0"/>
              <a:t>23/11/2022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1498F-8224-4DE6-8685-D1D0359383B8}" type="slidenum">
              <a:rPr lang="en-GB" smtClean="0"/>
              <a:t>‹#›</a:t>
            </a:fld>
            <a:endParaRPr lang="en-GB"/>
          </a:p>
        </p:txBody>
      </p:sp>
    </p:spTree>
    <p:extLst>
      <p:ext uri="{BB962C8B-B14F-4D97-AF65-F5344CB8AC3E}">
        <p14:creationId xmlns:p14="http://schemas.microsoft.com/office/powerpoint/2010/main" val="3839308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berkshirewdf@outlook.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killsforcare.org.uk/Learning-development/inducting-staff/care-certificate/Care-Certificate.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71498F-8224-4DE6-8685-D1D0359383B8}" type="slidenum">
              <a:rPr lang="en-GB" smtClean="0"/>
              <a:t>1</a:t>
            </a:fld>
            <a:endParaRPr lang="en-GB"/>
          </a:p>
        </p:txBody>
      </p:sp>
    </p:spTree>
    <p:extLst>
      <p:ext uri="{BB962C8B-B14F-4D97-AF65-F5344CB8AC3E}">
        <p14:creationId xmlns:p14="http://schemas.microsoft.com/office/powerpoint/2010/main" val="630444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939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0435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5EB8"/>
                </a:solidFill>
              </a:rPr>
              <a:t>For example-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solidFill>
                  <a:srgbClr val="005EB8"/>
                </a:solidFill>
              </a:rPr>
              <a:t>a manager may ask an experienced care worker with an interest in mental health to become a mental health first aider.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solidFill>
                  <a:srgbClr val="005EB8"/>
                </a:solidFill>
              </a:rPr>
              <a:t>An experienced manager moving between “client” groups may undertake a Level 3 qualification to update their knowledge.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solidFill>
                  <a:srgbClr val="005EB8"/>
                </a:solidFill>
              </a:rPr>
              <a:t>Even though staff and managers may be experienced, they may meet a new situation at work which they need to develop in, where the needs of people being supported change.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926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0884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44546A"/>
                </a:solidFill>
                <a:effectLst/>
                <a:latin typeface="Arial" panose="020B0604020202020204" pitchFamily="34" charset="0"/>
                <a:ea typeface="Times New Roman" panose="02020603050405020304" pitchFamily="18" charset="0"/>
              </a:rPr>
              <a:t>NB people will be required to complete a diploma as part of the apprenticeship programme</a:t>
            </a:r>
            <a:endParaRPr lang="en-GB"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5358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4546A"/>
                </a:solidFill>
                <a:effectLst/>
                <a:latin typeface="Arial" panose="020B0604020202020204" pitchFamily="34" charset="0"/>
                <a:ea typeface="Times New Roman" panose="02020603050405020304" pitchFamily="18" charset="0"/>
              </a:rPr>
              <a:t>NB people will be required to complete a diploma as part of the apprenticeship programme</a:t>
            </a: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7543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4546A"/>
                </a:solidFill>
                <a:effectLst/>
                <a:latin typeface="Arial" panose="020B0604020202020204" pitchFamily="34" charset="0"/>
                <a:ea typeface="Times New Roman" panose="02020603050405020304" pitchFamily="18" charset="0"/>
              </a:rPr>
              <a:t>NB people will be required to complete a diploma as part of the apprenticeship programme</a:t>
            </a: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7711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4546A"/>
                </a:solidFill>
                <a:effectLst/>
                <a:latin typeface="Arial" panose="020B0604020202020204" pitchFamily="34" charset="0"/>
                <a:ea typeface="Times New Roman" panose="02020603050405020304" pitchFamily="18" charset="0"/>
              </a:rPr>
              <a:t>Managers can undertake the Introductory modules as a refresher.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44546A"/>
              </a:solidFill>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44546A"/>
                </a:solidFill>
                <a:effectLst/>
                <a:latin typeface="Arial" panose="020B0604020202020204" pitchFamily="34" charset="0"/>
                <a:ea typeface="Times New Roman" panose="02020603050405020304" pitchFamily="18" charset="0"/>
              </a:rPr>
              <a:t> NB people will be required to complete a diploma as part of the apprenticeship programme</a:t>
            </a: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rgbClr val="005EB8"/>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5EB8"/>
                </a:solidFill>
              </a:rPr>
              <a:t>Managers may have gaps in their knowledge, depending on their workplaces and if they have moved around services. They may wish to undertake learning to refresh or to fill gaps in their learning or as a refresher, such as</a:t>
            </a:r>
          </a:p>
          <a:p>
            <a:pPr marL="342900" lvl="0" indent="-342900">
              <a:lnSpc>
                <a:spcPct val="115000"/>
              </a:lnSpc>
              <a:buFont typeface="Wingdings" panose="05000000000000000000" pitchFamily="2" charset="2"/>
              <a:buChar char=""/>
              <a:tabLst>
                <a:tab pos="457200" algn="l"/>
              </a:tabLst>
            </a:pPr>
            <a:r>
              <a:rPr lang="en-GB" sz="1200" b="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t>End of Life Care (endorsed provider route)</a:t>
            </a:r>
            <a:endParaRPr lang="en-GB" sz="1200" b="0" dirty="0">
              <a:effectLst/>
              <a:latin typeface="Calibri" panose="020F0502020204030204" pitchFamily="34" charset="0"/>
              <a:ea typeface="Times New Roman" panose="02020603050405020304" pitchFamily="18" charset="0"/>
            </a:endParaRPr>
          </a:p>
          <a:p>
            <a:pPr marL="342900" lvl="0" indent="-342900">
              <a:lnSpc>
                <a:spcPct val="115000"/>
              </a:lnSpc>
              <a:buFont typeface="Wingdings" panose="05000000000000000000" pitchFamily="2" charset="2"/>
              <a:buChar char=""/>
              <a:tabLst>
                <a:tab pos="457200" algn="l"/>
              </a:tabLst>
            </a:pPr>
            <a:r>
              <a:rPr lang="en-GB" sz="1200" b="0" kern="12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Range of Level 2 and 3 awards and certificates</a:t>
            </a:r>
            <a:endParaRPr lang="en-GB" sz="1200" b="0" dirty="0">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7073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49850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5650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990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106000"/>
              </a:lnSpc>
              <a:spcAft>
                <a:spcPts val="800"/>
              </a:spcAft>
              <a:buFont typeface="Wingdings" panose="05000000000000000000" pitchFamily="2" charset="2"/>
              <a:buChar char="Ø"/>
            </a:pPr>
            <a:endParaRPr lang="en-GB" sz="1200" b="1" u="sng" dirty="0"/>
          </a:p>
          <a:p>
            <a:pPr marL="285750" indent="-285750">
              <a:lnSpc>
                <a:spcPct val="106000"/>
              </a:lnSpc>
              <a:spcAft>
                <a:spcPts val="800"/>
              </a:spcAft>
              <a:buFont typeface="Wingdings" panose="05000000000000000000" pitchFamily="2" charset="2"/>
              <a:buChar char="Ø"/>
            </a:pPr>
            <a:endParaRPr lang="en-GB" sz="1200" b="1" u="sng" dirty="0"/>
          </a:p>
          <a:p>
            <a:pPr marL="0" indent="0">
              <a:lnSpc>
                <a:spcPct val="106000"/>
              </a:lnSpc>
              <a:spcAft>
                <a:spcPts val="800"/>
              </a:spcAft>
              <a:buFont typeface="Wingdings" panose="05000000000000000000" pitchFamily="2" charset="2"/>
              <a:buNone/>
            </a:pPr>
            <a:r>
              <a:rPr lang="en-GB" sz="1200" b="1" u="sng" dirty="0"/>
              <a:t>The Berkshire, Surrey, Oxfordshire and Buckinghamshire partnership will also accept employers from North London.  </a:t>
            </a:r>
          </a:p>
          <a:p>
            <a:pPr>
              <a:lnSpc>
                <a:spcPct val="106000"/>
              </a:lnSpc>
              <a:spcAft>
                <a:spcPts val="800"/>
              </a:spcAft>
            </a:pPr>
            <a:r>
              <a:rPr lang="en-GB" sz="1200" dirty="0"/>
              <a:t>Berkshire Workforce Development Funding Partnership</a:t>
            </a:r>
          </a:p>
          <a:p>
            <a:pPr>
              <a:lnSpc>
                <a:spcPct val="106000"/>
              </a:lnSpc>
              <a:spcAft>
                <a:spcPts val="800"/>
              </a:spcAft>
            </a:pPr>
            <a:r>
              <a:rPr lang="en-GB" sz="1200" dirty="0"/>
              <a:t>Contact Liz Bailey.  </a:t>
            </a:r>
            <a:r>
              <a:rPr lang="en-GB" sz="1200" dirty="0">
                <a:hlinkClick r:id="rId3"/>
              </a:rPr>
              <a:t>berkshirewdf@outlook.com</a:t>
            </a:r>
            <a:r>
              <a:rPr lang="en-GB" sz="1200" dirty="0"/>
              <a:t>    07977 924354 </a:t>
            </a:r>
          </a:p>
          <a:p>
            <a:endParaRPr lang="en-GB" dirty="0"/>
          </a:p>
        </p:txBody>
      </p:sp>
      <p:sp>
        <p:nvSpPr>
          <p:cNvPr id="4" name="Slide Number Placeholder 3"/>
          <p:cNvSpPr>
            <a:spLocks noGrp="1"/>
          </p:cNvSpPr>
          <p:nvPr>
            <p:ph type="sldNum" sz="quarter" idx="5"/>
          </p:nvPr>
        </p:nvSpPr>
        <p:spPr/>
        <p:txBody>
          <a:bodyPr/>
          <a:lstStyle/>
          <a:p>
            <a:fld id="{8B71498F-8224-4DE6-8685-D1D0359383B8}" type="slidenum">
              <a:rPr lang="en-GB" smtClean="0"/>
              <a:t>20</a:t>
            </a:fld>
            <a:endParaRPr lang="en-GB"/>
          </a:p>
        </p:txBody>
      </p:sp>
    </p:spTree>
    <p:extLst>
      <p:ext uri="{BB962C8B-B14F-4D97-AF65-F5344CB8AC3E}">
        <p14:creationId xmlns:p14="http://schemas.microsoft.com/office/powerpoint/2010/main" val="3012188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71498F-8224-4DE6-8685-D1D0359383B8}" type="slidenum">
              <a:rPr lang="en-GB" smtClean="0"/>
              <a:t>21</a:t>
            </a:fld>
            <a:endParaRPr lang="en-GB"/>
          </a:p>
        </p:txBody>
      </p:sp>
    </p:spTree>
    <p:extLst>
      <p:ext uri="{BB962C8B-B14F-4D97-AF65-F5344CB8AC3E}">
        <p14:creationId xmlns:p14="http://schemas.microsoft.com/office/powerpoint/2010/main" val="384656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1870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963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70302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7574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4995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595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a:spcAft>
                <a:spcPts val="1200"/>
              </a:spcAft>
            </a:pPr>
            <a:r>
              <a:rPr lang="en-GB" sz="1800" b="1" u="sng" dirty="0">
                <a:solidFill>
                  <a:srgbClr val="0563C1"/>
                </a:solidFill>
                <a:effectLst/>
                <a:latin typeface="Arial" panose="020B0604020202020204" pitchFamily="34" charset="0"/>
                <a:ea typeface="Calibri" panose="020F0502020204030204" pitchFamily="34" charset="0"/>
              </a:rPr>
              <a:t>Funding available for the rapid induction training</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The fully funded rapid induction programme is now available to ensure new workers can perform their duties safely.</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The rapid induction programme covers the following:</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assisting and moving people</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basic life support</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fire safety</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food safety</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health and safety awareness</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infection prevention and control</a:t>
            </a:r>
            <a:endParaRPr lang="en-GB" sz="1800" dirty="0">
              <a:effectLst/>
              <a:latin typeface="Calibri" panose="020F0502020204030204" pitchFamily="34" charset="0"/>
              <a:ea typeface="Calibri" panose="020F0502020204030204" pitchFamily="34" charset="0"/>
            </a:endParaRPr>
          </a:p>
          <a:p>
            <a:pPr marL="342900" lvl="0" indent="-342900">
              <a:buFont typeface="Wingdings" panose="05000000000000000000" pitchFamily="2" charset="2"/>
              <a:buChar char=""/>
            </a:pPr>
            <a:r>
              <a:rPr lang="en-GB" sz="1800" dirty="0">
                <a:effectLst/>
                <a:latin typeface="Arial" panose="020B0604020202020204" pitchFamily="34" charset="0"/>
                <a:ea typeface="Calibri" panose="020F0502020204030204" pitchFamily="34" charset="0"/>
              </a:rPr>
              <a:t>medication management and safeguarding (specifically around isolation). </a:t>
            </a:r>
            <a:endParaRPr lang="en-GB" sz="1800" dirty="0">
              <a:effectLst/>
              <a:latin typeface="Calibri" panose="020F0502020204030204" pitchFamily="34" charset="0"/>
              <a:ea typeface="Calibri" panose="020F0502020204030204" pitchFamily="34" charset="0"/>
            </a:endParaRPr>
          </a:p>
          <a:p>
            <a:r>
              <a:rPr lang="en-GB" sz="1800" dirty="0">
                <a:solidFill>
                  <a:srgbClr val="4D4D4D"/>
                </a:solidFill>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The rapid induction also contains the main knowledge elements from the </a:t>
            </a:r>
            <a:r>
              <a:rPr lang="en-GB" sz="1800" u="sng" dirty="0">
                <a:solidFill>
                  <a:srgbClr val="0065BD"/>
                </a:solidFill>
                <a:effectLst/>
                <a:latin typeface="Arial" panose="020B0604020202020204" pitchFamily="34" charset="0"/>
                <a:ea typeface="Calibri" panose="020F0502020204030204" pitchFamily="34" charset="0"/>
                <a:hlinkClick r:id="rId3"/>
              </a:rPr>
              <a:t>Care Certificate</a:t>
            </a:r>
            <a:r>
              <a:rPr lang="en-GB" sz="1800" dirty="0">
                <a:solidFill>
                  <a:srgbClr val="4D4D4D"/>
                </a:solidFill>
                <a:effectLst/>
                <a:latin typeface="Arial" panose="020B0604020202020204" pitchFamily="34" charset="0"/>
                <a:ea typeface="Calibri" panose="020F0502020204030204" pitchFamily="34" charset="0"/>
              </a:rPr>
              <a:t>.</a:t>
            </a: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Employers can select from 11 endorsed training providers, some of which are new additions this year. These providers have been awarded grants to deliver the rapid induction programme. Please note, all training will be delivered virtually.</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Refresher training and the volunteer programme will re-commence when further funding is confirmed in the coming weeks.</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u="sng" dirty="0">
                <a:solidFill>
                  <a:srgbClr val="0563C1"/>
                </a:solidFill>
                <a:effectLst/>
                <a:latin typeface="Arial" panose="020B0604020202020204" pitchFamily="34" charset="0"/>
                <a:ea typeface="Calibri" panose="020F0502020204030204" pitchFamily="34" charset="0"/>
              </a:rPr>
              <a:t>http://www.skillsforcare.org.uk/essentialtraining</a:t>
            </a:r>
          </a:p>
          <a:p>
            <a:endParaRPr lang="en-GB" sz="1800" dirty="0">
              <a:effectLst/>
              <a:latin typeface="Arial" panose="020B060402020202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endParaRPr lang="en-GB" dirty="0"/>
          </a:p>
        </p:txBody>
      </p:sp>
      <p:sp>
        <p:nvSpPr>
          <p:cNvPr id="4" name="Slide Number Placeholder 3"/>
          <p:cNvSpPr>
            <a:spLocks noGrp="1"/>
          </p:cNvSpPr>
          <p:nvPr>
            <p:ph type="sldNum" sz="quarter" idx="10"/>
          </p:nvPr>
        </p:nvSpPr>
        <p:spPr/>
        <p:txBody>
          <a:bodyPr/>
          <a:lstStyle/>
          <a:p>
            <a:fld id="{A5EB467E-689E-4776-8297-2FB7C7A995D4}" type="slidenum">
              <a:rPr lang="en-GB" smtClean="0"/>
              <a:t>4</a:t>
            </a:fld>
            <a:endParaRPr lang="en-GB" dirty="0"/>
          </a:p>
        </p:txBody>
      </p:sp>
    </p:spTree>
    <p:extLst>
      <p:ext uri="{BB962C8B-B14F-4D97-AF65-F5344CB8AC3E}">
        <p14:creationId xmlns:p14="http://schemas.microsoft.com/office/powerpoint/2010/main" val="2672350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963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245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lt1"/>
                </a:solidFill>
                <a:latin typeface="+mn-lt"/>
                <a:ea typeface="+mn-ea"/>
                <a:cs typeface="+mn-cs"/>
              </a:rPr>
              <a:t>Adult social care qualifications, learning programmes and digital learning modules </a:t>
            </a: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12001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7204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solidFill>
                <a:srgbClr val="005EB8"/>
              </a:solidFill>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EB467E-689E-4776-8297-2FB7C7A995D4}"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33946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12192000" cy="2984500"/>
          </a:xfrm>
          <a:prstGeom prst="rect">
            <a:avLst/>
          </a:prstGeom>
        </p:spPr>
      </p:pic>
    </p:spTree>
    <p:extLst>
      <p:ext uri="{BB962C8B-B14F-4D97-AF65-F5344CB8AC3E}">
        <p14:creationId xmlns:p14="http://schemas.microsoft.com/office/powerpoint/2010/main" val="3860369449"/>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ividual employer (community/home ca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7067" y="1609969"/>
            <a:ext cx="1637765" cy="4614828"/>
          </a:xfrm>
          <a:prstGeom prst="rect">
            <a:avLst/>
          </a:prstGeom>
        </p:spPr>
      </p:pic>
    </p:spTree>
    <p:extLst>
      <p:ext uri="{BB962C8B-B14F-4D97-AF65-F5344CB8AC3E}">
        <p14:creationId xmlns:p14="http://schemas.microsoft.com/office/powerpoint/2010/main" val="815516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adership and management">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E87722"/>
              </a:buClr>
              <a:buFont typeface="Wingdings" pitchFamily="2" charset="2"/>
              <a:buChar char="§"/>
              <a:defRPr>
                <a:solidFill>
                  <a:srgbClr val="E87722"/>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a:srcRect/>
          <a:stretch/>
        </p:blipFill>
        <p:spPr>
          <a:xfrm>
            <a:off x="10317067" y="1609971"/>
            <a:ext cx="1637765" cy="4614824"/>
          </a:xfrm>
          <a:prstGeom prst="rect">
            <a:avLst/>
          </a:prstGeom>
        </p:spPr>
      </p:pic>
      <p:sp>
        <p:nvSpPr>
          <p:cNvPr id="8" name="Rectangle 7">
            <a:extLst>
              <a:ext uri="{FF2B5EF4-FFF2-40B4-BE49-F238E27FC236}">
                <a16:creationId xmlns:a16="http://schemas.microsoft.com/office/drawing/2014/main" id="{D5ECA55A-C9DC-8A49-8B58-52140BAC1DFB}"/>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Tree>
    <p:extLst>
      <p:ext uri="{BB962C8B-B14F-4D97-AF65-F5344CB8AC3E}">
        <p14:creationId xmlns:p14="http://schemas.microsoft.com/office/powerpoint/2010/main" val="2553915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disability/autism">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7067" y="1609969"/>
            <a:ext cx="1637765" cy="4614828"/>
          </a:xfrm>
          <a:prstGeom prst="rect">
            <a:avLst/>
          </a:prstGeom>
        </p:spPr>
      </p:pic>
    </p:spTree>
    <p:extLst>
      <p:ext uri="{BB962C8B-B14F-4D97-AF65-F5344CB8AC3E}">
        <p14:creationId xmlns:p14="http://schemas.microsoft.com/office/powerpoint/2010/main" val="3901962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rs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7067" y="1609969"/>
            <a:ext cx="1637765" cy="4614828"/>
          </a:xfrm>
          <a:prstGeom prst="rect">
            <a:avLst/>
          </a:prstGeom>
        </p:spPr>
      </p:pic>
    </p:spTree>
    <p:extLst>
      <p:ext uri="{BB962C8B-B14F-4D97-AF65-F5344CB8AC3E}">
        <p14:creationId xmlns:p14="http://schemas.microsoft.com/office/powerpoint/2010/main" val="3681597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7067" y="1609969"/>
            <a:ext cx="1637765" cy="4614828"/>
          </a:xfrm>
          <a:prstGeom prst="rect">
            <a:avLst/>
          </a:prstGeom>
        </p:spPr>
      </p:pic>
    </p:spTree>
    <p:extLst>
      <p:ext uri="{BB962C8B-B14F-4D97-AF65-F5344CB8AC3E}">
        <p14:creationId xmlns:p14="http://schemas.microsoft.com/office/powerpoint/2010/main" val="2833212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4" name="Picture 3" descr="A group of people sitting next to a person&#10;&#10;Description automatically generated">
            <a:extLst>
              <a:ext uri="{FF2B5EF4-FFF2-40B4-BE49-F238E27FC236}">
                <a16:creationId xmlns:a16="http://schemas.microsoft.com/office/drawing/2014/main" id="{4AF7D064-3FD2-8042-877F-A1141B0F1A60}"/>
              </a:ext>
            </a:extLst>
          </p:cNvPr>
          <p:cNvPicPr>
            <a:picLocks noChangeAspect="1"/>
          </p:cNvPicPr>
          <p:nvPr userDrawn="1"/>
        </p:nvPicPr>
        <p:blipFill>
          <a:blip r:embed="rId2"/>
          <a:stretch>
            <a:fillRect/>
          </a:stretch>
        </p:blipFill>
        <p:spPr>
          <a:xfrm>
            <a:off x="0" y="3292838"/>
            <a:ext cx="12192000" cy="2984500"/>
          </a:xfrm>
          <a:prstGeom prst="rect">
            <a:avLst/>
          </a:prstGeom>
        </p:spPr>
      </p:pic>
    </p:spTree>
    <p:extLst>
      <p:ext uri="{BB962C8B-B14F-4D97-AF65-F5344CB8AC3E}">
        <p14:creationId xmlns:p14="http://schemas.microsoft.com/office/powerpoint/2010/main" val="344327538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217121904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31954658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56477732"/>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2075676011"/>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6" name="Picture 5">
            <a:extLst>
              <a:ext uri="{FF2B5EF4-FFF2-40B4-BE49-F238E27FC236}">
                <a16:creationId xmlns:a16="http://schemas.microsoft.com/office/drawing/2014/main" id="{38A4FE44-5611-764D-A6AE-AA87C019C28D}"/>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1096704774"/>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2E5A7EA-545A-4244-9686-0E869516DFFF}"/>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281898180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5D1CD9AB-DEE5-3A4E-80FA-F8A83398EA1C}"/>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3184723597"/>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2" name="Title 1"/>
          <p:cNvSpPr>
            <a:spLocks noGrp="1"/>
          </p:cNvSpPr>
          <p:nvPr>
            <p:ph type="title" hasCustomPrompt="1"/>
          </p:nvPr>
        </p:nvSpPr>
        <p:spPr>
          <a:xfrm>
            <a:off x="490306" y="740665"/>
            <a:ext cx="8958495" cy="1169861"/>
          </a:xfrm>
          <a:prstGeom prst="rect">
            <a:avLst/>
          </a:prstGeom>
          <a:noFill/>
          <a:ln w="12700">
            <a:noFill/>
          </a:ln>
        </p:spPr>
        <p:txBody>
          <a:bodyPr/>
          <a:lstStyle>
            <a:lvl1pPr>
              <a:defRPr sz="4200" b="1">
                <a:solidFill>
                  <a:srgbClr val="005EB8"/>
                </a:solidFill>
              </a:defRPr>
            </a:lvl1pPr>
          </a:lstStyle>
          <a:p>
            <a:r>
              <a:rPr lang="en-GB" dirty="0"/>
              <a:t>Click to edit Master title style  </a:t>
            </a:r>
            <a:endParaRPr lang="en-US" dirty="0"/>
          </a:p>
        </p:txBody>
      </p:sp>
      <p:sp>
        <p:nvSpPr>
          <p:cNvPr id="8" name="Text Placeholder 7">
            <a:extLst>
              <a:ext uri="{FF2B5EF4-FFF2-40B4-BE49-F238E27FC236}">
                <a16:creationId xmlns:a16="http://schemas.microsoft.com/office/drawing/2014/main" id="{03F2CC7D-1225-DC41-9E67-083702A6FF48}"/>
              </a:ext>
            </a:extLst>
          </p:cNvPr>
          <p:cNvSpPr>
            <a:spLocks noGrp="1"/>
          </p:cNvSpPr>
          <p:nvPr>
            <p:ph type="body" sz="quarter" idx="10"/>
          </p:nvPr>
        </p:nvSpPr>
        <p:spPr>
          <a:xfrm>
            <a:off x="465922" y="2325751"/>
            <a:ext cx="8958495" cy="646811"/>
          </a:xfrm>
          <a:prstGeom prst="rect">
            <a:avLst/>
          </a:prstGeom>
        </p:spPr>
        <p:txBody>
          <a:bodyPr/>
          <a:lstStyle>
            <a:lvl1pPr marL="457200" indent="-4572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solidFill>
                  <a:schemeClr val="tx1"/>
                </a:solidFill>
              </a:defRPr>
            </a:lvl2pPr>
            <a:lvl3pPr marL="1143000" indent="-228600">
              <a:buClr>
                <a:srgbClr val="005EB8"/>
              </a:buClr>
              <a:buFont typeface="Wingdings" pitchFamily="2" charset="2"/>
              <a:buChar char="§"/>
              <a:defRPr>
                <a:solidFill>
                  <a:schemeClr val="tx1"/>
                </a:solidFill>
              </a:defRPr>
            </a:lvl3pPr>
            <a:lvl4pPr marL="1600200" indent="-228600">
              <a:buClr>
                <a:srgbClr val="005EB8"/>
              </a:buClr>
              <a:buFont typeface="Wingdings" pitchFamily="2" charset="2"/>
              <a:buChar char="§"/>
              <a:defRPr>
                <a:solidFill>
                  <a:schemeClr val="tx1"/>
                </a:solidFill>
              </a:defRPr>
            </a:lvl4pPr>
            <a:lvl5pPr marL="2057400" indent="-228600">
              <a:buClr>
                <a:srgbClr val="005EB8"/>
              </a:buClr>
              <a:buFont typeface="Wingdings" pitchFamily="2" charset="2"/>
              <a:buChar char="§"/>
              <a:defRPr>
                <a:solidFill>
                  <a:schemeClr val="tx1"/>
                </a:solidFill>
              </a:defRPr>
            </a:lvl5pPr>
          </a:lstStyle>
          <a:p>
            <a:pPr lvl="0"/>
            <a:r>
              <a:rPr lang="en-GB" dirty="0"/>
              <a:t>Click to edit Master text styles</a:t>
            </a:r>
          </a:p>
        </p:txBody>
      </p:sp>
      <p:pic>
        <p:nvPicPr>
          <p:cNvPr id="7" name="Picture 6">
            <a:extLst>
              <a:ext uri="{FF2B5EF4-FFF2-40B4-BE49-F238E27FC236}">
                <a16:creationId xmlns:a16="http://schemas.microsoft.com/office/drawing/2014/main" id="{8D6459D4-E8E1-994B-8D26-6D736958A348}"/>
              </a:ext>
            </a:extLst>
          </p:cNvPr>
          <p:cNvPicPr>
            <a:picLocks noChangeAspect="1"/>
          </p:cNvPicPr>
          <p:nvPr userDrawn="1"/>
        </p:nvPicPr>
        <p:blipFill>
          <a:blip r:embed="rId2"/>
          <a:srcRect/>
          <a:stretch/>
        </p:blipFill>
        <p:spPr>
          <a:xfrm>
            <a:off x="0" y="3292838"/>
            <a:ext cx="12192000" cy="2984500"/>
          </a:xfrm>
          <a:prstGeom prst="rect">
            <a:avLst/>
          </a:prstGeom>
        </p:spPr>
      </p:pic>
    </p:spTree>
    <p:extLst>
      <p:ext uri="{BB962C8B-B14F-4D97-AF65-F5344CB8AC3E}">
        <p14:creationId xmlns:p14="http://schemas.microsoft.com/office/powerpoint/2010/main" val="2166813933"/>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rainin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7067" y="1609969"/>
            <a:ext cx="1637765" cy="4614828"/>
          </a:xfrm>
          <a:prstGeom prst="rect">
            <a:avLst/>
          </a:prstGeom>
        </p:spPr>
      </p:pic>
    </p:spTree>
    <p:extLst>
      <p:ext uri="{BB962C8B-B14F-4D97-AF65-F5344CB8AC3E}">
        <p14:creationId xmlns:p14="http://schemas.microsoft.com/office/powerpoint/2010/main" val="754565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ubtitle slide 7 (oran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27DCEC3-7146-6E4C-922B-3BC0DD4E479B}"/>
              </a:ext>
            </a:extLst>
          </p:cNvPr>
          <p:cNvSpPr/>
          <p:nvPr userDrawn="1"/>
        </p:nvSpPr>
        <p:spPr>
          <a:xfrm>
            <a:off x="0" y="6416675"/>
            <a:ext cx="12192000" cy="441326"/>
          </a:xfrm>
          <a:prstGeom prst="rect">
            <a:avLst/>
          </a:prstGeom>
          <a:solidFill>
            <a:srgbClr val="E877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 name="Title 1"/>
          <p:cNvSpPr>
            <a:spLocks noGrp="1"/>
          </p:cNvSpPr>
          <p:nvPr>
            <p:ph type="title" hasCustomPrompt="1"/>
          </p:nvPr>
        </p:nvSpPr>
        <p:spPr>
          <a:xfrm>
            <a:off x="490306" y="3095852"/>
            <a:ext cx="11195417" cy="666297"/>
          </a:xfrm>
          <a:prstGeom prst="rect">
            <a:avLst/>
          </a:prstGeom>
          <a:noFill/>
          <a:ln w="12700">
            <a:noFill/>
          </a:ln>
        </p:spPr>
        <p:txBody>
          <a:bodyPr/>
          <a:lstStyle>
            <a:lvl1pPr>
              <a:defRPr sz="4200" b="1">
                <a:solidFill>
                  <a:srgbClr val="E87722"/>
                </a:solidFill>
              </a:defRPr>
            </a:lvl1pPr>
          </a:lstStyle>
          <a:p>
            <a:r>
              <a:rPr lang="en-GB" dirty="0"/>
              <a:t>Click to edit Master title style </a:t>
            </a:r>
            <a:endParaRPr lang="en-US" dirty="0"/>
          </a:p>
        </p:txBody>
      </p:sp>
    </p:spTree>
    <p:extLst>
      <p:ext uri="{BB962C8B-B14F-4D97-AF65-F5344CB8AC3E}">
        <p14:creationId xmlns:p14="http://schemas.microsoft.com/office/powerpoint/2010/main" val="1168158005"/>
      </p:ext>
    </p:extLst>
  </p:cSld>
  <p:clrMapOvr>
    <a:masterClrMapping/>
  </p:clrMapOvr>
  <p:extLst>
    <p:ext uri="{DCECCB84-F9BA-43D5-87BE-67443E8EF086}">
      <p15:sldGuideLst xmlns:p15="http://schemas.microsoft.com/office/powerpoint/2012/main">
        <p15:guide id="1" orient="horz" pos="2160">
          <p15:clr>
            <a:srgbClr val="FBAE40"/>
          </p15:clr>
        </p15:guide>
        <p15:guide id="2" orient="horz" pos="107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reers/young peop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descr="A screen shot of a person&#10;&#10;Description automatically generated">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17067" y="1609969"/>
            <a:ext cx="1637767" cy="4614828"/>
          </a:xfrm>
          <a:prstGeom prst="rect">
            <a:avLst/>
          </a:prstGeom>
        </p:spPr>
      </p:pic>
    </p:spTree>
    <p:extLst>
      <p:ext uri="{BB962C8B-B14F-4D97-AF65-F5344CB8AC3E}">
        <p14:creationId xmlns:p14="http://schemas.microsoft.com/office/powerpoint/2010/main" val="157332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vents/meeting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357A81-478E-CA45-A841-088A0D106062}"/>
              </a:ext>
            </a:extLst>
          </p:cNvPr>
          <p:cNvSpPr/>
          <p:nvPr userDrawn="1"/>
        </p:nvSpPr>
        <p:spPr>
          <a:xfrm>
            <a:off x="0" y="6416675"/>
            <a:ext cx="12192000" cy="44132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5" name="Title 1">
            <a:extLst>
              <a:ext uri="{FF2B5EF4-FFF2-40B4-BE49-F238E27FC236}">
                <a16:creationId xmlns:a16="http://schemas.microsoft.com/office/drawing/2014/main" id="{183DF0C0-4911-1B47-A402-0E0D2BE73A0E}"/>
              </a:ext>
            </a:extLst>
          </p:cNvPr>
          <p:cNvSpPr>
            <a:spLocks noGrp="1"/>
          </p:cNvSpPr>
          <p:nvPr>
            <p:ph type="title" hasCustomPrompt="1"/>
          </p:nvPr>
        </p:nvSpPr>
        <p:spPr>
          <a:xfrm>
            <a:off x="490306" y="441326"/>
            <a:ext cx="9309740" cy="646811"/>
          </a:xfrm>
          <a:prstGeom prst="rect">
            <a:avLst/>
          </a:prstGeom>
          <a:noFill/>
          <a:ln w="12700">
            <a:noFill/>
          </a:ln>
        </p:spPr>
        <p:txBody>
          <a:bodyPr/>
          <a:lstStyle>
            <a:lvl1pPr>
              <a:defRPr sz="3600" b="1">
                <a:solidFill>
                  <a:srgbClr val="005EB8"/>
                </a:solidFill>
              </a:defRPr>
            </a:lvl1pPr>
          </a:lstStyle>
          <a:p>
            <a:r>
              <a:rPr lang="en-GB" dirty="0"/>
              <a:t>Click to edit Master title style  </a:t>
            </a:r>
            <a:endParaRPr lang="en-US" dirty="0"/>
          </a:p>
        </p:txBody>
      </p:sp>
      <p:sp>
        <p:nvSpPr>
          <p:cNvPr id="6" name="Text Placeholder 3">
            <a:extLst>
              <a:ext uri="{FF2B5EF4-FFF2-40B4-BE49-F238E27FC236}">
                <a16:creationId xmlns:a16="http://schemas.microsoft.com/office/drawing/2014/main" id="{FA007014-30B5-9C43-A122-2198A767119D}"/>
              </a:ext>
            </a:extLst>
          </p:cNvPr>
          <p:cNvSpPr>
            <a:spLocks noGrp="1"/>
          </p:cNvSpPr>
          <p:nvPr>
            <p:ph type="body" sz="quarter" idx="11"/>
          </p:nvPr>
        </p:nvSpPr>
        <p:spPr>
          <a:xfrm>
            <a:off x="490307" y="2145794"/>
            <a:ext cx="9309739" cy="3989830"/>
          </a:xfrm>
          <a:prstGeom prst="rect">
            <a:avLst/>
          </a:prstGeom>
        </p:spPr>
        <p:txBody>
          <a:bodyPr/>
          <a:lstStyle>
            <a:lvl1pPr marL="228600" indent="-228600">
              <a:buClr>
                <a:srgbClr val="005EB8"/>
              </a:buClr>
              <a:buFont typeface="Wingdings" pitchFamily="2" charset="2"/>
              <a:buChar char="§"/>
              <a:defRPr sz="2400"/>
            </a:lvl1pPr>
            <a:lvl2pPr marL="685800" indent="-228600">
              <a:buClr>
                <a:srgbClr val="005EB8"/>
              </a:buClr>
              <a:buFont typeface="Wingdings" pitchFamily="2" charset="2"/>
              <a:buChar char="§"/>
              <a:defRPr sz="2000"/>
            </a:lvl2pPr>
            <a:lvl3pPr marL="1143000" indent="-228600">
              <a:buClr>
                <a:srgbClr val="005EB8"/>
              </a:buClr>
              <a:buFont typeface="Wingdings" pitchFamily="2" charset="2"/>
              <a:buChar char="§"/>
              <a:defRPr sz="1800"/>
            </a:lvl3pPr>
            <a:lvl4pPr marL="1600200" indent="-228600">
              <a:buClr>
                <a:srgbClr val="005EB8"/>
              </a:buClr>
              <a:buFont typeface="Wingdings" pitchFamily="2" charset="2"/>
              <a:buChar char="§"/>
              <a:defRPr sz="1600"/>
            </a:lvl4pPr>
            <a:lvl5pPr marL="2057400" indent="-228600">
              <a:buClr>
                <a:srgbClr val="005EB8"/>
              </a:buClr>
              <a:buFont typeface="Wingdings" pitchFamily="2" charset="2"/>
              <a:buChar cha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 Placeholder 9">
            <a:extLst>
              <a:ext uri="{FF2B5EF4-FFF2-40B4-BE49-F238E27FC236}">
                <a16:creationId xmlns:a16="http://schemas.microsoft.com/office/drawing/2014/main" id="{C260E0BD-312E-ED44-B40A-73964C6EEE28}"/>
              </a:ext>
            </a:extLst>
          </p:cNvPr>
          <p:cNvSpPr>
            <a:spLocks noGrp="1"/>
          </p:cNvSpPr>
          <p:nvPr>
            <p:ph type="body" sz="quarter" idx="12"/>
          </p:nvPr>
        </p:nvSpPr>
        <p:spPr>
          <a:xfrm>
            <a:off x="490305" y="1351028"/>
            <a:ext cx="9309740" cy="731837"/>
          </a:xfrm>
          <a:prstGeom prst="rect">
            <a:avLst/>
          </a:prstGeom>
        </p:spPr>
        <p:txBody>
          <a:bodyPr/>
          <a:lstStyle>
            <a:lvl1pPr marL="228600" indent="-228600">
              <a:buClr>
                <a:srgbClr val="005EB8"/>
              </a:buClr>
              <a:buFont typeface="Wingdings" pitchFamily="2" charset="2"/>
              <a:buChar char="§"/>
              <a:defRPr>
                <a:solidFill>
                  <a:srgbClr val="005EB8"/>
                </a:solidFill>
              </a:defRPr>
            </a:lvl1pPr>
            <a:lvl2pPr marL="685800" indent="-228600">
              <a:buClr>
                <a:srgbClr val="005EB8"/>
              </a:buClr>
              <a:buFont typeface="Wingdings" pitchFamily="2" charset="2"/>
              <a:buChar char="§"/>
              <a:defRPr/>
            </a:lvl2pPr>
            <a:lvl3pPr marL="1143000" indent="-228600">
              <a:buClr>
                <a:srgbClr val="005EB8"/>
              </a:buClr>
              <a:buFont typeface="Wingdings" pitchFamily="2" charset="2"/>
              <a:buChar char="§"/>
              <a:defRPr/>
            </a:lvl3pPr>
            <a:lvl4pPr marL="1600200" indent="-228600">
              <a:buClr>
                <a:srgbClr val="005EB8"/>
              </a:buClr>
              <a:buFont typeface="Wingdings" pitchFamily="2" charset="2"/>
              <a:buChar char="§"/>
              <a:defRPr/>
            </a:lvl4pPr>
            <a:lvl5pPr marL="2057400" indent="-228600">
              <a:buClr>
                <a:srgbClr val="005EB8"/>
              </a:buClr>
              <a:buFont typeface="Wingdings" pitchFamily="2" charset="2"/>
              <a:buChar char="§"/>
              <a:defRPr/>
            </a:lvl5pPr>
          </a:lstStyle>
          <a:p>
            <a:pPr lvl="0"/>
            <a:r>
              <a:rPr lang="en-GB" dirty="0"/>
              <a:t>Click to edit Master text styles</a:t>
            </a:r>
          </a:p>
        </p:txBody>
      </p:sp>
      <p:pic>
        <p:nvPicPr>
          <p:cNvPr id="3" name="Picture 2">
            <a:extLst>
              <a:ext uri="{FF2B5EF4-FFF2-40B4-BE49-F238E27FC236}">
                <a16:creationId xmlns:a16="http://schemas.microsoft.com/office/drawing/2014/main" id="{B8DBDC8C-6B15-A949-B64C-3E5076958C6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317067" y="1609969"/>
            <a:ext cx="1637765" cy="4614828"/>
          </a:xfrm>
          <a:prstGeom prst="rect">
            <a:avLst/>
          </a:prstGeom>
        </p:spPr>
      </p:pic>
    </p:spTree>
    <p:extLst>
      <p:ext uri="{BB962C8B-B14F-4D97-AF65-F5344CB8AC3E}">
        <p14:creationId xmlns:p14="http://schemas.microsoft.com/office/powerpoint/2010/main" val="1109977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3.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9902613" y="0"/>
            <a:ext cx="2289387" cy="1717040"/>
          </a:xfrm>
          <a:prstGeom prst="rect">
            <a:avLst/>
          </a:prstGeom>
        </p:spPr>
      </p:pic>
      <p:sp>
        <p:nvSpPr>
          <p:cNvPr id="3" name="TextBox 2">
            <a:extLst>
              <a:ext uri="{FF2B5EF4-FFF2-40B4-BE49-F238E27FC236}">
                <a16:creationId xmlns:a16="http://schemas.microsoft.com/office/drawing/2014/main" id="{DE465CCF-7AF0-B9D3-B38C-0E16AD844419}"/>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37777695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702" r:id="rId6"/>
    <p:sldLayoutId id="214748370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3A4CBB1A-F042-2A46-AD67-4B8860EEFFE6}"/>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312400" y="0"/>
            <a:ext cx="1879600" cy="1409700"/>
          </a:xfrm>
          <a:prstGeom prst="rect">
            <a:avLst/>
          </a:prstGeom>
        </p:spPr>
      </p:pic>
      <p:sp>
        <p:nvSpPr>
          <p:cNvPr id="3" name="TextBox 2">
            <a:extLst>
              <a:ext uri="{FF2B5EF4-FFF2-40B4-BE49-F238E27FC236}">
                <a16:creationId xmlns:a16="http://schemas.microsoft.com/office/drawing/2014/main" id="{9AE52AAD-8DC1-E41E-32FA-580855E04EC9}"/>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154311497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descr="A picture containing drawing&#10;&#10;Description automatically generated">
            <a:extLst>
              <a:ext uri="{FF2B5EF4-FFF2-40B4-BE49-F238E27FC236}">
                <a16:creationId xmlns:a16="http://schemas.microsoft.com/office/drawing/2014/main" id="{910FBC4F-605F-E949-B9D4-62D1E8631676}"/>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02613" y="0"/>
            <a:ext cx="2289387" cy="1717040"/>
          </a:xfrm>
          <a:prstGeom prst="rect">
            <a:avLst/>
          </a:prstGeom>
        </p:spPr>
      </p:pic>
      <p:sp>
        <p:nvSpPr>
          <p:cNvPr id="3" name="TextBox 2">
            <a:extLst>
              <a:ext uri="{FF2B5EF4-FFF2-40B4-BE49-F238E27FC236}">
                <a16:creationId xmlns:a16="http://schemas.microsoft.com/office/drawing/2014/main" id="{2F3D3F89-54FC-D21D-16D7-79EEB9E5702A}"/>
              </a:ext>
            </a:extLst>
          </p:cNvPr>
          <p:cNvSpPr txBox="1"/>
          <p:nvPr userDrawn="1">
            <p:extLst>
              <p:ext uri="{1162E1C5-73C7-4A58-AE30-91384D911F3F}">
                <p184:classification xmlns:p184="http://schemas.microsoft.com/office/powerpoint/2018/4/main" val="ftr"/>
              </p:ext>
            </p:extLst>
          </p:nvPr>
        </p:nvSpPr>
        <p:spPr>
          <a:xfrm>
            <a:off x="0" y="6705600"/>
            <a:ext cx="461963"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Internal </a:t>
            </a:r>
          </a:p>
        </p:txBody>
      </p:sp>
    </p:spTree>
    <p:extLst>
      <p:ext uri="{BB962C8B-B14F-4D97-AF65-F5344CB8AC3E}">
        <p14:creationId xmlns:p14="http://schemas.microsoft.com/office/powerpoint/2010/main" val="234078055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guide id="3" pos="295">
          <p15:clr>
            <a:srgbClr val="F26B43"/>
          </p15:clr>
        </p15:guide>
        <p15:guide id="4" pos="5465">
          <p15:clr>
            <a:srgbClr val="F26B43"/>
          </p15:clr>
        </p15:guide>
        <p15:guide id="5" orient="horz" pos="4042">
          <p15:clr>
            <a:srgbClr val="F26B43"/>
          </p15:clr>
        </p15:guide>
        <p15:guide id="6" orient="horz" pos="27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skillsforcare.org.uk/resources/documents/Funding/Workforce-Development-Fund/2022-23/Funded-qualifications/WDF-funded-quals-2022-23.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skillsforcare.org.uk/adult-social-care-workforce-data/Workforce-intelligence/documents/State-of-the-adult-social-care-sector/The-State-of-the-Adult-Social-Care-Sector-and-Workforce-2021.pdf"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skillsforcare.org.uk/resources/documents/Funding/Workforce-Development-Fund/2022-23/Guidance-documents/WDF-employer-guidance-for-claiming-funding-direct-access.pdf"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skillsforcare.org.uk/resources/documents/Funding/Workforce-Development-Fund/2022-23/Direct-access-areas/Direct-Access-areas-2022-23.pdf"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hyperlink" Target="mailto:directaccess.wdf@skillsforcare.org.uk" TargetMode="External"/><Relationship Id="rId4" Type="http://schemas.openxmlformats.org/officeDocument/2006/relationships/hyperlink" Target="https://www.skillsforcare.org.uk/resources/documents/Funding/Workforce-Development-Fund/2022-23/Declaration-form/Direct-Access-Declaration-Form-22-23.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hyperlink" Target="http://www.skillsforcare.org.uk/essentialtraining" TargetMode="External"/><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ideo" Target="https://player.vimeo.com/video/592248924?app_id=122963&amp;h=eb341887b2" TargetMode="External"/><Relationship Id="rId5" Type="http://schemas.openxmlformats.org/officeDocument/2006/relationships/image" Target="../media/image21.jpeg"/><Relationship Id="rId4" Type="http://schemas.openxmlformats.org/officeDocument/2006/relationships/hyperlink" Target="https://bit.ly/2Q45Ww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skillsforcare.org.uk/EssentialTraining"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skillsforcare.org.uk/wdfquals"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skillsforcare.org.uk/wdfASC"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www.skillsforcare.org.uk/adult-social-care-workforce-data/ASC-WDS/Discover-the-Adult-Social-Care-Workforce-Data-Set.aspx"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CBC45-F3CD-4AB0-B872-78F4E2AFF836}"/>
              </a:ext>
            </a:extLst>
          </p:cNvPr>
          <p:cNvSpPr>
            <a:spLocks noGrp="1"/>
          </p:cNvSpPr>
          <p:nvPr>
            <p:ph type="title"/>
          </p:nvPr>
        </p:nvSpPr>
        <p:spPr>
          <a:xfrm>
            <a:off x="268237" y="296527"/>
            <a:ext cx="8958495" cy="1169861"/>
          </a:xfrm>
        </p:spPr>
        <p:txBody>
          <a:bodyPr/>
          <a:lstStyle/>
          <a:p>
            <a:r>
              <a:rPr lang="en-GB" dirty="0"/>
              <a:t>Understanding the Workforce Development Fund 2022 -2023</a:t>
            </a:r>
            <a:br>
              <a:rPr lang="en-GB" dirty="0"/>
            </a:br>
            <a:r>
              <a:rPr lang="en-GB" sz="3600" dirty="0"/>
              <a:t>LONDON AND SOUTH EAST WORKFORCE DEVELOPMENT FUND DIRECT ACCESS WORKSHOP</a:t>
            </a:r>
          </a:p>
        </p:txBody>
      </p:sp>
    </p:spTree>
    <p:extLst>
      <p:ext uri="{BB962C8B-B14F-4D97-AF65-F5344CB8AC3E}">
        <p14:creationId xmlns:p14="http://schemas.microsoft.com/office/powerpoint/2010/main" val="3335060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825500" y="678220"/>
            <a:ext cx="7912610" cy="2927130"/>
          </a:xfrm>
        </p:spPr>
        <p:txBody>
          <a:bodyPr/>
          <a:lstStyle/>
          <a:p>
            <a:pPr marL="0" indent="0">
              <a:lnSpc>
                <a:spcPts val="1500"/>
              </a:lnSpc>
              <a:buNone/>
            </a:pPr>
            <a:r>
              <a:rPr lang="en-GB" sz="3200" b="1" kern="1200" dirty="0">
                <a:solidFill>
                  <a:srgbClr val="0065BD"/>
                </a:solidFill>
                <a:effectLst/>
                <a:latin typeface="Arial" panose="020B0604020202020204" pitchFamily="34" charset="0"/>
                <a:ea typeface="Times New Roman" panose="02020603050405020304" pitchFamily="18" charset="0"/>
              </a:rPr>
              <a:t>What can be funded?</a:t>
            </a:r>
            <a:endParaRPr lang="en-GB" sz="3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867489CC-0DEB-4917-BBAC-7AF326230470}"/>
              </a:ext>
            </a:extLst>
          </p:cNvPr>
          <p:cNvSpPr txBox="1"/>
          <p:nvPr/>
        </p:nvSpPr>
        <p:spPr>
          <a:xfrm>
            <a:off x="825500" y="1193800"/>
            <a:ext cx="8314145" cy="4555093"/>
          </a:xfrm>
          <a:prstGeom prst="rect">
            <a:avLst/>
          </a:prstGeom>
          <a:noFill/>
        </p:spPr>
        <p:txBody>
          <a:bodyPr wrap="square">
            <a:spAutoFit/>
          </a:bodyPr>
          <a:lstStyle/>
          <a:p>
            <a:pPr>
              <a:spcAft>
                <a:spcPts val="1200"/>
              </a:spcAft>
            </a:pPr>
            <a:r>
              <a:rPr lang="en-GB" sz="2800" kern="1200" dirty="0">
                <a:solidFill>
                  <a:srgbClr val="000000"/>
                </a:solidFill>
                <a:effectLst/>
                <a:ea typeface="Times New Roman" panose="02020603050405020304" pitchFamily="18" charset="0"/>
              </a:rPr>
              <a:t>You can claim funding towards the cost of listed qualifications, learning programmes and digital learning modules completed between </a:t>
            </a:r>
            <a:r>
              <a:rPr lang="en-GB" sz="2800" b="1" kern="1200" dirty="0">
                <a:solidFill>
                  <a:srgbClr val="000000"/>
                </a:solidFill>
                <a:effectLst/>
                <a:ea typeface="Times New Roman" panose="02020603050405020304" pitchFamily="18" charset="0"/>
              </a:rPr>
              <a:t>1 January 2022 and 31 March 2023</a:t>
            </a:r>
            <a:r>
              <a:rPr lang="en-GB" sz="2800" kern="1200" dirty="0">
                <a:solidFill>
                  <a:srgbClr val="000000"/>
                </a:solidFill>
                <a:effectLst/>
                <a:ea typeface="Times New Roman" panose="02020603050405020304" pitchFamily="18" charset="0"/>
              </a:rPr>
              <a:t>. This includes money towards the cost of course fees (or employer contributions) and associated costs such as:</a:t>
            </a:r>
            <a:endParaRPr lang="en-GB" sz="2800" dirty="0">
              <a:effectLst/>
              <a:ea typeface="Times New Roman" panose="02020603050405020304" pitchFamily="18" charset="0"/>
            </a:endParaRPr>
          </a:p>
          <a:p>
            <a:pPr marL="342900" lvl="0" indent="-342900">
              <a:buFont typeface="Symbol" panose="05050102010706020507" pitchFamily="18" charset="2"/>
              <a:buChar char=""/>
              <a:tabLst>
                <a:tab pos="457200" algn="l"/>
              </a:tabLst>
            </a:pPr>
            <a:r>
              <a:rPr lang="en-GB" sz="2800" kern="1200" dirty="0">
                <a:solidFill>
                  <a:srgbClr val="000000"/>
                </a:solidFill>
                <a:effectLst/>
                <a:ea typeface="Times New Roman" panose="02020603050405020304" pitchFamily="18" charset="0"/>
              </a:rPr>
              <a:t>employees’ salaries whilst they are undertaking training</a:t>
            </a:r>
            <a:endParaRPr lang="en-GB" sz="2800" dirty="0">
              <a:effectLst/>
              <a:ea typeface="Times New Roman" panose="02020603050405020304" pitchFamily="18" charset="0"/>
            </a:endParaRPr>
          </a:p>
          <a:p>
            <a:pPr marL="342900" lvl="0" indent="-342900">
              <a:buFont typeface="Symbol" panose="05050102010706020507" pitchFamily="18" charset="2"/>
              <a:buChar char=""/>
              <a:tabLst>
                <a:tab pos="457200" algn="l"/>
              </a:tabLst>
            </a:pPr>
            <a:r>
              <a:rPr lang="en-GB" sz="2800" kern="1200" dirty="0">
                <a:solidFill>
                  <a:srgbClr val="000000"/>
                </a:solidFill>
                <a:effectLst/>
                <a:ea typeface="Times New Roman" panose="02020603050405020304" pitchFamily="18" charset="0"/>
              </a:rPr>
              <a:t>coaching and mentoring costs</a:t>
            </a:r>
            <a:endParaRPr lang="en-GB" sz="2800" dirty="0">
              <a:effectLst/>
              <a:ea typeface="Times New Roman" panose="02020603050405020304" pitchFamily="18" charset="0"/>
            </a:endParaRPr>
          </a:p>
          <a:p>
            <a:pPr marL="342900" lvl="0" indent="-342900">
              <a:buFont typeface="Symbol" panose="05050102010706020507" pitchFamily="18" charset="2"/>
              <a:buChar char=""/>
              <a:tabLst>
                <a:tab pos="457200" algn="l"/>
              </a:tabLst>
            </a:pPr>
            <a:r>
              <a:rPr lang="en-GB" sz="2800" kern="1200" dirty="0">
                <a:solidFill>
                  <a:srgbClr val="000000"/>
                </a:solidFill>
                <a:effectLst/>
                <a:ea typeface="Times New Roman" panose="02020603050405020304" pitchFamily="18" charset="0"/>
              </a:rPr>
              <a:t>venue costs for the training</a:t>
            </a:r>
            <a:endParaRPr lang="en-GB" sz="2800" dirty="0">
              <a:effectLst/>
              <a:ea typeface="Times New Roman" panose="02020603050405020304" pitchFamily="18" charset="0"/>
            </a:endParaRPr>
          </a:p>
        </p:txBody>
      </p:sp>
    </p:spTree>
    <p:extLst>
      <p:ext uri="{BB962C8B-B14F-4D97-AF65-F5344CB8AC3E}">
        <p14:creationId xmlns:p14="http://schemas.microsoft.com/office/powerpoint/2010/main" val="31211192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914400" y="532674"/>
            <a:ext cx="7823710" cy="1689826"/>
          </a:xfrm>
        </p:spPr>
        <p:txBody>
          <a:bodyPr/>
          <a:lstStyle/>
          <a:p>
            <a:pPr marL="0" indent="0">
              <a:lnSpc>
                <a:spcPct val="115000"/>
              </a:lnSpc>
              <a:spcAft>
                <a:spcPts val="800"/>
              </a:spcAft>
              <a:buNone/>
            </a:pPr>
            <a:r>
              <a:rPr lang="en-GB" sz="3200" b="1" kern="1200" dirty="0">
                <a:solidFill>
                  <a:srgbClr val="005EB8"/>
                </a:solidFill>
                <a:effectLst/>
                <a:ea typeface="Calibri" panose="020F0502020204030204" pitchFamily="34" charset="0"/>
              </a:rPr>
              <a:t>What programmes can be funded and what evidence is required?</a:t>
            </a:r>
            <a:endParaRPr lang="en-GB" sz="3200" dirty="0">
              <a:effectLst/>
              <a:ea typeface="Times New Roman" panose="02020603050405020304" pitchFamily="18" charset="0"/>
            </a:endParaRPr>
          </a:p>
          <a:p>
            <a:pPr marL="0" indent="0">
              <a:lnSpc>
                <a:spcPct val="115000"/>
              </a:lnSpc>
              <a:spcAft>
                <a:spcPts val="800"/>
              </a:spcAft>
              <a:buNone/>
            </a:pPr>
            <a:r>
              <a:rPr lang="en-GB" sz="2600" kern="1200" dirty="0">
                <a:solidFill>
                  <a:srgbClr val="000000"/>
                </a:solidFill>
                <a:effectLst/>
                <a:latin typeface="Arial" panose="020B0604020202020204" pitchFamily="34" charset="0"/>
                <a:ea typeface="Calibri" panose="020F0502020204030204" pitchFamily="34" charset="0"/>
              </a:rPr>
              <a:t>There is a list of eligible programmes and qualifications on the website </a:t>
            </a:r>
            <a:r>
              <a:rPr lang="en-GB" sz="2600" kern="1200" dirty="0">
                <a:solidFill>
                  <a:srgbClr val="000000"/>
                </a:solidFill>
                <a:effectLst/>
                <a:latin typeface="Arial" panose="020B0604020202020204" pitchFamily="34" charset="0"/>
                <a:ea typeface="Calibri" panose="020F0502020204030204" pitchFamily="34" charset="0"/>
                <a:hlinkClick r:id="rId3"/>
              </a:rPr>
              <a:t>here</a:t>
            </a:r>
            <a:r>
              <a:rPr lang="en-GB" sz="2600" kern="1200" dirty="0">
                <a:solidFill>
                  <a:srgbClr val="000000"/>
                </a:solidFill>
                <a:effectLst/>
                <a:latin typeface="Arial" panose="020B0604020202020204" pitchFamily="34" charset="0"/>
                <a:ea typeface="Calibri" panose="020F0502020204030204" pitchFamily="34" charset="0"/>
              </a:rPr>
              <a:t>.</a:t>
            </a:r>
          </a:p>
          <a:p>
            <a:pPr marL="0" indent="0">
              <a:lnSpc>
                <a:spcPct val="115000"/>
              </a:lnSpc>
              <a:spcAft>
                <a:spcPts val="800"/>
              </a:spcAft>
              <a:buNone/>
            </a:pPr>
            <a:r>
              <a:rPr lang="en-GB" sz="2600" dirty="0">
                <a:latin typeface="Arial" panose="020B0604020202020204" pitchFamily="34" charset="0"/>
                <a:ea typeface="Times New Roman" panose="02020603050405020304" pitchFamily="18" charset="0"/>
              </a:rPr>
              <a:t>A maximum of £2,000 can be claimed per learner per funding year.</a:t>
            </a:r>
          </a:p>
          <a:p>
            <a:pPr marL="0" indent="0">
              <a:lnSpc>
                <a:spcPct val="115000"/>
              </a:lnSpc>
              <a:spcAft>
                <a:spcPts val="800"/>
              </a:spcAft>
              <a:buNone/>
            </a:pPr>
            <a:r>
              <a:rPr lang="en-GB" sz="2600" dirty="0"/>
              <a:t>All learning is claimed on completion of a qualification, learning programme or digital module. </a:t>
            </a:r>
          </a:p>
          <a:p>
            <a:pPr marL="0" indent="0">
              <a:lnSpc>
                <a:spcPct val="115000"/>
              </a:lnSpc>
              <a:spcAft>
                <a:spcPts val="800"/>
              </a:spcAft>
              <a:buNone/>
            </a:pPr>
            <a:r>
              <a:rPr lang="en-GB" sz="2600" dirty="0"/>
              <a:t>Evidenced by a copy of the learner's certificate</a:t>
            </a:r>
          </a:p>
        </p:txBody>
      </p:sp>
    </p:spTree>
    <p:extLst>
      <p:ext uri="{BB962C8B-B14F-4D97-AF65-F5344CB8AC3E}">
        <p14:creationId xmlns:p14="http://schemas.microsoft.com/office/powerpoint/2010/main" val="3591648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535577" y="532673"/>
            <a:ext cx="9157063" cy="1897018"/>
          </a:xfrm>
        </p:spPr>
        <p:txBody>
          <a:bodyPr/>
          <a:lstStyle/>
          <a:p>
            <a:pPr marL="0" indent="0">
              <a:lnSpc>
                <a:spcPct val="115000"/>
              </a:lnSpc>
              <a:spcAft>
                <a:spcPts val="800"/>
              </a:spcAft>
              <a:buNone/>
            </a:pPr>
            <a:r>
              <a:rPr lang="en-GB" sz="3200" b="1" kern="1200" dirty="0">
                <a:solidFill>
                  <a:srgbClr val="005EB8"/>
                </a:solidFill>
                <a:effectLst/>
                <a:ea typeface="Calibri" panose="020F0502020204030204" pitchFamily="34" charset="0"/>
              </a:rPr>
              <a:t>Suggestions of programmes and qualifications according to job role.</a:t>
            </a:r>
            <a:endParaRPr lang="en-GB" sz="3200" dirty="0">
              <a:effectLst/>
              <a:ea typeface="Times New Roman" panose="02020603050405020304" pitchFamily="18" charset="0"/>
            </a:endParaRPr>
          </a:p>
          <a:p>
            <a:pPr marL="0" indent="0">
              <a:lnSpc>
                <a:spcPct val="115000"/>
              </a:lnSpc>
              <a:spcAft>
                <a:spcPts val="800"/>
              </a:spcAft>
              <a:buNone/>
            </a:pPr>
            <a:r>
              <a:rPr lang="en-GB" kern="1200" dirty="0">
                <a:solidFill>
                  <a:srgbClr val="000000"/>
                </a:solidFill>
                <a:effectLst/>
                <a:latin typeface="Arial" panose="020B0604020202020204" pitchFamily="34" charset="0"/>
                <a:ea typeface="Calibri" panose="020F0502020204030204" pitchFamily="34" charset="0"/>
              </a:rPr>
              <a:t>To make it easier to navigate the list of eligible programmes and qualifications, there are suggestions for various job roles.</a:t>
            </a:r>
          </a:p>
          <a:p>
            <a:pPr marL="0" indent="0">
              <a:lnSpc>
                <a:spcPct val="115000"/>
              </a:lnSpc>
              <a:spcAft>
                <a:spcPts val="800"/>
              </a:spcAft>
              <a:buNone/>
            </a:pPr>
            <a:r>
              <a:rPr lang="en-GB" dirty="0">
                <a:latin typeface="Arial" panose="020B0604020202020204" pitchFamily="34" charset="0"/>
                <a:ea typeface="Times New Roman" panose="02020603050405020304" pitchFamily="18" charset="0"/>
              </a:rPr>
              <a:t>These are not prescriptive. They will depend on each service and the needs of the people being supported.</a:t>
            </a:r>
          </a:p>
          <a:p>
            <a:pPr marL="0" indent="0">
              <a:lnSpc>
                <a:spcPct val="115000"/>
              </a:lnSpc>
              <a:spcAft>
                <a:spcPts val="800"/>
              </a:spcAft>
              <a:buNone/>
            </a:pPr>
            <a:r>
              <a:rPr lang="en-GB" dirty="0">
                <a:latin typeface="Arial" panose="020B0604020202020204" pitchFamily="34" charset="0"/>
              </a:rPr>
              <a:t>Experienced staff and managers  can access programmes or qualifications to refresh their learning. </a:t>
            </a:r>
          </a:p>
          <a:p>
            <a:pPr marL="0" indent="0">
              <a:lnSpc>
                <a:spcPct val="115000"/>
              </a:lnSpc>
              <a:spcAft>
                <a:spcPts val="800"/>
              </a:spcAft>
              <a:buNone/>
            </a:pPr>
            <a:r>
              <a:rPr lang="en-GB" dirty="0">
                <a:latin typeface="Arial" panose="020B0604020202020204" pitchFamily="34" charset="0"/>
              </a:rPr>
              <a:t>Shorter programmes duration are highlighted, Where a programme is 4 hours or less, these are indicated by </a:t>
            </a:r>
            <a:r>
              <a:rPr lang="en-GB" dirty="0">
                <a:highlight>
                  <a:srgbClr val="00FFFF"/>
                </a:highlight>
                <a:latin typeface="Arial" panose="020B0604020202020204" pitchFamily="34" charset="0"/>
              </a:rPr>
              <a:t>(**)</a:t>
            </a:r>
            <a:endParaRPr lang="en-GB" dirty="0">
              <a:highlight>
                <a:srgbClr val="00FFFF"/>
              </a:highlight>
            </a:endParaRPr>
          </a:p>
        </p:txBody>
      </p:sp>
    </p:spTree>
    <p:extLst>
      <p:ext uri="{BB962C8B-B14F-4D97-AF65-F5344CB8AC3E}">
        <p14:creationId xmlns:p14="http://schemas.microsoft.com/office/powerpoint/2010/main" val="2503197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901700" y="382359"/>
            <a:ext cx="8534400" cy="1446441"/>
          </a:xfrm>
        </p:spPr>
        <p:txBody>
          <a:bodyPr/>
          <a:lstStyle/>
          <a:p>
            <a:pPr marL="0" indent="0">
              <a:buNone/>
            </a:pPr>
            <a:r>
              <a:rPr lang="en-GB" sz="3600" b="1" dirty="0">
                <a:solidFill>
                  <a:srgbClr val="005EB8"/>
                </a:solidFill>
              </a:rPr>
              <a:t>For ancillary staff </a:t>
            </a:r>
            <a:endParaRPr lang="en-GB" b="1" dirty="0"/>
          </a:p>
        </p:txBody>
      </p:sp>
      <p:sp>
        <p:nvSpPr>
          <p:cNvPr id="5" name="TextBox 4">
            <a:extLst>
              <a:ext uri="{FF2B5EF4-FFF2-40B4-BE49-F238E27FC236}">
                <a16:creationId xmlns:a16="http://schemas.microsoft.com/office/drawing/2014/main" id="{867489CC-0DEB-4917-BBAC-7AF326230470}"/>
              </a:ext>
            </a:extLst>
          </p:cNvPr>
          <p:cNvSpPr txBox="1"/>
          <p:nvPr/>
        </p:nvSpPr>
        <p:spPr>
          <a:xfrm>
            <a:off x="901700" y="1752600"/>
            <a:ext cx="9144000" cy="4524315"/>
          </a:xfrm>
          <a:prstGeom prst="rect">
            <a:avLst/>
          </a:prstGeom>
          <a:noFill/>
          <a:ln>
            <a:solidFill>
              <a:schemeClr val="bg1"/>
            </a:solidFill>
          </a:ln>
        </p:spPr>
        <p:txBody>
          <a:bodyPr wrap="square">
            <a:spAutoFit/>
          </a:bodyPr>
          <a:lstStyle/>
          <a:p>
            <a:pPr lvl="0"/>
            <a:endParaRPr lang="en-GB" sz="3200" kern="1200" dirty="0">
              <a:solidFill>
                <a:srgbClr val="000000"/>
              </a:solidFill>
              <a:effectLst/>
              <a:latin typeface="Arial" panose="020B0604020202020204" pitchFamily="34" charset="0"/>
              <a:ea typeface="Calibri" panose="020F0502020204030204" pitchFamily="34" charset="0"/>
            </a:endParaRPr>
          </a:p>
          <a:p>
            <a:pPr marL="457200" lvl="0" indent="-457200">
              <a:buFont typeface="Wingdings" panose="05000000000000000000" pitchFamily="2" charset="2"/>
              <a:buChar char="Ø"/>
            </a:pPr>
            <a:r>
              <a:rPr lang="en-GB" sz="3200" kern="1200" dirty="0">
                <a:solidFill>
                  <a:srgbClr val="000000"/>
                </a:solidFill>
                <a:effectLst/>
                <a:latin typeface="Arial" panose="020B0604020202020204" pitchFamily="34" charset="0"/>
                <a:ea typeface="Calibri" panose="020F0502020204030204" pitchFamily="34" charset="0"/>
              </a:rPr>
              <a:t>Chef’s award </a:t>
            </a:r>
            <a:endParaRPr lang="en-GB" sz="3200" dirty="0">
              <a:effectLst/>
              <a:latin typeface="Times New Roman" panose="02020603050405020304" pitchFamily="18" charset="0"/>
              <a:ea typeface="Times New Roman" panose="02020603050405020304" pitchFamily="18" charset="0"/>
            </a:endParaRPr>
          </a:p>
          <a:p>
            <a:pPr marL="457200" lvl="0" indent="-457200">
              <a:buFont typeface="Wingdings" panose="05000000000000000000" pitchFamily="2" charset="2"/>
              <a:buChar char="Ø"/>
            </a:pPr>
            <a:r>
              <a:rPr lang="en-GB" sz="3200" kern="1200" dirty="0">
                <a:solidFill>
                  <a:srgbClr val="000000"/>
                </a:solidFill>
                <a:effectLst/>
                <a:latin typeface="Arial" panose="020B0604020202020204" pitchFamily="34" charset="0"/>
                <a:ea typeface="Calibri" panose="020F0502020204030204" pitchFamily="34" charset="0"/>
              </a:rPr>
              <a:t>Food safety </a:t>
            </a:r>
            <a:endParaRPr lang="en-GB" sz="3200" dirty="0">
              <a:effectLst/>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Ø"/>
            </a:pPr>
            <a:r>
              <a:rPr lang="en-GB" sz="3200" kern="1200" dirty="0">
                <a:solidFill>
                  <a:srgbClr val="000000"/>
                </a:solidFill>
                <a:effectLst/>
                <a:latin typeface="Arial" panose="020B0604020202020204" pitchFamily="34" charset="0"/>
                <a:ea typeface="Calibri" panose="020F0502020204030204" pitchFamily="34" charset="0"/>
              </a:rPr>
              <a:t>Nutrition</a:t>
            </a:r>
          </a:p>
          <a:p>
            <a:pPr marL="457200" indent="-457200">
              <a:buFont typeface="Wingdings" panose="05000000000000000000" pitchFamily="2" charset="2"/>
              <a:buChar char="Ø"/>
            </a:pPr>
            <a:r>
              <a:rPr lang="en-GB" sz="3200" dirty="0">
                <a:latin typeface="Arial" panose="020B0604020202020204" pitchFamily="34" charset="0"/>
                <a:ea typeface="Calibri" panose="020F0502020204030204" pitchFamily="34" charset="0"/>
              </a:rPr>
              <a:t>Range of Level 2 and 3 awards and certificates and diplomas (see Care and Support staff slide) </a:t>
            </a:r>
            <a:endParaRPr lang="en-GB" sz="3200" dirty="0">
              <a:latin typeface="Arial" panose="020B0604020202020204"/>
            </a:endParaRPr>
          </a:p>
          <a:p>
            <a:pPr marL="285750" indent="-285750">
              <a:buFont typeface="Arial" panose="020B0604020202020204" pitchFamily="34" charset="0"/>
              <a:buChar char="•"/>
            </a:pPr>
            <a:endParaRPr lang="en-GB" sz="3200" dirty="0">
              <a:solidFill>
                <a:srgbClr val="000000"/>
              </a:solidFill>
              <a:latin typeface="Arial" panose="020B0604020202020204" pitchFamily="34" charset="0"/>
            </a:endParaRPr>
          </a:p>
          <a:p>
            <a:pPr marL="285750" indent="-285750">
              <a:buFont typeface="Arial" panose="020B0604020202020204" pitchFamily="34" charset="0"/>
              <a:buChar char="•"/>
            </a:pPr>
            <a:endParaRPr lang="en-GB" sz="3200" dirty="0"/>
          </a:p>
        </p:txBody>
      </p:sp>
    </p:spTree>
    <p:extLst>
      <p:ext uri="{BB962C8B-B14F-4D97-AF65-F5344CB8AC3E}">
        <p14:creationId xmlns:p14="http://schemas.microsoft.com/office/powerpoint/2010/main" val="653970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901700" y="382359"/>
            <a:ext cx="8534400" cy="1446441"/>
          </a:xfrm>
        </p:spPr>
        <p:txBody>
          <a:bodyPr/>
          <a:lstStyle/>
          <a:p>
            <a:pPr marL="0" indent="0">
              <a:buNone/>
            </a:pPr>
            <a:r>
              <a:rPr lang="en-GB" sz="3600" b="1" dirty="0">
                <a:solidFill>
                  <a:srgbClr val="005EB8"/>
                </a:solidFill>
              </a:rPr>
              <a:t>For care and support staff </a:t>
            </a:r>
            <a:endParaRPr lang="en-GB" b="1" dirty="0"/>
          </a:p>
        </p:txBody>
      </p:sp>
      <p:sp>
        <p:nvSpPr>
          <p:cNvPr id="5" name="TextBox 4">
            <a:extLst>
              <a:ext uri="{FF2B5EF4-FFF2-40B4-BE49-F238E27FC236}">
                <a16:creationId xmlns:a16="http://schemas.microsoft.com/office/drawing/2014/main" id="{867489CC-0DEB-4917-BBAC-7AF326230470}"/>
              </a:ext>
            </a:extLst>
          </p:cNvPr>
          <p:cNvSpPr txBox="1"/>
          <p:nvPr/>
        </p:nvSpPr>
        <p:spPr>
          <a:xfrm>
            <a:off x="342900" y="965200"/>
            <a:ext cx="9702800" cy="4033092"/>
          </a:xfrm>
          <a:prstGeom prst="rect">
            <a:avLst/>
          </a:prstGeom>
          <a:noFill/>
          <a:ln>
            <a:solidFill>
              <a:schemeClr val="bg1"/>
            </a:solidFill>
          </a:ln>
        </p:spPr>
        <p:txBody>
          <a:bodyPr wrap="square">
            <a:spAutoFit/>
          </a:bodyPr>
          <a:lstStyle/>
          <a:p>
            <a:pPr marL="342900" indent="-342900">
              <a:lnSpc>
                <a:spcPct val="115000"/>
              </a:lnSpc>
              <a:spcAft>
                <a:spcPts val="800"/>
              </a:spcAft>
              <a:buFont typeface="Wingdings" panose="05000000000000000000" pitchFamily="2" charset="2"/>
              <a:buChar char="Ø"/>
            </a:pPr>
            <a:r>
              <a:rPr lang="en-GB" sz="2000" b="1" dirty="0">
                <a:latin typeface="+mj-lt"/>
              </a:rPr>
              <a:t>Mental Health First Aid </a:t>
            </a:r>
            <a:r>
              <a:rPr lang="en-GB" sz="2000" b="1" dirty="0">
                <a:highlight>
                  <a:srgbClr val="00FFFF"/>
                </a:highlight>
                <a:latin typeface="+mj-lt"/>
              </a:rPr>
              <a:t>(2 days)</a:t>
            </a:r>
          </a:p>
          <a:p>
            <a:pPr marL="342900" indent="-342900">
              <a:lnSpc>
                <a:spcPct val="115000"/>
              </a:lnSpc>
              <a:spcAft>
                <a:spcPts val="800"/>
              </a:spcAft>
              <a:buFont typeface="Wingdings" panose="05000000000000000000" pitchFamily="2" charset="2"/>
              <a:buChar char="Ø"/>
            </a:pPr>
            <a:r>
              <a:rPr lang="en-GB" sz="1800" b="1" dirty="0">
                <a:effectLst/>
                <a:latin typeface="+mj-lt"/>
                <a:ea typeface="Calibri" panose="020F0502020204030204" pitchFamily="34" charset="0"/>
              </a:rPr>
              <a:t>Positive behavioural support</a:t>
            </a:r>
            <a:r>
              <a:rPr lang="en-GB" sz="1800" dirty="0">
                <a:effectLst/>
                <a:latin typeface="+mj-lt"/>
                <a:ea typeface="Calibri" panose="020F0502020204030204" pitchFamily="34" charset="0"/>
              </a:rPr>
              <a:t> </a:t>
            </a:r>
            <a:r>
              <a:rPr lang="en-GB" sz="1800" dirty="0">
                <a:effectLst/>
                <a:highlight>
                  <a:srgbClr val="FFFF00"/>
                </a:highlight>
                <a:latin typeface="+mj-lt"/>
                <a:ea typeface="Calibri" panose="020F0502020204030204" pitchFamily="34" charset="0"/>
              </a:rPr>
              <a:t>(NEW)</a:t>
            </a:r>
          </a:p>
          <a:p>
            <a:pPr marL="342900" indent="-342900">
              <a:lnSpc>
                <a:spcPct val="115000"/>
              </a:lnSpc>
              <a:spcAft>
                <a:spcPts val="800"/>
              </a:spcAft>
              <a:buFont typeface="Wingdings" panose="05000000000000000000" pitchFamily="2" charset="2"/>
              <a:buChar char="Ø"/>
            </a:pPr>
            <a:r>
              <a:rPr lang="en-GB" sz="2000" b="1" dirty="0">
                <a:effectLst/>
                <a:latin typeface="+mj-lt"/>
                <a:ea typeface="Calibri" panose="020F0502020204030204" pitchFamily="34" charset="0"/>
              </a:rPr>
              <a:t>Care Certificate Assessors </a:t>
            </a:r>
            <a:r>
              <a:rPr lang="en-GB" sz="2000" b="1" dirty="0">
                <a:highlight>
                  <a:srgbClr val="00FFFF"/>
                </a:highlight>
                <a:latin typeface="+mj-lt"/>
              </a:rPr>
              <a:t>(**)</a:t>
            </a:r>
            <a:endParaRPr lang="en-GB" sz="2000" b="1" dirty="0">
              <a:effectLst/>
              <a:latin typeface="+mj-lt"/>
              <a:ea typeface="Calibri" panose="020F0502020204030204" pitchFamily="34" charset="0"/>
            </a:endParaRPr>
          </a:p>
          <a:p>
            <a:pPr marL="342900" indent="-342900">
              <a:lnSpc>
                <a:spcPct val="115000"/>
              </a:lnSpc>
              <a:spcAft>
                <a:spcPts val="800"/>
              </a:spcAft>
              <a:buFont typeface="Wingdings" panose="05000000000000000000" pitchFamily="2" charset="2"/>
              <a:buChar char="Ø"/>
            </a:pPr>
            <a:r>
              <a:rPr lang="en-GB" sz="2000" b="1" dirty="0">
                <a:effectLst/>
                <a:latin typeface="+mj-lt"/>
                <a:ea typeface="Times New Roman" panose="02020603050405020304" pitchFamily="18" charset="0"/>
                <a:cs typeface="Times New Roman" panose="02020603050405020304" pitchFamily="18" charset="0"/>
              </a:rPr>
              <a:t>End of Life Care (learning programme-endorsed provider route) </a:t>
            </a:r>
            <a:r>
              <a:rPr lang="en-GB" sz="2000" b="1" dirty="0">
                <a:effectLst/>
                <a:highlight>
                  <a:srgbClr val="00FFFF"/>
                </a:highlight>
                <a:latin typeface="+mj-lt"/>
                <a:ea typeface="Times New Roman" panose="02020603050405020304" pitchFamily="18" charset="0"/>
                <a:cs typeface="Times New Roman" panose="02020603050405020304" pitchFamily="18" charset="0"/>
              </a:rPr>
              <a:t>(1.5 days)</a:t>
            </a:r>
          </a:p>
          <a:p>
            <a:pPr marL="342900" indent="-342900">
              <a:lnSpc>
                <a:spcPct val="115000"/>
              </a:lnSpc>
              <a:spcAft>
                <a:spcPts val="800"/>
              </a:spcAft>
              <a:buFont typeface="Wingdings" panose="05000000000000000000" pitchFamily="2" charset="2"/>
              <a:buChar char="Ø"/>
            </a:pPr>
            <a:r>
              <a:rPr lang="en-GB" sz="2000" b="1" dirty="0">
                <a:latin typeface="+mj-lt"/>
              </a:rPr>
              <a:t>Forefront digital learning (employees from diverse ethnic backgrounds) </a:t>
            </a:r>
            <a:r>
              <a:rPr lang="en-GB" sz="2000" b="1" dirty="0">
                <a:highlight>
                  <a:srgbClr val="00FFFF"/>
                </a:highlight>
                <a:latin typeface="+mj-lt"/>
              </a:rPr>
              <a:t>(**)</a:t>
            </a:r>
          </a:p>
          <a:p>
            <a:pPr marL="342900" indent="-342900">
              <a:lnSpc>
                <a:spcPct val="115000"/>
              </a:lnSpc>
              <a:spcAft>
                <a:spcPts val="800"/>
              </a:spcAft>
              <a:buFont typeface="Wingdings" panose="05000000000000000000" pitchFamily="2" charset="2"/>
              <a:buChar char="Ø"/>
            </a:pPr>
            <a:r>
              <a:rPr lang="en-GB" sz="2000" b="1" kern="1200" dirty="0">
                <a:effectLst/>
                <a:latin typeface="+mj-lt"/>
                <a:ea typeface="Calibri" panose="020F0502020204030204" pitchFamily="34" charset="0"/>
                <a:cs typeface="Arial" panose="020B0604020202020204" pitchFamily="34" charset="0"/>
              </a:rPr>
              <a:t>Level 2 (</a:t>
            </a:r>
            <a:r>
              <a:rPr lang="en-GB" sz="2000" b="1" dirty="0">
                <a:effectLst/>
                <a:latin typeface="+mj-lt"/>
                <a:ea typeface="Calibri" panose="020F0502020204030204" pitchFamily="34" charset="0"/>
                <a:cs typeface="Arial" panose="020B0604020202020204" pitchFamily="34" charset="0"/>
              </a:rPr>
              <a:t>Adult Care Worker) and </a:t>
            </a:r>
            <a:r>
              <a:rPr lang="en-GB" sz="2000" b="1" kern="1200" dirty="0">
                <a:effectLst/>
                <a:latin typeface="+mj-lt"/>
                <a:ea typeface="Calibri" panose="020F0502020204030204" pitchFamily="34" charset="0"/>
                <a:cs typeface="Arial" panose="020B0604020202020204" pitchFamily="34" charset="0"/>
              </a:rPr>
              <a:t>Level 3  (</a:t>
            </a:r>
            <a:r>
              <a:rPr lang="en-GB" sz="2000" b="1" dirty="0">
                <a:effectLst/>
                <a:latin typeface="+mj-lt"/>
                <a:ea typeface="Calibri" panose="020F0502020204030204" pitchFamily="34" charset="0"/>
                <a:cs typeface="Arial" panose="020B0604020202020204" pitchFamily="34" charset="0"/>
              </a:rPr>
              <a:t>Lead Adult Care Worker)diploma</a:t>
            </a:r>
          </a:p>
          <a:p>
            <a:pPr marL="342900" indent="-342900">
              <a:lnSpc>
                <a:spcPct val="115000"/>
              </a:lnSpc>
              <a:spcAft>
                <a:spcPts val="800"/>
              </a:spcAft>
              <a:buFont typeface="Wingdings" panose="05000000000000000000" pitchFamily="2" charset="2"/>
              <a:buChar char="Ø"/>
            </a:pPr>
            <a:r>
              <a:rPr lang="en-GB" sz="2000" b="1" dirty="0">
                <a:latin typeface="+mj-lt"/>
                <a:ea typeface="Calibri" panose="020F0502020204030204" pitchFamily="34" charset="0"/>
                <a:cs typeface="Arial" panose="020B0604020202020204" pitchFamily="34" charset="0"/>
              </a:rPr>
              <a:t>Level 2 and 3 </a:t>
            </a:r>
            <a:r>
              <a:rPr lang="en-GB" sz="2000" b="1" dirty="0">
                <a:effectLst/>
                <a:latin typeface="+mj-lt"/>
                <a:ea typeface="Calibri" panose="020F0502020204030204" pitchFamily="34" charset="0"/>
                <a:cs typeface="Arial" panose="020B0604020202020204" pitchFamily="34" charset="0"/>
              </a:rPr>
              <a:t> </a:t>
            </a:r>
            <a:r>
              <a:rPr lang="en-GB" sz="2000" b="1" kern="1200" dirty="0">
                <a:effectLst/>
                <a:latin typeface="+mj-lt"/>
                <a:ea typeface="Calibri" panose="020F0502020204030204" pitchFamily="34" charset="0"/>
                <a:cs typeface="Arial" panose="020B0604020202020204" pitchFamily="34" charset="0"/>
              </a:rPr>
              <a:t>apprenticeship + End point assessment </a:t>
            </a:r>
            <a:endParaRPr lang="en-GB" sz="1400" b="1" dirty="0">
              <a:latin typeface="+mj-lt"/>
            </a:endParaRPr>
          </a:p>
          <a:p>
            <a:pPr marL="342900" indent="-342900">
              <a:lnSpc>
                <a:spcPct val="115000"/>
              </a:lnSpc>
              <a:spcAft>
                <a:spcPts val="800"/>
              </a:spcAft>
              <a:buFont typeface="Wingdings" panose="05000000000000000000" pitchFamily="2" charset="2"/>
              <a:buChar char="Ø"/>
            </a:pPr>
            <a:r>
              <a:rPr lang="en-GB" sz="2000" b="1" kern="1200" dirty="0">
                <a:effectLst/>
                <a:latin typeface="+mj-lt"/>
                <a:ea typeface="Calibri" panose="020F0502020204030204" pitchFamily="34" charset="0"/>
              </a:rPr>
              <a:t>Level 4 Diploma in Adult care </a:t>
            </a:r>
          </a:p>
          <a:p>
            <a:pPr marL="342900" indent="-342900">
              <a:lnSpc>
                <a:spcPct val="115000"/>
              </a:lnSpc>
              <a:spcAft>
                <a:spcPts val="800"/>
              </a:spcAft>
              <a:buFont typeface="Wingdings" panose="05000000000000000000" pitchFamily="2" charset="2"/>
              <a:buChar char="Ø"/>
            </a:pPr>
            <a:r>
              <a:rPr lang="en-GB" sz="2000" b="1" dirty="0">
                <a:latin typeface="+mj-lt"/>
                <a:ea typeface="Calibri" panose="020F0502020204030204" pitchFamily="34" charset="0"/>
              </a:rPr>
              <a:t>Range of Level 2 and 3 awards and certificates-</a:t>
            </a:r>
            <a:endParaRPr lang="en-GB" sz="2000" b="1" dirty="0">
              <a:latin typeface="+mj-lt"/>
            </a:endParaRPr>
          </a:p>
        </p:txBody>
      </p:sp>
      <p:sp>
        <p:nvSpPr>
          <p:cNvPr id="2" name="TextBox 1">
            <a:extLst>
              <a:ext uri="{FF2B5EF4-FFF2-40B4-BE49-F238E27FC236}">
                <a16:creationId xmlns:a16="http://schemas.microsoft.com/office/drawing/2014/main" id="{9CBA5E30-302B-A55B-C262-104A788ACDA2}"/>
              </a:ext>
            </a:extLst>
          </p:cNvPr>
          <p:cNvSpPr txBox="1"/>
          <p:nvPr/>
        </p:nvSpPr>
        <p:spPr>
          <a:xfrm>
            <a:off x="248194" y="4998291"/>
            <a:ext cx="2101306" cy="1477328"/>
          </a:xfrm>
          <a:prstGeom prst="rect">
            <a:avLst/>
          </a:prstGeom>
          <a:noFill/>
          <a:ln>
            <a:solidFill>
              <a:schemeClr val="accent1"/>
            </a:solidFill>
          </a:ln>
        </p:spPr>
        <p:txBody>
          <a:bodyPr wrap="square" rtlCol="0">
            <a:spAutoFit/>
          </a:bodyPr>
          <a:lstStyle/>
          <a:p>
            <a:pPr marL="342900" lvl="0" indent="-342900">
              <a:buFont typeface="Symbol" panose="05050102010706020507" pitchFamily="18" charset="2"/>
              <a:buChar char=""/>
            </a:pPr>
            <a:r>
              <a:rPr lang="en-GB" sz="1800" kern="1200" dirty="0">
                <a:solidFill>
                  <a:srgbClr val="000000"/>
                </a:solidFill>
                <a:effectLst/>
                <a:latin typeface="Arial" panose="020B0604020202020204" pitchFamily="34" charset="0"/>
                <a:ea typeface="Calibri" panose="020F0502020204030204" pitchFamily="34" charset="0"/>
              </a:rPr>
              <a:t>Mental health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kern="1200" dirty="0">
                <a:solidFill>
                  <a:srgbClr val="000000"/>
                </a:solidFill>
                <a:effectLst/>
                <a:latin typeface="Arial" panose="020B0604020202020204" pitchFamily="34" charset="0"/>
                <a:ea typeface="Calibri" panose="020F0502020204030204" pitchFamily="34" charset="0"/>
              </a:rPr>
              <a:t>Dementia</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kern="1200" dirty="0">
                <a:solidFill>
                  <a:srgbClr val="000000"/>
                </a:solidFill>
                <a:effectLst/>
                <a:latin typeface="Arial" panose="020B0604020202020204" pitchFamily="34" charset="0"/>
                <a:ea typeface="Calibri" panose="020F0502020204030204" pitchFamily="34" charset="0"/>
              </a:rPr>
              <a:t>Learning disability</a:t>
            </a:r>
            <a:endParaRPr lang="en-GB" sz="1800" dirty="0">
              <a:effectLst/>
              <a:latin typeface="Times New Roman" panose="02020603050405020304" pitchFamily="18" charset="0"/>
              <a:ea typeface="Times New Roman" panose="02020603050405020304" pitchFamily="18" charset="0"/>
            </a:endParaRPr>
          </a:p>
          <a:p>
            <a:pPr marL="342900" lvl="0" indent="-342900">
              <a:spcAft>
                <a:spcPts val="800"/>
              </a:spcAft>
              <a:buFont typeface="Symbol" panose="05050102010706020507" pitchFamily="18" charset="2"/>
              <a:buChar char=""/>
            </a:pPr>
            <a:r>
              <a:rPr lang="en-GB" sz="1800" kern="1200" dirty="0">
                <a:solidFill>
                  <a:srgbClr val="000000"/>
                </a:solidFill>
                <a:effectLst/>
                <a:latin typeface="Arial" panose="020B0604020202020204" pitchFamily="34" charset="0"/>
                <a:ea typeface="Calibri" panose="020F0502020204030204" pitchFamily="34" charset="0"/>
              </a:rPr>
              <a:t>Autism </a:t>
            </a:r>
            <a:endParaRPr lang="en-GB" sz="18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A68CFB92-0D1B-96ED-736A-10C8A982BA05}"/>
              </a:ext>
            </a:extLst>
          </p:cNvPr>
          <p:cNvSpPr txBox="1"/>
          <p:nvPr/>
        </p:nvSpPr>
        <p:spPr>
          <a:xfrm>
            <a:off x="2651760" y="4998291"/>
            <a:ext cx="2682240" cy="1477328"/>
          </a:xfrm>
          <a:prstGeom prst="rect">
            <a:avLst/>
          </a:prstGeom>
          <a:noFill/>
          <a:ln>
            <a:solidFill>
              <a:schemeClr val="accent1"/>
            </a:solidFill>
          </a:ln>
        </p:spPr>
        <p:txBody>
          <a:bodyPr wrap="square" rtlCol="0">
            <a:spAutoFit/>
          </a:bodyPr>
          <a:lstStyle/>
          <a:p>
            <a:pPr marL="342900" lvl="0" indent="-342900">
              <a:buFont typeface="Symbol" panose="05050102010706020507" pitchFamily="18" charset="2"/>
              <a:buChar char=""/>
            </a:pPr>
            <a:r>
              <a:rPr lang="en-GB" sz="1800" kern="1200" dirty="0">
                <a:solidFill>
                  <a:srgbClr val="000000"/>
                </a:solidFill>
                <a:effectLst/>
                <a:latin typeface="Arial" panose="020B0604020202020204" pitchFamily="34" charset="0"/>
                <a:ea typeface="Calibri" panose="020F0502020204030204" pitchFamily="34" charset="0"/>
              </a:rPr>
              <a:t>Activity provision</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kern="1200" dirty="0">
                <a:solidFill>
                  <a:srgbClr val="000000"/>
                </a:solidFill>
                <a:effectLst/>
                <a:latin typeface="Arial" panose="020B0604020202020204" pitchFamily="34" charset="0"/>
                <a:ea typeface="Calibri" panose="020F0502020204030204" pitchFamily="34" charset="0"/>
              </a:rPr>
              <a:t>Mental capacity act</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kern="1200" dirty="0">
                <a:solidFill>
                  <a:srgbClr val="000000"/>
                </a:solidFill>
                <a:effectLst/>
                <a:latin typeface="Arial" panose="020B0604020202020204" pitchFamily="34" charset="0"/>
                <a:ea typeface="Calibri" panose="020F0502020204030204" pitchFamily="34" charset="0"/>
              </a:rPr>
              <a:t>Independent advocacy</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kern="1200" dirty="0">
                <a:solidFill>
                  <a:srgbClr val="000000"/>
                </a:solidFill>
                <a:effectLst/>
                <a:latin typeface="Arial" panose="020B0604020202020204" pitchFamily="34" charset="0"/>
                <a:ea typeface="Calibri" panose="020F0502020204030204" pitchFamily="34" charset="0"/>
              </a:rPr>
              <a:t>Social prescribing</a:t>
            </a:r>
            <a:endParaRPr lang="en-GB" sz="18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A6B002FD-399C-4080-C840-68E40020DF76}"/>
              </a:ext>
            </a:extLst>
          </p:cNvPr>
          <p:cNvSpPr txBox="1"/>
          <p:nvPr/>
        </p:nvSpPr>
        <p:spPr>
          <a:xfrm>
            <a:off x="5538651" y="4998291"/>
            <a:ext cx="2309949" cy="1477328"/>
          </a:xfrm>
          <a:prstGeom prst="rect">
            <a:avLst/>
          </a:prstGeom>
          <a:noFill/>
          <a:ln>
            <a:solidFill>
              <a:schemeClr val="accent1"/>
            </a:solidFill>
          </a:ln>
        </p:spPr>
        <p:txBody>
          <a:bodyPr wrap="square" rtlCol="0">
            <a:spAutoFit/>
          </a:bodyPr>
          <a:lstStyle/>
          <a:p>
            <a:pPr marL="342900" lvl="0" indent="-342900">
              <a:buFont typeface="Symbol" panose="05050102010706020507" pitchFamily="18" charset="2"/>
              <a:buChar char=""/>
            </a:pPr>
            <a:r>
              <a:rPr lang="en-GB" dirty="0">
                <a:solidFill>
                  <a:srgbClr val="000000"/>
                </a:solidFill>
                <a:latin typeface="Arial" panose="020B0604020202020204" pitchFamily="34" charset="0"/>
                <a:ea typeface="Calibri" panose="020F0502020204030204" pitchFamily="34" charset="0"/>
              </a:rPr>
              <a:t>Diabetes </a:t>
            </a:r>
            <a:endParaRPr lang="en-GB"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dirty="0">
                <a:solidFill>
                  <a:srgbClr val="000000"/>
                </a:solidFill>
                <a:latin typeface="Arial" panose="020B0604020202020204" pitchFamily="34" charset="0"/>
                <a:ea typeface="Calibri" panose="020F0502020204030204" pitchFamily="34" charset="0"/>
              </a:rPr>
              <a:t>End of life</a:t>
            </a:r>
            <a:endParaRPr lang="en-GB" dirty="0">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dirty="0">
                <a:solidFill>
                  <a:srgbClr val="000000"/>
                </a:solidFill>
                <a:latin typeface="Arial" panose="020B0604020202020204" pitchFamily="34" charset="0"/>
                <a:ea typeface="Calibri" panose="020F0502020204030204" pitchFamily="34" charset="0"/>
              </a:rPr>
              <a:t>Falls</a:t>
            </a:r>
            <a:endParaRPr lang="en-GB" dirty="0">
              <a:latin typeface="Times New Roman" panose="02020603050405020304" pitchFamily="18" charset="0"/>
              <a:ea typeface="Times New Roman" panose="02020603050405020304" pitchFamily="18" charset="0"/>
            </a:endParaRPr>
          </a:p>
          <a:p>
            <a:pPr marL="342900" lvl="0" indent="-342900">
              <a:spcAft>
                <a:spcPts val="800"/>
              </a:spcAft>
              <a:buFont typeface="Symbol" panose="05050102010706020507" pitchFamily="18" charset="2"/>
              <a:buChar char=""/>
            </a:pPr>
            <a:r>
              <a:rPr lang="en-GB" sz="1800" kern="1200" dirty="0">
                <a:solidFill>
                  <a:srgbClr val="000000"/>
                </a:solidFill>
                <a:effectLst/>
                <a:latin typeface="Arial" panose="020B0604020202020204" pitchFamily="34" charset="0"/>
                <a:ea typeface="Calibri" panose="020F0502020204030204" pitchFamily="34" charset="0"/>
              </a:rPr>
              <a:t>Assisting and moving people </a:t>
            </a:r>
            <a:endParaRPr lang="en-GB" sz="1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id="{85EE3616-DEE9-D766-DCDF-72A1E10C4625}"/>
              </a:ext>
            </a:extLst>
          </p:cNvPr>
          <p:cNvSpPr txBox="1"/>
          <p:nvPr/>
        </p:nvSpPr>
        <p:spPr>
          <a:xfrm>
            <a:off x="7971609" y="4577151"/>
            <a:ext cx="1870891" cy="1754326"/>
          </a:xfrm>
          <a:prstGeom prst="rect">
            <a:avLst/>
          </a:prstGeom>
          <a:noFill/>
          <a:ln>
            <a:solidFill>
              <a:schemeClr val="accent1"/>
            </a:solidFill>
          </a:ln>
        </p:spPr>
        <p:txBody>
          <a:bodyPr wrap="square" rtlCol="0">
            <a:spAutoFit/>
          </a:bodyPr>
          <a:lstStyle/>
          <a:p>
            <a:pPr marL="342900" lvl="0" indent="-342900">
              <a:buFont typeface="Symbol" panose="05050102010706020507" pitchFamily="18" charset="2"/>
              <a:buChar char=""/>
            </a:pPr>
            <a:r>
              <a:rPr lang="en-GB" sz="1800" kern="1200" dirty="0">
                <a:solidFill>
                  <a:srgbClr val="000000"/>
                </a:solidFill>
                <a:effectLst/>
                <a:latin typeface="Arial" panose="020B0604020202020204" pitchFamily="34" charset="0"/>
                <a:ea typeface="Calibri" panose="020F0502020204030204" pitchFamily="34" charset="0"/>
              </a:rPr>
              <a:t>Medication </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kern="1200" dirty="0">
                <a:solidFill>
                  <a:srgbClr val="000000"/>
                </a:solidFill>
                <a:effectLst/>
                <a:latin typeface="Arial" panose="020B0604020202020204" pitchFamily="34" charset="0"/>
                <a:ea typeface="Calibri" panose="020F0502020204030204" pitchFamily="34" charset="0"/>
              </a:rPr>
              <a:t>Oral care</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kern="1200" dirty="0">
                <a:solidFill>
                  <a:srgbClr val="000000"/>
                </a:solidFill>
                <a:effectLst/>
                <a:latin typeface="Arial" panose="020B0604020202020204" pitchFamily="34" charset="0"/>
                <a:ea typeface="Calibri" panose="020F0502020204030204" pitchFamily="34" charset="0"/>
              </a:rPr>
              <a:t>Stroke</a:t>
            </a:r>
            <a:endParaRPr lang="en-GB" sz="1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800" kern="1200" dirty="0">
                <a:solidFill>
                  <a:srgbClr val="000000"/>
                </a:solidFill>
                <a:effectLst/>
                <a:latin typeface="Arial" panose="020B0604020202020204" pitchFamily="34" charset="0"/>
                <a:ea typeface="Calibri" panose="020F0502020204030204" pitchFamily="34" charset="0"/>
              </a:rPr>
              <a:t>Clinical skills </a:t>
            </a:r>
          </a:p>
          <a:p>
            <a:pPr marL="342900" lvl="0" indent="-342900">
              <a:buFont typeface="Symbol" panose="05050102010706020507" pitchFamily="18" charset="2"/>
              <a:buChar char=""/>
            </a:pPr>
            <a:r>
              <a:rPr lang="en-GB" dirty="0">
                <a:solidFill>
                  <a:srgbClr val="000000"/>
                </a:solidFill>
                <a:latin typeface="Arial" panose="020B0604020202020204" pitchFamily="34" charset="0"/>
                <a:ea typeface="Times New Roman" panose="02020603050405020304" pitchFamily="18" charset="0"/>
              </a:rPr>
              <a:t>Food safety</a:t>
            </a:r>
          </a:p>
          <a:p>
            <a:pPr marL="342900" lvl="0" indent="-342900">
              <a:buFont typeface="Symbol" panose="05050102010706020507" pitchFamily="18" charset="2"/>
              <a:buChar char=""/>
            </a:pPr>
            <a:r>
              <a:rPr lang="en-GB" sz="1800" dirty="0">
                <a:solidFill>
                  <a:srgbClr val="000000"/>
                </a:solidFill>
                <a:effectLst/>
                <a:latin typeface="Arial" panose="020B0604020202020204" pitchFamily="34" charset="0"/>
                <a:ea typeface="Times New Roman" panose="02020603050405020304" pitchFamily="18" charset="0"/>
              </a:rPr>
              <a:t>Nutrition</a:t>
            </a:r>
            <a:endParaRPr lang="en-GB"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0751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352697" y="274321"/>
            <a:ext cx="9693003" cy="1617980"/>
          </a:xfrm>
        </p:spPr>
        <p:txBody>
          <a:bodyPr/>
          <a:lstStyle/>
          <a:p>
            <a:pPr marL="0" indent="0">
              <a:buNone/>
            </a:pPr>
            <a:r>
              <a:rPr lang="en-GB" sz="3600" b="1" dirty="0">
                <a:solidFill>
                  <a:srgbClr val="005EB8"/>
                </a:solidFill>
              </a:rPr>
              <a:t>Aspiring managers and deputy managers</a:t>
            </a:r>
            <a:endParaRPr lang="en-GB" b="1" dirty="0"/>
          </a:p>
        </p:txBody>
      </p:sp>
      <p:sp>
        <p:nvSpPr>
          <p:cNvPr id="5" name="TextBox 4">
            <a:extLst>
              <a:ext uri="{FF2B5EF4-FFF2-40B4-BE49-F238E27FC236}">
                <a16:creationId xmlns:a16="http://schemas.microsoft.com/office/drawing/2014/main" id="{867489CC-0DEB-4917-BBAC-7AF326230470}"/>
              </a:ext>
            </a:extLst>
          </p:cNvPr>
          <p:cNvSpPr txBox="1"/>
          <p:nvPr/>
        </p:nvSpPr>
        <p:spPr>
          <a:xfrm>
            <a:off x="352697" y="888274"/>
            <a:ext cx="9693003" cy="8228108"/>
          </a:xfrm>
          <a:prstGeom prst="rect">
            <a:avLst/>
          </a:prstGeom>
          <a:noFill/>
          <a:ln>
            <a:solidFill>
              <a:schemeClr val="bg1"/>
            </a:solidFill>
          </a:ln>
        </p:spPr>
        <p:txBody>
          <a:bodyPr wrap="square">
            <a:spAutoFit/>
          </a:bodyPr>
          <a:lstStyle/>
          <a:p>
            <a:pPr marL="457200" indent="-457200">
              <a:lnSpc>
                <a:spcPct val="115000"/>
              </a:lnSpc>
              <a:spcAft>
                <a:spcPts val="800"/>
              </a:spcAft>
              <a:buFont typeface="Wingdings" panose="05000000000000000000" pitchFamily="2" charset="2"/>
              <a:buChar char="Ø"/>
            </a:pPr>
            <a:r>
              <a:rPr lang="en-GB" sz="1600" b="1" dirty="0">
                <a:effectLst/>
                <a:ea typeface="Calibri" panose="020F0502020204030204" pitchFamily="34" charset="0"/>
              </a:rPr>
              <a:t>Positive behavioural support</a:t>
            </a:r>
            <a:r>
              <a:rPr lang="en-GB" sz="1600" dirty="0">
                <a:effectLst/>
                <a:ea typeface="Calibri" panose="020F0502020204030204" pitchFamily="34" charset="0"/>
              </a:rPr>
              <a:t> </a:t>
            </a:r>
            <a:r>
              <a:rPr lang="en-GB" sz="1600" dirty="0">
                <a:effectLst/>
                <a:highlight>
                  <a:srgbClr val="FFFF00"/>
                </a:highlight>
                <a:ea typeface="Calibri" panose="020F0502020204030204" pitchFamily="34" charset="0"/>
              </a:rPr>
              <a:t>(NEW)</a:t>
            </a:r>
          </a:p>
          <a:p>
            <a:pPr marL="457200" indent="-457200">
              <a:lnSpc>
                <a:spcPct val="115000"/>
              </a:lnSpc>
              <a:spcAft>
                <a:spcPts val="800"/>
              </a:spcAft>
              <a:buFont typeface="Wingdings" panose="05000000000000000000" pitchFamily="2" charset="2"/>
              <a:buChar char="Ø"/>
            </a:pPr>
            <a:r>
              <a:rPr lang="en-GB" sz="1600" b="1" kern="1200" dirty="0">
                <a:solidFill>
                  <a:srgbClr val="000000"/>
                </a:solidFill>
                <a:effectLst/>
                <a:ea typeface="Times New Roman" panose="02020603050405020304" pitchFamily="18" charset="0"/>
                <a:cs typeface="Times New Roman" panose="02020603050405020304" pitchFamily="18" charset="0"/>
              </a:rPr>
              <a:t>Digital learning for CQC inspection preparation</a:t>
            </a:r>
            <a:r>
              <a:rPr lang="en-GB" sz="2000" dirty="0">
                <a:highlight>
                  <a:srgbClr val="00FFFF"/>
                </a:highlight>
                <a:latin typeface="Arial" panose="020B0604020202020204" pitchFamily="34" charset="0"/>
              </a:rPr>
              <a:t> (**)</a:t>
            </a:r>
            <a:endParaRPr lang="en-GB" sz="1600" dirty="0">
              <a:effectLst/>
              <a:ea typeface="Times New Roman" panose="02020603050405020304" pitchFamily="18" charset="0"/>
            </a:endParaRPr>
          </a:p>
          <a:p>
            <a:pPr marL="457200" indent="-457200">
              <a:lnSpc>
                <a:spcPct val="115000"/>
              </a:lnSpc>
              <a:spcAft>
                <a:spcPts val="800"/>
              </a:spcAft>
              <a:buFont typeface="Wingdings" panose="05000000000000000000" pitchFamily="2" charset="2"/>
              <a:buChar char="Ø"/>
            </a:pPr>
            <a:r>
              <a:rPr lang="en-GB" sz="1700" b="1" dirty="0">
                <a:solidFill>
                  <a:srgbClr val="000000"/>
                </a:solidFill>
                <a:effectLst/>
                <a:ea typeface="Times New Roman" panose="02020603050405020304" pitchFamily="18" charset="0"/>
                <a:cs typeface="Times New Roman" panose="02020603050405020304" pitchFamily="18" charset="0"/>
              </a:rPr>
              <a:t>Lead to Succeed </a:t>
            </a:r>
          </a:p>
          <a:p>
            <a:pPr marL="457200" indent="-457200">
              <a:lnSpc>
                <a:spcPct val="115000"/>
              </a:lnSpc>
              <a:spcAft>
                <a:spcPts val="800"/>
              </a:spcAft>
              <a:buFont typeface="Wingdings" panose="05000000000000000000" pitchFamily="2" charset="2"/>
              <a:buChar char="Ø"/>
            </a:pPr>
            <a:r>
              <a:rPr lang="en-GB" sz="1600" b="1" i="0" dirty="0">
                <a:solidFill>
                  <a:srgbClr val="212529"/>
                </a:solidFill>
                <a:effectLst/>
              </a:rPr>
              <a:t>Introductory modules for managers </a:t>
            </a:r>
            <a:r>
              <a:rPr lang="en-GB" sz="1600" b="1" i="0" dirty="0">
                <a:solidFill>
                  <a:srgbClr val="212529"/>
                </a:solidFill>
                <a:effectLst/>
                <a:highlight>
                  <a:srgbClr val="FFFF00"/>
                </a:highlight>
              </a:rPr>
              <a:t>(NEW) </a:t>
            </a:r>
            <a:r>
              <a:rPr lang="en-GB" sz="1600" b="1" i="0" dirty="0">
                <a:solidFill>
                  <a:srgbClr val="212529"/>
                </a:solidFill>
                <a:effectLst/>
                <a:highlight>
                  <a:srgbClr val="00FFFF"/>
                </a:highlight>
              </a:rPr>
              <a:t>(</a:t>
            </a:r>
            <a:r>
              <a:rPr lang="en-GB" sz="2000" dirty="0">
                <a:highlight>
                  <a:srgbClr val="00FFFF"/>
                </a:highlight>
                <a:latin typeface="Arial" panose="020B0604020202020204" pitchFamily="34" charset="0"/>
              </a:rPr>
              <a:t>(**)</a:t>
            </a:r>
            <a:endParaRPr lang="en-GB" sz="1600" b="1" i="0" dirty="0">
              <a:solidFill>
                <a:srgbClr val="212529"/>
              </a:solidFill>
              <a:effectLst/>
              <a:highlight>
                <a:srgbClr val="00FFFF"/>
              </a:highlight>
            </a:endParaRPr>
          </a:p>
          <a:p>
            <a:pPr marL="457200" indent="-457200">
              <a:lnSpc>
                <a:spcPct val="115000"/>
              </a:lnSpc>
              <a:spcAft>
                <a:spcPts val="800"/>
              </a:spcAft>
              <a:buFont typeface="Wingdings" panose="05000000000000000000" pitchFamily="2" charset="2"/>
              <a:buChar char="Ø"/>
            </a:pPr>
            <a:r>
              <a:rPr lang="en-GB" sz="1700" b="1" dirty="0"/>
              <a:t>Digital learning for managers </a:t>
            </a:r>
            <a:r>
              <a:rPr lang="en-GB" sz="2000" dirty="0">
                <a:highlight>
                  <a:srgbClr val="00FFFF"/>
                </a:highlight>
                <a:latin typeface="Arial" panose="020B0604020202020204" pitchFamily="34" charset="0"/>
              </a:rPr>
              <a:t>(**)</a:t>
            </a:r>
            <a:endParaRPr lang="en-GB" sz="1700" dirty="0">
              <a:effectLst/>
              <a:ea typeface="Times New Roman" panose="02020603050405020304" pitchFamily="18" charset="0"/>
            </a:endParaRPr>
          </a:p>
          <a:p>
            <a:pPr marL="457200" indent="-457200">
              <a:lnSpc>
                <a:spcPct val="115000"/>
              </a:lnSpc>
              <a:spcAft>
                <a:spcPts val="800"/>
              </a:spcAft>
              <a:buFont typeface="Wingdings" panose="05000000000000000000" pitchFamily="2" charset="2"/>
              <a:buChar char="Ø"/>
            </a:pPr>
            <a:r>
              <a:rPr lang="en-GB" sz="1700" b="1" dirty="0"/>
              <a:t>Moving up (aimed at employees from diverse ethnic backgrounds)</a:t>
            </a:r>
            <a:r>
              <a:rPr lang="en-GB" sz="1700" dirty="0">
                <a:solidFill>
                  <a:srgbClr val="005EB8"/>
                </a:solidFill>
              </a:rPr>
              <a:t> </a:t>
            </a:r>
          </a:p>
          <a:p>
            <a:pPr marL="457200" indent="-457200">
              <a:lnSpc>
                <a:spcPct val="115000"/>
              </a:lnSpc>
              <a:spcAft>
                <a:spcPts val="800"/>
              </a:spcAft>
              <a:buFont typeface="Wingdings" panose="05000000000000000000" pitchFamily="2" charset="2"/>
              <a:buChar char="Ø"/>
            </a:pPr>
            <a:r>
              <a:rPr lang="en-GB" sz="1700" b="1" dirty="0">
                <a:effectLst/>
                <a:ea typeface="Times New Roman" panose="02020603050405020304" pitchFamily="18" charset="0"/>
                <a:cs typeface="Times New Roman" panose="02020603050405020304" pitchFamily="18" charset="0"/>
              </a:rPr>
              <a:t>Learn from Events </a:t>
            </a:r>
            <a:r>
              <a:rPr lang="en-GB" sz="2000" dirty="0">
                <a:highlight>
                  <a:srgbClr val="00FFFF"/>
                </a:highlight>
                <a:latin typeface="Arial" panose="020B0604020202020204" pitchFamily="34" charset="0"/>
              </a:rPr>
              <a:t>(**)</a:t>
            </a:r>
            <a:endParaRPr lang="en-GB" sz="1700" b="1" dirty="0">
              <a:effectLst/>
              <a:ea typeface="Times New Roman" panose="02020603050405020304" pitchFamily="18" charset="0"/>
              <a:cs typeface="Times New Roman" panose="02020603050405020304" pitchFamily="18" charset="0"/>
            </a:endParaRPr>
          </a:p>
          <a:p>
            <a:pPr marL="457200" indent="-457200">
              <a:lnSpc>
                <a:spcPct val="115000"/>
              </a:lnSpc>
              <a:spcAft>
                <a:spcPts val="800"/>
              </a:spcAft>
              <a:buFont typeface="Wingdings" panose="05000000000000000000" pitchFamily="2" charset="2"/>
              <a:buChar char="Ø"/>
            </a:pPr>
            <a:r>
              <a:rPr lang="en-GB" sz="1700" b="1" dirty="0"/>
              <a:t>Mental Health First Aid </a:t>
            </a:r>
            <a:r>
              <a:rPr lang="en-GB" sz="1800" b="1" dirty="0">
                <a:highlight>
                  <a:srgbClr val="00FFFF"/>
                </a:highlight>
                <a:latin typeface="+mj-lt"/>
              </a:rPr>
              <a:t>(2 days)</a:t>
            </a:r>
          </a:p>
          <a:p>
            <a:pPr marL="457200" indent="-457200">
              <a:lnSpc>
                <a:spcPct val="115000"/>
              </a:lnSpc>
              <a:spcAft>
                <a:spcPts val="800"/>
              </a:spcAft>
              <a:buFont typeface="Wingdings" panose="05000000000000000000" pitchFamily="2" charset="2"/>
              <a:buChar char="Ø"/>
            </a:pPr>
            <a:r>
              <a:rPr lang="en-GB" sz="1700" b="1" dirty="0">
                <a:effectLst/>
                <a:ea typeface="Calibri" panose="020F0502020204030204" pitchFamily="34" charset="0"/>
              </a:rPr>
              <a:t>Care Certificate Assessors </a:t>
            </a:r>
            <a:r>
              <a:rPr lang="en-GB" sz="1800" b="1" dirty="0">
                <a:highlight>
                  <a:srgbClr val="00FFFF"/>
                </a:highlight>
                <a:latin typeface="+mj-lt"/>
              </a:rPr>
              <a:t>(**)</a:t>
            </a:r>
            <a:endParaRPr lang="en-GB" sz="1700" b="1" dirty="0">
              <a:effectLst/>
              <a:ea typeface="Calibri" panose="020F0502020204030204" pitchFamily="34" charset="0"/>
            </a:endParaRPr>
          </a:p>
          <a:p>
            <a:pPr marL="457200" indent="-457200">
              <a:lnSpc>
                <a:spcPct val="115000"/>
              </a:lnSpc>
              <a:spcAft>
                <a:spcPts val="800"/>
              </a:spcAft>
              <a:buFont typeface="Wingdings" panose="05000000000000000000" pitchFamily="2" charset="2"/>
              <a:buChar char="Ø"/>
            </a:pPr>
            <a:r>
              <a:rPr lang="en-GB" sz="1700" b="1" dirty="0">
                <a:effectLst/>
                <a:ea typeface="Times New Roman" panose="02020603050405020304" pitchFamily="18" charset="0"/>
                <a:cs typeface="Times New Roman" panose="02020603050405020304" pitchFamily="18" charset="0"/>
              </a:rPr>
              <a:t>End of Life Care (</a:t>
            </a:r>
            <a:r>
              <a:rPr lang="en-GB" sz="1800" b="1" dirty="0">
                <a:effectLst/>
                <a:ea typeface="Times New Roman" panose="02020603050405020304" pitchFamily="18" charset="0"/>
                <a:cs typeface="Times New Roman" panose="02020603050405020304" pitchFamily="18" charset="0"/>
              </a:rPr>
              <a:t>learning programme-endorsed </a:t>
            </a:r>
            <a:r>
              <a:rPr lang="en-GB" sz="1700" b="1" dirty="0">
                <a:solidFill>
                  <a:srgbClr val="000000"/>
                </a:solidFill>
                <a:effectLst/>
                <a:ea typeface="Times New Roman" panose="02020603050405020304" pitchFamily="18" charset="0"/>
                <a:cs typeface="Times New Roman" panose="02020603050405020304" pitchFamily="18" charset="0"/>
              </a:rPr>
              <a:t>provider route)</a:t>
            </a:r>
            <a:r>
              <a:rPr lang="en-GB" sz="1800" b="1" dirty="0">
                <a:effectLst/>
                <a:highlight>
                  <a:srgbClr val="00FFFF"/>
                </a:highlight>
                <a:latin typeface="+mj-lt"/>
                <a:ea typeface="Times New Roman" panose="02020603050405020304" pitchFamily="18" charset="0"/>
                <a:cs typeface="Times New Roman" panose="02020603050405020304" pitchFamily="18" charset="0"/>
              </a:rPr>
              <a:t> (1.5 days)</a:t>
            </a:r>
          </a:p>
          <a:p>
            <a:pPr marL="457200" indent="-457200">
              <a:lnSpc>
                <a:spcPct val="115000"/>
              </a:lnSpc>
              <a:spcAft>
                <a:spcPts val="800"/>
              </a:spcAft>
              <a:buFont typeface="Wingdings" panose="05000000000000000000" pitchFamily="2" charset="2"/>
              <a:buChar char="Ø"/>
            </a:pPr>
            <a:r>
              <a:rPr lang="en-GB" sz="1700" b="1" dirty="0">
                <a:ea typeface="Calibri" panose="020F0502020204030204" pitchFamily="34" charset="0"/>
              </a:rPr>
              <a:t>Range of Level 2 and 3 awards and certificates (see Frontline staff slide) </a:t>
            </a:r>
            <a:endParaRPr lang="en-GB" sz="1700" b="1" dirty="0"/>
          </a:p>
          <a:p>
            <a:pPr marL="457200" indent="-457200">
              <a:lnSpc>
                <a:spcPct val="115000"/>
              </a:lnSpc>
              <a:spcAft>
                <a:spcPts val="800"/>
              </a:spcAft>
              <a:buFont typeface="Wingdings" panose="05000000000000000000" pitchFamily="2" charset="2"/>
              <a:buChar char="Ø"/>
            </a:pPr>
            <a:r>
              <a:rPr lang="en-GB" sz="1700" b="1" kern="1200" dirty="0">
                <a:solidFill>
                  <a:srgbClr val="000000"/>
                </a:solidFill>
                <a:effectLst/>
                <a:ea typeface="Calibri" panose="020F0502020204030204" pitchFamily="34" charset="0"/>
              </a:rPr>
              <a:t>Level 4 Diploma in Adult care  or Apprenticeship diploma and end point assessment</a:t>
            </a:r>
          </a:p>
          <a:p>
            <a:pPr marL="457200" indent="-457200">
              <a:lnSpc>
                <a:spcPct val="115000"/>
              </a:lnSpc>
              <a:spcAft>
                <a:spcPts val="800"/>
              </a:spcAft>
              <a:buFont typeface="Wingdings" panose="05000000000000000000" pitchFamily="2" charset="2"/>
              <a:buChar char="Ø"/>
            </a:pPr>
            <a:r>
              <a:rPr lang="en-GB" sz="1700" b="1" kern="1200" dirty="0">
                <a:solidFill>
                  <a:srgbClr val="000000"/>
                </a:solidFill>
                <a:effectLst/>
                <a:ea typeface="Calibri" panose="020F0502020204030204" pitchFamily="34" charset="0"/>
              </a:rPr>
              <a:t>Level 4 Certificate in principles of leadership and management in adult care </a:t>
            </a:r>
            <a:endParaRPr lang="en-GB" sz="1700" kern="1200" dirty="0">
              <a:solidFill>
                <a:srgbClr val="0070C0"/>
              </a:solidFill>
              <a:effectLst/>
              <a:ea typeface="Calibri" panose="020F0502020204030204" pitchFamily="34" charset="0"/>
            </a:endParaRPr>
          </a:p>
          <a:p>
            <a:pPr marL="457200" indent="-457200">
              <a:lnSpc>
                <a:spcPct val="115000"/>
              </a:lnSpc>
              <a:spcAft>
                <a:spcPts val="800"/>
              </a:spcAft>
              <a:buFont typeface="Arial" panose="020B0604020202020204" pitchFamily="34" charset="0"/>
              <a:buChar char="•"/>
            </a:pPr>
            <a:endParaRPr lang="en-GB" sz="1600" dirty="0">
              <a:effectLst/>
              <a:latin typeface="Arial" panose="020B0604020202020204" pitchFamily="34" charset="0"/>
              <a:ea typeface="Times New Roman" panose="02020603050405020304" pitchFamily="18" charset="0"/>
              <a:cs typeface="Times New Roman" panose="02020603050405020304" pitchFamily="18" charset="0"/>
            </a:endParaRPr>
          </a:p>
          <a:p>
            <a:pPr marL="457200" indent="-457200">
              <a:lnSpc>
                <a:spcPct val="115000"/>
              </a:lnSpc>
              <a:spcAft>
                <a:spcPts val="800"/>
              </a:spcAft>
              <a:buFont typeface="Arial" panose="020B0604020202020204" pitchFamily="34" charset="0"/>
              <a:buChar char="•"/>
            </a:pPr>
            <a:endParaRPr lang="en-GB" sz="1600" b="1" dirty="0">
              <a:solidFill>
                <a:srgbClr val="005EB8"/>
              </a:solidFill>
            </a:endParaRPr>
          </a:p>
          <a:p>
            <a:pPr marL="457200" indent="-457200">
              <a:lnSpc>
                <a:spcPct val="115000"/>
              </a:lnSpc>
              <a:spcAft>
                <a:spcPts val="800"/>
              </a:spcAft>
              <a:buFont typeface="Arial" panose="020B0604020202020204" pitchFamily="34" charset="0"/>
              <a:buChar char="•"/>
            </a:pPr>
            <a:endParaRPr lang="en-GB" sz="1600" kern="1200" dirty="0">
              <a:solidFill>
                <a:srgbClr val="000000"/>
              </a:solidFill>
              <a:effectLst/>
              <a:latin typeface="Arial" panose="020B0604020202020204" pitchFamily="34" charset="0"/>
              <a:ea typeface="Calibri" panose="020F0502020204030204" pitchFamily="34" charset="0"/>
            </a:endParaRPr>
          </a:p>
          <a:p>
            <a:pPr marL="457200" indent="-457200">
              <a:lnSpc>
                <a:spcPct val="115000"/>
              </a:lnSpc>
              <a:spcAft>
                <a:spcPts val="800"/>
              </a:spcAft>
              <a:buFont typeface="Arial" panose="020B0604020202020204" pitchFamily="34" charset="0"/>
              <a:buChar char="•"/>
            </a:pPr>
            <a:endParaRPr lang="en-GB" sz="1600" dirty="0">
              <a:effectLst/>
              <a:latin typeface="Times New Roman" panose="02020603050405020304" pitchFamily="18" charset="0"/>
              <a:ea typeface="Times New Roman" panose="02020603050405020304" pitchFamily="18" charset="0"/>
            </a:endParaRPr>
          </a:p>
          <a:p>
            <a:pPr>
              <a:lnSpc>
                <a:spcPct val="115000"/>
              </a:lnSpc>
              <a:spcAft>
                <a:spcPts val="800"/>
              </a:spcAft>
            </a:pPr>
            <a:endParaRPr lang="en-GB" sz="1600" b="1" kern="1200" dirty="0">
              <a:solidFill>
                <a:srgbClr val="0070C0"/>
              </a:solidFill>
              <a:effectLst/>
              <a:latin typeface="Arial" panose="020B0604020202020204" pitchFamily="34" charset="0"/>
              <a:ea typeface="Calibri" panose="020F0502020204030204" pitchFamily="34" charset="0"/>
            </a:endParaRPr>
          </a:p>
          <a:p>
            <a:endParaRPr lang="en-GB" sz="3200" b="1" dirty="0">
              <a:solidFill>
                <a:srgbClr val="008C95"/>
              </a:solidFill>
              <a:latin typeface="Arial" panose="020B0604020202020204"/>
            </a:endParaRPr>
          </a:p>
        </p:txBody>
      </p:sp>
    </p:spTree>
    <p:extLst>
      <p:ext uri="{BB962C8B-B14F-4D97-AF65-F5344CB8AC3E}">
        <p14:creationId xmlns:p14="http://schemas.microsoft.com/office/powerpoint/2010/main" val="1858546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901700" y="445859"/>
            <a:ext cx="8534400" cy="1446441"/>
          </a:xfrm>
        </p:spPr>
        <p:txBody>
          <a:bodyPr/>
          <a:lstStyle/>
          <a:p>
            <a:pPr marL="0" indent="0">
              <a:buNone/>
            </a:pPr>
            <a:r>
              <a:rPr lang="en-GB" sz="3600" b="1" dirty="0">
                <a:solidFill>
                  <a:srgbClr val="005EB8"/>
                </a:solidFill>
              </a:rPr>
              <a:t>New managers</a:t>
            </a:r>
            <a:endParaRPr lang="en-GB" b="1" dirty="0"/>
          </a:p>
        </p:txBody>
      </p:sp>
      <p:sp>
        <p:nvSpPr>
          <p:cNvPr id="5" name="TextBox 4">
            <a:extLst>
              <a:ext uri="{FF2B5EF4-FFF2-40B4-BE49-F238E27FC236}">
                <a16:creationId xmlns:a16="http://schemas.microsoft.com/office/drawing/2014/main" id="{867489CC-0DEB-4917-BBAC-7AF326230470}"/>
              </a:ext>
            </a:extLst>
          </p:cNvPr>
          <p:cNvSpPr txBox="1"/>
          <p:nvPr/>
        </p:nvSpPr>
        <p:spPr>
          <a:xfrm>
            <a:off x="533400" y="1130300"/>
            <a:ext cx="9512300" cy="7150675"/>
          </a:xfrm>
          <a:prstGeom prst="rect">
            <a:avLst/>
          </a:prstGeom>
          <a:noFill/>
          <a:ln>
            <a:solidFill>
              <a:schemeClr val="bg1"/>
            </a:solidFill>
          </a:ln>
        </p:spPr>
        <p:txBody>
          <a:bodyPr wrap="square">
            <a:spAutoFit/>
          </a:bodyPr>
          <a:lstStyle/>
          <a:p>
            <a:pPr marL="285750" indent="-285750">
              <a:buFont typeface="Wingdings" panose="05000000000000000000" pitchFamily="2" charset="2"/>
              <a:buChar char="Ø"/>
            </a:pPr>
            <a:r>
              <a:rPr lang="en-GB" sz="1500" dirty="0">
                <a:effectLst/>
                <a:latin typeface="Arial" panose="020B0604020202020204" pitchFamily="34" charset="0"/>
                <a:ea typeface="Calibri" panose="020F0502020204030204" pitchFamily="34" charset="0"/>
                <a:cs typeface="Times New Roman" panose="02020603050405020304" pitchFamily="18" charset="0"/>
              </a:rPr>
              <a:t> </a:t>
            </a:r>
            <a:r>
              <a:rPr lang="en-GB" sz="1600" b="1" kern="1200" dirty="0">
                <a:solidFill>
                  <a:srgbClr val="000000"/>
                </a:solidFill>
                <a:effectLst/>
                <a:ea typeface="Times New Roman" panose="02020603050405020304" pitchFamily="18" charset="0"/>
              </a:rPr>
              <a:t>Moving up   </a:t>
            </a:r>
          </a:p>
          <a:p>
            <a:pPr marL="342900" marR="0" lvl="0" indent="-342900" algn="l" defTabSz="914400" rtl="0" eaLnBrk="1" fontAlgn="auto" latinLnBrk="0" hangingPunct="1">
              <a:lnSpc>
                <a:spcPct val="115000"/>
              </a:lnSpc>
              <a:spcBef>
                <a:spcPts val="0"/>
              </a:spcBef>
              <a:spcAft>
                <a:spcPts val="0"/>
              </a:spcAft>
              <a:buClrTx/>
              <a:buSzTx/>
              <a:buFont typeface="Wingdings" panose="05000000000000000000" pitchFamily="2" charset="2"/>
              <a:buChar char="Ø"/>
              <a:tabLst>
                <a:tab pos="457200" algn="l"/>
              </a:tabLst>
              <a:defRPr/>
            </a:pPr>
            <a:r>
              <a:rPr lang="en-GB" sz="1600" b="1" kern="1200" dirty="0">
                <a:solidFill>
                  <a:srgbClr val="000000"/>
                </a:solidFill>
                <a:effectLst/>
                <a:ea typeface="Times New Roman" panose="02020603050405020304" pitchFamily="18" charset="0"/>
                <a:cs typeface="Times New Roman" panose="02020603050405020304" pitchFamily="18" charset="0"/>
              </a:rPr>
              <a:t>Digital learning for CQC inspection preparation</a:t>
            </a:r>
            <a:r>
              <a:rPr lang="en-GB" sz="2000" dirty="0">
                <a:highlight>
                  <a:srgbClr val="00FFFF"/>
                </a:highlight>
                <a:latin typeface="Arial" panose="020B0604020202020204" pitchFamily="34" charset="0"/>
              </a:rPr>
              <a:t> (**)</a:t>
            </a:r>
            <a:endParaRPr lang="en-GB" sz="1600" dirty="0">
              <a:effectLst/>
              <a:ea typeface="Times New Roman" panose="02020603050405020304" pitchFamily="18" charset="0"/>
            </a:endParaRPr>
          </a:p>
          <a:p>
            <a:pPr marL="342900" lvl="0" indent="-342900">
              <a:lnSpc>
                <a:spcPct val="115000"/>
              </a:lnSpc>
              <a:buFont typeface="Wingdings" panose="05000000000000000000" pitchFamily="2" charset="2"/>
              <a:buChar char="Ø"/>
              <a:tabLst>
                <a:tab pos="457200" algn="l"/>
              </a:tabLst>
            </a:pPr>
            <a:r>
              <a:rPr lang="en-GB" sz="1600" b="1" kern="1200" dirty="0">
                <a:solidFill>
                  <a:srgbClr val="000000"/>
                </a:solidFill>
                <a:effectLst/>
                <a:ea typeface="Times New Roman" panose="02020603050405020304" pitchFamily="18" charset="0"/>
                <a:cs typeface="Times New Roman" panose="02020603050405020304" pitchFamily="18" charset="0"/>
              </a:rPr>
              <a:t>Leading Change Improving Care </a:t>
            </a:r>
          </a:p>
          <a:p>
            <a:pPr marL="342900" lvl="0" indent="-342900">
              <a:lnSpc>
                <a:spcPct val="115000"/>
              </a:lnSpc>
              <a:buFont typeface="Wingdings" panose="05000000000000000000" pitchFamily="2" charset="2"/>
              <a:buChar char="Ø"/>
              <a:tabLst>
                <a:tab pos="457200" algn="l"/>
              </a:tabLst>
            </a:pPr>
            <a:r>
              <a:rPr lang="en-GB" sz="1600" b="1" kern="1200" dirty="0">
                <a:solidFill>
                  <a:srgbClr val="000000"/>
                </a:solidFill>
                <a:effectLst/>
                <a:ea typeface="Times New Roman" panose="02020603050405020304" pitchFamily="18" charset="0"/>
                <a:cs typeface="Times New Roman" panose="02020603050405020304" pitchFamily="18" charset="0"/>
              </a:rPr>
              <a:t>Well-led </a:t>
            </a:r>
          </a:p>
          <a:p>
            <a:pPr marL="342900" lvl="0" indent="-342900">
              <a:lnSpc>
                <a:spcPct val="115000"/>
              </a:lnSpc>
              <a:buFont typeface="Wingdings" panose="05000000000000000000" pitchFamily="2" charset="2"/>
              <a:buChar char="Ø"/>
              <a:tabLst>
                <a:tab pos="457200" algn="l"/>
              </a:tabLst>
            </a:pPr>
            <a:r>
              <a:rPr lang="en-GB" sz="1600" b="1" kern="1200" dirty="0">
                <a:solidFill>
                  <a:srgbClr val="000000"/>
                </a:solidFill>
                <a:effectLst/>
                <a:ea typeface="Times New Roman" panose="02020603050405020304" pitchFamily="18" charset="0"/>
                <a:cs typeface="Times New Roman" panose="02020603050405020304" pitchFamily="18" charset="0"/>
              </a:rPr>
              <a:t>Understanding performance management </a:t>
            </a:r>
            <a:r>
              <a:rPr lang="en-GB" sz="1600" b="1" kern="1200" dirty="0">
                <a:solidFill>
                  <a:srgbClr val="000000"/>
                </a:solidFill>
                <a:effectLst/>
                <a:highlight>
                  <a:srgbClr val="00FFFF"/>
                </a:highlight>
                <a:ea typeface="Times New Roman" panose="02020603050405020304" pitchFamily="18" charset="0"/>
                <a:cs typeface="Times New Roman" panose="02020603050405020304" pitchFamily="18" charset="0"/>
              </a:rPr>
              <a:t>(1 day)</a:t>
            </a:r>
            <a:endParaRPr lang="en-GB" sz="1600" dirty="0">
              <a:effectLst/>
              <a:highlight>
                <a:srgbClr val="00FFFF"/>
              </a:highlight>
              <a:ea typeface="Times New Roman" panose="02020603050405020304" pitchFamily="18" charset="0"/>
            </a:endParaRPr>
          </a:p>
          <a:p>
            <a:pPr marL="342900" indent="-342900" fontAlgn="t">
              <a:lnSpc>
                <a:spcPct val="115000"/>
              </a:lnSpc>
              <a:buFont typeface="Wingdings" panose="05000000000000000000" pitchFamily="2" charset="2"/>
              <a:buChar char="Ø"/>
              <a:tabLst>
                <a:tab pos="457200" algn="l"/>
              </a:tabLst>
            </a:pPr>
            <a:r>
              <a:rPr lang="en-GB" sz="1600" b="1" kern="1200" dirty="0">
                <a:solidFill>
                  <a:srgbClr val="000000"/>
                </a:solidFill>
                <a:effectLst/>
                <a:ea typeface="Times New Roman" panose="02020603050405020304" pitchFamily="18" charset="0"/>
                <a:cs typeface="Times New Roman" panose="02020603050405020304" pitchFamily="18" charset="0"/>
              </a:rPr>
              <a:t>Understanding self-management skills </a:t>
            </a:r>
            <a:r>
              <a:rPr lang="en-GB" sz="1600" b="1" kern="1200" dirty="0">
                <a:solidFill>
                  <a:srgbClr val="000000"/>
                </a:solidFill>
                <a:effectLst/>
                <a:highlight>
                  <a:srgbClr val="00FFFF"/>
                </a:highlight>
                <a:ea typeface="Times New Roman" panose="02020603050405020304" pitchFamily="18" charset="0"/>
                <a:cs typeface="Times New Roman" panose="02020603050405020304" pitchFamily="18" charset="0"/>
              </a:rPr>
              <a:t>(1 day)</a:t>
            </a:r>
            <a:endParaRPr lang="en-GB" sz="1600" dirty="0">
              <a:effectLst/>
              <a:highlight>
                <a:srgbClr val="00FFFF"/>
              </a:highlight>
              <a:ea typeface="Times New Roman" panose="02020603050405020304" pitchFamily="18" charset="0"/>
            </a:endParaRPr>
          </a:p>
          <a:p>
            <a:pPr marL="342900" indent="-342900" fontAlgn="t">
              <a:lnSpc>
                <a:spcPct val="115000"/>
              </a:lnSpc>
              <a:buFont typeface="Wingdings" panose="05000000000000000000" pitchFamily="2" charset="2"/>
              <a:buChar char="Ø"/>
              <a:tabLst>
                <a:tab pos="457200" algn="l"/>
              </a:tabLst>
            </a:pPr>
            <a:r>
              <a:rPr lang="en-GB" sz="1600" b="1" kern="1200" dirty="0">
                <a:solidFill>
                  <a:srgbClr val="000000"/>
                </a:solidFill>
                <a:effectLst/>
                <a:ea typeface="Times New Roman" panose="02020603050405020304" pitchFamily="18" charset="0"/>
                <a:cs typeface="Times New Roman" panose="02020603050405020304" pitchFamily="18" charset="0"/>
              </a:rPr>
              <a:t>Understanding workplace culture </a:t>
            </a:r>
            <a:r>
              <a:rPr lang="en-GB" sz="1600" b="1" kern="1200" dirty="0">
                <a:solidFill>
                  <a:srgbClr val="000000"/>
                </a:solidFill>
                <a:effectLst/>
                <a:highlight>
                  <a:srgbClr val="00FFFF"/>
                </a:highlight>
                <a:ea typeface="Times New Roman" panose="02020603050405020304" pitchFamily="18" charset="0"/>
                <a:cs typeface="Times New Roman" panose="02020603050405020304" pitchFamily="18" charset="0"/>
              </a:rPr>
              <a:t>(1 day)</a:t>
            </a:r>
            <a:endParaRPr lang="en-GB" sz="1600" dirty="0">
              <a:effectLst/>
              <a:highlight>
                <a:srgbClr val="00FFFF"/>
              </a:highlight>
              <a:ea typeface="Times New Roman" panose="02020603050405020304" pitchFamily="18" charset="0"/>
            </a:endParaRPr>
          </a:p>
          <a:p>
            <a:pPr marL="342900" indent="-342900">
              <a:lnSpc>
                <a:spcPct val="115000"/>
              </a:lnSpc>
              <a:buFont typeface="Wingdings" panose="05000000000000000000" pitchFamily="2" charset="2"/>
              <a:buChar char="Ø"/>
              <a:tabLst>
                <a:tab pos="457200" algn="l"/>
              </a:tabLst>
            </a:pPr>
            <a:r>
              <a:rPr lang="en-GB" sz="1600" b="1" i="0" dirty="0">
                <a:solidFill>
                  <a:srgbClr val="212529"/>
                </a:solidFill>
                <a:effectLst/>
              </a:rPr>
              <a:t>Introductory modules for managers </a:t>
            </a:r>
            <a:r>
              <a:rPr lang="en-GB" sz="1600" b="1" i="0" dirty="0">
                <a:solidFill>
                  <a:srgbClr val="212529"/>
                </a:solidFill>
                <a:effectLst/>
                <a:highlight>
                  <a:srgbClr val="FFFF00"/>
                </a:highlight>
              </a:rPr>
              <a:t>(NEW)</a:t>
            </a:r>
            <a:r>
              <a:rPr lang="en-GB" sz="2000" dirty="0">
                <a:highlight>
                  <a:srgbClr val="00FFFF"/>
                </a:highlight>
                <a:latin typeface="Arial" panose="020B0604020202020204" pitchFamily="34" charset="0"/>
              </a:rPr>
              <a:t> (**)</a:t>
            </a:r>
            <a:endParaRPr lang="en-GB" sz="1600" b="1" i="0" dirty="0">
              <a:solidFill>
                <a:srgbClr val="212529"/>
              </a:solidFill>
              <a:effectLst/>
              <a:highlight>
                <a:srgbClr val="FFFF00"/>
              </a:highlight>
            </a:endParaRPr>
          </a:p>
          <a:p>
            <a:pPr marL="285750" indent="-285750">
              <a:lnSpc>
                <a:spcPct val="115000"/>
              </a:lnSpc>
              <a:spcAft>
                <a:spcPts val="800"/>
              </a:spcAft>
              <a:buFont typeface="Wingdings" panose="05000000000000000000" pitchFamily="2" charset="2"/>
              <a:buChar char="Ø"/>
            </a:pPr>
            <a:r>
              <a:rPr lang="en-GB" sz="1600" b="1" dirty="0"/>
              <a:t> Digital learning for managers </a:t>
            </a:r>
            <a:r>
              <a:rPr lang="en-GB" sz="2000" dirty="0">
                <a:highlight>
                  <a:srgbClr val="00FFFF"/>
                </a:highlight>
                <a:latin typeface="Arial" panose="020B0604020202020204" pitchFamily="34" charset="0"/>
              </a:rPr>
              <a:t>(**)</a:t>
            </a:r>
            <a:endParaRPr lang="en-GB" sz="1600" dirty="0">
              <a:effectLst/>
              <a:ea typeface="Times New Roman" panose="02020603050405020304" pitchFamily="18" charset="0"/>
            </a:endParaRPr>
          </a:p>
          <a:p>
            <a:pPr marL="342900" indent="-342900">
              <a:lnSpc>
                <a:spcPct val="115000"/>
              </a:lnSpc>
              <a:buFont typeface="Wingdings" panose="05000000000000000000" pitchFamily="2" charset="2"/>
              <a:buChar char="Ø"/>
              <a:tabLst>
                <a:tab pos="457200" algn="l"/>
              </a:tabLst>
            </a:pPr>
            <a:r>
              <a:rPr lang="en-GB" sz="1600" b="1" kern="1200" dirty="0">
                <a:solidFill>
                  <a:srgbClr val="000000"/>
                </a:solidFill>
                <a:effectLst/>
                <a:ea typeface="Times New Roman" panose="02020603050405020304" pitchFamily="18" charset="0"/>
                <a:cs typeface="Times New Roman" panose="02020603050405020304" pitchFamily="18" charset="0"/>
              </a:rPr>
              <a:t>Learn from Events </a:t>
            </a:r>
            <a:r>
              <a:rPr lang="en-GB" sz="2000" dirty="0">
                <a:highlight>
                  <a:srgbClr val="00FFFF"/>
                </a:highlight>
                <a:latin typeface="Arial" panose="020B0604020202020204" pitchFamily="34" charset="0"/>
              </a:rPr>
              <a:t>(**)</a:t>
            </a:r>
            <a:endParaRPr lang="en-GB" sz="1600" dirty="0">
              <a:effectLst/>
              <a:ea typeface="Times New Roman" panose="02020603050405020304" pitchFamily="18" charset="0"/>
            </a:endParaRPr>
          </a:p>
          <a:p>
            <a:pPr marL="342900" indent="-342900">
              <a:lnSpc>
                <a:spcPct val="115000"/>
              </a:lnSpc>
              <a:buFont typeface="Wingdings" panose="05000000000000000000" pitchFamily="2" charset="2"/>
              <a:buChar char="Ø"/>
              <a:tabLst>
                <a:tab pos="457200" algn="l"/>
              </a:tabLst>
            </a:pPr>
            <a:r>
              <a:rPr lang="en-GB" sz="1600" b="1" kern="1200" dirty="0">
                <a:solidFill>
                  <a:srgbClr val="000000"/>
                </a:solidFill>
                <a:effectLst/>
                <a:ea typeface="Times New Roman" panose="02020603050405020304" pitchFamily="18" charset="0"/>
                <a:cs typeface="Times New Roman" panose="02020603050405020304" pitchFamily="18" charset="0"/>
              </a:rPr>
              <a:t>Mental Health First Aid </a:t>
            </a:r>
            <a:r>
              <a:rPr lang="en-GB" sz="1600" b="1" dirty="0">
                <a:highlight>
                  <a:srgbClr val="00FFFF"/>
                </a:highlight>
                <a:latin typeface="+mj-lt"/>
              </a:rPr>
              <a:t>(2 days)</a:t>
            </a:r>
          </a:p>
          <a:p>
            <a:pPr marL="342900" indent="-342900">
              <a:lnSpc>
                <a:spcPct val="115000"/>
              </a:lnSpc>
              <a:buFont typeface="Wingdings" panose="05000000000000000000" pitchFamily="2" charset="2"/>
              <a:buChar char="Ø"/>
              <a:tabLst>
                <a:tab pos="457200" algn="l"/>
              </a:tabLst>
            </a:pPr>
            <a:r>
              <a:rPr lang="en-GB" sz="1600" b="1" dirty="0">
                <a:effectLst/>
                <a:ea typeface="Calibri" panose="020F0502020204030204" pitchFamily="34" charset="0"/>
              </a:rPr>
              <a:t>Positive behavioural support</a:t>
            </a:r>
            <a:r>
              <a:rPr lang="en-GB" sz="1600" dirty="0">
                <a:effectLst/>
                <a:ea typeface="Calibri" panose="020F0502020204030204" pitchFamily="34" charset="0"/>
              </a:rPr>
              <a:t> </a:t>
            </a:r>
            <a:r>
              <a:rPr lang="en-GB" sz="1600" dirty="0">
                <a:effectLst/>
                <a:highlight>
                  <a:srgbClr val="FFFF00"/>
                </a:highlight>
                <a:ea typeface="Calibri" panose="020F0502020204030204" pitchFamily="34" charset="0"/>
              </a:rPr>
              <a:t>(NEW)</a:t>
            </a:r>
          </a:p>
          <a:p>
            <a:pPr marL="342900" lvl="0" indent="-342900">
              <a:lnSpc>
                <a:spcPct val="115000"/>
              </a:lnSpc>
              <a:buFont typeface="Wingdings" panose="05000000000000000000" pitchFamily="2" charset="2"/>
              <a:buChar char="Ø"/>
              <a:tabLst>
                <a:tab pos="457200" algn="l"/>
              </a:tabLst>
            </a:pPr>
            <a:r>
              <a:rPr lang="en-GB" sz="1600" b="1" kern="1200" dirty="0">
                <a:solidFill>
                  <a:srgbClr val="000000"/>
                </a:solidFill>
                <a:effectLst/>
                <a:ea typeface="Calibri" panose="020F0502020204030204" pitchFamily="34" charset="0"/>
                <a:cs typeface="Times New Roman" panose="02020603050405020304" pitchFamily="18" charset="0"/>
              </a:rPr>
              <a:t>Care Certificate Assessors </a:t>
            </a:r>
            <a:r>
              <a:rPr lang="en-GB" sz="1600" b="1" dirty="0">
                <a:highlight>
                  <a:srgbClr val="00FFFF"/>
                </a:highlight>
                <a:latin typeface="+mj-lt"/>
              </a:rPr>
              <a:t>(**)</a:t>
            </a:r>
            <a:endParaRPr lang="en-GB" sz="1600" dirty="0">
              <a:effectLst/>
              <a:ea typeface="Times New Roman" panose="02020603050405020304" pitchFamily="18" charset="0"/>
            </a:endParaRPr>
          </a:p>
          <a:p>
            <a:pPr marL="342900" indent="-342900">
              <a:lnSpc>
                <a:spcPct val="115000"/>
              </a:lnSpc>
              <a:buFont typeface="Wingdings" panose="05000000000000000000" pitchFamily="2" charset="2"/>
              <a:buChar char="Ø"/>
              <a:tabLst>
                <a:tab pos="457200" algn="l"/>
              </a:tabLst>
            </a:pPr>
            <a:r>
              <a:rPr lang="en-GB" sz="1600" b="1" kern="1200" dirty="0">
                <a:solidFill>
                  <a:srgbClr val="000000"/>
                </a:solidFill>
                <a:effectLst/>
                <a:ea typeface="Times New Roman" panose="02020603050405020304" pitchFamily="18" charset="0"/>
                <a:cs typeface="Times New Roman" panose="02020603050405020304" pitchFamily="18" charset="0"/>
              </a:rPr>
              <a:t>End of Life Care (</a:t>
            </a:r>
            <a:r>
              <a:rPr lang="en-GB" sz="1600" b="1" dirty="0">
                <a:effectLst/>
                <a:ea typeface="Times New Roman" panose="02020603050405020304" pitchFamily="18" charset="0"/>
                <a:cs typeface="Times New Roman" panose="02020603050405020304" pitchFamily="18" charset="0"/>
              </a:rPr>
              <a:t>learning programme-endorsed </a:t>
            </a:r>
            <a:r>
              <a:rPr lang="en-GB" sz="1600" b="1" kern="1200" dirty="0">
                <a:solidFill>
                  <a:srgbClr val="000000"/>
                </a:solidFill>
                <a:effectLst/>
                <a:ea typeface="Times New Roman" panose="02020603050405020304" pitchFamily="18" charset="0"/>
                <a:cs typeface="Times New Roman" panose="02020603050405020304" pitchFamily="18" charset="0"/>
              </a:rPr>
              <a:t>provider route)</a:t>
            </a:r>
            <a:r>
              <a:rPr lang="en-GB" sz="1600" b="1" dirty="0">
                <a:effectLst/>
                <a:highlight>
                  <a:srgbClr val="00FFFF"/>
                </a:highlight>
                <a:latin typeface="+mj-lt"/>
                <a:ea typeface="Times New Roman" panose="02020603050405020304" pitchFamily="18" charset="0"/>
                <a:cs typeface="Times New Roman" panose="02020603050405020304" pitchFamily="18" charset="0"/>
              </a:rPr>
              <a:t> (1.5 days)</a:t>
            </a:r>
          </a:p>
          <a:p>
            <a:pPr marL="342900" lvl="0" indent="-342900">
              <a:lnSpc>
                <a:spcPct val="115000"/>
              </a:lnSpc>
              <a:buFont typeface="Wingdings" panose="05000000000000000000" pitchFamily="2" charset="2"/>
              <a:buChar char="Ø"/>
              <a:tabLst>
                <a:tab pos="457200" algn="l"/>
              </a:tabLst>
            </a:pPr>
            <a:r>
              <a:rPr lang="en-GB" sz="1600" b="1" kern="1200" dirty="0">
                <a:solidFill>
                  <a:srgbClr val="000000"/>
                </a:solidFill>
                <a:effectLst/>
                <a:ea typeface="Calibri" panose="020F0502020204030204" pitchFamily="34" charset="0"/>
                <a:cs typeface="Times New Roman" panose="02020603050405020304" pitchFamily="18" charset="0"/>
              </a:rPr>
              <a:t>Range of Level 2 and 3 awards and certificates (see Frontline staff slide)</a:t>
            </a:r>
            <a:endParaRPr lang="en-GB" sz="1600" dirty="0">
              <a:effectLst/>
              <a:ea typeface="Times New Roman" panose="02020603050405020304" pitchFamily="18" charset="0"/>
            </a:endParaRPr>
          </a:p>
          <a:p>
            <a:pPr marL="342900" lvl="0" indent="-342900">
              <a:lnSpc>
                <a:spcPct val="115000"/>
              </a:lnSpc>
              <a:buFont typeface="Wingdings" panose="05000000000000000000" pitchFamily="2" charset="2"/>
              <a:buChar char="Ø"/>
              <a:tabLst>
                <a:tab pos="457200" algn="l"/>
              </a:tabLst>
            </a:pPr>
            <a:r>
              <a:rPr lang="en-GB" sz="1600" b="1" kern="1200" dirty="0">
                <a:solidFill>
                  <a:srgbClr val="000000"/>
                </a:solidFill>
                <a:effectLst/>
                <a:ea typeface="Calibri" panose="020F0502020204030204" pitchFamily="34" charset="0"/>
                <a:cs typeface="Times New Roman" panose="02020603050405020304" pitchFamily="18" charset="0"/>
              </a:rPr>
              <a:t>Level 5 Diploma in Leadership and Management for Adult Care </a:t>
            </a:r>
          </a:p>
          <a:p>
            <a:pPr marL="342900" lvl="0" indent="-342900">
              <a:lnSpc>
                <a:spcPct val="115000"/>
              </a:lnSpc>
              <a:buFont typeface="Wingdings" panose="05000000000000000000" pitchFamily="2" charset="2"/>
              <a:buChar char="Ø"/>
              <a:tabLst>
                <a:tab pos="457200" algn="l"/>
              </a:tabLst>
            </a:pPr>
            <a:r>
              <a:rPr lang="en-GB" sz="1600" b="1" kern="1200" dirty="0">
                <a:solidFill>
                  <a:srgbClr val="000000"/>
                </a:solidFill>
                <a:effectLst/>
                <a:ea typeface="Calibri" panose="020F0502020204030204" pitchFamily="34" charset="0"/>
                <a:cs typeface="Times New Roman" panose="02020603050405020304" pitchFamily="18" charset="0"/>
              </a:rPr>
              <a:t>Level 5 Leadership and Management for Adult Care-apprenticeship + end point assessment</a:t>
            </a:r>
            <a:endParaRPr lang="en-GB" sz="1600" dirty="0">
              <a:effectLst/>
              <a:ea typeface="Times New Roman" panose="02020603050405020304" pitchFamily="18" charset="0"/>
            </a:endParaRPr>
          </a:p>
          <a:p>
            <a:pPr marL="285750" indent="-285750">
              <a:buFont typeface="Wingdings" panose="05000000000000000000" pitchFamily="2" charset="2"/>
              <a:buChar char="Ø"/>
            </a:pPr>
            <a:endParaRPr lang="en-GB" sz="1600" dirty="0">
              <a:effectLst/>
              <a:ea typeface="Calibri" panose="020F0502020204030204" pitchFamily="34" charset="0"/>
              <a:cs typeface="Times New Roman" panose="02020603050405020304" pitchFamily="18" charset="0"/>
            </a:endParaRPr>
          </a:p>
          <a:p>
            <a:pPr>
              <a:lnSpc>
                <a:spcPct val="115000"/>
              </a:lnSpc>
              <a:spcAft>
                <a:spcPts val="800"/>
              </a:spcAft>
            </a:pPr>
            <a:endParaRPr lang="en-GB" sz="1600" kern="1200" dirty="0">
              <a:solidFill>
                <a:srgbClr val="000000"/>
              </a:solidFill>
              <a:effectLst/>
              <a:latin typeface="Arial" panose="020B0604020202020204" pitchFamily="34" charset="0"/>
              <a:ea typeface="Calibri" panose="020F0502020204030204" pitchFamily="34" charset="0"/>
            </a:endParaRPr>
          </a:p>
          <a:p>
            <a:pPr marL="457200" indent="-457200">
              <a:lnSpc>
                <a:spcPct val="115000"/>
              </a:lnSpc>
              <a:spcAft>
                <a:spcPts val="800"/>
              </a:spcAft>
              <a:buFont typeface="Arial" panose="020B0604020202020204" pitchFamily="34" charset="0"/>
              <a:buChar char="•"/>
            </a:pPr>
            <a:endParaRPr lang="en-GB" sz="1600" dirty="0">
              <a:effectLst/>
              <a:latin typeface="Times New Roman" panose="02020603050405020304" pitchFamily="18" charset="0"/>
              <a:ea typeface="Times New Roman" panose="02020603050405020304" pitchFamily="18" charset="0"/>
            </a:endParaRPr>
          </a:p>
          <a:p>
            <a:pPr marL="457200" indent="-457200">
              <a:lnSpc>
                <a:spcPct val="115000"/>
              </a:lnSpc>
              <a:spcAft>
                <a:spcPts val="800"/>
              </a:spcAft>
              <a:buFont typeface="Arial" panose="020B0604020202020204" pitchFamily="34" charset="0"/>
              <a:buChar char="•"/>
            </a:pPr>
            <a:endParaRPr lang="en-GB" sz="1600" b="1" kern="1200" dirty="0">
              <a:solidFill>
                <a:srgbClr val="0070C0"/>
              </a:solidFill>
              <a:effectLst/>
              <a:latin typeface="Arial" panose="020B0604020202020204" pitchFamily="34" charset="0"/>
              <a:ea typeface="Calibri" panose="020F0502020204030204" pitchFamily="34" charset="0"/>
            </a:endParaRPr>
          </a:p>
          <a:p>
            <a:endParaRPr lang="en-GB" sz="3200" b="1" dirty="0">
              <a:solidFill>
                <a:srgbClr val="008C95"/>
              </a:solidFill>
              <a:latin typeface="Arial" panose="020B0604020202020204"/>
            </a:endParaRPr>
          </a:p>
        </p:txBody>
      </p:sp>
    </p:spTree>
    <p:extLst>
      <p:ext uri="{BB962C8B-B14F-4D97-AF65-F5344CB8AC3E}">
        <p14:creationId xmlns:p14="http://schemas.microsoft.com/office/powerpoint/2010/main" val="2853961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901700" y="445859"/>
            <a:ext cx="8534400" cy="1446441"/>
          </a:xfrm>
        </p:spPr>
        <p:txBody>
          <a:bodyPr/>
          <a:lstStyle/>
          <a:p>
            <a:pPr marL="0" indent="0">
              <a:buNone/>
            </a:pPr>
            <a:r>
              <a:rPr lang="en-GB" sz="3600" b="1" dirty="0">
                <a:solidFill>
                  <a:srgbClr val="005EB8"/>
                </a:solidFill>
              </a:rPr>
              <a:t>Experienced managers</a:t>
            </a:r>
            <a:endParaRPr lang="en-GB" b="1" dirty="0"/>
          </a:p>
        </p:txBody>
      </p:sp>
      <p:sp>
        <p:nvSpPr>
          <p:cNvPr id="5" name="TextBox 4">
            <a:extLst>
              <a:ext uri="{FF2B5EF4-FFF2-40B4-BE49-F238E27FC236}">
                <a16:creationId xmlns:a16="http://schemas.microsoft.com/office/drawing/2014/main" id="{867489CC-0DEB-4917-BBAC-7AF326230470}"/>
              </a:ext>
            </a:extLst>
          </p:cNvPr>
          <p:cNvSpPr txBox="1"/>
          <p:nvPr/>
        </p:nvSpPr>
        <p:spPr>
          <a:xfrm>
            <a:off x="800100" y="1193800"/>
            <a:ext cx="9245600" cy="4758226"/>
          </a:xfrm>
          <a:prstGeom prst="rect">
            <a:avLst/>
          </a:prstGeom>
          <a:noFill/>
          <a:ln>
            <a:solidFill>
              <a:schemeClr val="bg1"/>
            </a:solidFill>
          </a:ln>
        </p:spPr>
        <p:txBody>
          <a:bodyPr wrap="square">
            <a:spAutoFit/>
          </a:bodyPr>
          <a:lstStyle/>
          <a:p>
            <a:pPr marL="342900" indent="-342900">
              <a:lnSpc>
                <a:spcPct val="115000"/>
              </a:lnSpc>
              <a:buFont typeface="Wingdings" panose="05000000000000000000" pitchFamily="2" charset="2"/>
              <a:buChar char=""/>
              <a:tabLst>
                <a:tab pos="457200" algn="l"/>
              </a:tabLst>
            </a:pPr>
            <a:r>
              <a:rPr lang="en-GB" sz="1600" b="1" i="0" dirty="0">
                <a:solidFill>
                  <a:srgbClr val="212529"/>
                </a:solidFill>
                <a:effectLst/>
              </a:rPr>
              <a:t>Introductory modules for managers </a:t>
            </a:r>
            <a:r>
              <a:rPr lang="en-GB" sz="1600" b="1" i="0" dirty="0">
                <a:solidFill>
                  <a:srgbClr val="212529"/>
                </a:solidFill>
                <a:effectLst/>
                <a:highlight>
                  <a:srgbClr val="FFFF00"/>
                </a:highlight>
              </a:rPr>
              <a:t>(NEW)</a:t>
            </a:r>
            <a:r>
              <a:rPr lang="en-GB" sz="2000" dirty="0">
                <a:highlight>
                  <a:srgbClr val="00FFFF"/>
                </a:highlight>
                <a:latin typeface="Arial" panose="020B0604020202020204" pitchFamily="34" charset="0"/>
              </a:rPr>
              <a:t> (**)</a:t>
            </a:r>
            <a:endParaRPr lang="en-GB" sz="1600" b="1" i="0" dirty="0">
              <a:solidFill>
                <a:srgbClr val="212529"/>
              </a:solidFill>
              <a:effectLst/>
              <a:highlight>
                <a:srgbClr val="FFFF00"/>
              </a:highlight>
            </a:endParaRPr>
          </a:p>
          <a:p>
            <a:pPr marL="342900" lvl="0" indent="-342900">
              <a:lnSpc>
                <a:spcPct val="115000"/>
              </a:lnSpc>
              <a:buFont typeface="Wingdings" panose="05000000000000000000" pitchFamily="2" charset="2"/>
              <a:buChar char=""/>
              <a:tabLst>
                <a:tab pos="457200" algn="l"/>
              </a:tabLst>
            </a:pPr>
            <a:r>
              <a:rPr lang="en-GB" sz="1600" b="1" kern="1200" dirty="0">
                <a:solidFill>
                  <a:srgbClr val="000000"/>
                </a:solidFill>
                <a:effectLst/>
                <a:ea typeface="Times New Roman" panose="02020603050405020304" pitchFamily="18" charset="0"/>
                <a:cs typeface="Times New Roman" panose="02020603050405020304" pitchFamily="18" charset="0"/>
              </a:rPr>
              <a:t>Digital learning for CQC inspection preparation </a:t>
            </a:r>
            <a:r>
              <a:rPr lang="en-GB" sz="1600" dirty="0">
                <a:highlight>
                  <a:srgbClr val="00FFFF"/>
                </a:highlight>
                <a:latin typeface="Arial" panose="020B0604020202020204" pitchFamily="34" charset="0"/>
              </a:rPr>
              <a:t>(**)</a:t>
            </a:r>
            <a:endParaRPr lang="en-GB" sz="1600" dirty="0">
              <a:effectLst/>
              <a:ea typeface="Times New Roman" panose="02020603050405020304" pitchFamily="18" charset="0"/>
            </a:endParaRPr>
          </a:p>
          <a:p>
            <a:pPr marL="342900" lvl="0" indent="-342900">
              <a:lnSpc>
                <a:spcPct val="115000"/>
              </a:lnSpc>
              <a:buFont typeface="Wingdings" panose="05000000000000000000" pitchFamily="2" charset="2"/>
              <a:buChar char=""/>
              <a:tabLst>
                <a:tab pos="457200" algn="l"/>
              </a:tabLst>
            </a:pPr>
            <a:r>
              <a:rPr lang="en-GB" sz="1600" b="1" kern="1200" dirty="0">
                <a:solidFill>
                  <a:srgbClr val="000000"/>
                </a:solidFill>
                <a:effectLst/>
                <a:ea typeface="Times New Roman" panose="02020603050405020304" pitchFamily="18" charset="0"/>
                <a:cs typeface="Times New Roman" panose="02020603050405020304" pitchFamily="18" charset="0"/>
              </a:rPr>
              <a:t>Leading Change Improving Care </a:t>
            </a:r>
          </a:p>
          <a:p>
            <a:pPr marL="342900" lvl="0" indent="-342900">
              <a:lnSpc>
                <a:spcPct val="115000"/>
              </a:lnSpc>
              <a:buFont typeface="Wingdings" panose="05000000000000000000" pitchFamily="2" charset="2"/>
              <a:buChar char=""/>
              <a:tabLst>
                <a:tab pos="457200" algn="l"/>
              </a:tabLst>
            </a:pPr>
            <a:r>
              <a:rPr lang="en-GB" sz="1600" b="1" kern="1200" dirty="0">
                <a:solidFill>
                  <a:srgbClr val="000000"/>
                </a:solidFill>
                <a:effectLst/>
                <a:ea typeface="Times New Roman" panose="02020603050405020304" pitchFamily="18" charset="0"/>
                <a:cs typeface="Times New Roman" panose="02020603050405020304" pitchFamily="18" charset="0"/>
              </a:rPr>
              <a:t>Well-led </a:t>
            </a:r>
          </a:p>
          <a:p>
            <a:pPr marL="342900" indent="-342900">
              <a:lnSpc>
                <a:spcPct val="115000"/>
              </a:lnSpc>
              <a:buFont typeface="Wingdings" panose="05000000000000000000" pitchFamily="2" charset="2"/>
              <a:buChar char=""/>
              <a:tabLst>
                <a:tab pos="457200" algn="l"/>
              </a:tabLst>
            </a:pPr>
            <a:r>
              <a:rPr lang="en-GB" sz="1600" b="1" kern="1200" dirty="0">
                <a:solidFill>
                  <a:srgbClr val="000000"/>
                </a:solidFill>
                <a:effectLst/>
                <a:ea typeface="Times New Roman" panose="02020603050405020304" pitchFamily="18" charset="0"/>
                <a:cs typeface="Times New Roman" panose="02020603050405020304" pitchFamily="18" charset="0"/>
              </a:rPr>
              <a:t>Understanding performance management </a:t>
            </a:r>
            <a:r>
              <a:rPr lang="en-GB" sz="1600" b="1" kern="1200" dirty="0">
                <a:solidFill>
                  <a:srgbClr val="000000"/>
                </a:solidFill>
                <a:effectLst/>
                <a:highlight>
                  <a:srgbClr val="00FFFF"/>
                </a:highlight>
                <a:ea typeface="Times New Roman" panose="02020603050405020304" pitchFamily="18" charset="0"/>
                <a:cs typeface="Times New Roman" panose="02020603050405020304" pitchFamily="18" charset="0"/>
              </a:rPr>
              <a:t>(1 day)</a:t>
            </a:r>
            <a:endParaRPr lang="en-GB" sz="1600" dirty="0">
              <a:effectLst/>
              <a:highlight>
                <a:srgbClr val="00FFFF"/>
              </a:highlight>
              <a:ea typeface="Times New Roman" panose="02020603050405020304" pitchFamily="18" charset="0"/>
            </a:endParaRPr>
          </a:p>
          <a:p>
            <a:pPr marL="342900" indent="-342900" fontAlgn="t">
              <a:lnSpc>
                <a:spcPct val="115000"/>
              </a:lnSpc>
              <a:buFont typeface="Wingdings" panose="05000000000000000000" pitchFamily="2" charset="2"/>
              <a:buChar char=""/>
              <a:tabLst>
                <a:tab pos="457200" algn="l"/>
              </a:tabLst>
            </a:pPr>
            <a:r>
              <a:rPr lang="en-GB" sz="1600" b="1" kern="1200" dirty="0">
                <a:solidFill>
                  <a:srgbClr val="000000"/>
                </a:solidFill>
                <a:effectLst/>
                <a:ea typeface="Times New Roman" panose="02020603050405020304" pitchFamily="18" charset="0"/>
                <a:cs typeface="Times New Roman" panose="02020603050405020304" pitchFamily="18" charset="0"/>
              </a:rPr>
              <a:t>Understanding self-management skills </a:t>
            </a:r>
            <a:r>
              <a:rPr lang="en-GB" sz="1600" b="1" kern="1200" dirty="0">
                <a:solidFill>
                  <a:srgbClr val="000000"/>
                </a:solidFill>
                <a:effectLst/>
                <a:highlight>
                  <a:srgbClr val="00FFFF"/>
                </a:highlight>
                <a:ea typeface="Times New Roman" panose="02020603050405020304" pitchFamily="18" charset="0"/>
                <a:cs typeface="Times New Roman" panose="02020603050405020304" pitchFamily="18" charset="0"/>
              </a:rPr>
              <a:t>(1 day)</a:t>
            </a:r>
            <a:endParaRPr lang="en-GB" sz="1600" dirty="0">
              <a:effectLst/>
              <a:highlight>
                <a:srgbClr val="00FFFF"/>
              </a:highlight>
              <a:ea typeface="Times New Roman" panose="02020603050405020304" pitchFamily="18" charset="0"/>
            </a:endParaRPr>
          </a:p>
          <a:p>
            <a:pPr marL="342900" indent="-342900" fontAlgn="t">
              <a:lnSpc>
                <a:spcPct val="115000"/>
              </a:lnSpc>
              <a:buFont typeface="Wingdings" panose="05000000000000000000" pitchFamily="2" charset="2"/>
              <a:buChar char=""/>
              <a:tabLst>
                <a:tab pos="457200" algn="l"/>
              </a:tabLst>
            </a:pPr>
            <a:r>
              <a:rPr lang="en-GB" sz="1600" b="1" kern="1200" dirty="0">
                <a:solidFill>
                  <a:srgbClr val="000000"/>
                </a:solidFill>
                <a:effectLst/>
                <a:ea typeface="Times New Roman" panose="02020603050405020304" pitchFamily="18" charset="0"/>
                <a:cs typeface="Times New Roman" panose="02020603050405020304" pitchFamily="18" charset="0"/>
              </a:rPr>
              <a:t>Understanding workplace culture </a:t>
            </a:r>
            <a:r>
              <a:rPr lang="en-GB" sz="1600" b="1" kern="1200" dirty="0">
                <a:solidFill>
                  <a:srgbClr val="000000"/>
                </a:solidFill>
                <a:effectLst/>
                <a:highlight>
                  <a:srgbClr val="00FFFF"/>
                </a:highlight>
                <a:ea typeface="Times New Roman" panose="02020603050405020304" pitchFamily="18" charset="0"/>
                <a:cs typeface="Times New Roman" panose="02020603050405020304" pitchFamily="18" charset="0"/>
              </a:rPr>
              <a:t>(1 day)</a:t>
            </a:r>
            <a:endParaRPr lang="en-GB" sz="1600" dirty="0">
              <a:effectLst/>
              <a:highlight>
                <a:srgbClr val="00FFFF"/>
              </a:highlight>
              <a:ea typeface="Times New Roman" panose="02020603050405020304" pitchFamily="18" charset="0"/>
            </a:endParaRPr>
          </a:p>
          <a:p>
            <a:pPr marL="342900" indent="-342900">
              <a:lnSpc>
                <a:spcPct val="115000"/>
              </a:lnSpc>
              <a:buFont typeface="Wingdings" panose="05000000000000000000" pitchFamily="2" charset="2"/>
              <a:buChar char=""/>
              <a:tabLst>
                <a:tab pos="457200" algn="l"/>
              </a:tabLst>
            </a:pPr>
            <a:r>
              <a:rPr lang="en-GB" sz="1600" b="1" dirty="0"/>
              <a:t>Digital learning for managers </a:t>
            </a:r>
            <a:r>
              <a:rPr lang="en-GB" sz="2000" dirty="0">
                <a:highlight>
                  <a:srgbClr val="00FFFF"/>
                </a:highlight>
                <a:latin typeface="Arial" panose="020B0604020202020204" pitchFamily="34" charset="0"/>
              </a:rPr>
              <a:t>(**)</a:t>
            </a:r>
            <a:endParaRPr lang="en-GB" sz="1600" dirty="0">
              <a:effectLst/>
              <a:ea typeface="Times New Roman" panose="02020603050405020304" pitchFamily="18" charset="0"/>
            </a:endParaRPr>
          </a:p>
          <a:p>
            <a:pPr marL="342900" lvl="0" indent="-342900">
              <a:lnSpc>
                <a:spcPct val="115000"/>
              </a:lnSpc>
              <a:buFont typeface="Wingdings" panose="05000000000000000000" pitchFamily="2" charset="2"/>
              <a:buChar char=""/>
              <a:tabLst>
                <a:tab pos="457200" algn="l"/>
              </a:tabLst>
            </a:pPr>
            <a:r>
              <a:rPr lang="en-GB" sz="1600" b="1" kern="1200" dirty="0">
                <a:solidFill>
                  <a:srgbClr val="000000"/>
                </a:solidFill>
                <a:effectLst/>
                <a:ea typeface="Times New Roman" panose="02020603050405020304" pitchFamily="18" charset="0"/>
                <a:cs typeface="Times New Roman" panose="02020603050405020304" pitchFamily="18" charset="0"/>
              </a:rPr>
              <a:t>Learn from Events </a:t>
            </a:r>
            <a:r>
              <a:rPr lang="en-GB" sz="1600" dirty="0">
                <a:highlight>
                  <a:srgbClr val="00FFFF"/>
                </a:highlight>
                <a:latin typeface="Arial" panose="020B0604020202020204" pitchFamily="34" charset="0"/>
              </a:rPr>
              <a:t>(**)</a:t>
            </a:r>
            <a:endParaRPr lang="en-GB" sz="1600" dirty="0">
              <a:effectLst/>
              <a:ea typeface="Times New Roman" panose="02020603050405020304" pitchFamily="18" charset="0"/>
            </a:endParaRPr>
          </a:p>
          <a:p>
            <a:pPr marL="342900" indent="-342900">
              <a:lnSpc>
                <a:spcPct val="115000"/>
              </a:lnSpc>
              <a:buFont typeface="Wingdings" panose="05000000000000000000" pitchFamily="2" charset="2"/>
              <a:buChar char=""/>
              <a:tabLst>
                <a:tab pos="457200" algn="l"/>
              </a:tabLst>
            </a:pPr>
            <a:r>
              <a:rPr lang="en-GB" sz="1600" b="1" kern="1200" dirty="0">
                <a:solidFill>
                  <a:srgbClr val="000000"/>
                </a:solidFill>
                <a:effectLst/>
                <a:ea typeface="Times New Roman" panose="02020603050405020304" pitchFamily="18" charset="0"/>
                <a:cs typeface="Times New Roman" panose="02020603050405020304" pitchFamily="18" charset="0"/>
              </a:rPr>
              <a:t>Mental Health First Aid </a:t>
            </a:r>
            <a:r>
              <a:rPr lang="en-GB" sz="1600" b="1" dirty="0">
                <a:highlight>
                  <a:srgbClr val="00FFFF"/>
                </a:highlight>
                <a:latin typeface="+mj-lt"/>
              </a:rPr>
              <a:t>(2 days)</a:t>
            </a:r>
          </a:p>
          <a:p>
            <a:pPr marL="342900" indent="-342900">
              <a:lnSpc>
                <a:spcPct val="115000"/>
              </a:lnSpc>
              <a:buFont typeface="Wingdings" panose="05000000000000000000" pitchFamily="2" charset="2"/>
              <a:buChar char=""/>
              <a:tabLst>
                <a:tab pos="457200" algn="l"/>
              </a:tabLst>
            </a:pPr>
            <a:r>
              <a:rPr lang="en-GB" sz="1600" b="1" dirty="0">
                <a:effectLst/>
                <a:ea typeface="Calibri" panose="020F0502020204030204" pitchFamily="34" charset="0"/>
              </a:rPr>
              <a:t>Positive behavioural support</a:t>
            </a:r>
            <a:r>
              <a:rPr lang="en-GB" sz="1600" dirty="0">
                <a:effectLst/>
                <a:ea typeface="Calibri" panose="020F0502020204030204" pitchFamily="34" charset="0"/>
              </a:rPr>
              <a:t> </a:t>
            </a:r>
            <a:r>
              <a:rPr lang="en-GB" sz="1600" dirty="0">
                <a:effectLst/>
                <a:highlight>
                  <a:srgbClr val="FFFF00"/>
                </a:highlight>
                <a:ea typeface="Calibri" panose="020F0502020204030204" pitchFamily="34" charset="0"/>
              </a:rPr>
              <a:t>(NEW)</a:t>
            </a:r>
          </a:p>
          <a:p>
            <a:pPr marL="342900" indent="-342900">
              <a:lnSpc>
                <a:spcPct val="115000"/>
              </a:lnSpc>
              <a:buFont typeface="Wingdings" panose="05000000000000000000" pitchFamily="2" charset="2"/>
              <a:buChar char=""/>
              <a:tabLst>
                <a:tab pos="457200" algn="l"/>
              </a:tabLst>
            </a:pPr>
            <a:r>
              <a:rPr lang="en-GB" sz="1600" b="1" kern="1200" dirty="0">
                <a:solidFill>
                  <a:srgbClr val="000000"/>
                </a:solidFill>
                <a:effectLst/>
                <a:ea typeface="Calibri" panose="020F0502020204030204" pitchFamily="34" charset="0"/>
                <a:cs typeface="Times New Roman" panose="02020603050405020304" pitchFamily="18" charset="0"/>
              </a:rPr>
              <a:t>Care Certificate Assessors</a:t>
            </a:r>
            <a:r>
              <a:rPr lang="en-GB" sz="1600" dirty="0">
                <a:highlight>
                  <a:srgbClr val="00FFFF"/>
                </a:highlight>
                <a:latin typeface="Arial" panose="020B0604020202020204" pitchFamily="34" charset="0"/>
              </a:rPr>
              <a:t>(**)</a:t>
            </a:r>
            <a:endParaRPr lang="en-GB" sz="1200" dirty="0">
              <a:effectLst/>
              <a:ea typeface="Times New Roman" panose="02020603050405020304" pitchFamily="18" charset="0"/>
            </a:endParaRPr>
          </a:p>
          <a:p>
            <a:pPr marL="342900" lvl="0" indent="-342900">
              <a:lnSpc>
                <a:spcPct val="115000"/>
              </a:lnSpc>
              <a:buFont typeface="Wingdings" panose="05000000000000000000" pitchFamily="2" charset="2"/>
              <a:buChar char=""/>
              <a:tabLst>
                <a:tab pos="457200" algn="l"/>
              </a:tabLst>
            </a:pPr>
            <a:r>
              <a:rPr lang="en-GB" sz="1600" b="1" kern="1200" dirty="0">
                <a:solidFill>
                  <a:srgbClr val="000000"/>
                </a:solidFill>
                <a:effectLst/>
                <a:ea typeface="Calibri" panose="020F0502020204030204" pitchFamily="34" charset="0"/>
                <a:cs typeface="Times New Roman" panose="02020603050405020304" pitchFamily="18" charset="0"/>
              </a:rPr>
              <a:t>Level 5 Diploma in Leadership and Management for Adult Care </a:t>
            </a:r>
          </a:p>
          <a:p>
            <a:pPr marL="342900" lvl="0" indent="-342900">
              <a:lnSpc>
                <a:spcPct val="115000"/>
              </a:lnSpc>
              <a:buFont typeface="Wingdings" panose="05000000000000000000" pitchFamily="2" charset="2"/>
              <a:buChar char=""/>
              <a:tabLst>
                <a:tab pos="457200" algn="l"/>
              </a:tabLst>
            </a:pPr>
            <a:r>
              <a:rPr lang="en-GB" sz="1600" b="1" kern="1200" dirty="0">
                <a:solidFill>
                  <a:srgbClr val="000000"/>
                </a:solidFill>
                <a:effectLst/>
                <a:ea typeface="Calibri" panose="020F0502020204030204" pitchFamily="34" charset="0"/>
                <a:cs typeface="Times New Roman" panose="02020603050405020304" pitchFamily="18" charset="0"/>
              </a:rPr>
              <a:t>Level 5 in Leadership and Management for Adult Care-apprenticeship + end point assessment</a:t>
            </a:r>
          </a:p>
          <a:p>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80615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901700" y="445859"/>
            <a:ext cx="8534400" cy="1446441"/>
          </a:xfrm>
        </p:spPr>
        <p:txBody>
          <a:bodyPr/>
          <a:lstStyle/>
          <a:p>
            <a:pPr marL="0" indent="0">
              <a:buNone/>
            </a:pPr>
            <a:r>
              <a:rPr lang="en-GB" sz="3600" b="1" dirty="0">
                <a:solidFill>
                  <a:srgbClr val="005EB8"/>
                </a:solidFill>
              </a:rPr>
              <a:t>Commissioners</a:t>
            </a:r>
          </a:p>
          <a:p>
            <a:pPr marL="0" indent="0">
              <a:buNone/>
            </a:pPr>
            <a:endParaRPr lang="en-GB" sz="3600" b="1" dirty="0">
              <a:solidFill>
                <a:srgbClr val="005EB8"/>
              </a:solidFill>
            </a:endParaRPr>
          </a:p>
          <a:p>
            <a:pPr marL="0" indent="0">
              <a:buNone/>
            </a:pPr>
            <a:endParaRPr lang="en-GB" sz="3600" b="1" dirty="0">
              <a:solidFill>
                <a:srgbClr val="005EB8"/>
              </a:solidFill>
            </a:endParaRPr>
          </a:p>
          <a:p>
            <a:pPr marL="0" indent="0">
              <a:buNone/>
            </a:pPr>
            <a:endParaRPr lang="en-GB" sz="3600" b="1" dirty="0">
              <a:solidFill>
                <a:srgbClr val="005EB8"/>
              </a:solidFill>
            </a:endParaRPr>
          </a:p>
          <a:p>
            <a:pPr marL="0" indent="0">
              <a:buNone/>
            </a:pPr>
            <a:endParaRPr lang="en-GB" sz="3600" b="1" dirty="0">
              <a:solidFill>
                <a:srgbClr val="005EB8"/>
              </a:solidFill>
            </a:endParaRPr>
          </a:p>
          <a:p>
            <a:pPr marL="0" indent="0">
              <a:buNone/>
            </a:pPr>
            <a:endParaRPr lang="en-GB" sz="3600" b="1" dirty="0">
              <a:solidFill>
                <a:srgbClr val="005EB8"/>
              </a:solidFill>
            </a:endParaRPr>
          </a:p>
          <a:p>
            <a:pPr marL="0" indent="0">
              <a:buNone/>
            </a:pPr>
            <a:endParaRPr lang="en-GB" sz="3600" b="1" dirty="0">
              <a:solidFill>
                <a:srgbClr val="005EB8"/>
              </a:solidFill>
            </a:endParaRPr>
          </a:p>
        </p:txBody>
      </p:sp>
      <p:sp>
        <p:nvSpPr>
          <p:cNvPr id="5" name="TextBox 4">
            <a:extLst>
              <a:ext uri="{FF2B5EF4-FFF2-40B4-BE49-F238E27FC236}">
                <a16:creationId xmlns:a16="http://schemas.microsoft.com/office/drawing/2014/main" id="{867489CC-0DEB-4917-BBAC-7AF326230470}"/>
              </a:ext>
            </a:extLst>
          </p:cNvPr>
          <p:cNvSpPr txBox="1"/>
          <p:nvPr/>
        </p:nvSpPr>
        <p:spPr>
          <a:xfrm>
            <a:off x="990600" y="1511300"/>
            <a:ext cx="9055100" cy="3867725"/>
          </a:xfrm>
          <a:prstGeom prst="rect">
            <a:avLst/>
          </a:prstGeom>
          <a:noFill/>
          <a:ln>
            <a:solidFill>
              <a:schemeClr val="bg1"/>
            </a:solidFill>
          </a:ln>
        </p:spPr>
        <p:txBody>
          <a:bodyPr wrap="square">
            <a:spAutoFit/>
          </a:bodyPr>
          <a:lstStyle/>
          <a:p>
            <a:pPr marL="571500" indent="-571500">
              <a:lnSpc>
                <a:spcPct val="115000"/>
              </a:lnSpc>
              <a:spcAft>
                <a:spcPts val="800"/>
              </a:spcAft>
              <a:buFont typeface="Wingdings" panose="05000000000000000000" pitchFamily="2" charset="2"/>
              <a:buChar char="Ø"/>
            </a:pPr>
            <a:r>
              <a:rPr lang="en-GB" sz="4000" dirty="0">
                <a:latin typeface="Arial" panose="020B0604020202020204"/>
              </a:rPr>
              <a:t>Moving up</a:t>
            </a:r>
            <a:endParaRPr lang="en-GB" sz="24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571500" indent="-571500">
              <a:lnSpc>
                <a:spcPct val="115000"/>
              </a:lnSpc>
              <a:spcAft>
                <a:spcPts val="800"/>
              </a:spcAft>
              <a:buFont typeface="Wingdings" panose="05000000000000000000" pitchFamily="2" charset="2"/>
              <a:buChar char="Ø"/>
            </a:pPr>
            <a:r>
              <a:rPr lang="en-GB" sz="4000" dirty="0"/>
              <a:t>Level 5 certificate Fundamental Knowledge in Commissioning for Wellbeing-</a:t>
            </a:r>
            <a:endParaRPr lang="en-GB" sz="4000" b="1" dirty="0">
              <a:solidFill>
                <a:srgbClr val="005EB8"/>
              </a:solidFill>
            </a:endParaRPr>
          </a:p>
          <a:p>
            <a:pPr marL="342900" indent="-342900">
              <a:buFont typeface="Arial" panose="020B0604020202020204" pitchFamily="34" charset="0"/>
              <a:buChar char="•"/>
            </a:pPr>
            <a:r>
              <a:rPr lang="en-GB" sz="2400" b="0" i="0" dirty="0">
                <a:solidFill>
                  <a:srgbClr val="212529"/>
                </a:solidFill>
                <a:effectLst/>
                <a:latin typeface="font-regular"/>
              </a:rPr>
              <a:t>generic focus</a:t>
            </a:r>
          </a:p>
          <a:p>
            <a:pPr marL="342900" indent="-342900">
              <a:buFont typeface="Arial" panose="020B0604020202020204" pitchFamily="34" charset="0"/>
              <a:buChar char="•"/>
            </a:pPr>
            <a:r>
              <a:rPr lang="en-GB" sz="2400" b="0" i="0" dirty="0">
                <a:solidFill>
                  <a:srgbClr val="212529"/>
                </a:solidFill>
                <a:effectLst/>
                <a:latin typeface="font-regular"/>
              </a:rPr>
              <a:t>learning disability and autism focus</a:t>
            </a:r>
            <a:endParaRPr lang="en-GB" sz="2400" b="1" dirty="0">
              <a:solidFill>
                <a:srgbClr val="008C95"/>
              </a:solidFill>
              <a:latin typeface="Arial" panose="020B0604020202020204"/>
            </a:endParaRPr>
          </a:p>
        </p:txBody>
      </p:sp>
    </p:spTree>
    <p:extLst>
      <p:ext uri="{BB962C8B-B14F-4D97-AF65-F5344CB8AC3E}">
        <p14:creationId xmlns:p14="http://schemas.microsoft.com/office/powerpoint/2010/main" val="2581794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762000" y="445859"/>
            <a:ext cx="8877300" cy="1992541"/>
          </a:xfrm>
        </p:spPr>
        <p:txBody>
          <a:bodyPr/>
          <a:lstStyle/>
          <a:p>
            <a:pPr marL="0" indent="0">
              <a:buNone/>
            </a:pPr>
            <a:r>
              <a:rPr lang="en-GB" sz="3600" b="1" dirty="0">
                <a:solidFill>
                  <a:srgbClr val="005EB8"/>
                </a:solidFill>
              </a:rPr>
              <a:t>How much can be claimed</a:t>
            </a:r>
          </a:p>
          <a:p>
            <a:pPr marL="0" indent="0">
              <a:buNone/>
            </a:pPr>
            <a:r>
              <a:rPr lang="en-GB" b="1" dirty="0"/>
              <a:t>The amount per completed qualification depends on the size of the qualification in terms of the length of time it takes to complete (Total Qualification Time (TQT) hours)</a:t>
            </a:r>
          </a:p>
          <a:p>
            <a:pPr marL="0" indent="0">
              <a:buNone/>
            </a:pPr>
            <a:r>
              <a:rPr lang="en-GB" b="1" dirty="0"/>
              <a:t>For example-</a:t>
            </a:r>
          </a:p>
        </p:txBody>
      </p:sp>
      <p:sp>
        <p:nvSpPr>
          <p:cNvPr id="5" name="TextBox 4">
            <a:extLst>
              <a:ext uri="{FF2B5EF4-FFF2-40B4-BE49-F238E27FC236}">
                <a16:creationId xmlns:a16="http://schemas.microsoft.com/office/drawing/2014/main" id="{867489CC-0DEB-4917-BBAC-7AF326230470}"/>
              </a:ext>
            </a:extLst>
          </p:cNvPr>
          <p:cNvSpPr txBox="1"/>
          <p:nvPr/>
        </p:nvSpPr>
        <p:spPr>
          <a:xfrm>
            <a:off x="4567645" y="4106011"/>
            <a:ext cx="4572000" cy="461665"/>
          </a:xfrm>
          <a:prstGeom prst="rect">
            <a:avLst/>
          </a:prstGeom>
          <a:noFill/>
        </p:spPr>
        <p:txBody>
          <a:bodyPr wrap="square">
            <a:spAutoFit/>
          </a:bodyPr>
          <a:lstStyle/>
          <a:p>
            <a:pPr defTabSz="457200"/>
            <a:r>
              <a:rPr lang="en-GB" sz="2400" b="1" dirty="0">
                <a:solidFill>
                  <a:srgbClr val="008C95"/>
                </a:solidFill>
                <a:latin typeface="Arial" panose="020B0604020202020204"/>
              </a:rPr>
              <a:t> </a:t>
            </a:r>
          </a:p>
        </p:txBody>
      </p:sp>
      <p:graphicFrame>
        <p:nvGraphicFramePr>
          <p:cNvPr id="4" name="Table 3">
            <a:extLst>
              <a:ext uri="{FF2B5EF4-FFF2-40B4-BE49-F238E27FC236}">
                <a16:creationId xmlns:a16="http://schemas.microsoft.com/office/drawing/2014/main" id="{0E4CE3CC-E4CC-CB11-CE60-50ACEBDAF23F}"/>
              </a:ext>
            </a:extLst>
          </p:cNvPr>
          <p:cNvGraphicFramePr>
            <a:graphicFrameLocks noGrp="1"/>
          </p:cNvGraphicFramePr>
          <p:nvPr>
            <p:extLst>
              <p:ext uri="{D42A27DB-BD31-4B8C-83A1-F6EECF244321}">
                <p14:modId xmlns:p14="http://schemas.microsoft.com/office/powerpoint/2010/main" val="2540870695"/>
              </p:ext>
            </p:extLst>
          </p:nvPr>
        </p:nvGraphicFramePr>
        <p:xfrm>
          <a:off x="762000" y="2942819"/>
          <a:ext cx="9372600" cy="3156228"/>
        </p:xfrm>
        <a:graphic>
          <a:graphicData uri="http://schemas.openxmlformats.org/drawingml/2006/table">
            <a:tbl>
              <a:tblPr firstRow="1" firstCol="1" bandRow="1">
                <a:tableStyleId>{5C22544A-7EE6-4342-B048-85BDC9FD1C3A}</a:tableStyleId>
              </a:tblPr>
              <a:tblGrid>
                <a:gridCol w="2962095">
                  <a:extLst>
                    <a:ext uri="{9D8B030D-6E8A-4147-A177-3AD203B41FA5}">
                      <a16:colId xmlns:a16="http://schemas.microsoft.com/office/drawing/2014/main" val="182636738"/>
                    </a:ext>
                  </a:extLst>
                </a:gridCol>
                <a:gridCol w="3197884">
                  <a:extLst>
                    <a:ext uri="{9D8B030D-6E8A-4147-A177-3AD203B41FA5}">
                      <a16:colId xmlns:a16="http://schemas.microsoft.com/office/drawing/2014/main" val="1245020398"/>
                    </a:ext>
                  </a:extLst>
                </a:gridCol>
                <a:gridCol w="3212621">
                  <a:extLst>
                    <a:ext uri="{9D8B030D-6E8A-4147-A177-3AD203B41FA5}">
                      <a16:colId xmlns:a16="http://schemas.microsoft.com/office/drawing/2014/main" val="883936107"/>
                    </a:ext>
                  </a:extLst>
                </a:gridCol>
              </a:tblGrid>
              <a:tr h="531631">
                <a:tc>
                  <a:txBody>
                    <a:bodyPr/>
                    <a:lstStyle/>
                    <a:p>
                      <a:pPr>
                        <a:lnSpc>
                          <a:spcPct val="115000"/>
                        </a:lnSpc>
                        <a:spcAft>
                          <a:spcPts val="800"/>
                        </a:spcAft>
                      </a:pPr>
                      <a:r>
                        <a:rPr lang="en-GB" sz="1800" kern="1200" dirty="0">
                          <a:effectLst/>
                        </a:rPr>
                        <a:t>Leading a person centred service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15000"/>
                        </a:lnSpc>
                        <a:spcAft>
                          <a:spcPts val="800"/>
                        </a:spcAft>
                      </a:pPr>
                      <a:r>
                        <a:rPr lang="en-GB" sz="1800" b="1" kern="1200" dirty="0">
                          <a:solidFill>
                            <a:schemeClr val="tx1"/>
                          </a:solidFill>
                          <a:effectLst/>
                        </a:rPr>
                        <a:t>45 minutes</a:t>
                      </a:r>
                      <a:endPar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solidFill>
                      <a:schemeClr val="tx2">
                        <a:lumMod val="40000"/>
                        <a:lumOff val="60000"/>
                      </a:schemeClr>
                    </a:solidFill>
                  </a:tcPr>
                </a:tc>
                <a:tc>
                  <a:txBody>
                    <a:bodyPr/>
                    <a:lstStyle/>
                    <a:p>
                      <a:pPr>
                        <a:lnSpc>
                          <a:spcPct val="115000"/>
                        </a:lnSpc>
                        <a:spcAft>
                          <a:spcPts val="800"/>
                        </a:spcAft>
                      </a:pPr>
                      <a:r>
                        <a:rPr lang="en-GB" sz="1800" b="1" kern="1200" dirty="0">
                          <a:solidFill>
                            <a:schemeClr val="tx1"/>
                          </a:solidFill>
                          <a:effectLst/>
                        </a:rPr>
                        <a:t>£50 claim</a:t>
                      </a:r>
                      <a:endParaRPr lang="en-GB" sz="12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solidFill>
                      <a:schemeClr val="tx2">
                        <a:lumMod val="40000"/>
                        <a:lumOff val="60000"/>
                      </a:schemeClr>
                    </a:solidFill>
                  </a:tcPr>
                </a:tc>
                <a:extLst>
                  <a:ext uri="{0D108BD9-81ED-4DB2-BD59-A6C34878D82A}">
                    <a16:rowId xmlns:a16="http://schemas.microsoft.com/office/drawing/2014/main" val="2183657752"/>
                  </a:ext>
                </a:extLst>
              </a:tr>
              <a:tr h="498372">
                <a:tc>
                  <a:txBody>
                    <a:bodyPr/>
                    <a:lstStyle/>
                    <a:p>
                      <a:pPr>
                        <a:lnSpc>
                          <a:spcPct val="115000"/>
                        </a:lnSpc>
                        <a:spcAft>
                          <a:spcPts val="800"/>
                        </a:spcAft>
                      </a:pPr>
                      <a:r>
                        <a:rPr lang="en-GB" sz="1800" kern="1200" dirty="0">
                          <a:effectLst/>
                        </a:rPr>
                        <a:t>Learning from events </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15000"/>
                        </a:lnSpc>
                        <a:spcAft>
                          <a:spcPts val="800"/>
                        </a:spcAft>
                      </a:pPr>
                      <a:r>
                        <a:rPr lang="en-GB" sz="1800" b="1" kern="1200" dirty="0">
                          <a:effectLst/>
                        </a:rPr>
                        <a:t>35 minutes </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15000"/>
                        </a:lnSpc>
                        <a:spcAft>
                          <a:spcPts val="800"/>
                        </a:spcAft>
                      </a:pPr>
                      <a:r>
                        <a:rPr lang="en-GB" sz="1800" b="1" kern="1200">
                          <a:effectLst/>
                        </a:rPr>
                        <a:t>£50 claim </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3283726169"/>
                  </a:ext>
                </a:extLst>
              </a:tr>
              <a:tr h="608695">
                <a:tc>
                  <a:txBody>
                    <a:bodyPr/>
                    <a:lstStyle/>
                    <a:p>
                      <a:pPr>
                        <a:lnSpc>
                          <a:spcPct val="115000"/>
                        </a:lnSpc>
                        <a:spcAft>
                          <a:spcPts val="800"/>
                        </a:spcAft>
                      </a:pPr>
                      <a:r>
                        <a:rPr lang="en-GB" sz="1800" kern="1200">
                          <a:effectLst/>
                        </a:rPr>
                        <a:t>Level 2 award ‘Awareness of end of life’</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15000"/>
                        </a:lnSpc>
                        <a:spcAft>
                          <a:spcPts val="800"/>
                        </a:spcAft>
                      </a:pPr>
                      <a:r>
                        <a:rPr lang="en-GB" sz="1800" b="1" kern="1200" dirty="0">
                          <a:effectLst/>
                        </a:rPr>
                        <a:t>30 hours TQT</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15000"/>
                        </a:lnSpc>
                        <a:spcAft>
                          <a:spcPts val="800"/>
                        </a:spcAft>
                      </a:pPr>
                      <a:r>
                        <a:rPr lang="en-GB" sz="1800" b="1" kern="1200">
                          <a:effectLst/>
                        </a:rPr>
                        <a:t>£60 claim</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4117903840"/>
                  </a:ext>
                </a:extLst>
              </a:tr>
              <a:tr h="675256">
                <a:tc>
                  <a:txBody>
                    <a:bodyPr/>
                    <a:lstStyle/>
                    <a:p>
                      <a:pPr>
                        <a:lnSpc>
                          <a:spcPct val="115000"/>
                        </a:lnSpc>
                        <a:spcAft>
                          <a:spcPts val="800"/>
                        </a:spcAft>
                      </a:pPr>
                      <a:r>
                        <a:rPr lang="en-GB" sz="1800" kern="1200">
                          <a:effectLst/>
                        </a:rPr>
                        <a:t>Level 2 Award</a:t>
                      </a:r>
                      <a:endParaRPr lang="en-GB" sz="1200">
                        <a:effectLst/>
                      </a:endParaRPr>
                    </a:p>
                    <a:p>
                      <a:pPr>
                        <a:lnSpc>
                          <a:spcPct val="115000"/>
                        </a:lnSpc>
                        <a:spcAft>
                          <a:spcPts val="800"/>
                        </a:spcAft>
                      </a:pPr>
                      <a:r>
                        <a:rPr lang="en-GB" sz="1800" kern="1200">
                          <a:effectLst/>
                        </a:rPr>
                        <a:t>‘Awareness of dementia’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15000"/>
                        </a:lnSpc>
                        <a:spcAft>
                          <a:spcPts val="800"/>
                        </a:spcAft>
                      </a:pPr>
                      <a:r>
                        <a:rPr lang="en-GB" sz="1800" b="1" kern="1200" dirty="0">
                          <a:effectLst/>
                        </a:rPr>
                        <a:t>80 hours TQT</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15000"/>
                        </a:lnSpc>
                        <a:spcAft>
                          <a:spcPts val="800"/>
                        </a:spcAft>
                      </a:pPr>
                      <a:r>
                        <a:rPr lang="en-GB" sz="1800" b="1" kern="1200">
                          <a:effectLst/>
                        </a:rPr>
                        <a:t>£120 claim</a:t>
                      </a:r>
                      <a:endParaRPr lang="en-GB" sz="1200" b="1">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607941153"/>
                  </a:ext>
                </a:extLst>
              </a:tr>
              <a:tr h="619649">
                <a:tc>
                  <a:txBody>
                    <a:bodyPr/>
                    <a:lstStyle/>
                    <a:p>
                      <a:pPr>
                        <a:lnSpc>
                          <a:spcPct val="115000"/>
                        </a:lnSpc>
                        <a:spcAft>
                          <a:spcPts val="800"/>
                        </a:spcAft>
                      </a:pPr>
                      <a:r>
                        <a:rPr lang="en-GB" sz="1800" kern="1200">
                          <a:effectLst/>
                        </a:rPr>
                        <a:t>Level 2 Certificate</a:t>
                      </a:r>
                      <a:endParaRPr lang="en-GB" sz="1200">
                        <a:effectLst/>
                      </a:endParaRPr>
                    </a:p>
                    <a:p>
                      <a:pPr>
                        <a:lnSpc>
                          <a:spcPct val="115000"/>
                        </a:lnSpc>
                        <a:spcAft>
                          <a:spcPts val="800"/>
                        </a:spcAft>
                      </a:pPr>
                      <a:r>
                        <a:rPr lang="en-GB" sz="1800" kern="1200">
                          <a:effectLst/>
                        </a:rPr>
                        <a:t>‘Falls prevention’  </a:t>
                      </a:r>
                      <a:endParaRPr lang="en-GB"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15000"/>
                        </a:lnSpc>
                        <a:spcAft>
                          <a:spcPts val="800"/>
                        </a:spcAft>
                      </a:pPr>
                      <a:r>
                        <a:rPr lang="en-GB" sz="1800" b="1" kern="1200" dirty="0">
                          <a:effectLst/>
                        </a:rPr>
                        <a:t>135 hours TQT</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tc>
                <a:tc>
                  <a:txBody>
                    <a:bodyPr/>
                    <a:lstStyle/>
                    <a:p>
                      <a:pPr>
                        <a:lnSpc>
                          <a:spcPct val="115000"/>
                        </a:lnSpc>
                        <a:spcAft>
                          <a:spcPts val="800"/>
                        </a:spcAft>
                      </a:pPr>
                      <a:r>
                        <a:rPr lang="en-GB" sz="1800" b="1" kern="1200" dirty="0">
                          <a:effectLst/>
                        </a:rPr>
                        <a:t>£300 claim</a:t>
                      </a:r>
                      <a:endParaRPr lang="en-GB" sz="1200" b="1"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2344136282"/>
                  </a:ext>
                </a:extLst>
              </a:tr>
            </a:tbl>
          </a:graphicData>
        </a:graphic>
      </p:graphicFrame>
    </p:spTree>
    <p:extLst>
      <p:ext uri="{BB962C8B-B14F-4D97-AF65-F5344CB8AC3E}">
        <p14:creationId xmlns:p14="http://schemas.microsoft.com/office/powerpoint/2010/main" val="1713338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622300" y="457200"/>
            <a:ext cx="9093200" cy="1117600"/>
          </a:xfrm>
        </p:spPr>
        <p:txBody>
          <a:bodyPr/>
          <a:lstStyle/>
          <a:p>
            <a:pPr marL="0" indent="0">
              <a:lnSpc>
                <a:spcPts val="1500"/>
              </a:lnSpc>
              <a:spcAft>
                <a:spcPts val="800"/>
              </a:spcAft>
              <a:buNone/>
            </a:pPr>
            <a:r>
              <a:rPr lang="en-GB" sz="3200" b="1" dirty="0">
                <a:solidFill>
                  <a:srgbClr val="0065BD"/>
                </a:solidFill>
                <a:effectLst/>
                <a:latin typeface="Arial" panose="020B0604020202020204" pitchFamily="34" charset="0"/>
                <a:ea typeface="Times New Roman" panose="02020603050405020304" pitchFamily="18" charset="0"/>
                <a:cs typeface="Arial" panose="020B0604020202020204" pitchFamily="34" charset="0"/>
              </a:rPr>
              <a:t>Why invest in training your staff? </a:t>
            </a:r>
            <a:endParaRPr lang="en-GB" b="1" dirty="0"/>
          </a:p>
        </p:txBody>
      </p:sp>
      <p:sp>
        <p:nvSpPr>
          <p:cNvPr id="5" name="TextBox 4">
            <a:extLst>
              <a:ext uri="{FF2B5EF4-FFF2-40B4-BE49-F238E27FC236}">
                <a16:creationId xmlns:a16="http://schemas.microsoft.com/office/drawing/2014/main" id="{867489CC-0DEB-4917-BBAC-7AF326230470}"/>
              </a:ext>
            </a:extLst>
          </p:cNvPr>
          <p:cNvSpPr txBox="1"/>
          <p:nvPr/>
        </p:nvSpPr>
        <p:spPr>
          <a:xfrm>
            <a:off x="469900" y="977901"/>
            <a:ext cx="9423400" cy="5402954"/>
          </a:xfrm>
          <a:prstGeom prst="rect">
            <a:avLst/>
          </a:prstGeom>
          <a:noFill/>
        </p:spPr>
        <p:txBody>
          <a:bodyPr wrap="square">
            <a:spAutoFit/>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Our</a:t>
            </a:r>
            <a:r>
              <a:rPr lang="en-GB" sz="1800" b="1"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a:effectLst/>
                <a:latin typeface="Arial" panose="020B0604020202020204" pitchFamily="34" charset="0"/>
                <a:ea typeface="Calibri" panose="020F0502020204030204" pitchFamily="34" charset="0"/>
                <a:cs typeface="Times New Roman" panose="02020603050405020304" pitchFamily="18" charset="0"/>
                <a:hlinkClick r:id="rId3"/>
              </a:rPr>
              <a:t>The state of the adult social care sector and workforce in England 2021 </a:t>
            </a:r>
            <a:r>
              <a:rPr lang="en-GB" sz="1800" dirty="0">
                <a:effectLst/>
                <a:latin typeface="Arial" panose="020B0604020202020204" pitchFamily="34" charset="0"/>
                <a:ea typeface="Calibri" panose="020F0502020204030204" pitchFamily="34" charset="0"/>
                <a:cs typeface="Times New Roman" panose="02020603050405020304" pitchFamily="18" charset="0"/>
              </a:rPr>
              <a:t>has some key figures </a:t>
            </a:r>
          </a:p>
          <a:p>
            <a:pPr>
              <a:lnSpc>
                <a:spcPct val="107000"/>
              </a:lnSpc>
              <a:spcAft>
                <a:spcPts val="800"/>
              </a:spcAft>
            </a:pPr>
            <a:endParaRPr lang="en-GB" dirty="0">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Wingdings" panose="05000000000000000000" pitchFamily="2" charset="2"/>
              <a:buChar char="Ø"/>
            </a:pPr>
            <a:r>
              <a:rPr lang="en-GB" sz="20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Good induction and onboarding can help keep staff for longer</a:t>
            </a: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‘A large proportion of staff turnover arose from workers leaving their posts soon after joining. Care workers with less than one year of experience had a much higher turnover rate (36.7%) than those with 10 years or more (12.0%).’</a:t>
            </a:r>
          </a:p>
          <a:p>
            <a:pPr marL="285750" indent="-285750">
              <a:lnSpc>
                <a:spcPct val="107000"/>
              </a:lnSpc>
              <a:spcAft>
                <a:spcPts val="800"/>
              </a:spcAft>
              <a:buFont typeface="Wingdings" panose="05000000000000000000" pitchFamily="2" charset="2"/>
              <a:buChar char="Ø"/>
            </a:pPr>
            <a:r>
              <a:rPr lang="en-GB" sz="20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Offering learning and development can help retain staff</a:t>
            </a:r>
          </a:p>
          <a:p>
            <a:pPr>
              <a:lnSpc>
                <a:spcPct val="107000"/>
              </a:lnSpc>
              <a:spcAft>
                <a:spcPts val="800"/>
              </a:spcAft>
            </a:pPr>
            <a:r>
              <a:rPr lang="en-GB" dirty="0">
                <a:latin typeface="Arial" panose="020B0604020202020204" pitchFamily="34" charset="0"/>
                <a:ea typeface="Calibri" panose="020F0502020204030204" pitchFamily="34" charset="0"/>
                <a:cs typeface="Times New Roman" panose="02020603050405020304" pitchFamily="18" charset="0"/>
              </a:rPr>
              <a:t>‘Care workers who received regular training and those with qualifications were less likely to leave their roles than those who didn’t.’ </a:t>
            </a:r>
          </a:p>
          <a:p>
            <a:pPr marL="285750" indent="-285750">
              <a:lnSpc>
                <a:spcPct val="107000"/>
              </a:lnSpc>
              <a:spcAft>
                <a:spcPts val="800"/>
              </a:spcAft>
              <a:buFont typeface="Wingdings" panose="05000000000000000000" pitchFamily="2" charset="2"/>
              <a:buChar char="Ø"/>
            </a:pPr>
            <a:r>
              <a:rPr lang="en-GB" sz="2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Improve your CQC scores</a:t>
            </a: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‘Establishments with higher levels of staff undertaking learning and development were more likely to receive higher CQC scores (for example, take up of the care certificate, training and qualifications)’.</a:t>
            </a:r>
          </a:p>
          <a:p>
            <a:pPr>
              <a:lnSpc>
                <a:spcPct val="107000"/>
              </a:lnSpc>
              <a:spcAft>
                <a:spcPts val="800"/>
              </a:spcAft>
            </a:pPr>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3326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EFB79-2576-4688-98E5-DFDFB2376291}"/>
              </a:ext>
            </a:extLst>
          </p:cNvPr>
          <p:cNvSpPr>
            <a:spLocks noGrp="1"/>
          </p:cNvSpPr>
          <p:nvPr>
            <p:ph type="title"/>
          </p:nvPr>
        </p:nvSpPr>
        <p:spPr/>
        <p:txBody>
          <a:bodyPr/>
          <a:lstStyle/>
          <a:p>
            <a:r>
              <a:rPr lang="en-GB" dirty="0"/>
              <a:t>How to claim in 2022/23</a:t>
            </a:r>
          </a:p>
        </p:txBody>
      </p:sp>
      <p:sp>
        <p:nvSpPr>
          <p:cNvPr id="3" name="Text Placeholder 2">
            <a:extLst>
              <a:ext uri="{FF2B5EF4-FFF2-40B4-BE49-F238E27FC236}">
                <a16:creationId xmlns:a16="http://schemas.microsoft.com/office/drawing/2014/main" id="{08DB1A03-717B-4D18-A56F-2F2B283118E5}"/>
              </a:ext>
            </a:extLst>
          </p:cNvPr>
          <p:cNvSpPr>
            <a:spLocks noGrp="1"/>
          </p:cNvSpPr>
          <p:nvPr>
            <p:ph type="body" sz="quarter" idx="11"/>
          </p:nvPr>
        </p:nvSpPr>
        <p:spPr>
          <a:xfrm>
            <a:off x="490306" y="1716946"/>
            <a:ext cx="9309739" cy="3989830"/>
          </a:xfrm>
        </p:spPr>
        <p:txBody>
          <a:bodyPr/>
          <a:lstStyle/>
          <a:p>
            <a:pPr marL="0" indent="0">
              <a:buNone/>
            </a:pPr>
            <a:r>
              <a:rPr lang="en-GB" dirty="0">
                <a:solidFill>
                  <a:schemeClr val="accent1">
                    <a:lumMod val="75000"/>
                  </a:schemeClr>
                </a:solidFill>
              </a:rPr>
              <a:t>Services in these Local Authority areas can claim by direct access-</a:t>
            </a:r>
          </a:p>
          <a:p>
            <a:r>
              <a:rPr lang="en-GB" dirty="0"/>
              <a:t>North Central London- Barnet, Camden, Enfield, Haringey, Islington </a:t>
            </a:r>
          </a:p>
          <a:p>
            <a:r>
              <a:rPr lang="en-GB" dirty="0"/>
              <a:t>North West London- Brent, Ealing, Hammersmith &amp; Fulham, Harrow, Hillingdon, Hounslow, Kensington &amp; Chelsea, Westminster </a:t>
            </a:r>
          </a:p>
          <a:p>
            <a:r>
              <a:rPr lang="en-GB" dirty="0"/>
              <a:t>North East London -Barking and Dagenham, City of London, Hackney, Havering, Newham, Redbridge, Tower Hamlets, Waltham Forest </a:t>
            </a:r>
          </a:p>
          <a:p>
            <a:r>
              <a:rPr lang="en-GB" dirty="0"/>
              <a:t>Hampshire- Southampton, Hampshire, Isle of Wight, Portsmouth</a:t>
            </a:r>
          </a:p>
          <a:p>
            <a:r>
              <a:rPr lang="en-GB" sz="2400" dirty="0">
                <a:solidFill>
                  <a:srgbClr val="000000"/>
                </a:solidFill>
                <a:latin typeface="Arial" panose="020B0604020202020204"/>
              </a:rPr>
              <a:t>Please see </a:t>
            </a:r>
            <a:r>
              <a:rPr lang="en-GB" sz="2400" b="0" i="0" u="none" strike="noStrike" dirty="0">
                <a:solidFill>
                  <a:srgbClr val="0065BD"/>
                </a:solidFill>
                <a:effectLst/>
                <a:latin typeface="font-semibold"/>
                <a:hlinkClick r:id="rId3" tooltip="WDF employer guidance for claiming funding - direct access"/>
              </a:rPr>
              <a:t>Guidance for employers accessing WDF directly from Skills for Care</a:t>
            </a:r>
            <a:endParaRPr lang="en-GB" sz="2400" b="0" i="0" dirty="0">
              <a:solidFill>
                <a:srgbClr val="212529"/>
              </a:solidFill>
              <a:effectLst/>
              <a:latin typeface="font-semibold"/>
            </a:endParaRPr>
          </a:p>
          <a:p>
            <a:endParaRPr lang="en-GB" dirty="0"/>
          </a:p>
          <a:p>
            <a:endParaRPr lang="en-GB" dirty="0">
              <a:solidFill>
                <a:schemeClr val="accent1">
                  <a:lumMod val="75000"/>
                </a:schemeClr>
              </a:solidFill>
            </a:endParaRPr>
          </a:p>
          <a:p>
            <a:pPr marL="0" indent="0">
              <a:buNone/>
            </a:pPr>
            <a:endParaRPr lang="en-GB" dirty="0">
              <a:solidFill>
                <a:schemeClr val="accent1">
                  <a:lumMod val="75000"/>
                </a:schemeClr>
              </a:solidFill>
            </a:endParaRPr>
          </a:p>
        </p:txBody>
      </p:sp>
      <p:sp>
        <p:nvSpPr>
          <p:cNvPr id="4" name="Text Placeholder 3">
            <a:extLst>
              <a:ext uri="{FF2B5EF4-FFF2-40B4-BE49-F238E27FC236}">
                <a16:creationId xmlns:a16="http://schemas.microsoft.com/office/drawing/2014/main" id="{FE947F63-B18A-4F5B-B908-AE926741EDA0}"/>
              </a:ext>
            </a:extLst>
          </p:cNvPr>
          <p:cNvSpPr>
            <a:spLocks noGrp="1"/>
          </p:cNvSpPr>
          <p:nvPr>
            <p:ph type="body" sz="quarter" idx="12"/>
          </p:nvPr>
        </p:nvSpPr>
        <p:spPr/>
        <p:txBody>
          <a:bodyPr/>
          <a:lstStyle/>
          <a:p>
            <a:pPr marL="0" indent="0">
              <a:buNone/>
            </a:pPr>
            <a:r>
              <a:rPr lang="en-GB" b="1" dirty="0"/>
              <a:t>Direct access to Skills for care</a:t>
            </a:r>
          </a:p>
        </p:txBody>
      </p:sp>
    </p:spTree>
    <p:extLst>
      <p:ext uri="{BB962C8B-B14F-4D97-AF65-F5344CB8AC3E}">
        <p14:creationId xmlns:p14="http://schemas.microsoft.com/office/powerpoint/2010/main" val="4162027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DE8DB-281B-928B-E6D3-F0CB40BAEC62}"/>
              </a:ext>
            </a:extLst>
          </p:cNvPr>
          <p:cNvSpPr>
            <a:spLocks noGrp="1"/>
          </p:cNvSpPr>
          <p:nvPr>
            <p:ph type="title"/>
          </p:nvPr>
        </p:nvSpPr>
        <p:spPr>
          <a:xfrm>
            <a:off x="263387" y="164306"/>
            <a:ext cx="9309740" cy="646811"/>
          </a:xfrm>
        </p:spPr>
        <p:txBody>
          <a:bodyPr/>
          <a:lstStyle/>
          <a:p>
            <a:r>
              <a:rPr lang="en-US" dirty="0"/>
              <a:t>Understanding the Process to Claiming</a:t>
            </a:r>
            <a:endParaRPr lang="en-GB" dirty="0"/>
          </a:p>
        </p:txBody>
      </p:sp>
      <p:sp>
        <p:nvSpPr>
          <p:cNvPr id="7" name="Rectangle 6">
            <a:extLst>
              <a:ext uri="{FF2B5EF4-FFF2-40B4-BE49-F238E27FC236}">
                <a16:creationId xmlns:a16="http://schemas.microsoft.com/office/drawing/2014/main" id="{C92F7D7C-1D9F-3888-AACA-7EC7DB426E24}"/>
              </a:ext>
            </a:extLst>
          </p:cNvPr>
          <p:cNvSpPr/>
          <p:nvPr/>
        </p:nvSpPr>
        <p:spPr>
          <a:xfrm>
            <a:off x="2019204" y="859963"/>
            <a:ext cx="6251944" cy="6468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Check you are in </a:t>
            </a:r>
            <a:r>
              <a:rPr lang="en-US" dirty="0">
                <a:solidFill>
                  <a:schemeClr val="bg1"/>
                </a:solidFill>
              </a:rPr>
              <a:t>an </a:t>
            </a:r>
            <a:r>
              <a:rPr lang="en-US" dirty="0">
                <a:solidFill>
                  <a:schemeClr val="bg1"/>
                </a:solidFill>
                <a:hlinkClick r:id="rId3">
                  <a:extLst>
                    <a:ext uri="{A12FA001-AC4F-418D-AE19-62706E023703}">
                      <ahyp:hlinkClr xmlns:ahyp="http://schemas.microsoft.com/office/drawing/2018/hyperlinkcolor" val="tx"/>
                    </a:ext>
                  </a:extLst>
                </a:hlinkClick>
              </a:rPr>
              <a:t>area</a:t>
            </a:r>
            <a:r>
              <a:rPr lang="en-US" dirty="0">
                <a:solidFill>
                  <a:schemeClr val="bg1"/>
                </a:solidFill>
              </a:rPr>
              <a:t> </a:t>
            </a:r>
            <a:r>
              <a:rPr lang="en-US" dirty="0"/>
              <a:t>which processes WDF claims via direct access and you meet the eligibility criteria</a:t>
            </a:r>
            <a:endParaRPr lang="en-GB" dirty="0"/>
          </a:p>
        </p:txBody>
      </p:sp>
      <p:sp>
        <p:nvSpPr>
          <p:cNvPr id="8" name="Rectangle 7">
            <a:extLst>
              <a:ext uri="{FF2B5EF4-FFF2-40B4-BE49-F238E27FC236}">
                <a16:creationId xmlns:a16="http://schemas.microsoft.com/office/drawing/2014/main" id="{08E30CB3-EE9D-0E52-37B8-4C6A67369FD1}"/>
              </a:ext>
            </a:extLst>
          </p:cNvPr>
          <p:cNvSpPr/>
          <p:nvPr/>
        </p:nvSpPr>
        <p:spPr>
          <a:xfrm>
            <a:off x="696785" y="1678340"/>
            <a:ext cx="8442944" cy="825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Awarded Direct Access WDF funding in 2021/22, your circumstances not changed and you have updated your ASC-WDS information in financial year 2022/23?</a:t>
            </a:r>
            <a:endParaRPr lang="en-GB" dirty="0"/>
          </a:p>
        </p:txBody>
      </p:sp>
      <p:sp>
        <p:nvSpPr>
          <p:cNvPr id="9" name="Rectangle 8">
            <a:extLst>
              <a:ext uri="{FF2B5EF4-FFF2-40B4-BE49-F238E27FC236}">
                <a16:creationId xmlns:a16="http://schemas.microsoft.com/office/drawing/2014/main" id="{206A802F-B43C-016B-64D5-93682C08B5FD}"/>
              </a:ext>
            </a:extLst>
          </p:cNvPr>
          <p:cNvSpPr/>
          <p:nvPr/>
        </p:nvSpPr>
        <p:spPr>
          <a:xfrm>
            <a:off x="164439" y="3419311"/>
            <a:ext cx="2587090" cy="975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You don’t need to submit a declaration form</a:t>
            </a:r>
            <a:endParaRPr lang="en-GB" dirty="0"/>
          </a:p>
        </p:txBody>
      </p:sp>
      <p:sp>
        <p:nvSpPr>
          <p:cNvPr id="10" name="Rectangle 9">
            <a:extLst>
              <a:ext uri="{FF2B5EF4-FFF2-40B4-BE49-F238E27FC236}">
                <a16:creationId xmlns:a16="http://schemas.microsoft.com/office/drawing/2014/main" id="{8DC7ACFF-6566-91F0-73E7-E3512B13146C}"/>
              </a:ext>
            </a:extLst>
          </p:cNvPr>
          <p:cNvSpPr/>
          <p:nvPr/>
        </p:nvSpPr>
        <p:spPr>
          <a:xfrm>
            <a:off x="5966691" y="3312366"/>
            <a:ext cx="4027054" cy="1586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Complete a </a:t>
            </a:r>
            <a:r>
              <a:rPr lang="en-US" dirty="0">
                <a:solidFill>
                  <a:schemeClr val="bg1"/>
                </a:solidFill>
                <a:hlinkClick r:id="rId4">
                  <a:extLst>
                    <a:ext uri="{A12FA001-AC4F-418D-AE19-62706E023703}">
                      <ahyp:hlinkClr xmlns:ahyp="http://schemas.microsoft.com/office/drawing/2018/hyperlinkcolor" val="tx"/>
                    </a:ext>
                  </a:extLst>
                </a:hlinkClick>
              </a:rPr>
              <a:t>Direct Access Declaration Form </a:t>
            </a:r>
            <a:r>
              <a:rPr lang="en-US" dirty="0"/>
              <a:t>and send to </a:t>
            </a:r>
            <a:r>
              <a:rPr lang="en-US" dirty="0">
                <a:solidFill>
                  <a:schemeClr val="bg1"/>
                </a:solidFill>
                <a:hlinkClick r:id="rId5">
                  <a:extLst>
                    <a:ext uri="{A12FA001-AC4F-418D-AE19-62706E023703}">
                      <ahyp:hlinkClr xmlns:ahyp="http://schemas.microsoft.com/office/drawing/2018/hyperlinkcolor" val="tx"/>
                    </a:ext>
                  </a:extLst>
                </a:hlinkClick>
              </a:rPr>
              <a:t>directaccess.wdf@skillsforcare.org</a:t>
            </a:r>
            <a:r>
              <a:rPr lang="en-US" dirty="0">
                <a:solidFill>
                  <a:srgbClr val="005EB8"/>
                </a:solidFill>
                <a:hlinkClick r:id="rId5">
                  <a:extLst>
                    <a:ext uri="{A12FA001-AC4F-418D-AE19-62706E023703}">
                      <ahyp:hlinkClr xmlns:ahyp="http://schemas.microsoft.com/office/drawing/2018/hyperlinkcolor" val="tx"/>
                    </a:ext>
                  </a:extLst>
                </a:hlinkClick>
              </a:rPr>
              <a:t>.uk</a:t>
            </a:r>
            <a:r>
              <a:rPr lang="en-US" dirty="0"/>
              <a:t> by 28</a:t>
            </a:r>
            <a:r>
              <a:rPr lang="en-US" baseline="30000" dirty="0"/>
              <a:t>th</a:t>
            </a:r>
            <a:r>
              <a:rPr lang="en-US" dirty="0"/>
              <a:t> February 2023</a:t>
            </a:r>
          </a:p>
          <a:p>
            <a:pPr algn="ctr"/>
            <a:r>
              <a:rPr lang="en-US" dirty="0"/>
              <a:t>This form will be reviewed.</a:t>
            </a:r>
            <a:endParaRPr lang="en-GB" dirty="0"/>
          </a:p>
        </p:txBody>
      </p:sp>
      <p:sp>
        <p:nvSpPr>
          <p:cNvPr id="11" name="Rectangle 10">
            <a:extLst>
              <a:ext uri="{FF2B5EF4-FFF2-40B4-BE49-F238E27FC236}">
                <a16:creationId xmlns:a16="http://schemas.microsoft.com/office/drawing/2014/main" id="{5AF1264B-5E92-3E37-D015-E4ECEC3A031F}"/>
              </a:ext>
            </a:extLst>
          </p:cNvPr>
          <p:cNvSpPr/>
          <p:nvPr/>
        </p:nvSpPr>
        <p:spPr>
          <a:xfrm>
            <a:off x="983806" y="2687231"/>
            <a:ext cx="1283590" cy="441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Yes</a:t>
            </a:r>
            <a:endParaRPr lang="en-GB" dirty="0"/>
          </a:p>
        </p:txBody>
      </p:sp>
      <p:sp>
        <p:nvSpPr>
          <p:cNvPr id="15" name="Rectangle 14">
            <a:extLst>
              <a:ext uri="{FF2B5EF4-FFF2-40B4-BE49-F238E27FC236}">
                <a16:creationId xmlns:a16="http://schemas.microsoft.com/office/drawing/2014/main" id="{1263AC7E-6486-38B1-AD84-1242FCEF5B00}"/>
              </a:ext>
            </a:extLst>
          </p:cNvPr>
          <p:cNvSpPr/>
          <p:nvPr/>
        </p:nvSpPr>
        <p:spPr>
          <a:xfrm>
            <a:off x="7980218" y="2687231"/>
            <a:ext cx="840509" cy="4415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No</a:t>
            </a:r>
            <a:endParaRPr lang="en-GB" dirty="0"/>
          </a:p>
        </p:txBody>
      </p:sp>
      <p:sp>
        <p:nvSpPr>
          <p:cNvPr id="16" name="Rectangle 15">
            <a:extLst>
              <a:ext uri="{FF2B5EF4-FFF2-40B4-BE49-F238E27FC236}">
                <a16:creationId xmlns:a16="http://schemas.microsoft.com/office/drawing/2014/main" id="{7E6CBC57-EAC6-3072-FCC7-7960AB5EFDC8}"/>
              </a:ext>
            </a:extLst>
          </p:cNvPr>
          <p:cNvSpPr/>
          <p:nvPr/>
        </p:nvSpPr>
        <p:spPr>
          <a:xfrm>
            <a:off x="3000911" y="2699620"/>
            <a:ext cx="2716398" cy="18539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Complete or update workplace records and 90% of your staff records on ASC-WDS by 5pm on 31/03/23</a:t>
            </a:r>
          </a:p>
        </p:txBody>
      </p:sp>
      <p:sp>
        <p:nvSpPr>
          <p:cNvPr id="17" name="Rectangle 16">
            <a:extLst>
              <a:ext uri="{FF2B5EF4-FFF2-40B4-BE49-F238E27FC236}">
                <a16:creationId xmlns:a16="http://schemas.microsoft.com/office/drawing/2014/main" id="{97D42825-63AA-E451-159F-C15409E6A4B7}"/>
              </a:ext>
            </a:extLst>
          </p:cNvPr>
          <p:cNvSpPr/>
          <p:nvPr/>
        </p:nvSpPr>
        <p:spPr>
          <a:xfrm>
            <a:off x="164439" y="4775456"/>
            <a:ext cx="2477161" cy="1586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Grant letter sent to you to electronically sign and return (via </a:t>
            </a:r>
            <a:r>
              <a:rPr lang="en-US" dirty="0" err="1"/>
              <a:t>Echosign</a:t>
            </a:r>
            <a:r>
              <a:rPr lang="en-US" dirty="0"/>
              <a:t>) with your grant holder reference</a:t>
            </a:r>
            <a:endParaRPr lang="en-GB" dirty="0"/>
          </a:p>
        </p:txBody>
      </p:sp>
      <p:sp>
        <p:nvSpPr>
          <p:cNvPr id="18" name="Rectangle 17">
            <a:extLst>
              <a:ext uri="{FF2B5EF4-FFF2-40B4-BE49-F238E27FC236}">
                <a16:creationId xmlns:a16="http://schemas.microsoft.com/office/drawing/2014/main" id="{E2714784-6D4A-3B8F-113D-28435B3BA302}"/>
              </a:ext>
            </a:extLst>
          </p:cNvPr>
          <p:cNvSpPr/>
          <p:nvPr/>
        </p:nvSpPr>
        <p:spPr>
          <a:xfrm>
            <a:off x="3216836" y="4775456"/>
            <a:ext cx="2138936" cy="15286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Unique claim form issued with guidance on how to make a claim. </a:t>
            </a:r>
            <a:endParaRPr lang="en-GB" dirty="0"/>
          </a:p>
        </p:txBody>
      </p:sp>
      <p:cxnSp>
        <p:nvCxnSpPr>
          <p:cNvPr id="20" name="Straight Arrow Connector 19">
            <a:extLst>
              <a:ext uri="{FF2B5EF4-FFF2-40B4-BE49-F238E27FC236}">
                <a16:creationId xmlns:a16="http://schemas.microsoft.com/office/drawing/2014/main" id="{EC084B78-736B-31F9-2F3C-8F948C8D9584}"/>
              </a:ext>
            </a:extLst>
          </p:cNvPr>
          <p:cNvCxnSpPr/>
          <p:nvPr/>
        </p:nvCxnSpPr>
        <p:spPr>
          <a:xfrm>
            <a:off x="4932218" y="1506774"/>
            <a:ext cx="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6200672-4907-B843-6984-A71719CC430F}"/>
              </a:ext>
            </a:extLst>
          </p:cNvPr>
          <p:cNvCxnSpPr/>
          <p:nvPr/>
        </p:nvCxnSpPr>
        <p:spPr>
          <a:xfrm flipH="1">
            <a:off x="2267396" y="2503598"/>
            <a:ext cx="226422" cy="183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8869DA6-109D-F9C1-A8EA-7BDEEC5D7FDD}"/>
              </a:ext>
            </a:extLst>
          </p:cNvPr>
          <p:cNvCxnSpPr/>
          <p:nvPr/>
        </p:nvCxnSpPr>
        <p:spPr>
          <a:xfrm>
            <a:off x="7601527" y="2503598"/>
            <a:ext cx="378691" cy="1836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B3AAE5EC-B42E-FFC9-DE20-DB97D2A9D588}"/>
              </a:ext>
            </a:extLst>
          </p:cNvPr>
          <p:cNvCxnSpPr>
            <a:cxnSpLocks/>
            <a:stCxn id="15" idx="2"/>
          </p:cNvCxnSpPr>
          <p:nvPr/>
        </p:nvCxnSpPr>
        <p:spPr>
          <a:xfrm>
            <a:off x="8400473" y="3128732"/>
            <a:ext cx="0" cy="183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625360EE-5ADE-251B-93A9-76D1D17657E4}"/>
              </a:ext>
            </a:extLst>
          </p:cNvPr>
          <p:cNvCxnSpPr>
            <a:endCxn id="8" idx="0"/>
          </p:cNvCxnSpPr>
          <p:nvPr/>
        </p:nvCxnSpPr>
        <p:spPr>
          <a:xfrm flipH="1">
            <a:off x="4918257" y="1506774"/>
            <a:ext cx="6440" cy="1715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15F2002-FF10-CE3A-2E86-F834ACE0D77A}"/>
              </a:ext>
            </a:extLst>
          </p:cNvPr>
          <p:cNvCxnSpPr>
            <a:cxnSpLocks/>
            <a:stCxn id="11" idx="2"/>
          </p:cNvCxnSpPr>
          <p:nvPr/>
        </p:nvCxnSpPr>
        <p:spPr>
          <a:xfrm>
            <a:off x="1625601" y="3128732"/>
            <a:ext cx="7256" cy="2545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9D1A6CB-9759-9F66-3AC2-83B279B12D20}"/>
              </a:ext>
            </a:extLst>
          </p:cNvPr>
          <p:cNvCxnSpPr>
            <a:cxnSpLocks/>
            <a:stCxn id="9" idx="2"/>
          </p:cNvCxnSpPr>
          <p:nvPr/>
        </p:nvCxnSpPr>
        <p:spPr>
          <a:xfrm>
            <a:off x="1457984" y="4394655"/>
            <a:ext cx="0" cy="3808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B0F28FE-DE70-15CA-4932-CA00060D01F7}"/>
              </a:ext>
            </a:extLst>
          </p:cNvPr>
          <p:cNvCxnSpPr>
            <a:cxnSpLocks/>
          </p:cNvCxnSpPr>
          <p:nvPr/>
        </p:nvCxnSpPr>
        <p:spPr>
          <a:xfrm flipH="1">
            <a:off x="2641600" y="4553527"/>
            <a:ext cx="359311" cy="2885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330A8E8-7FC2-1BBA-C74F-3E6E958D5835}"/>
              </a:ext>
            </a:extLst>
          </p:cNvPr>
          <p:cNvCxnSpPr>
            <a:stCxn id="17" idx="3"/>
          </p:cNvCxnSpPr>
          <p:nvPr/>
        </p:nvCxnSpPr>
        <p:spPr>
          <a:xfrm>
            <a:off x="2641600" y="5568464"/>
            <a:ext cx="53267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42A7AAB0-7D4A-D914-1BE0-CAE19630015C}"/>
              </a:ext>
            </a:extLst>
          </p:cNvPr>
          <p:cNvSpPr/>
          <p:nvPr/>
        </p:nvSpPr>
        <p:spPr>
          <a:xfrm>
            <a:off x="5933234" y="5082016"/>
            <a:ext cx="4027054" cy="1109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Submit Grant Holder claims form, your claim form and copy of learner certificates to </a:t>
            </a:r>
            <a:r>
              <a:rPr lang="en-US" dirty="0" err="1"/>
              <a:t>SfC</a:t>
            </a:r>
            <a:r>
              <a:rPr lang="en-US" dirty="0"/>
              <a:t> by 5pm Friday 31</a:t>
            </a:r>
            <a:r>
              <a:rPr lang="en-US" baseline="30000" dirty="0"/>
              <a:t>st</a:t>
            </a:r>
            <a:r>
              <a:rPr lang="en-US" dirty="0"/>
              <a:t> March 2023.</a:t>
            </a:r>
            <a:endParaRPr lang="en-GB" dirty="0"/>
          </a:p>
        </p:txBody>
      </p:sp>
      <p:cxnSp>
        <p:nvCxnSpPr>
          <p:cNvPr id="34" name="Straight Arrow Connector 33">
            <a:extLst>
              <a:ext uri="{FF2B5EF4-FFF2-40B4-BE49-F238E27FC236}">
                <a16:creationId xmlns:a16="http://schemas.microsoft.com/office/drawing/2014/main" id="{17209A9E-5536-4F82-F8A4-74AE50196991}"/>
              </a:ext>
            </a:extLst>
          </p:cNvPr>
          <p:cNvCxnSpPr/>
          <p:nvPr/>
        </p:nvCxnSpPr>
        <p:spPr>
          <a:xfrm flipH="1">
            <a:off x="5717309" y="3958046"/>
            <a:ext cx="2159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B90528FC-049C-3B30-24A3-EE4F8E378E60}"/>
              </a:ext>
            </a:extLst>
          </p:cNvPr>
          <p:cNvCxnSpPr>
            <a:stCxn id="18" idx="3"/>
          </p:cNvCxnSpPr>
          <p:nvPr/>
        </p:nvCxnSpPr>
        <p:spPr>
          <a:xfrm>
            <a:off x="5355772" y="5539796"/>
            <a:ext cx="577462" cy="28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5488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9F80-B216-A48E-3D79-E330B13EFFE4}"/>
              </a:ext>
            </a:extLst>
          </p:cNvPr>
          <p:cNvSpPr>
            <a:spLocks noGrp="1"/>
          </p:cNvSpPr>
          <p:nvPr>
            <p:ph type="title"/>
          </p:nvPr>
        </p:nvSpPr>
        <p:spPr/>
        <p:txBody>
          <a:bodyPr/>
          <a:lstStyle/>
          <a:p>
            <a:r>
              <a:rPr lang="en-US" dirty="0"/>
              <a:t>Direct Access Declaration Form</a:t>
            </a:r>
            <a:endParaRPr lang="en-GB" dirty="0"/>
          </a:p>
        </p:txBody>
      </p:sp>
      <p:sp>
        <p:nvSpPr>
          <p:cNvPr id="3" name="Text Placeholder 2">
            <a:extLst>
              <a:ext uri="{FF2B5EF4-FFF2-40B4-BE49-F238E27FC236}">
                <a16:creationId xmlns:a16="http://schemas.microsoft.com/office/drawing/2014/main" id="{667C8C74-B244-12A1-AC8C-C797183C20E1}"/>
              </a:ext>
            </a:extLst>
          </p:cNvPr>
          <p:cNvSpPr>
            <a:spLocks noGrp="1"/>
          </p:cNvSpPr>
          <p:nvPr>
            <p:ph type="body" sz="quarter" idx="11"/>
          </p:nvPr>
        </p:nvSpPr>
        <p:spPr>
          <a:xfrm>
            <a:off x="490306" y="1117748"/>
            <a:ext cx="9309739" cy="3989830"/>
          </a:xfrm>
        </p:spPr>
        <p:txBody>
          <a:bodyPr/>
          <a:lstStyle/>
          <a:p>
            <a:r>
              <a:rPr lang="en-US" sz="2000" dirty="0"/>
              <a:t>Most areas of the form should be self-explanatory</a:t>
            </a:r>
          </a:p>
          <a:p>
            <a:r>
              <a:rPr lang="en-US" sz="2000" dirty="0"/>
              <a:t>Some key information that is required includes:</a:t>
            </a:r>
          </a:p>
          <a:p>
            <a:pPr marL="0" indent="0">
              <a:buNone/>
            </a:pPr>
            <a:endParaRPr lang="en-US" dirty="0"/>
          </a:p>
          <a:p>
            <a:endParaRPr lang="en-US" dirty="0"/>
          </a:p>
          <a:p>
            <a:endParaRPr lang="en-US" dirty="0"/>
          </a:p>
          <a:p>
            <a:endParaRPr lang="en-US" dirty="0"/>
          </a:p>
          <a:p>
            <a:endParaRPr lang="en-US" dirty="0"/>
          </a:p>
          <a:p>
            <a:endParaRPr lang="en-US" dirty="0"/>
          </a:p>
          <a:p>
            <a:endParaRPr lang="en-US" dirty="0"/>
          </a:p>
          <a:p>
            <a:r>
              <a:rPr lang="en-US" sz="2000" dirty="0"/>
              <a:t>If you have multiple sites you should register for a ‘Parent Account’ which can be registered to one of your service venues or your head office. Parent accounts have a unique ASC-WDS ID along with separate ASC-WDS for each individual location which will need to be included on the final pages of the form.</a:t>
            </a:r>
          </a:p>
          <a:p>
            <a:pPr marL="0" indent="0">
              <a:buNone/>
            </a:pPr>
            <a:endParaRPr lang="en-GB" dirty="0"/>
          </a:p>
        </p:txBody>
      </p:sp>
      <p:pic>
        <p:nvPicPr>
          <p:cNvPr id="6" name="Picture 5">
            <a:extLst>
              <a:ext uri="{FF2B5EF4-FFF2-40B4-BE49-F238E27FC236}">
                <a16:creationId xmlns:a16="http://schemas.microsoft.com/office/drawing/2014/main" id="{070266D8-EBA6-16E0-A4FB-F671D554F709}"/>
              </a:ext>
            </a:extLst>
          </p:cNvPr>
          <p:cNvPicPr>
            <a:picLocks noChangeAspect="1"/>
          </p:cNvPicPr>
          <p:nvPr/>
        </p:nvPicPr>
        <p:blipFill>
          <a:blip r:embed="rId2"/>
          <a:stretch>
            <a:fillRect/>
          </a:stretch>
        </p:blipFill>
        <p:spPr>
          <a:xfrm>
            <a:off x="581776" y="2222099"/>
            <a:ext cx="7504133" cy="1473276"/>
          </a:xfrm>
          <a:prstGeom prst="rect">
            <a:avLst/>
          </a:prstGeom>
        </p:spPr>
      </p:pic>
      <p:pic>
        <p:nvPicPr>
          <p:cNvPr id="8" name="Picture 7">
            <a:extLst>
              <a:ext uri="{FF2B5EF4-FFF2-40B4-BE49-F238E27FC236}">
                <a16:creationId xmlns:a16="http://schemas.microsoft.com/office/drawing/2014/main" id="{137D840A-8C2D-EFF7-3D04-2212780DDD6B}"/>
              </a:ext>
            </a:extLst>
          </p:cNvPr>
          <p:cNvPicPr>
            <a:picLocks noChangeAspect="1"/>
          </p:cNvPicPr>
          <p:nvPr/>
        </p:nvPicPr>
        <p:blipFill>
          <a:blip r:embed="rId3"/>
          <a:stretch>
            <a:fillRect/>
          </a:stretch>
        </p:blipFill>
        <p:spPr>
          <a:xfrm>
            <a:off x="581775" y="3695375"/>
            <a:ext cx="7504133" cy="1320868"/>
          </a:xfrm>
          <a:prstGeom prst="rect">
            <a:avLst/>
          </a:prstGeom>
        </p:spPr>
      </p:pic>
    </p:spTree>
    <p:extLst>
      <p:ext uri="{BB962C8B-B14F-4D97-AF65-F5344CB8AC3E}">
        <p14:creationId xmlns:p14="http://schemas.microsoft.com/office/powerpoint/2010/main" val="2369523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1ECAB-A636-4200-A4C5-86129805090C}"/>
              </a:ext>
            </a:extLst>
          </p:cNvPr>
          <p:cNvSpPr>
            <a:spLocks noGrp="1"/>
          </p:cNvSpPr>
          <p:nvPr>
            <p:ph type="title"/>
          </p:nvPr>
        </p:nvSpPr>
        <p:spPr/>
        <p:txBody>
          <a:bodyPr/>
          <a:lstStyle/>
          <a:p>
            <a:r>
              <a:rPr lang="en-GB" sz="4400" dirty="0"/>
              <a:t>Adult Social Care</a:t>
            </a:r>
            <a:br>
              <a:rPr lang="en-GB" sz="4400" dirty="0"/>
            </a:br>
            <a:r>
              <a:rPr lang="en-GB" sz="4400" dirty="0"/>
              <a:t>Workforce Data Set</a:t>
            </a:r>
            <a:br>
              <a:rPr lang="en-GB" sz="4400" dirty="0"/>
            </a:br>
            <a:r>
              <a:rPr lang="en-GB" sz="4400" dirty="0"/>
              <a:t>(ASC-WDS)</a:t>
            </a:r>
            <a:endParaRPr lang="en-GB" dirty="0"/>
          </a:p>
        </p:txBody>
      </p:sp>
    </p:spTree>
    <p:extLst>
      <p:ext uri="{BB962C8B-B14F-4D97-AF65-F5344CB8AC3E}">
        <p14:creationId xmlns:p14="http://schemas.microsoft.com/office/powerpoint/2010/main" val="333118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587829" y="561703"/>
            <a:ext cx="8934994" cy="3043647"/>
          </a:xfrm>
        </p:spPr>
        <p:txBody>
          <a:bodyPr/>
          <a:lstStyle/>
          <a:p>
            <a:pPr marL="0" indent="0">
              <a:buNone/>
            </a:pPr>
            <a:r>
              <a:rPr lang="en-GB" sz="3600" b="1" dirty="0">
                <a:solidFill>
                  <a:srgbClr val="005EB8"/>
                </a:solidFill>
              </a:rPr>
              <a:t>The</a:t>
            </a:r>
            <a:r>
              <a:rPr lang="en-GB" sz="3600" dirty="0"/>
              <a:t> </a:t>
            </a:r>
            <a:r>
              <a:rPr lang="en-GB" sz="3600" b="1" dirty="0">
                <a:solidFill>
                  <a:srgbClr val="005EB8"/>
                </a:solidFill>
              </a:rPr>
              <a:t>Adult Social Care Workforce Data Set </a:t>
            </a:r>
          </a:p>
          <a:p>
            <a:pPr marL="0" indent="0">
              <a:buNone/>
            </a:pPr>
            <a:r>
              <a:rPr lang="en-GB" b="1" dirty="0"/>
              <a:t>ASC-WDS</a:t>
            </a:r>
            <a:r>
              <a:rPr lang="en-GB" sz="3600" b="1" dirty="0">
                <a:solidFill>
                  <a:srgbClr val="005EB8"/>
                </a:solidFill>
              </a:rPr>
              <a:t> </a:t>
            </a:r>
            <a:r>
              <a:rPr lang="en-GB" b="1" dirty="0"/>
              <a:t>is a data collection service, commissioned and funded by the Department of Health and Social Care. It is the leading source of intelligence for the adult social care workforce.  </a:t>
            </a:r>
          </a:p>
        </p:txBody>
      </p:sp>
      <p:sp>
        <p:nvSpPr>
          <p:cNvPr id="5" name="TextBox 4">
            <a:extLst>
              <a:ext uri="{FF2B5EF4-FFF2-40B4-BE49-F238E27FC236}">
                <a16:creationId xmlns:a16="http://schemas.microsoft.com/office/drawing/2014/main" id="{867489CC-0DEB-4917-BBAC-7AF326230470}"/>
              </a:ext>
            </a:extLst>
          </p:cNvPr>
          <p:cNvSpPr txBox="1"/>
          <p:nvPr/>
        </p:nvSpPr>
        <p:spPr>
          <a:xfrm>
            <a:off x="4567645" y="4106011"/>
            <a:ext cx="4572000"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It helps you to </a:t>
            </a:r>
            <a:r>
              <a:rPr kumimoji="0" lang="en-GB" sz="2400" b="1" i="0" u="none" strike="noStrike" kern="1200" cap="none" spc="0" normalizeH="0" baseline="0" noProof="0" dirty="0">
                <a:ln>
                  <a:noFill/>
                </a:ln>
                <a:solidFill>
                  <a:srgbClr val="A20067"/>
                </a:solidFill>
                <a:effectLst/>
                <a:uLnTx/>
                <a:uFillTx/>
                <a:latin typeface="Arial" panose="020B0604020202020204"/>
                <a:ea typeface="+mn-ea"/>
                <a:cs typeface="+mn-cs"/>
              </a:rPr>
              <a:t>manage your team </a:t>
            </a: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and provides crucial</a:t>
            </a:r>
            <a:r>
              <a:rPr kumimoji="0" lang="en-GB" sz="2400" b="1" i="0" u="none" strike="noStrike" kern="1200" cap="none" spc="0" normalizeH="0" baseline="0" noProof="0" dirty="0">
                <a:ln>
                  <a:noFill/>
                </a:ln>
                <a:solidFill>
                  <a:srgbClr val="008C95"/>
                </a:solidFill>
                <a:effectLst/>
                <a:uLnTx/>
                <a:uFillTx/>
                <a:latin typeface="Arial" panose="020B0604020202020204"/>
                <a:ea typeface="+mn-ea"/>
                <a:cs typeface="+mn-cs"/>
              </a:rPr>
              <a:t> information to decision makers. </a:t>
            </a:r>
          </a:p>
        </p:txBody>
      </p:sp>
      <p:pic>
        <p:nvPicPr>
          <p:cNvPr id="7" name="Picture 6">
            <a:extLst>
              <a:ext uri="{FF2B5EF4-FFF2-40B4-BE49-F238E27FC236}">
                <a16:creationId xmlns:a16="http://schemas.microsoft.com/office/drawing/2014/main" id="{7006AE86-6E32-485F-8649-1C707BF295F0}"/>
              </a:ext>
            </a:extLst>
          </p:cNvPr>
          <p:cNvPicPr>
            <a:picLocks noChangeAspect="1"/>
          </p:cNvPicPr>
          <p:nvPr/>
        </p:nvPicPr>
        <p:blipFill>
          <a:blip r:embed="rId3"/>
          <a:stretch>
            <a:fillRect/>
          </a:stretch>
        </p:blipFill>
        <p:spPr>
          <a:xfrm>
            <a:off x="1755806" y="3605349"/>
            <a:ext cx="2540726" cy="2540726"/>
          </a:xfrm>
          <a:prstGeom prst="rect">
            <a:avLst/>
          </a:prstGeom>
        </p:spPr>
      </p:pic>
    </p:spTree>
    <p:extLst>
      <p:ext uri="{BB962C8B-B14F-4D97-AF65-F5344CB8AC3E}">
        <p14:creationId xmlns:p14="http://schemas.microsoft.com/office/powerpoint/2010/main" val="2727877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18BAE-17E3-49E8-8CF5-23FADF055F81}"/>
              </a:ext>
            </a:extLst>
          </p:cNvPr>
          <p:cNvSpPr>
            <a:spLocks noGrp="1"/>
          </p:cNvSpPr>
          <p:nvPr>
            <p:ph type="title"/>
          </p:nvPr>
        </p:nvSpPr>
        <p:spPr/>
        <p:txBody>
          <a:bodyPr/>
          <a:lstStyle/>
          <a:p>
            <a:r>
              <a:rPr lang="en-GB" dirty="0"/>
              <a:t>Benefits to your business</a:t>
            </a:r>
          </a:p>
        </p:txBody>
      </p:sp>
      <p:sp>
        <p:nvSpPr>
          <p:cNvPr id="3" name="Text Placeholder 2">
            <a:extLst>
              <a:ext uri="{FF2B5EF4-FFF2-40B4-BE49-F238E27FC236}">
                <a16:creationId xmlns:a16="http://schemas.microsoft.com/office/drawing/2014/main" id="{9E073FD2-C5F5-48CC-B1D3-A7943FC32AC3}"/>
              </a:ext>
            </a:extLst>
          </p:cNvPr>
          <p:cNvSpPr>
            <a:spLocks noGrp="1"/>
          </p:cNvSpPr>
          <p:nvPr>
            <p:ph type="body" sz="quarter" idx="11"/>
          </p:nvPr>
        </p:nvSpPr>
        <p:spPr>
          <a:xfrm>
            <a:off x="490306" y="1219476"/>
            <a:ext cx="5799176" cy="4492000"/>
          </a:xfrm>
        </p:spPr>
        <p:txBody>
          <a:bodyPr/>
          <a:lstStyle/>
          <a:p>
            <a:r>
              <a:rPr lang="en-GB" dirty="0"/>
              <a:t>Funding for training your staff – </a:t>
            </a:r>
            <a:r>
              <a:rPr lang="en-GB" dirty="0">
                <a:hlinkClick r:id="rId3"/>
              </a:rPr>
              <a:t>rapid induction &amp; Essential Training</a:t>
            </a:r>
            <a:r>
              <a:rPr lang="en-GB" dirty="0"/>
              <a:t> in addition to WDF</a:t>
            </a:r>
            <a:endParaRPr lang="en-GB" sz="2200" dirty="0"/>
          </a:p>
          <a:p>
            <a:r>
              <a:rPr lang="en-GB" dirty="0"/>
              <a:t>Safe and free storage of staff records </a:t>
            </a:r>
          </a:p>
          <a:p>
            <a:r>
              <a:rPr lang="en-GB" dirty="0"/>
              <a:t>Manage training and qualification records</a:t>
            </a:r>
          </a:p>
          <a:p>
            <a:r>
              <a:rPr lang="en-GB" dirty="0"/>
              <a:t>Benchmark your workplace</a:t>
            </a:r>
          </a:p>
          <a:p>
            <a:r>
              <a:rPr lang="en-GB" dirty="0"/>
              <a:t>Access the Skills for Care bundle </a:t>
            </a:r>
            <a:br>
              <a:rPr lang="en-GB" dirty="0"/>
            </a:br>
            <a:r>
              <a:rPr lang="en-GB" dirty="0"/>
              <a:t>offer (coming November 2021)</a:t>
            </a:r>
          </a:p>
          <a:p>
            <a:r>
              <a:rPr lang="en-GB" dirty="0"/>
              <a:t>Help the sector by providing key intelligence to decision makers</a:t>
            </a:r>
          </a:p>
          <a:p>
            <a:r>
              <a:rPr lang="en-GB" dirty="0"/>
              <a:t>Can support your workforce planning </a:t>
            </a:r>
          </a:p>
          <a:p>
            <a:endParaRPr lang="en-GB" dirty="0"/>
          </a:p>
        </p:txBody>
      </p:sp>
      <p:pic>
        <p:nvPicPr>
          <p:cNvPr id="6" name="Picture 5">
            <a:extLst>
              <a:ext uri="{FF2B5EF4-FFF2-40B4-BE49-F238E27FC236}">
                <a16:creationId xmlns:a16="http://schemas.microsoft.com/office/drawing/2014/main" id="{CA796149-C993-463F-AF97-B8967D5B77E1}"/>
              </a:ext>
            </a:extLst>
          </p:cNvPr>
          <p:cNvPicPr>
            <a:picLocks noChangeAspect="1"/>
          </p:cNvPicPr>
          <p:nvPr/>
        </p:nvPicPr>
        <p:blipFill>
          <a:blip r:embed="rId4"/>
          <a:stretch>
            <a:fillRect/>
          </a:stretch>
        </p:blipFill>
        <p:spPr>
          <a:xfrm>
            <a:off x="6971211" y="1219476"/>
            <a:ext cx="1462004" cy="1462004"/>
          </a:xfrm>
          <a:prstGeom prst="rect">
            <a:avLst/>
          </a:prstGeom>
        </p:spPr>
      </p:pic>
      <p:pic>
        <p:nvPicPr>
          <p:cNvPr id="8" name="Picture 7">
            <a:extLst>
              <a:ext uri="{FF2B5EF4-FFF2-40B4-BE49-F238E27FC236}">
                <a16:creationId xmlns:a16="http://schemas.microsoft.com/office/drawing/2014/main" id="{72E4B09D-B5C7-4690-8B9E-8D01C1798E5A}"/>
              </a:ext>
            </a:extLst>
          </p:cNvPr>
          <p:cNvPicPr>
            <a:picLocks noChangeAspect="1"/>
          </p:cNvPicPr>
          <p:nvPr/>
        </p:nvPicPr>
        <p:blipFill>
          <a:blip r:embed="rId5"/>
          <a:stretch>
            <a:fillRect/>
          </a:stretch>
        </p:blipFill>
        <p:spPr>
          <a:xfrm>
            <a:off x="7048474" y="2681480"/>
            <a:ext cx="1462004" cy="1462004"/>
          </a:xfrm>
          <a:prstGeom prst="rect">
            <a:avLst/>
          </a:prstGeom>
        </p:spPr>
      </p:pic>
      <p:pic>
        <p:nvPicPr>
          <p:cNvPr id="10" name="Picture 9">
            <a:extLst>
              <a:ext uri="{FF2B5EF4-FFF2-40B4-BE49-F238E27FC236}">
                <a16:creationId xmlns:a16="http://schemas.microsoft.com/office/drawing/2014/main" id="{D7E23F1D-AD1B-4695-A395-831EF4C13B03}"/>
              </a:ext>
            </a:extLst>
          </p:cNvPr>
          <p:cNvPicPr>
            <a:picLocks noChangeAspect="1"/>
          </p:cNvPicPr>
          <p:nvPr/>
        </p:nvPicPr>
        <p:blipFill>
          <a:blip r:embed="rId6"/>
          <a:stretch>
            <a:fillRect/>
          </a:stretch>
        </p:blipFill>
        <p:spPr>
          <a:xfrm>
            <a:off x="7048475" y="4419423"/>
            <a:ext cx="1585645" cy="1585645"/>
          </a:xfrm>
          <a:prstGeom prst="rect">
            <a:avLst/>
          </a:prstGeom>
        </p:spPr>
      </p:pic>
    </p:spTree>
    <p:extLst>
      <p:ext uri="{BB962C8B-B14F-4D97-AF65-F5344CB8AC3E}">
        <p14:creationId xmlns:p14="http://schemas.microsoft.com/office/powerpoint/2010/main" val="1164437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608890-C407-490E-85A3-5562C56F5FCA}"/>
              </a:ext>
            </a:extLst>
          </p:cNvPr>
          <p:cNvSpPr/>
          <p:nvPr/>
        </p:nvSpPr>
        <p:spPr>
          <a:xfrm>
            <a:off x="8874035" y="1632857"/>
            <a:ext cx="1793965" cy="47838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Title 1">
            <a:extLst>
              <a:ext uri="{FF2B5EF4-FFF2-40B4-BE49-F238E27FC236}">
                <a16:creationId xmlns:a16="http://schemas.microsoft.com/office/drawing/2014/main" id="{E9516A08-3BD3-4D07-969E-86327CCBA64A}"/>
              </a:ext>
            </a:extLst>
          </p:cNvPr>
          <p:cNvSpPr>
            <a:spLocks noGrp="1"/>
          </p:cNvSpPr>
          <p:nvPr>
            <p:ph type="title"/>
          </p:nvPr>
        </p:nvSpPr>
        <p:spPr>
          <a:xfrm>
            <a:off x="1891730" y="617244"/>
            <a:ext cx="6982305" cy="646811"/>
          </a:xfrm>
        </p:spPr>
        <p:txBody>
          <a:bodyPr/>
          <a:lstStyle/>
          <a:p>
            <a:r>
              <a:rPr lang="en-GB" dirty="0"/>
              <a:t>Discover the ASC-WDS</a:t>
            </a:r>
          </a:p>
        </p:txBody>
      </p:sp>
      <p:sp>
        <p:nvSpPr>
          <p:cNvPr id="2" name="TextBox 1">
            <a:extLst>
              <a:ext uri="{FF2B5EF4-FFF2-40B4-BE49-F238E27FC236}">
                <a16:creationId xmlns:a16="http://schemas.microsoft.com/office/drawing/2014/main" id="{1F05EFA2-A757-4061-9995-4BD745AFB121}"/>
              </a:ext>
            </a:extLst>
          </p:cNvPr>
          <p:cNvSpPr txBox="1"/>
          <p:nvPr/>
        </p:nvSpPr>
        <p:spPr>
          <a:xfrm>
            <a:off x="1891729" y="5902155"/>
            <a:ext cx="644186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5EB8"/>
                </a:solidFill>
                <a:effectLst/>
                <a:uLnTx/>
                <a:uFillTx/>
                <a:latin typeface="Arial" panose="020B0604020202020204"/>
                <a:ea typeface="Calibri" panose="020F0502020204030204" pitchFamily="34" charset="0"/>
                <a:cs typeface="+mn-cs"/>
              </a:rPr>
              <a:t>Take a look at the video </a:t>
            </a:r>
            <a:r>
              <a:rPr kumimoji="0" lang="en-GB" sz="1800" b="1" i="0" u="sng" strike="noStrike" kern="1200" cap="none" spc="0" normalizeH="0" baseline="0" noProof="0" dirty="0">
                <a:ln>
                  <a:noFill/>
                </a:ln>
                <a:solidFill>
                  <a:srgbClr val="005EB8"/>
                </a:solidFill>
                <a:effectLst/>
                <a:uLnTx/>
                <a:uFillTx/>
                <a:latin typeface="Arial" panose="020B0604020202020204"/>
                <a:ea typeface="Times New Roman" panose="02020603050405020304" pitchFamily="18" charset="0"/>
                <a:cs typeface="+mn-cs"/>
                <a:hlinkClick r:id="rId4">
                  <a:extLst>
                    <a:ext uri="{A12FA001-AC4F-418D-AE19-62706E023703}">
                      <ahyp:hlinkClr xmlns:ahyp="http://schemas.microsoft.com/office/drawing/2018/hyperlinkcolor" val="tx"/>
                    </a:ext>
                  </a:extLst>
                </a:hlinkClick>
              </a:rPr>
              <a:t>https://bit.ly/2Q45Ww3</a:t>
            </a:r>
            <a:endParaRPr kumimoji="0" lang="en-GB" sz="1800" b="1" i="0" u="none" strike="noStrike" kern="1200" cap="none" spc="0" normalizeH="0" baseline="0" noProof="0" dirty="0">
              <a:ln>
                <a:noFill/>
              </a:ln>
              <a:solidFill>
                <a:srgbClr val="005EB8"/>
              </a:solidFill>
              <a:effectLst/>
              <a:uLnTx/>
              <a:uFillTx/>
              <a:latin typeface="Arial" panose="020B0604020202020204"/>
              <a:ea typeface="Calibri" panose="020F0502020204030204" pitchFamily="34" charset="0"/>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pic>
        <p:nvPicPr>
          <p:cNvPr id="3" name="Online Media 2" title="Skills for Care ASC-WDS animation short.mp4">
            <a:hlinkClick r:id="" action="ppaction://media"/>
            <a:extLst>
              <a:ext uri="{FF2B5EF4-FFF2-40B4-BE49-F238E27FC236}">
                <a16:creationId xmlns:a16="http://schemas.microsoft.com/office/drawing/2014/main" id="{65A3663F-050F-4A22-AC28-1B48331FE2A9}"/>
              </a:ext>
            </a:extLst>
          </p:cNvPr>
          <p:cNvPicPr>
            <a:picLocks noRot="1" noChangeAspect="1"/>
          </p:cNvPicPr>
          <p:nvPr>
            <a:videoFile r:link="rId1"/>
          </p:nvPr>
        </p:nvPicPr>
        <p:blipFill>
          <a:blip r:embed="rId5"/>
          <a:stretch>
            <a:fillRect/>
          </a:stretch>
        </p:blipFill>
        <p:spPr>
          <a:xfrm>
            <a:off x="1961864" y="1658782"/>
            <a:ext cx="6842034" cy="3848644"/>
          </a:xfrm>
          <a:prstGeom prst="rect">
            <a:avLst/>
          </a:prstGeom>
        </p:spPr>
      </p:pic>
    </p:spTree>
    <p:extLst>
      <p:ext uri="{BB962C8B-B14F-4D97-AF65-F5344CB8AC3E}">
        <p14:creationId xmlns:p14="http://schemas.microsoft.com/office/powerpoint/2010/main" val="222316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275F5-A7FB-4F83-92C0-EFA5CEAEE0C2}"/>
              </a:ext>
            </a:extLst>
          </p:cNvPr>
          <p:cNvSpPr>
            <a:spLocks noGrp="1"/>
          </p:cNvSpPr>
          <p:nvPr>
            <p:ph type="title"/>
          </p:nvPr>
        </p:nvSpPr>
        <p:spPr/>
        <p:txBody>
          <a:bodyPr/>
          <a:lstStyle/>
          <a:p>
            <a:r>
              <a:rPr lang="en-GB" dirty="0"/>
              <a:t>Get started today!</a:t>
            </a:r>
          </a:p>
        </p:txBody>
      </p:sp>
      <p:sp>
        <p:nvSpPr>
          <p:cNvPr id="6" name="TextBox 5">
            <a:extLst>
              <a:ext uri="{FF2B5EF4-FFF2-40B4-BE49-F238E27FC236}">
                <a16:creationId xmlns:a16="http://schemas.microsoft.com/office/drawing/2014/main" id="{05870259-E992-4FD1-BD07-ADAC24F13DAD}"/>
              </a:ext>
            </a:extLst>
          </p:cNvPr>
          <p:cNvSpPr txBox="1"/>
          <p:nvPr/>
        </p:nvSpPr>
        <p:spPr>
          <a:xfrm>
            <a:off x="2054178" y="1656678"/>
            <a:ext cx="6657403" cy="267765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Find out more and create your account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A20067"/>
                </a:solidFill>
                <a:effectLst/>
                <a:uLnTx/>
                <a:uFillTx/>
                <a:latin typeface="Arial" panose="020B0604020202020204"/>
                <a:ea typeface="+mn-ea"/>
                <a:cs typeface="+mn-cs"/>
              </a:rPr>
              <a:t>www.skillsforcare.org.uk/ASCWDS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A20067"/>
              </a:solidFill>
              <a:effectLst/>
              <a:uLnTx/>
              <a:uFillTx/>
              <a:latin typeface="Arial" panose="020B0604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Arial" panose="020B0604020202020204"/>
                <a:ea typeface="+mn-ea"/>
                <a:cs typeface="+mn-cs"/>
              </a:rPr>
              <a:t>Or contact our support team for more information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A20067"/>
                </a:solidFill>
                <a:effectLst/>
                <a:uLnTx/>
                <a:uFillTx/>
                <a:latin typeface="Arial" panose="020B0604020202020204"/>
                <a:ea typeface="+mn-ea"/>
                <a:cs typeface="+mn-cs"/>
              </a:rPr>
              <a:t>T. 0113 241 0969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A20067"/>
                </a:solidFill>
                <a:effectLst/>
                <a:uLnTx/>
                <a:uFillTx/>
                <a:latin typeface="Arial" panose="020B0604020202020204"/>
                <a:ea typeface="+mn-ea"/>
                <a:cs typeface="+mn-cs"/>
              </a:rPr>
              <a:t>E. ascwds-support@skillsforcare.org.uk.</a:t>
            </a:r>
          </a:p>
        </p:txBody>
      </p:sp>
      <p:pic>
        <p:nvPicPr>
          <p:cNvPr id="8" name="Picture 7">
            <a:extLst>
              <a:ext uri="{FF2B5EF4-FFF2-40B4-BE49-F238E27FC236}">
                <a16:creationId xmlns:a16="http://schemas.microsoft.com/office/drawing/2014/main" id="{4BA1195D-61F7-4495-9E96-623567FD8DB3}"/>
              </a:ext>
            </a:extLst>
          </p:cNvPr>
          <p:cNvPicPr>
            <a:picLocks noChangeAspect="1"/>
          </p:cNvPicPr>
          <p:nvPr/>
        </p:nvPicPr>
        <p:blipFill>
          <a:blip r:embed="rId3"/>
          <a:stretch>
            <a:fillRect/>
          </a:stretch>
        </p:blipFill>
        <p:spPr>
          <a:xfrm>
            <a:off x="6663600" y="4417017"/>
            <a:ext cx="1835967" cy="1835967"/>
          </a:xfrm>
          <a:prstGeom prst="rect">
            <a:avLst/>
          </a:prstGeom>
        </p:spPr>
      </p:pic>
    </p:spTree>
    <p:extLst>
      <p:ext uri="{BB962C8B-B14F-4D97-AF65-F5344CB8AC3E}">
        <p14:creationId xmlns:p14="http://schemas.microsoft.com/office/powerpoint/2010/main" val="4289307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254001" y="496389"/>
            <a:ext cx="9461499" cy="1078411"/>
          </a:xfrm>
        </p:spPr>
        <p:txBody>
          <a:bodyPr/>
          <a:lstStyle/>
          <a:p>
            <a:pPr marL="0" indent="0">
              <a:lnSpc>
                <a:spcPts val="1500"/>
              </a:lnSpc>
              <a:spcAft>
                <a:spcPts val="800"/>
              </a:spcAft>
              <a:buNone/>
            </a:pPr>
            <a:r>
              <a:rPr lang="en-GB" sz="3200" b="1" dirty="0">
                <a:solidFill>
                  <a:srgbClr val="0065BD"/>
                </a:solidFill>
                <a:latin typeface="Arial" panose="020B0604020202020204" pitchFamily="34" charset="0"/>
                <a:ea typeface="Times New Roman" panose="02020603050405020304" pitchFamily="18" charset="0"/>
                <a:cs typeface="Arial" panose="020B0604020202020204" pitchFamily="34" charset="0"/>
              </a:rPr>
              <a:t>Two funding streams to draw from</a:t>
            </a:r>
            <a:endParaRPr lang="en-GB" sz="32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b="1" dirty="0"/>
          </a:p>
        </p:txBody>
      </p:sp>
      <p:graphicFrame>
        <p:nvGraphicFramePr>
          <p:cNvPr id="4" name="Table 5">
            <a:extLst>
              <a:ext uri="{FF2B5EF4-FFF2-40B4-BE49-F238E27FC236}">
                <a16:creationId xmlns:a16="http://schemas.microsoft.com/office/drawing/2014/main" id="{43A5BBCB-F2C8-77F9-C1CA-E7271C69ED42}"/>
              </a:ext>
            </a:extLst>
          </p:cNvPr>
          <p:cNvGraphicFramePr>
            <a:graphicFrameLocks noGrp="1"/>
          </p:cNvGraphicFramePr>
          <p:nvPr>
            <p:extLst>
              <p:ext uri="{D42A27DB-BD31-4B8C-83A1-F6EECF244321}">
                <p14:modId xmlns:p14="http://schemas.microsoft.com/office/powerpoint/2010/main" val="2485988055"/>
              </p:ext>
            </p:extLst>
          </p:nvPr>
        </p:nvGraphicFramePr>
        <p:xfrm>
          <a:off x="378823" y="1097280"/>
          <a:ext cx="9461498" cy="5199468"/>
        </p:xfrm>
        <a:graphic>
          <a:graphicData uri="http://schemas.openxmlformats.org/drawingml/2006/table">
            <a:tbl>
              <a:tblPr firstRow="1" bandRow="1">
                <a:tableStyleId>{5C22544A-7EE6-4342-B048-85BDC9FD1C3A}</a:tableStyleId>
              </a:tblPr>
              <a:tblGrid>
                <a:gridCol w="4730749">
                  <a:extLst>
                    <a:ext uri="{9D8B030D-6E8A-4147-A177-3AD203B41FA5}">
                      <a16:colId xmlns:a16="http://schemas.microsoft.com/office/drawing/2014/main" val="2394816102"/>
                    </a:ext>
                  </a:extLst>
                </a:gridCol>
                <a:gridCol w="4730749">
                  <a:extLst>
                    <a:ext uri="{9D8B030D-6E8A-4147-A177-3AD203B41FA5}">
                      <a16:colId xmlns:a16="http://schemas.microsoft.com/office/drawing/2014/main" val="3013358804"/>
                    </a:ext>
                  </a:extLst>
                </a:gridCol>
              </a:tblGrid>
              <a:tr h="1512364">
                <a:tc>
                  <a:txBody>
                    <a:bodyPr/>
                    <a:lstStyle/>
                    <a:p>
                      <a:pPr algn="ctr"/>
                      <a:r>
                        <a:rPr lang="en-GB" sz="2400" b="1" dirty="0"/>
                        <a:t>Rapid induction and refresher training </a:t>
                      </a:r>
                    </a:p>
                  </a:txBody>
                  <a:tcPr/>
                </a:tc>
                <a:tc>
                  <a:txBody>
                    <a:bodyPr/>
                    <a:lstStyle/>
                    <a:p>
                      <a:pPr algn="ctr"/>
                      <a:r>
                        <a:rPr lang="en-GB" sz="2400" b="1" kern="1200" dirty="0">
                          <a:solidFill>
                            <a:schemeClr val="lt1"/>
                          </a:solidFill>
                          <a:latin typeface="+mn-lt"/>
                          <a:ea typeface="+mn-ea"/>
                          <a:cs typeface="+mn-cs"/>
                        </a:rPr>
                        <a:t>Workforce Development Fund (WDF)</a:t>
                      </a:r>
                      <a:endParaRPr lang="en-GB" sz="2400" b="1" dirty="0"/>
                    </a:p>
                  </a:txBody>
                  <a:tcPr/>
                </a:tc>
                <a:extLst>
                  <a:ext uri="{0D108BD9-81ED-4DB2-BD59-A6C34878D82A}">
                    <a16:rowId xmlns:a16="http://schemas.microsoft.com/office/drawing/2014/main" val="1262055915"/>
                  </a:ext>
                </a:extLst>
              </a:tr>
              <a:tr h="14234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latin typeface="+mn-lt"/>
                        </a:rPr>
                        <a:t>There is funding for inducting and refreshing learning on the key topics of the care certificate. </a:t>
                      </a:r>
                      <a:endParaRPr lang="en-GB" sz="1800" b="1" dirty="0">
                        <a:solidFill>
                          <a:srgbClr val="000000"/>
                        </a:solidFill>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dirty="0">
                        <a:solidFill>
                          <a:srgbClr val="000000"/>
                        </a:solidFill>
                        <a:latin typeface="Arial" charset="0"/>
                        <a:ea typeface="+mn-ea"/>
                        <a:cs typeface="+mn-cs"/>
                      </a:endParaRPr>
                    </a:p>
                    <a:p>
                      <a:endParaRPr lang="en-GB"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dk1"/>
                          </a:solidFill>
                          <a:latin typeface="+mn-lt"/>
                          <a:ea typeface="+mn-ea"/>
                          <a:cs typeface="+mn-cs"/>
                        </a:rPr>
                        <a:t>There is retrospective  funding for a range of adult social care qualifications, learning programmes and digital learning modules </a:t>
                      </a:r>
                    </a:p>
                    <a:p>
                      <a:endParaRPr lang="en-GB" b="1" dirty="0"/>
                    </a:p>
                  </a:txBody>
                  <a:tcPr/>
                </a:tc>
                <a:extLst>
                  <a:ext uri="{0D108BD9-81ED-4DB2-BD59-A6C34878D82A}">
                    <a16:rowId xmlns:a16="http://schemas.microsoft.com/office/drawing/2014/main" val="3676354772"/>
                  </a:ext>
                </a:extLst>
              </a:tr>
              <a:tr h="2224064">
                <a:tc>
                  <a:txBody>
                    <a:bodyPr/>
                    <a:lstStyle/>
                    <a:p>
                      <a:r>
                        <a:rPr lang="en-GB" sz="1800" b="1" dirty="0">
                          <a:solidFill>
                            <a:srgbClr val="000000"/>
                          </a:solidFill>
                          <a:latin typeface="Arial" charset="0"/>
                        </a:rPr>
                        <a:t>These are f</a:t>
                      </a:r>
                      <a:r>
                        <a:rPr lang="en-GB" sz="1800" b="1" dirty="0">
                          <a:solidFill>
                            <a:srgbClr val="000000"/>
                          </a:solidFill>
                          <a:latin typeface="Arial" charset="0"/>
                          <a:ea typeface="+mn-ea"/>
                          <a:cs typeface="+mn-cs"/>
                        </a:rPr>
                        <a:t>ree to access – you just need an ASC-WDS account with your workplace details.</a:t>
                      </a:r>
                    </a:p>
                    <a:p>
                      <a:endParaRPr lang="en-GB" sz="1800" b="1" dirty="0">
                        <a:solidFill>
                          <a:srgbClr val="000000"/>
                        </a:solidFill>
                        <a:latin typeface="Arial" charset="0"/>
                        <a:ea typeface="+mn-ea"/>
                        <a:cs typeface="+mn-cs"/>
                      </a:endParaRPr>
                    </a:p>
                    <a:p>
                      <a:endParaRPr lang="en-GB" sz="1800" b="1" dirty="0">
                        <a:solidFill>
                          <a:srgbClr val="000000"/>
                        </a:solidFill>
                        <a:latin typeface="Arial" charset="0"/>
                        <a:ea typeface="+mn-ea"/>
                        <a:cs typeface="+mn-cs"/>
                      </a:endParaRPr>
                    </a:p>
                    <a:p>
                      <a:pPr marL="285750" indent="-285750">
                        <a:buFont typeface="Wingdings" panose="05000000000000000000" pitchFamily="2" charset="2"/>
                        <a:buChar char="Ø"/>
                      </a:pPr>
                      <a:r>
                        <a:rPr lang="en-GB" sz="1800" b="1" dirty="0">
                          <a:solidFill>
                            <a:srgbClr val="000000"/>
                          </a:solidFill>
                          <a:latin typeface="Arial" charset="0"/>
                          <a:ea typeface="+mn-ea"/>
                          <a:cs typeface="+mn-cs"/>
                        </a:rPr>
                        <a:t>See orange slide</a:t>
                      </a:r>
                      <a:endParaRPr lang="en-GB" b="1" dirty="0"/>
                    </a:p>
                  </a:txBody>
                  <a:tcPr/>
                </a:tc>
                <a:tc>
                  <a:txBody>
                    <a:bodyPr/>
                    <a:lstStyle/>
                    <a:p>
                      <a:r>
                        <a:rPr lang="en-GB" b="1" dirty="0"/>
                        <a:t>This fund offers money upon completion of a programme from a specified list, and with ASC-WDS eligibility criteria and different claim processes </a:t>
                      </a:r>
                    </a:p>
                    <a:p>
                      <a:endParaRPr lang="en-GB" b="1" dirty="0"/>
                    </a:p>
                    <a:p>
                      <a:endParaRPr lang="en-GB" b="1" dirty="0"/>
                    </a:p>
                    <a:p>
                      <a:pPr marL="285750" indent="-285750">
                        <a:buFont typeface="Wingdings" panose="05000000000000000000" pitchFamily="2" charset="2"/>
                        <a:buChar char="Ø"/>
                      </a:pPr>
                      <a:r>
                        <a:rPr lang="en-GB" b="1" dirty="0"/>
                        <a:t>See blue slides </a:t>
                      </a:r>
                    </a:p>
                  </a:txBody>
                  <a:tcPr/>
                </a:tc>
                <a:extLst>
                  <a:ext uri="{0D108BD9-81ED-4DB2-BD59-A6C34878D82A}">
                    <a16:rowId xmlns:a16="http://schemas.microsoft.com/office/drawing/2014/main" val="835564950"/>
                  </a:ext>
                </a:extLst>
              </a:tr>
            </a:tbl>
          </a:graphicData>
        </a:graphic>
      </p:graphicFrame>
    </p:spTree>
    <p:extLst>
      <p:ext uri="{BB962C8B-B14F-4D97-AF65-F5344CB8AC3E}">
        <p14:creationId xmlns:p14="http://schemas.microsoft.com/office/powerpoint/2010/main" val="4015137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31074" y="373614"/>
            <a:ext cx="8812775" cy="693187"/>
          </a:xfrm>
          <a:prstGeom prst="rect">
            <a:avLst/>
          </a:prstGeom>
          <a:noFill/>
          <a:ln w="12700">
            <a:noFill/>
          </a:ln>
        </p:spPr>
        <p:txBody>
          <a:bodyPr/>
          <a:lstStyle>
            <a:lvl1pPr algn="l" defTabSz="914400" rtl="0" eaLnBrk="1" latinLnBrk="0" hangingPunct="1">
              <a:lnSpc>
                <a:spcPct val="90000"/>
              </a:lnSpc>
              <a:spcBef>
                <a:spcPct val="0"/>
              </a:spcBef>
              <a:buNone/>
              <a:defRPr sz="4200" b="1" kern="1200">
                <a:solidFill>
                  <a:srgbClr val="E87722"/>
                </a:solidFill>
                <a:latin typeface="+mj-lt"/>
                <a:ea typeface="+mj-ea"/>
                <a:cs typeface="+mj-cs"/>
              </a:defRPr>
            </a:lvl1pPr>
          </a:lstStyle>
          <a:p>
            <a:r>
              <a:rPr lang="en-GB" sz="3800" dirty="0"/>
              <a:t>Rapid induction or refresher training</a:t>
            </a:r>
            <a:br>
              <a:rPr lang="en-GB" dirty="0"/>
            </a:br>
            <a:r>
              <a:rPr lang="en-GB" sz="1800" dirty="0">
                <a:solidFill>
                  <a:schemeClr val="bg1"/>
                </a:solidFill>
              </a:rPr>
              <a:t>t</a:t>
            </a:r>
            <a:br>
              <a:rPr lang="en-GB" dirty="0"/>
            </a:br>
            <a:br>
              <a:rPr lang="en-GB" sz="2000" b="0" dirty="0">
                <a:solidFill>
                  <a:schemeClr val="tx1"/>
                </a:solidFill>
              </a:rPr>
            </a:br>
            <a:br>
              <a:rPr lang="en-GB" sz="2000" b="0" dirty="0">
                <a:solidFill>
                  <a:schemeClr val="tx1"/>
                </a:solidFill>
              </a:rPr>
            </a:br>
            <a:r>
              <a:rPr lang="en-GB" sz="2000" b="0" dirty="0">
                <a:solidFill>
                  <a:schemeClr val="tx1"/>
                </a:solidFill>
              </a:rPr>
              <a:t>               </a:t>
            </a:r>
          </a:p>
          <a:p>
            <a:endParaRPr lang="en-GB" sz="2000" b="0" dirty="0">
              <a:solidFill>
                <a:schemeClr val="tx1"/>
              </a:solidFill>
            </a:endParaRPr>
          </a:p>
        </p:txBody>
      </p:sp>
      <p:sp>
        <p:nvSpPr>
          <p:cNvPr id="6" name="Text Placeholder 3">
            <a:extLst>
              <a:ext uri="{FF2B5EF4-FFF2-40B4-BE49-F238E27FC236}">
                <a16:creationId xmlns:a16="http://schemas.microsoft.com/office/drawing/2014/main" id="{AF33604A-2D19-4705-B2C4-4D646DE66848}"/>
              </a:ext>
            </a:extLst>
          </p:cNvPr>
          <p:cNvSpPr txBox="1">
            <a:spLocks/>
          </p:cNvSpPr>
          <p:nvPr/>
        </p:nvSpPr>
        <p:spPr>
          <a:xfrm>
            <a:off x="548640" y="1066801"/>
            <a:ext cx="9522823" cy="8926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GB" sz="2400" b="1" dirty="0">
                <a:solidFill>
                  <a:srgbClr val="0070C0"/>
                </a:solidFill>
                <a:latin typeface="Arial" panose="020B0604020202020204"/>
              </a:rPr>
              <a:t>Funding now available to ensure ALL workers can perform their duties safely.</a:t>
            </a:r>
          </a:p>
          <a:p>
            <a:r>
              <a:rPr lang="en-GB" sz="2400" b="1" dirty="0">
                <a:solidFill>
                  <a:schemeClr val="tx1"/>
                </a:solidFill>
                <a:latin typeface="+mn-lt"/>
              </a:rPr>
              <a:t>Contains the main knowledge elements from the Care certificate</a:t>
            </a:r>
            <a:r>
              <a:rPr lang="en-GB" sz="2400" dirty="0">
                <a:solidFill>
                  <a:schemeClr val="tx1"/>
                </a:solidFill>
                <a:latin typeface="+mn-lt"/>
              </a:rPr>
              <a:t>:</a:t>
            </a:r>
          </a:p>
          <a:p>
            <a:endParaRPr lang="en-GB" sz="900" dirty="0">
              <a:solidFill>
                <a:srgbClr val="0070C0"/>
              </a:solidFill>
            </a:endParaRPr>
          </a:p>
          <a:p>
            <a:pPr marL="285750" indent="-285750" defTabSz="457200">
              <a:lnSpc>
                <a:spcPct val="100000"/>
              </a:lnSpc>
              <a:spcBef>
                <a:spcPts val="0"/>
              </a:spcBef>
              <a:buClr>
                <a:srgbClr val="E87722"/>
              </a:buClr>
              <a:buFont typeface="Wingdings" panose="05000000000000000000" pitchFamily="2" charset="2"/>
              <a:buChar char="§"/>
            </a:pPr>
            <a:r>
              <a:rPr lang="en-GB" sz="2400" b="0" dirty="0">
                <a:solidFill>
                  <a:schemeClr val="tx1"/>
                </a:solidFill>
                <a:latin typeface="Arial" panose="020B0604020202020204" pitchFamily="34" charset="0"/>
                <a:cs typeface="Arial" panose="020B0604020202020204" pitchFamily="34" charset="0"/>
              </a:rPr>
              <a:t>assisting and moving people</a:t>
            </a:r>
          </a:p>
          <a:p>
            <a:pPr marL="285750" indent="-285750" defTabSz="457200">
              <a:lnSpc>
                <a:spcPct val="100000"/>
              </a:lnSpc>
              <a:spcBef>
                <a:spcPts val="0"/>
              </a:spcBef>
              <a:buClr>
                <a:srgbClr val="E87722"/>
              </a:buClr>
              <a:buFont typeface="Wingdings" panose="05000000000000000000" pitchFamily="2" charset="2"/>
              <a:buChar char="§"/>
            </a:pPr>
            <a:r>
              <a:rPr lang="en-GB" sz="2400" b="0" dirty="0">
                <a:solidFill>
                  <a:schemeClr val="tx1"/>
                </a:solidFill>
                <a:latin typeface="Arial" panose="020B0604020202020204" pitchFamily="34" charset="0"/>
                <a:cs typeface="Arial" panose="020B0604020202020204" pitchFamily="34" charset="0"/>
              </a:rPr>
              <a:t>basic life support</a:t>
            </a:r>
          </a:p>
          <a:p>
            <a:pPr marL="285750" indent="-285750" defTabSz="457200">
              <a:lnSpc>
                <a:spcPct val="100000"/>
              </a:lnSpc>
              <a:spcBef>
                <a:spcPts val="0"/>
              </a:spcBef>
              <a:buClr>
                <a:srgbClr val="E87722"/>
              </a:buClr>
              <a:buFont typeface="Wingdings" panose="05000000000000000000" pitchFamily="2" charset="2"/>
              <a:buChar char="§"/>
            </a:pPr>
            <a:r>
              <a:rPr lang="en-GB" sz="2400" b="0" dirty="0">
                <a:solidFill>
                  <a:schemeClr val="tx1"/>
                </a:solidFill>
                <a:latin typeface="Arial" panose="020B0604020202020204" pitchFamily="34" charset="0"/>
                <a:cs typeface="Arial" panose="020B0604020202020204" pitchFamily="34" charset="0"/>
              </a:rPr>
              <a:t>fire safety</a:t>
            </a:r>
          </a:p>
          <a:p>
            <a:pPr marL="285750" indent="-285750" defTabSz="457200">
              <a:lnSpc>
                <a:spcPct val="100000"/>
              </a:lnSpc>
              <a:spcBef>
                <a:spcPts val="0"/>
              </a:spcBef>
              <a:buClr>
                <a:srgbClr val="E87722"/>
              </a:buClr>
              <a:buFont typeface="Wingdings" panose="05000000000000000000" pitchFamily="2" charset="2"/>
              <a:buChar char="§"/>
            </a:pPr>
            <a:r>
              <a:rPr lang="en-GB" sz="2400" b="0" dirty="0">
                <a:solidFill>
                  <a:schemeClr val="tx1"/>
                </a:solidFill>
                <a:latin typeface="Arial" panose="020B0604020202020204" pitchFamily="34" charset="0"/>
                <a:cs typeface="Arial" panose="020B0604020202020204" pitchFamily="34" charset="0"/>
              </a:rPr>
              <a:t>food safety</a:t>
            </a:r>
          </a:p>
          <a:p>
            <a:pPr marL="285750" indent="-285750" defTabSz="457200">
              <a:lnSpc>
                <a:spcPct val="100000"/>
              </a:lnSpc>
              <a:spcBef>
                <a:spcPts val="0"/>
              </a:spcBef>
              <a:buClr>
                <a:srgbClr val="E87722"/>
              </a:buClr>
              <a:buFont typeface="Wingdings" panose="05000000000000000000" pitchFamily="2" charset="2"/>
              <a:buChar char="§"/>
            </a:pPr>
            <a:r>
              <a:rPr lang="en-GB" sz="2400" b="0" dirty="0">
                <a:solidFill>
                  <a:schemeClr val="tx1"/>
                </a:solidFill>
                <a:latin typeface="Arial" panose="020B0604020202020204" pitchFamily="34" charset="0"/>
                <a:cs typeface="Arial" panose="020B0604020202020204" pitchFamily="34" charset="0"/>
              </a:rPr>
              <a:t>health and safety awareness</a:t>
            </a:r>
          </a:p>
          <a:p>
            <a:pPr marL="285750" indent="-285750" defTabSz="457200">
              <a:lnSpc>
                <a:spcPct val="100000"/>
              </a:lnSpc>
              <a:spcBef>
                <a:spcPts val="0"/>
              </a:spcBef>
              <a:buClr>
                <a:srgbClr val="E87722"/>
              </a:buClr>
              <a:buFont typeface="Wingdings" panose="05000000000000000000" pitchFamily="2" charset="2"/>
              <a:buChar char="§"/>
            </a:pPr>
            <a:r>
              <a:rPr lang="en-GB" sz="2400" b="0" dirty="0">
                <a:solidFill>
                  <a:schemeClr val="tx1"/>
                </a:solidFill>
                <a:latin typeface="Arial" panose="020B0604020202020204" pitchFamily="34" charset="0"/>
                <a:cs typeface="Arial" panose="020B0604020202020204" pitchFamily="34" charset="0"/>
              </a:rPr>
              <a:t>infection prevention control</a:t>
            </a:r>
          </a:p>
          <a:p>
            <a:pPr marL="285750" indent="-285750" defTabSz="457200">
              <a:lnSpc>
                <a:spcPct val="100000"/>
              </a:lnSpc>
              <a:spcBef>
                <a:spcPts val="0"/>
              </a:spcBef>
              <a:buClr>
                <a:srgbClr val="E87722"/>
              </a:buClr>
              <a:buFont typeface="Wingdings" panose="05000000000000000000" pitchFamily="2" charset="2"/>
              <a:buChar char="§"/>
            </a:pPr>
            <a:r>
              <a:rPr lang="en-GB" sz="2400" b="0" dirty="0">
                <a:solidFill>
                  <a:schemeClr val="tx1"/>
                </a:solidFill>
                <a:latin typeface="Arial" panose="020B0604020202020204" pitchFamily="34" charset="0"/>
                <a:cs typeface="Arial" panose="020B0604020202020204" pitchFamily="34" charset="0"/>
              </a:rPr>
              <a:t>medication management and safeguarding.</a:t>
            </a:r>
            <a:endParaRPr lang="en-GB" sz="2400" b="0" u="sng" dirty="0">
              <a:solidFill>
                <a:schemeClr val="tx1"/>
              </a:solidFill>
              <a:latin typeface="Arial" panose="020B0604020202020204" pitchFamily="34" charset="0"/>
              <a:cs typeface="Arial" panose="020B0604020202020204" pitchFamily="34" charset="0"/>
            </a:endParaRPr>
          </a:p>
          <a:p>
            <a:pPr defTabSz="457200">
              <a:lnSpc>
                <a:spcPct val="100000"/>
              </a:lnSpc>
              <a:spcBef>
                <a:spcPts val="0"/>
              </a:spcBef>
              <a:buClr>
                <a:srgbClr val="E87722"/>
              </a:buClr>
            </a:pPr>
            <a:endParaRPr lang="en-GB" sz="1050" b="0" u="sng" dirty="0">
              <a:solidFill>
                <a:schemeClr val="tx1"/>
              </a:solidFill>
              <a:latin typeface="Arial" panose="020B0604020202020204" pitchFamily="34" charset="0"/>
              <a:cs typeface="Arial" panose="020B0604020202020204" pitchFamily="34" charset="0"/>
            </a:endParaRPr>
          </a:p>
          <a:p>
            <a:pPr marL="0" indent="0" defTabSz="457200">
              <a:lnSpc>
                <a:spcPct val="100000"/>
              </a:lnSpc>
              <a:spcBef>
                <a:spcPts val="0"/>
              </a:spcBef>
              <a:buClr>
                <a:srgbClr val="E87722"/>
              </a:buClr>
              <a:buNone/>
            </a:pPr>
            <a:r>
              <a:rPr lang="en-GB" sz="2400" b="0" dirty="0">
                <a:solidFill>
                  <a:schemeClr val="tx1"/>
                </a:solidFill>
                <a:latin typeface="Arial" panose="020B0604020202020204" pitchFamily="34" charset="0"/>
                <a:cs typeface="Arial" panose="020B0604020202020204" pitchFamily="34" charset="0"/>
              </a:rPr>
              <a:t>Employers can select from 11 endorsed providers.  </a:t>
            </a:r>
            <a:endParaRPr lang="en-GB" sz="2800" b="0" dirty="0">
              <a:solidFill>
                <a:schemeClr val="tx1"/>
              </a:solidFill>
              <a:latin typeface="Arial" panose="020B0604020202020204" pitchFamily="34" charset="0"/>
              <a:cs typeface="Arial" panose="020B0604020202020204" pitchFamily="34" charset="0"/>
            </a:endParaRPr>
          </a:p>
          <a:p>
            <a:pPr defTabSz="457200">
              <a:lnSpc>
                <a:spcPct val="100000"/>
              </a:lnSpc>
              <a:spcBef>
                <a:spcPts val="0"/>
              </a:spcBef>
              <a:buClr>
                <a:srgbClr val="E87722"/>
              </a:buClr>
            </a:pPr>
            <a:endParaRPr lang="en-GB" sz="900" b="0" dirty="0">
              <a:solidFill>
                <a:schemeClr val="tx1"/>
              </a:solidFill>
              <a:latin typeface="Arial" panose="020B0604020202020204" pitchFamily="34" charset="0"/>
              <a:cs typeface="Arial" panose="020B0604020202020204" pitchFamily="34" charset="0"/>
            </a:endParaRPr>
          </a:p>
          <a:p>
            <a:pPr algn="ctr" defTabSz="457200">
              <a:lnSpc>
                <a:spcPct val="100000"/>
              </a:lnSpc>
              <a:spcBef>
                <a:spcPts val="0"/>
              </a:spcBef>
              <a:buClr>
                <a:srgbClr val="E87722"/>
              </a:buClr>
            </a:pPr>
            <a:r>
              <a:rPr lang="en-GB" sz="2400" u="sng" dirty="0">
                <a:solidFill>
                  <a:srgbClr val="005EB8"/>
                </a:solidFill>
                <a:latin typeface="Arial" panose="020B0604020202020204" pitchFamily="34" charset="0"/>
                <a:cs typeface="Arial" panose="020B0604020202020204" pitchFamily="34" charset="0"/>
                <a:hlinkClick r:id="rId3"/>
              </a:rPr>
              <a:t>www.skillsforcare.org.uk/EssentialTraining</a:t>
            </a:r>
            <a:endParaRPr lang="en-GB" sz="2400" u="sng" dirty="0">
              <a:solidFill>
                <a:srgbClr val="005EB8"/>
              </a:solidFill>
              <a:latin typeface="Arial" panose="020B0604020202020204" pitchFamily="34" charset="0"/>
              <a:cs typeface="Arial" panose="020B0604020202020204" pitchFamily="34" charset="0"/>
            </a:endParaRPr>
          </a:p>
          <a:p>
            <a:pPr marL="0" indent="0">
              <a:buNone/>
              <a:defRPr/>
            </a:pPr>
            <a:endParaRPr lang="en-GB" sz="2400" b="1" dirty="0">
              <a:solidFill>
                <a:srgbClr val="0070C0"/>
              </a:solidFill>
              <a:latin typeface="Arial" panose="020B0604020202020204"/>
            </a:endParaRPr>
          </a:p>
          <a:p>
            <a:pPr marL="0" indent="0">
              <a:buNone/>
              <a:defRPr/>
            </a:pPr>
            <a:endParaRPr lang="en-GB" sz="2400" b="1" dirty="0">
              <a:solidFill>
                <a:srgbClr val="0070C0"/>
              </a:solidFill>
              <a:latin typeface="Arial" panose="020B0604020202020204"/>
            </a:endParaRPr>
          </a:p>
          <a:p>
            <a:pPr marL="0" indent="0">
              <a:buNone/>
              <a:defRPr/>
            </a:pPr>
            <a:endParaRPr lang="en-GB" sz="2400" b="1" dirty="0">
              <a:solidFill>
                <a:srgbClr val="0070C0"/>
              </a:solidFill>
              <a:latin typeface="Arial" panose="020B0604020202020204"/>
            </a:endParaRPr>
          </a:p>
          <a:p>
            <a:pPr marL="0" indent="0">
              <a:buNone/>
              <a:defRPr/>
            </a:pPr>
            <a:endParaRPr lang="en-GB" sz="2400" b="1" dirty="0">
              <a:solidFill>
                <a:srgbClr val="0070C0"/>
              </a:solidFill>
              <a:latin typeface="Arial" panose="020B0604020202020204"/>
            </a:endParaRPr>
          </a:p>
          <a:p>
            <a:pPr marL="0" indent="0">
              <a:buNone/>
              <a:defRPr/>
            </a:pPr>
            <a:endParaRPr lang="en-GB" sz="2400" b="1" dirty="0">
              <a:solidFill>
                <a:srgbClr val="0070C0"/>
              </a:solidFill>
              <a:latin typeface="Arial" panose="020B0604020202020204"/>
            </a:endParaRPr>
          </a:p>
          <a:p>
            <a:pPr marL="0" indent="0">
              <a:buNone/>
              <a:defRPr/>
            </a:pPr>
            <a:endParaRPr lang="en-GB" sz="2400" b="1" dirty="0">
              <a:solidFill>
                <a:srgbClr val="0070C0"/>
              </a:solidFill>
              <a:latin typeface="Arial" panose="020B0604020202020204"/>
            </a:endParaRPr>
          </a:p>
          <a:p>
            <a:pPr marL="0" indent="0">
              <a:buNone/>
              <a:defRPr/>
            </a:pPr>
            <a:endParaRPr lang="en-GB" sz="2400" b="1" dirty="0">
              <a:solidFill>
                <a:srgbClr val="0070C0"/>
              </a:solidFill>
              <a:latin typeface="Arial" panose="020B0604020202020204"/>
            </a:endParaRPr>
          </a:p>
          <a:p>
            <a:pPr marL="0" indent="0">
              <a:buNone/>
              <a:defRPr/>
            </a:pPr>
            <a:endParaRPr lang="en-GB" sz="2400" b="1" dirty="0">
              <a:solidFill>
                <a:srgbClr val="0070C0"/>
              </a:solidFill>
              <a:latin typeface="Arial" panose="020B0604020202020204"/>
            </a:endParaRPr>
          </a:p>
          <a:p>
            <a:pPr marL="0" indent="0">
              <a:buNone/>
              <a:defRPr/>
            </a:pPr>
            <a:endParaRPr lang="en-GB" sz="2400" b="1" dirty="0">
              <a:solidFill>
                <a:srgbClr val="0070C0"/>
              </a:solidFill>
              <a:latin typeface="Arial" panose="020B0604020202020204"/>
            </a:endParaRPr>
          </a:p>
          <a:p>
            <a:pPr marL="0" indent="0">
              <a:buNone/>
              <a:defRPr/>
            </a:pPr>
            <a:endParaRPr lang="en-GB" sz="2400" b="1" dirty="0">
              <a:solidFill>
                <a:srgbClr val="0070C0"/>
              </a:solidFill>
              <a:latin typeface="Arial" panose="020B0604020202020204"/>
            </a:endParaRPr>
          </a:p>
          <a:p>
            <a:pPr marL="0" indent="0">
              <a:buNone/>
              <a:defRPr/>
            </a:pPr>
            <a:endParaRPr lang="en-GB" sz="2400" b="1" dirty="0">
              <a:solidFill>
                <a:srgbClr val="0070C0"/>
              </a:solidFill>
              <a:latin typeface="Arial" panose="020B0604020202020204"/>
            </a:endParaRPr>
          </a:p>
          <a:p>
            <a:pPr marL="0" indent="0">
              <a:buNone/>
              <a:defRPr/>
            </a:pPr>
            <a:endParaRPr lang="en-GB" sz="2400" b="1" dirty="0">
              <a:solidFill>
                <a:srgbClr val="0070C0"/>
              </a:solidFill>
              <a:latin typeface="Arial" panose="020B0604020202020204"/>
            </a:endParaRPr>
          </a:p>
          <a:p>
            <a:pPr marL="0" indent="0">
              <a:buNone/>
              <a:defRPr/>
            </a:pPr>
            <a:endParaRPr lang="en-GB" sz="2400" b="1" dirty="0">
              <a:solidFill>
                <a:srgbClr val="0070C0"/>
              </a:solidFill>
              <a:latin typeface="Arial" panose="020B0604020202020204"/>
            </a:endParaRPr>
          </a:p>
        </p:txBody>
      </p:sp>
      <p:sp>
        <p:nvSpPr>
          <p:cNvPr id="4" name="TextBox 3">
            <a:extLst>
              <a:ext uri="{FF2B5EF4-FFF2-40B4-BE49-F238E27FC236}">
                <a16:creationId xmlns:a16="http://schemas.microsoft.com/office/drawing/2014/main" id="{38C39BA5-1924-FFE5-82D3-D5E4ABABC1E3}"/>
              </a:ext>
            </a:extLst>
          </p:cNvPr>
          <p:cNvSpPr txBox="1"/>
          <p:nvPr/>
        </p:nvSpPr>
        <p:spPr>
          <a:xfrm>
            <a:off x="7981407" y="2508069"/>
            <a:ext cx="3646388" cy="3046988"/>
          </a:xfrm>
          <a:prstGeom prst="rect">
            <a:avLst/>
          </a:prstGeom>
          <a:noFill/>
          <a:ln>
            <a:solidFill>
              <a:schemeClr val="tx1"/>
            </a:solidFill>
          </a:ln>
        </p:spPr>
        <p:txBody>
          <a:bodyPr wrap="square" rtlCol="0">
            <a:spAutoFit/>
          </a:bodyPr>
          <a:lstStyle/>
          <a:p>
            <a:r>
              <a:rPr lang="en-GB" sz="3200" b="1" dirty="0">
                <a:solidFill>
                  <a:srgbClr val="000000"/>
                </a:solidFill>
                <a:latin typeface="Arial" charset="0"/>
                <a:ea typeface="+mn-ea"/>
                <a:cs typeface="+mn-cs"/>
              </a:rPr>
              <a:t>Free to access – you just need an ASC-WDS account with your workplace details</a:t>
            </a:r>
            <a:endParaRPr lang="en-GB" sz="3200" b="1" dirty="0"/>
          </a:p>
        </p:txBody>
      </p:sp>
    </p:spTree>
    <p:extLst>
      <p:ext uri="{BB962C8B-B14F-4D97-AF65-F5344CB8AC3E}">
        <p14:creationId xmlns:p14="http://schemas.microsoft.com/office/powerpoint/2010/main" val="416583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698500" y="863600"/>
            <a:ext cx="9017000" cy="711200"/>
          </a:xfrm>
        </p:spPr>
        <p:txBody>
          <a:bodyPr/>
          <a:lstStyle/>
          <a:p>
            <a:pPr marL="0" indent="0">
              <a:lnSpc>
                <a:spcPts val="1500"/>
              </a:lnSpc>
              <a:spcAft>
                <a:spcPts val="800"/>
              </a:spcAft>
              <a:buNone/>
            </a:pPr>
            <a:r>
              <a:rPr lang="en-GB" sz="3200" b="1" dirty="0">
                <a:solidFill>
                  <a:srgbClr val="0065BD"/>
                </a:solidFill>
                <a:effectLst/>
                <a:latin typeface="Arial" panose="020B0604020202020204" pitchFamily="34" charset="0"/>
                <a:ea typeface="Times New Roman" panose="02020603050405020304" pitchFamily="18" charset="0"/>
                <a:cs typeface="Arial" panose="020B0604020202020204" pitchFamily="34" charset="0"/>
              </a:rPr>
              <a:t>The Workforce Development Fund</a:t>
            </a:r>
            <a:endParaRPr lang="en-GB" sz="32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b="1" dirty="0"/>
          </a:p>
        </p:txBody>
      </p:sp>
      <p:sp>
        <p:nvSpPr>
          <p:cNvPr id="5" name="TextBox 4">
            <a:extLst>
              <a:ext uri="{FF2B5EF4-FFF2-40B4-BE49-F238E27FC236}">
                <a16:creationId xmlns:a16="http://schemas.microsoft.com/office/drawing/2014/main" id="{867489CC-0DEB-4917-BBAC-7AF326230470}"/>
              </a:ext>
            </a:extLst>
          </p:cNvPr>
          <p:cNvSpPr txBox="1"/>
          <p:nvPr/>
        </p:nvSpPr>
        <p:spPr>
          <a:xfrm>
            <a:off x="508000" y="1358901"/>
            <a:ext cx="9423400" cy="4154984"/>
          </a:xfrm>
          <a:prstGeom prst="rect">
            <a:avLst/>
          </a:prstGeom>
          <a:noFill/>
        </p:spPr>
        <p:txBody>
          <a:bodyPr wrap="square">
            <a:spAutoFit/>
          </a:bodyPr>
          <a:lstStyle/>
          <a:p>
            <a:pPr defTabSz="457200"/>
            <a:r>
              <a:rPr lang="en-GB" sz="2400" b="1" dirty="0">
                <a:latin typeface="Arial" panose="020B0604020202020204"/>
              </a:rPr>
              <a:t>Funding to contribute towards the cost of learning and development, disseminated by Skills for Care on behalf of the Department of Health and Social Care (DHSC). </a:t>
            </a:r>
          </a:p>
          <a:p>
            <a:pPr defTabSz="457200"/>
            <a:endParaRPr lang="en-GB" sz="2400" b="1" dirty="0">
              <a:latin typeface="Arial" panose="020B0604020202020204"/>
            </a:endParaRPr>
          </a:p>
          <a:p>
            <a:pPr defTabSz="457200"/>
            <a:r>
              <a:rPr lang="en-GB" sz="2400" b="1" dirty="0">
                <a:latin typeface="Arial" panose="020B0604020202020204"/>
              </a:rPr>
              <a:t>It supports the delivery of high quality care via the continuing professional development (CPD) of staff across the adult social care sector. </a:t>
            </a:r>
          </a:p>
          <a:p>
            <a:pPr defTabSz="457200"/>
            <a:endParaRPr lang="en-GB" sz="2400" b="1" dirty="0">
              <a:latin typeface="Arial" panose="020B0604020202020204"/>
            </a:endParaRPr>
          </a:p>
          <a:p>
            <a:pPr defTabSz="457200"/>
            <a:r>
              <a:rPr lang="en-GB" sz="2400" b="1" dirty="0">
                <a:latin typeface="Arial" panose="020B0604020202020204"/>
              </a:rPr>
              <a:t>You can claim back money towards the costs of workers completing a broad range of adult social care qualifications, learning programmes and digital learning modules.</a:t>
            </a:r>
          </a:p>
        </p:txBody>
      </p:sp>
    </p:spTree>
    <p:extLst>
      <p:ext uri="{BB962C8B-B14F-4D97-AF65-F5344CB8AC3E}">
        <p14:creationId xmlns:p14="http://schemas.microsoft.com/office/powerpoint/2010/main" val="1711512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660400" y="139891"/>
            <a:ext cx="8077710" cy="990410"/>
          </a:xfrm>
        </p:spPr>
        <p:txBody>
          <a:bodyPr/>
          <a:lstStyle/>
          <a:p>
            <a:pPr marL="0" indent="0">
              <a:buNone/>
            </a:pPr>
            <a:r>
              <a:rPr lang="en-GB" sz="3600" b="1" dirty="0">
                <a:solidFill>
                  <a:srgbClr val="005EB8"/>
                </a:solidFill>
              </a:rPr>
              <a:t>WDF Adult social care qualifications, learning programmes and digital learning modules </a:t>
            </a:r>
          </a:p>
        </p:txBody>
      </p:sp>
      <p:sp>
        <p:nvSpPr>
          <p:cNvPr id="5" name="TextBox 4">
            <a:extLst>
              <a:ext uri="{FF2B5EF4-FFF2-40B4-BE49-F238E27FC236}">
                <a16:creationId xmlns:a16="http://schemas.microsoft.com/office/drawing/2014/main" id="{867489CC-0DEB-4917-BBAC-7AF326230470}"/>
              </a:ext>
            </a:extLst>
          </p:cNvPr>
          <p:cNvSpPr txBox="1"/>
          <p:nvPr/>
        </p:nvSpPr>
        <p:spPr>
          <a:xfrm>
            <a:off x="762000" y="1625601"/>
            <a:ext cx="8377645" cy="461665"/>
          </a:xfrm>
          <a:prstGeom prst="rect">
            <a:avLst/>
          </a:prstGeom>
          <a:noFill/>
        </p:spPr>
        <p:txBody>
          <a:bodyPr wrap="square">
            <a:spAutoFit/>
          </a:bodyPr>
          <a:lstStyle/>
          <a:p>
            <a:pPr defTabSz="457200"/>
            <a:r>
              <a:rPr lang="en-GB" sz="2400" b="1" dirty="0">
                <a:solidFill>
                  <a:srgbClr val="008C95"/>
                </a:solidFill>
                <a:latin typeface="Arial" panose="020B0604020202020204"/>
              </a:rPr>
              <a:t> </a:t>
            </a:r>
          </a:p>
        </p:txBody>
      </p:sp>
      <p:sp>
        <p:nvSpPr>
          <p:cNvPr id="4" name="TextBox 3">
            <a:extLst>
              <a:ext uri="{FF2B5EF4-FFF2-40B4-BE49-F238E27FC236}">
                <a16:creationId xmlns:a16="http://schemas.microsoft.com/office/drawing/2014/main" id="{5AFB7137-0534-C39F-0525-5C0893076C30}"/>
              </a:ext>
            </a:extLst>
          </p:cNvPr>
          <p:cNvSpPr txBox="1"/>
          <p:nvPr/>
        </p:nvSpPr>
        <p:spPr>
          <a:xfrm>
            <a:off x="660400" y="1933303"/>
            <a:ext cx="8653416" cy="4159985"/>
          </a:xfrm>
          <a:prstGeom prst="rect">
            <a:avLst/>
          </a:prstGeom>
          <a:noFill/>
        </p:spPr>
        <p:txBody>
          <a:bodyPr wrap="square" rtlCol="0">
            <a:spAutoFit/>
          </a:bodyPr>
          <a:lstStyle/>
          <a:p>
            <a:r>
              <a:rPr lang="en-GB" sz="2400" dirty="0"/>
              <a:t>As the processes for claiming funding for these are different from the Rapid Induction and refresher training, you need to ask yourself 4 key questions. </a:t>
            </a:r>
          </a:p>
          <a:p>
            <a:endParaRPr lang="en-GB" sz="2400" dirty="0"/>
          </a:p>
          <a:p>
            <a:pPr marL="457200" indent="-457200" rtl="0" eaLnBrk="1" fontAlgn="t" latinLnBrk="0" hangingPunct="1">
              <a:lnSpc>
                <a:spcPct val="106000"/>
              </a:lnSpc>
              <a:spcBef>
                <a:spcPts val="0"/>
              </a:spcBef>
              <a:spcAft>
                <a:spcPts val="800"/>
              </a:spcAft>
              <a:buFont typeface="+mj-lt"/>
              <a:buAutoNum type="arabicPeriod"/>
            </a:pPr>
            <a:r>
              <a:rPr lang="en-GB" sz="2400" b="1" i="0" u="none" strike="noStrike"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Do you meet the first essential criteria? </a:t>
            </a:r>
            <a:endParaRPr lang="en-GB" sz="2400" b="0" i="0" u="none" strike="noStrike" dirty="0">
              <a:effectLst/>
              <a:latin typeface="Arial" panose="020B0604020202020204" pitchFamily="34" charset="0"/>
            </a:endParaRPr>
          </a:p>
          <a:p>
            <a:pPr marL="457200" indent="-457200" rtl="0" eaLnBrk="1" fontAlgn="t" latinLnBrk="0" hangingPunct="1">
              <a:lnSpc>
                <a:spcPct val="106000"/>
              </a:lnSpc>
              <a:spcBef>
                <a:spcPts val="0"/>
              </a:spcBef>
              <a:spcAft>
                <a:spcPts val="800"/>
              </a:spcAft>
              <a:buFont typeface="+mj-lt"/>
              <a:buAutoNum type="arabicPeriod"/>
            </a:pPr>
            <a:r>
              <a:rPr lang="en-GB" sz="2400" b="1" i="0" u="none" strike="noStrike"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Planning learning and development </a:t>
            </a:r>
          </a:p>
          <a:p>
            <a:pPr marL="457200" indent="-457200" rtl="0" eaLnBrk="1" fontAlgn="t" latinLnBrk="0" hangingPunct="1">
              <a:lnSpc>
                <a:spcPct val="106000"/>
              </a:lnSpc>
              <a:spcBef>
                <a:spcPts val="0"/>
              </a:spcBef>
              <a:spcAft>
                <a:spcPts val="800"/>
              </a:spcAft>
              <a:buFont typeface="+mj-lt"/>
              <a:buAutoNum type="arabicPeriod"/>
            </a:pPr>
            <a:r>
              <a:rPr lang="en-GB" sz="2400" b="1" i="0" u="none" strike="noStrike"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 will you claim? </a:t>
            </a:r>
            <a:endParaRPr lang="en-GB" sz="2400" b="0" i="0" u="none" strike="noStrike" dirty="0">
              <a:effectLst/>
              <a:latin typeface="Arial" panose="020B0604020202020204" pitchFamily="34" charset="0"/>
            </a:endParaRPr>
          </a:p>
          <a:p>
            <a:pPr marL="457200" indent="-457200" rtl="0" eaLnBrk="1" fontAlgn="t" latinLnBrk="0" hangingPunct="1">
              <a:spcBef>
                <a:spcPts val="0"/>
              </a:spcBef>
              <a:spcAft>
                <a:spcPts val="0"/>
              </a:spcAft>
              <a:buFont typeface="+mj-lt"/>
              <a:buAutoNum type="arabicPeriod"/>
            </a:pPr>
            <a:r>
              <a:rPr lang="en-GB" sz="2400" b="1" i="0" u="none" strike="noStrike" kern="1200" dirty="0">
                <a:solidFill>
                  <a:srgbClr val="000000"/>
                </a:solidFill>
                <a:effectLst/>
                <a:latin typeface="Arial" panose="020B0604020202020204" pitchFamily="34" charset="0"/>
              </a:rPr>
              <a:t>Do/will you have an Adult Social Care Workforce Data Set (ASC-WDS) account?</a:t>
            </a:r>
            <a:r>
              <a:rPr lang="en-GB" sz="2400" b="1" i="0" u="none" strike="noStrike"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400" b="0" i="0" u="none" strike="noStrike" dirty="0">
              <a:effectLst/>
              <a:latin typeface="Arial" panose="020B0604020202020204" pitchFamily="34" charset="0"/>
            </a:endParaRPr>
          </a:p>
          <a:p>
            <a:endParaRPr lang="en-GB" sz="2400" dirty="0"/>
          </a:p>
        </p:txBody>
      </p:sp>
    </p:spTree>
    <p:extLst>
      <p:ext uri="{BB962C8B-B14F-4D97-AF65-F5344CB8AC3E}">
        <p14:creationId xmlns:p14="http://schemas.microsoft.com/office/powerpoint/2010/main" val="1196537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660400" y="139891"/>
            <a:ext cx="8077710" cy="990410"/>
          </a:xfrm>
        </p:spPr>
        <p:txBody>
          <a:bodyPr/>
          <a:lstStyle/>
          <a:p>
            <a:pPr marL="0" indent="0">
              <a:buNone/>
            </a:pPr>
            <a:r>
              <a:rPr lang="en-GB" sz="3600" b="1" dirty="0">
                <a:solidFill>
                  <a:srgbClr val="005EB8"/>
                </a:solidFill>
              </a:rPr>
              <a:t>Ask yourself…</a:t>
            </a:r>
          </a:p>
        </p:txBody>
      </p:sp>
      <p:sp>
        <p:nvSpPr>
          <p:cNvPr id="5" name="TextBox 4">
            <a:extLst>
              <a:ext uri="{FF2B5EF4-FFF2-40B4-BE49-F238E27FC236}">
                <a16:creationId xmlns:a16="http://schemas.microsoft.com/office/drawing/2014/main" id="{867489CC-0DEB-4917-BBAC-7AF326230470}"/>
              </a:ext>
            </a:extLst>
          </p:cNvPr>
          <p:cNvSpPr txBox="1"/>
          <p:nvPr/>
        </p:nvSpPr>
        <p:spPr>
          <a:xfrm>
            <a:off x="762000" y="1625601"/>
            <a:ext cx="8377645" cy="461665"/>
          </a:xfrm>
          <a:prstGeom prst="rect">
            <a:avLst/>
          </a:prstGeom>
          <a:noFill/>
        </p:spPr>
        <p:txBody>
          <a:bodyPr wrap="square">
            <a:spAutoFit/>
          </a:bodyPr>
          <a:lstStyle/>
          <a:p>
            <a:pPr defTabSz="457200"/>
            <a:r>
              <a:rPr lang="en-GB" sz="2400" b="1" dirty="0">
                <a:solidFill>
                  <a:srgbClr val="008C95"/>
                </a:solidFill>
                <a:latin typeface="Arial" panose="020B0604020202020204"/>
              </a:rPr>
              <a:t> </a:t>
            </a:r>
          </a:p>
        </p:txBody>
      </p:sp>
      <p:graphicFrame>
        <p:nvGraphicFramePr>
          <p:cNvPr id="2" name="Table 5">
            <a:extLst>
              <a:ext uri="{FF2B5EF4-FFF2-40B4-BE49-F238E27FC236}">
                <a16:creationId xmlns:a16="http://schemas.microsoft.com/office/drawing/2014/main" id="{B34C7080-7576-4575-B471-26B4B75F3118}"/>
              </a:ext>
            </a:extLst>
          </p:cNvPr>
          <p:cNvGraphicFramePr>
            <a:graphicFrameLocks noGrp="1"/>
          </p:cNvGraphicFramePr>
          <p:nvPr/>
        </p:nvGraphicFramePr>
        <p:xfrm>
          <a:off x="660400" y="719666"/>
          <a:ext cx="9499600" cy="5185834"/>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746067983"/>
                    </a:ext>
                  </a:extLst>
                </a:gridCol>
                <a:gridCol w="6680200">
                  <a:extLst>
                    <a:ext uri="{9D8B030D-6E8A-4147-A177-3AD203B41FA5}">
                      <a16:colId xmlns:a16="http://schemas.microsoft.com/office/drawing/2014/main" val="785165241"/>
                    </a:ext>
                  </a:extLst>
                </a:gridCol>
              </a:tblGrid>
              <a:tr h="787565">
                <a:tc>
                  <a:txBody>
                    <a:bodyPr/>
                    <a:lstStyle/>
                    <a:p>
                      <a:pPr algn="ctr">
                        <a:lnSpc>
                          <a:spcPct val="106000"/>
                        </a:lnSpc>
                        <a:spcAft>
                          <a:spcPts val="800"/>
                        </a:spcAft>
                      </a:pPr>
                      <a:r>
                        <a:rPr lang="en-GB" sz="1800" b="1" dirty="0">
                          <a:solidFill>
                            <a:schemeClr val="tx1"/>
                          </a:solidFill>
                          <a:effectLst/>
                          <a:latin typeface="+mn-lt"/>
                          <a:ea typeface="Calibri" panose="020F0502020204030204" pitchFamily="34" charset="0"/>
                          <a:cs typeface="Times New Roman" panose="02020603050405020304" pitchFamily="18" charset="0"/>
                        </a:rPr>
                        <a:t>Do you meet the first essential criteria? </a:t>
                      </a:r>
                    </a:p>
                  </a:txBody>
                  <a:tcPr marL="68580" marR="68580" marT="0" marB="0">
                    <a:solidFill>
                      <a:schemeClr val="bg2"/>
                    </a:solidFill>
                  </a:tcPr>
                </a:tc>
                <a:tc>
                  <a:txBody>
                    <a:bodyPr/>
                    <a:lstStyle/>
                    <a:p>
                      <a:pPr>
                        <a:lnSpc>
                          <a:spcPct val="106000"/>
                        </a:lnSpc>
                        <a:spcAft>
                          <a:spcPts val="800"/>
                        </a:spcAft>
                      </a:pPr>
                      <a:r>
                        <a:rPr lang="en-GB" sz="1800" b="0" dirty="0">
                          <a:solidFill>
                            <a:schemeClr val="tx1"/>
                          </a:solidFill>
                          <a:effectLst/>
                          <a:latin typeface="+mn-lt"/>
                          <a:ea typeface="Calibri" panose="020F0502020204030204" pitchFamily="34" charset="0"/>
                          <a:cs typeface="Times New Roman" panose="02020603050405020304" pitchFamily="18" charset="0"/>
                        </a:rPr>
                        <a:t>Are you an adult social care employer in England?</a:t>
                      </a:r>
                    </a:p>
                    <a:p>
                      <a:pPr>
                        <a:lnSpc>
                          <a:spcPct val="106000"/>
                        </a:lnSpc>
                        <a:spcAft>
                          <a:spcPts val="800"/>
                        </a:spcAft>
                      </a:pPr>
                      <a:r>
                        <a:rPr lang="en-GB" sz="1800" b="0" dirty="0">
                          <a:solidFill>
                            <a:schemeClr val="tx1"/>
                          </a:solidFill>
                          <a:effectLst/>
                          <a:latin typeface="+mn-lt"/>
                          <a:ea typeface="Calibri" panose="020F0502020204030204" pitchFamily="34" charset="0"/>
                          <a:cs typeface="Times New Roman" panose="02020603050405020304" pitchFamily="18" charset="0"/>
                        </a:rPr>
                        <a:t>If you aren’t, you won’t be eligible to claim  </a:t>
                      </a:r>
                      <a:r>
                        <a:rPr lang="en-GB" sz="1800" b="0" dirty="0">
                          <a:solidFill>
                            <a:schemeClr val="tx1"/>
                          </a:solidFill>
                          <a:effectLst/>
                          <a:latin typeface="+mn-lt"/>
                          <a:ea typeface="Times New Roman" panose="02020603050405020304" pitchFamily="18" charset="0"/>
                          <a:cs typeface="Times New Roman" panose="02020603050405020304" pitchFamily="18" charset="0"/>
                        </a:rPr>
                        <a:t> </a:t>
                      </a:r>
                    </a:p>
                  </a:txBody>
                  <a:tcPr marL="68580" marR="68580" marT="0" marB="0">
                    <a:solidFill>
                      <a:schemeClr val="bg2"/>
                    </a:solidFill>
                  </a:tcPr>
                </a:tc>
                <a:extLst>
                  <a:ext uri="{0D108BD9-81ED-4DB2-BD59-A6C34878D82A}">
                    <a16:rowId xmlns:a16="http://schemas.microsoft.com/office/drawing/2014/main" val="473020528"/>
                  </a:ext>
                </a:extLst>
              </a:tr>
              <a:tr h="4398269">
                <a:tc>
                  <a:txBody>
                    <a:bodyPr/>
                    <a:lstStyle/>
                    <a:p>
                      <a:pPr algn="ctr">
                        <a:lnSpc>
                          <a:spcPct val="106000"/>
                        </a:lnSpc>
                        <a:spcAft>
                          <a:spcPts val="800"/>
                        </a:spcAft>
                      </a:pPr>
                      <a:r>
                        <a:rPr lang="en-GB" sz="1800" b="1" dirty="0">
                          <a:effectLst/>
                          <a:latin typeface="+mn-lt"/>
                          <a:ea typeface="Calibri" panose="020F0502020204030204" pitchFamily="34" charset="0"/>
                          <a:cs typeface="Times New Roman" panose="02020603050405020304" pitchFamily="18" charset="0"/>
                        </a:rPr>
                        <a:t>Planning learning and development </a:t>
                      </a:r>
                    </a:p>
                    <a:p>
                      <a:pPr algn="ctr">
                        <a:lnSpc>
                          <a:spcPct val="106000"/>
                        </a:lnSpc>
                        <a:spcAft>
                          <a:spcPts val="800"/>
                        </a:spcAft>
                      </a:pPr>
                      <a:r>
                        <a:rPr lang="en-GB" sz="1800" b="1" dirty="0">
                          <a:effectLst/>
                          <a:latin typeface="+mn-lt"/>
                          <a:ea typeface="Calibri" panose="020F0502020204030204" pitchFamily="34" charset="0"/>
                          <a:cs typeface="Times New Roman" panose="02020603050405020304" pitchFamily="18" charset="0"/>
                        </a:rPr>
                        <a:t> </a:t>
                      </a:r>
                    </a:p>
                    <a:p>
                      <a:pPr algn="ctr">
                        <a:lnSpc>
                          <a:spcPct val="106000"/>
                        </a:lnSpc>
                        <a:spcAft>
                          <a:spcPts val="800"/>
                        </a:spcAft>
                      </a:pPr>
                      <a:r>
                        <a:rPr lang="en-GB" sz="1800" b="1" dirty="0">
                          <a:effectLst/>
                          <a:latin typeface="+mn-lt"/>
                          <a:ea typeface="Calibri" panose="020F0502020204030204" pitchFamily="34" charset="0"/>
                          <a:cs typeface="Times New Roman" panose="02020603050405020304" pitchFamily="18" charset="0"/>
                        </a:rPr>
                        <a:t> </a:t>
                      </a:r>
                    </a:p>
                  </a:txBody>
                  <a:tcPr marL="68580" marR="68580" marT="0" marB="0"/>
                </a:tc>
                <a:tc>
                  <a:txBody>
                    <a:bodyPr/>
                    <a:lstStyle/>
                    <a:p>
                      <a:r>
                        <a:rPr lang="en-GB" sz="1800" kern="1200" dirty="0">
                          <a:solidFill>
                            <a:schemeClr val="dk1"/>
                          </a:solidFill>
                          <a:effectLst/>
                          <a:latin typeface="+mn-lt"/>
                          <a:ea typeface="+mn-ea"/>
                          <a:cs typeface="+mn-cs"/>
                        </a:rPr>
                        <a:t>Have you considered what learning and development needs your staff have?</a:t>
                      </a:r>
                    </a:p>
                    <a:p>
                      <a:r>
                        <a:rPr lang="en-GB" sz="1800" kern="1200" dirty="0">
                          <a:solidFill>
                            <a:schemeClr val="dk1"/>
                          </a:solidFill>
                          <a:effectLst/>
                          <a:latin typeface="+mn-lt"/>
                          <a:ea typeface="+mn-ea"/>
                          <a:cs typeface="+mn-cs"/>
                        </a:rPr>
                        <a:t> </a:t>
                      </a:r>
                    </a:p>
                    <a:p>
                      <a:r>
                        <a:rPr lang="en-GB" sz="1800" kern="1200" dirty="0">
                          <a:solidFill>
                            <a:schemeClr val="dk1"/>
                          </a:solidFill>
                          <a:effectLst/>
                          <a:latin typeface="+mn-lt"/>
                          <a:ea typeface="+mn-ea"/>
                          <a:cs typeface="+mn-cs"/>
                        </a:rPr>
                        <a:t>Could they be met by undertaking a programme of learning? </a:t>
                      </a:r>
                    </a:p>
                    <a:p>
                      <a:r>
                        <a:rPr lang="en-GB" sz="1800" kern="1200" dirty="0">
                          <a:solidFill>
                            <a:schemeClr val="dk1"/>
                          </a:solidFill>
                          <a:effectLst/>
                          <a:latin typeface="+mn-lt"/>
                          <a:ea typeface="+mn-ea"/>
                          <a:cs typeface="+mn-cs"/>
                        </a:rPr>
                        <a:t> </a:t>
                      </a:r>
                    </a:p>
                    <a:p>
                      <a:r>
                        <a:rPr lang="en-GB" sz="1800" kern="1200" dirty="0">
                          <a:solidFill>
                            <a:schemeClr val="dk1"/>
                          </a:solidFill>
                          <a:effectLst/>
                          <a:latin typeface="+mn-lt"/>
                          <a:ea typeface="+mn-ea"/>
                          <a:cs typeface="+mn-cs"/>
                        </a:rPr>
                        <a:t>Are any of the ways of meeting those learning and development needs on the </a:t>
                      </a:r>
                      <a:r>
                        <a:rPr lang="en-GB" sz="1800" u="sng" kern="1200" dirty="0">
                          <a:solidFill>
                            <a:schemeClr val="dk1"/>
                          </a:solidFill>
                          <a:effectLst/>
                          <a:latin typeface="+mn-lt"/>
                          <a:ea typeface="+mn-ea"/>
                          <a:cs typeface="+mn-cs"/>
                          <a:hlinkClick r:id="rId3"/>
                        </a:rPr>
                        <a:t>list of WDF eligible qualifications</a:t>
                      </a:r>
                      <a:r>
                        <a:rPr lang="en-GB" sz="1800" kern="1200" dirty="0">
                          <a:solidFill>
                            <a:schemeClr val="dk1"/>
                          </a:solidFill>
                          <a:effectLst/>
                          <a:latin typeface="+mn-lt"/>
                          <a:ea typeface="+mn-ea"/>
                          <a:cs typeface="+mn-cs"/>
                        </a:rPr>
                        <a:t>? </a:t>
                      </a:r>
                    </a:p>
                    <a:p>
                      <a:r>
                        <a:rPr lang="en-GB" sz="1800" kern="1200" dirty="0">
                          <a:solidFill>
                            <a:schemeClr val="dk1"/>
                          </a:solidFill>
                          <a:effectLst/>
                          <a:latin typeface="+mn-lt"/>
                          <a:ea typeface="+mn-ea"/>
                          <a:cs typeface="+mn-cs"/>
                        </a:rPr>
                        <a:t> </a:t>
                      </a:r>
                    </a:p>
                    <a:p>
                      <a:r>
                        <a:rPr lang="en-GB" sz="1800" kern="1200" dirty="0">
                          <a:solidFill>
                            <a:schemeClr val="dk1"/>
                          </a:solidFill>
                          <a:effectLst/>
                          <a:latin typeface="+mn-lt"/>
                          <a:ea typeface="+mn-ea"/>
                          <a:cs typeface="+mn-cs"/>
                        </a:rPr>
                        <a:t>If so, are you and they aware of the time needed to undertake the learning? Are you and they prepared to commit this? </a:t>
                      </a:r>
                    </a:p>
                    <a:p>
                      <a:r>
                        <a:rPr lang="en-GB" sz="1800" kern="1200" dirty="0">
                          <a:solidFill>
                            <a:schemeClr val="dk1"/>
                          </a:solidFill>
                          <a:effectLst/>
                          <a:latin typeface="+mn-lt"/>
                          <a:ea typeface="+mn-ea"/>
                          <a:cs typeface="+mn-cs"/>
                        </a:rPr>
                        <a:t> </a:t>
                      </a:r>
                    </a:p>
                    <a:p>
                      <a:r>
                        <a:rPr lang="en-GB" sz="1800" kern="1200" dirty="0">
                          <a:solidFill>
                            <a:schemeClr val="dk1"/>
                          </a:solidFill>
                          <a:effectLst/>
                          <a:latin typeface="+mn-lt"/>
                          <a:ea typeface="+mn-ea"/>
                          <a:cs typeface="+mn-cs"/>
                        </a:rPr>
                        <a:t>Has, or will your learner, have completed an eligible qualification or programme between 1 January 2022 and 31 March 2023?</a:t>
                      </a:r>
                    </a:p>
                    <a:p>
                      <a:r>
                        <a:rPr lang="en-GB" sz="1800" kern="1200" dirty="0">
                          <a:solidFill>
                            <a:schemeClr val="dk1"/>
                          </a:solidFill>
                          <a:effectLst/>
                          <a:latin typeface="+mn-lt"/>
                          <a:ea typeface="+mn-ea"/>
                          <a:cs typeface="+mn-cs"/>
                        </a:rPr>
                        <a:t> </a:t>
                      </a:r>
                    </a:p>
                    <a:p>
                      <a:r>
                        <a:rPr lang="en-GB" sz="1800" kern="1200" dirty="0">
                          <a:solidFill>
                            <a:schemeClr val="dk1"/>
                          </a:solidFill>
                          <a:effectLst/>
                          <a:latin typeface="+mn-lt"/>
                          <a:ea typeface="+mn-ea"/>
                          <a:cs typeface="+mn-cs"/>
                        </a:rPr>
                        <a:t>Is/will your learner’s certificate be dated between 1 January 2022 and 31 March 2023?</a:t>
                      </a:r>
                    </a:p>
                  </a:txBody>
                  <a:tcPr marL="68580" marR="68580" marT="0" marB="0"/>
                </a:tc>
                <a:extLst>
                  <a:ext uri="{0D108BD9-81ED-4DB2-BD59-A6C34878D82A}">
                    <a16:rowId xmlns:a16="http://schemas.microsoft.com/office/drawing/2014/main" val="854527017"/>
                  </a:ext>
                </a:extLst>
              </a:tr>
            </a:tbl>
          </a:graphicData>
        </a:graphic>
      </p:graphicFrame>
    </p:spTree>
    <p:extLst>
      <p:ext uri="{BB962C8B-B14F-4D97-AF65-F5344CB8AC3E}">
        <p14:creationId xmlns:p14="http://schemas.microsoft.com/office/powerpoint/2010/main" val="405432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660400" y="139891"/>
            <a:ext cx="8077710" cy="990410"/>
          </a:xfrm>
        </p:spPr>
        <p:txBody>
          <a:bodyPr/>
          <a:lstStyle/>
          <a:p>
            <a:pPr marL="0" indent="0">
              <a:buNone/>
            </a:pPr>
            <a:r>
              <a:rPr lang="en-GB" sz="3600" b="1" dirty="0">
                <a:solidFill>
                  <a:srgbClr val="005EB8"/>
                </a:solidFill>
              </a:rPr>
              <a:t>Ask yourself…</a:t>
            </a:r>
          </a:p>
        </p:txBody>
      </p:sp>
      <p:sp>
        <p:nvSpPr>
          <p:cNvPr id="5" name="TextBox 4">
            <a:extLst>
              <a:ext uri="{FF2B5EF4-FFF2-40B4-BE49-F238E27FC236}">
                <a16:creationId xmlns:a16="http://schemas.microsoft.com/office/drawing/2014/main" id="{867489CC-0DEB-4917-BBAC-7AF326230470}"/>
              </a:ext>
            </a:extLst>
          </p:cNvPr>
          <p:cNvSpPr txBox="1"/>
          <p:nvPr/>
        </p:nvSpPr>
        <p:spPr>
          <a:xfrm>
            <a:off x="762000" y="1625601"/>
            <a:ext cx="8377645" cy="461665"/>
          </a:xfrm>
          <a:prstGeom prst="rect">
            <a:avLst/>
          </a:prstGeom>
          <a:noFill/>
        </p:spPr>
        <p:txBody>
          <a:bodyPr wrap="square">
            <a:spAutoFit/>
          </a:bodyPr>
          <a:lstStyle/>
          <a:p>
            <a:pPr defTabSz="457200"/>
            <a:r>
              <a:rPr lang="en-GB" sz="2400" b="1" dirty="0">
                <a:solidFill>
                  <a:srgbClr val="008C95"/>
                </a:solidFill>
                <a:latin typeface="Arial" panose="020B0604020202020204"/>
              </a:rPr>
              <a:t> </a:t>
            </a:r>
          </a:p>
        </p:txBody>
      </p:sp>
      <p:graphicFrame>
        <p:nvGraphicFramePr>
          <p:cNvPr id="4" name="Table 5">
            <a:extLst>
              <a:ext uri="{FF2B5EF4-FFF2-40B4-BE49-F238E27FC236}">
                <a16:creationId xmlns:a16="http://schemas.microsoft.com/office/drawing/2014/main" id="{DDB8AAED-9A92-4D19-829B-FF824821600D}"/>
              </a:ext>
            </a:extLst>
          </p:cNvPr>
          <p:cNvGraphicFramePr>
            <a:graphicFrameLocks noGrp="1"/>
          </p:cNvGraphicFramePr>
          <p:nvPr>
            <p:extLst>
              <p:ext uri="{D42A27DB-BD31-4B8C-83A1-F6EECF244321}">
                <p14:modId xmlns:p14="http://schemas.microsoft.com/office/powerpoint/2010/main" val="565652309"/>
              </p:ext>
            </p:extLst>
          </p:nvPr>
        </p:nvGraphicFramePr>
        <p:xfrm>
          <a:off x="914400" y="838200"/>
          <a:ext cx="8750300" cy="5010132"/>
        </p:xfrm>
        <a:graphic>
          <a:graphicData uri="http://schemas.openxmlformats.org/drawingml/2006/table">
            <a:tbl>
              <a:tblPr firstRow="1" bandRow="1">
                <a:tableStyleId>{5C22544A-7EE6-4342-B048-85BDC9FD1C3A}</a:tableStyleId>
              </a:tblPr>
              <a:tblGrid>
                <a:gridCol w="2755900">
                  <a:extLst>
                    <a:ext uri="{9D8B030D-6E8A-4147-A177-3AD203B41FA5}">
                      <a16:colId xmlns:a16="http://schemas.microsoft.com/office/drawing/2014/main" val="3771238194"/>
                    </a:ext>
                  </a:extLst>
                </a:gridCol>
                <a:gridCol w="5994400">
                  <a:extLst>
                    <a:ext uri="{9D8B030D-6E8A-4147-A177-3AD203B41FA5}">
                      <a16:colId xmlns:a16="http://schemas.microsoft.com/office/drawing/2014/main" val="1298731012"/>
                    </a:ext>
                  </a:extLst>
                </a:gridCol>
              </a:tblGrid>
              <a:tr h="2084660">
                <a:tc>
                  <a:txBody>
                    <a:bodyPr/>
                    <a:lstStyle/>
                    <a:p>
                      <a:pPr marL="457200" algn="ctr"/>
                      <a:r>
                        <a:rPr lang="en-GB" sz="1800" b="1" dirty="0">
                          <a:solidFill>
                            <a:schemeClr val="tx1"/>
                          </a:solidFill>
                          <a:effectLst/>
                          <a:latin typeface="+mn-lt"/>
                          <a:ea typeface="Times New Roman" panose="02020603050405020304" pitchFamily="18" charset="0"/>
                          <a:cs typeface="Times New Roman" panose="02020603050405020304" pitchFamily="18" charset="0"/>
                        </a:rPr>
                        <a:t>How will you claim? </a:t>
                      </a:r>
                    </a:p>
                  </a:txBody>
                  <a:tcPr marL="68580" marR="68580" marT="0" marB="0">
                    <a:solidFill>
                      <a:schemeClr val="bg2"/>
                    </a:solidFill>
                  </a:tcPr>
                </a:tc>
                <a:tc>
                  <a:txBody>
                    <a:bodyPr/>
                    <a:lstStyle/>
                    <a:p>
                      <a:pPr>
                        <a:lnSpc>
                          <a:spcPct val="106000"/>
                        </a:lnSpc>
                        <a:spcAft>
                          <a:spcPts val="800"/>
                        </a:spcAft>
                      </a:pPr>
                      <a:r>
                        <a:rPr lang="en-GB" sz="1800" b="0" dirty="0">
                          <a:solidFill>
                            <a:schemeClr val="tx1"/>
                          </a:solidFill>
                          <a:effectLst/>
                          <a:latin typeface="+mn-lt"/>
                          <a:ea typeface="Calibri" panose="020F0502020204030204" pitchFamily="34" charset="0"/>
                          <a:cs typeface="Times New Roman" panose="02020603050405020304" pitchFamily="18" charset="0"/>
                        </a:rPr>
                        <a:t>Make contact with your partnership ASAP to let them know you would like to join. </a:t>
                      </a:r>
                    </a:p>
                    <a:p>
                      <a:pPr>
                        <a:lnSpc>
                          <a:spcPct val="106000"/>
                        </a:lnSpc>
                        <a:spcAft>
                          <a:spcPts val="800"/>
                        </a:spcAft>
                      </a:pPr>
                      <a:r>
                        <a:rPr lang="en-GB" sz="1800" b="0" dirty="0">
                          <a:solidFill>
                            <a:schemeClr val="tx1"/>
                          </a:solidFill>
                          <a:effectLst/>
                          <a:latin typeface="+mn-lt"/>
                          <a:ea typeface="Calibri" panose="020F0502020204030204" pitchFamily="34" charset="0"/>
                          <a:cs typeface="Times New Roman" panose="02020603050405020304" pitchFamily="18" charset="0"/>
                        </a:rPr>
                        <a:t>They will ask you to complete/submit a declaration form before 28 February 2023.</a:t>
                      </a:r>
                    </a:p>
                    <a:p>
                      <a:pPr marL="0" marR="0" lvl="0" indent="0" algn="l" defTabSz="914400" rtl="0" eaLnBrk="1" fontAlgn="auto" latinLnBrk="0" hangingPunct="1">
                        <a:lnSpc>
                          <a:spcPct val="106000"/>
                        </a:lnSpc>
                        <a:spcBef>
                          <a:spcPts val="0"/>
                        </a:spcBef>
                        <a:spcAft>
                          <a:spcPts val="800"/>
                        </a:spcAft>
                        <a:buClrTx/>
                        <a:buSzTx/>
                        <a:buFontTx/>
                        <a:buNone/>
                        <a:tabLst/>
                        <a:defRPr/>
                      </a:pPr>
                      <a:r>
                        <a:rPr lang="en-GB" sz="1800" b="0" dirty="0">
                          <a:solidFill>
                            <a:schemeClr val="tx1"/>
                          </a:solidFill>
                          <a:effectLst/>
                          <a:latin typeface="+mn-lt"/>
                          <a:ea typeface="Calibri" panose="020F0502020204030204" pitchFamily="34" charset="0"/>
                          <a:cs typeface="Times New Roman" panose="02020603050405020304" pitchFamily="18" charset="0"/>
                        </a:rPr>
                        <a:t>The partnership will process your claims. The final </a:t>
                      </a:r>
                      <a:r>
                        <a:rPr lang="en-GB" sz="1800" b="0" dirty="0">
                          <a:solidFill>
                            <a:schemeClr val="tx1"/>
                          </a:solidFill>
                          <a:effectLst/>
                          <a:latin typeface="+mj-lt"/>
                          <a:ea typeface="Calibri" panose="020F0502020204030204" pitchFamily="34" charset="0"/>
                          <a:cs typeface="Times New Roman" panose="02020603050405020304" pitchFamily="18" charset="0"/>
                        </a:rPr>
                        <a:t>date for submission by the Partnership  to S</a:t>
                      </a:r>
                      <a:r>
                        <a:rPr lang="en-GB" b="0" i="0" dirty="0">
                          <a:solidFill>
                            <a:srgbClr val="212529"/>
                          </a:solidFill>
                          <a:effectLst/>
                          <a:latin typeface="+mj-lt"/>
                        </a:rPr>
                        <a:t>kills for Care is 31 March 2023</a:t>
                      </a:r>
                      <a:r>
                        <a:rPr lang="en-GB" sz="1800" dirty="0">
                          <a:solidFill>
                            <a:schemeClr val="tx1"/>
                          </a:solidFill>
                          <a:effectLst/>
                          <a:latin typeface="+mn-lt"/>
                          <a:ea typeface="Times New Roman" panose="02020603050405020304" pitchFamily="18" charset="0"/>
                          <a:cs typeface="Times New Roman" panose="02020603050405020304" pitchFamily="18" charset="0"/>
                        </a:rPr>
                        <a:t> </a:t>
                      </a:r>
                    </a:p>
                  </a:txBody>
                  <a:tcPr marL="68580" marR="68580" marT="0" marB="0">
                    <a:solidFill>
                      <a:schemeClr val="bg2"/>
                    </a:solidFill>
                  </a:tcPr>
                </a:tc>
                <a:extLst>
                  <a:ext uri="{0D108BD9-81ED-4DB2-BD59-A6C34878D82A}">
                    <a16:rowId xmlns:a16="http://schemas.microsoft.com/office/drawing/2014/main" val="3155607171"/>
                  </a:ext>
                </a:extLst>
              </a:tr>
              <a:tr h="2792140">
                <a:tc>
                  <a:txBody>
                    <a:bodyPr/>
                    <a:lstStyle/>
                    <a:p>
                      <a:pPr algn="ctr"/>
                      <a:r>
                        <a:rPr lang="en-GB" sz="1800" b="1" kern="1200" dirty="0">
                          <a:solidFill>
                            <a:schemeClr val="dk1"/>
                          </a:solidFill>
                          <a:effectLst/>
                          <a:latin typeface="+mn-lt"/>
                          <a:ea typeface="+mn-ea"/>
                          <a:cs typeface="+mn-cs"/>
                        </a:rPr>
                        <a:t>Do/will you have an Adult Social Care Workforce Data Set (ASC-WDS) account?</a:t>
                      </a:r>
                      <a:endParaRPr lang="en-GB" sz="1800" b="1" dirty="0">
                        <a:latin typeface="+mn-lt"/>
                      </a:endParaRPr>
                    </a:p>
                  </a:txBody>
                  <a:tcPr/>
                </a:tc>
                <a:tc>
                  <a:txBody>
                    <a:bodyPr/>
                    <a:lstStyle/>
                    <a:p>
                      <a:pPr marL="285750" indent="-285750">
                        <a:buFont typeface="Arial" panose="020B0604020202020204" pitchFamily="34" charset="0"/>
                        <a:buChar char="•"/>
                      </a:pPr>
                      <a:r>
                        <a:rPr lang="en-GB" sz="1800" kern="1200" dirty="0">
                          <a:solidFill>
                            <a:schemeClr val="dk1"/>
                          </a:solidFill>
                          <a:effectLst/>
                          <a:latin typeface="+mn-lt"/>
                          <a:ea typeface="+mn-ea"/>
                          <a:cs typeface="+mn-cs"/>
                        </a:rPr>
                        <a:t>To claim, your ASC-WDS account must meet the </a:t>
                      </a:r>
                      <a:r>
                        <a:rPr lang="en-GB" sz="1800" u="sng" kern="1200" dirty="0">
                          <a:solidFill>
                            <a:schemeClr val="dk1"/>
                          </a:solidFill>
                          <a:effectLst/>
                          <a:latin typeface="+mn-lt"/>
                          <a:ea typeface="+mn-ea"/>
                          <a:cs typeface="+mn-cs"/>
                          <a:hlinkClick r:id="rId3"/>
                        </a:rPr>
                        <a:t>requirements</a:t>
                      </a:r>
                      <a:r>
                        <a:rPr lang="en-GB" sz="1800" kern="1200" dirty="0">
                          <a:solidFill>
                            <a:schemeClr val="dk1"/>
                          </a:solidFill>
                          <a:effectLst/>
                          <a:latin typeface="+mn-lt"/>
                          <a:ea typeface="+mn-ea"/>
                          <a:cs typeface="+mn-cs"/>
                        </a:rPr>
                        <a:t>. </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If you have a current ASC-WDS account, you will need to update it according to the requirements. You need to factor in time and who will do this. </a:t>
                      </a:r>
                    </a:p>
                    <a:p>
                      <a:pPr marL="285750" indent="-285750">
                        <a:buFont typeface="Arial" panose="020B0604020202020204" pitchFamily="34" charset="0"/>
                        <a:buChar char="•"/>
                      </a:pPr>
                      <a:r>
                        <a:rPr lang="en-GB" sz="1800" kern="1200" dirty="0">
                          <a:solidFill>
                            <a:schemeClr val="dk1"/>
                          </a:solidFill>
                          <a:effectLst/>
                          <a:latin typeface="+mn-lt"/>
                          <a:ea typeface="+mn-ea"/>
                          <a:cs typeface="+mn-cs"/>
                        </a:rPr>
                        <a:t>If you don’t yet have an account, you need to factor in time, and who, will set this up.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00" b="0" i="0" kern="1200" dirty="0">
                          <a:solidFill>
                            <a:schemeClr val="dk1"/>
                          </a:solidFill>
                          <a:effectLst/>
                          <a:latin typeface="+mn-lt"/>
                          <a:ea typeface="+mn-ea"/>
                          <a:cs typeface="+mn-cs"/>
                        </a:rPr>
                        <a:t>You must ensure your ASC-WDS account meets WDF requirements by 31 March 2023</a:t>
                      </a:r>
                      <a:endParaRPr lang="en-GB" sz="1800" dirty="0">
                        <a:latin typeface="+mn-lt"/>
                      </a:endParaRPr>
                    </a:p>
                  </a:txBody>
                  <a:tcPr/>
                </a:tc>
                <a:extLst>
                  <a:ext uri="{0D108BD9-81ED-4DB2-BD59-A6C34878D82A}">
                    <a16:rowId xmlns:a16="http://schemas.microsoft.com/office/drawing/2014/main" val="6286765"/>
                  </a:ext>
                </a:extLst>
              </a:tr>
            </a:tbl>
          </a:graphicData>
        </a:graphic>
      </p:graphicFrame>
      <p:sp>
        <p:nvSpPr>
          <p:cNvPr id="2" name="TextBox 1">
            <a:extLst>
              <a:ext uri="{FF2B5EF4-FFF2-40B4-BE49-F238E27FC236}">
                <a16:creationId xmlns:a16="http://schemas.microsoft.com/office/drawing/2014/main" id="{714F5F3F-8F66-4FF3-96F9-2A9B7C2EE9A7}"/>
              </a:ext>
            </a:extLst>
          </p:cNvPr>
          <p:cNvSpPr txBox="1"/>
          <p:nvPr/>
        </p:nvSpPr>
        <p:spPr>
          <a:xfrm>
            <a:off x="762000" y="5930900"/>
            <a:ext cx="9194800" cy="523220"/>
          </a:xfrm>
          <a:prstGeom prst="rect">
            <a:avLst/>
          </a:prstGeom>
          <a:noFill/>
          <a:ln w="76200">
            <a:solidFill>
              <a:srgbClr val="FF0000"/>
            </a:solidFill>
          </a:ln>
        </p:spPr>
        <p:txBody>
          <a:bodyPr wrap="square" rtlCol="0">
            <a:spAutoFit/>
          </a:bodyPr>
          <a:lstStyle/>
          <a:p>
            <a:pPr algn="ctr"/>
            <a:r>
              <a:rPr lang="en-GB" sz="2800" b="1" dirty="0">
                <a:solidFill>
                  <a:schemeClr val="accent1"/>
                </a:solidFill>
              </a:rPr>
              <a:t>If you can meet these 4 requirements, read on!</a:t>
            </a:r>
          </a:p>
        </p:txBody>
      </p:sp>
    </p:spTree>
    <p:extLst>
      <p:ext uri="{BB962C8B-B14F-4D97-AF65-F5344CB8AC3E}">
        <p14:creationId xmlns:p14="http://schemas.microsoft.com/office/powerpoint/2010/main" val="3045068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1F1457C-AD8B-4F3C-BB6F-AA11642A678C}"/>
              </a:ext>
            </a:extLst>
          </p:cNvPr>
          <p:cNvSpPr>
            <a:spLocks noGrp="1"/>
          </p:cNvSpPr>
          <p:nvPr>
            <p:ph type="body" sz="quarter" idx="11"/>
          </p:nvPr>
        </p:nvSpPr>
        <p:spPr>
          <a:xfrm>
            <a:off x="723900" y="508000"/>
            <a:ext cx="8014210" cy="3097350"/>
          </a:xfrm>
        </p:spPr>
        <p:txBody>
          <a:bodyPr/>
          <a:lstStyle/>
          <a:p>
            <a:pPr marL="0" indent="0">
              <a:buNone/>
            </a:pPr>
            <a:r>
              <a:rPr lang="en-GB" sz="3200" b="1" kern="1200" dirty="0">
                <a:solidFill>
                  <a:srgbClr val="005EB8"/>
                </a:solidFill>
                <a:effectLst/>
                <a:latin typeface="Arial" panose="020B0604020202020204" pitchFamily="34" charset="0"/>
                <a:ea typeface="Calibri" panose="020F0502020204030204" pitchFamily="34" charset="0"/>
              </a:rPr>
              <a:t>Criteria for claiming </a:t>
            </a:r>
            <a:endParaRPr lang="en-GB" sz="3200" b="1" dirty="0"/>
          </a:p>
        </p:txBody>
      </p:sp>
      <p:sp>
        <p:nvSpPr>
          <p:cNvPr id="5" name="TextBox 4">
            <a:extLst>
              <a:ext uri="{FF2B5EF4-FFF2-40B4-BE49-F238E27FC236}">
                <a16:creationId xmlns:a16="http://schemas.microsoft.com/office/drawing/2014/main" id="{867489CC-0DEB-4917-BBAC-7AF326230470}"/>
              </a:ext>
            </a:extLst>
          </p:cNvPr>
          <p:cNvSpPr txBox="1"/>
          <p:nvPr/>
        </p:nvSpPr>
        <p:spPr>
          <a:xfrm>
            <a:off x="723900" y="1219200"/>
            <a:ext cx="9282249" cy="5262979"/>
          </a:xfrm>
          <a:prstGeom prst="rect">
            <a:avLst/>
          </a:prstGeom>
          <a:noFill/>
        </p:spPr>
        <p:txBody>
          <a:bodyPr wrap="square">
            <a:spAutoFit/>
          </a:bodyPr>
          <a:lstStyle/>
          <a:p>
            <a:pPr defTabSz="457200"/>
            <a:r>
              <a:rPr lang="en-GB" sz="2400" kern="1200" dirty="0">
                <a:solidFill>
                  <a:srgbClr val="000000"/>
                </a:solidFill>
                <a:effectLst/>
                <a:ea typeface="Calibri" panose="020F0502020204030204" pitchFamily="34" charset="0"/>
              </a:rPr>
              <a:t>Open to adult social care employers </a:t>
            </a:r>
          </a:p>
          <a:p>
            <a:pPr defTabSz="457200"/>
            <a:endParaRPr lang="en-GB" sz="2400" dirty="0">
              <a:solidFill>
                <a:srgbClr val="000000"/>
              </a:solidFill>
              <a:ea typeface="Calibri" panose="020F0502020204030204" pitchFamily="34" charset="0"/>
            </a:endParaRPr>
          </a:p>
          <a:p>
            <a:pPr defTabSz="457200"/>
            <a:endParaRPr lang="en-GB" sz="2400" kern="1200" dirty="0">
              <a:solidFill>
                <a:srgbClr val="000000"/>
              </a:solidFill>
              <a:effectLst/>
              <a:ea typeface="Calibri" panose="020F0502020204030204" pitchFamily="34" charset="0"/>
            </a:endParaRPr>
          </a:p>
          <a:p>
            <a:pPr defTabSz="457200"/>
            <a:endParaRPr lang="en-GB" sz="2400" dirty="0">
              <a:solidFill>
                <a:srgbClr val="000000"/>
              </a:solidFill>
              <a:ea typeface="Calibri" panose="020F0502020204030204" pitchFamily="34" charset="0"/>
            </a:endParaRPr>
          </a:p>
          <a:p>
            <a:pPr defTabSz="457200"/>
            <a:r>
              <a:rPr lang="en-GB" sz="2400" kern="1200" dirty="0">
                <a:solidFill>
                  <a:srgbClr val="000000"/>
                </a:solidFill>
                <a:effectLst/>
                <a:ea typeface="Calibri" panose="020F0502020204030204" pitchFamily="34" charset="0"/>
              </a:rPr>
              <a:t>Co</a:t>
            </a:r>
            <a:r>
              <a:rPr lang="en-GB" sz="2400" kern="1200" dirty="0">
                <a:solidFill>
                  <a:srgbClr val="000000"/>
                </a:solidFill>
                <a:effectLst/>
                <a:ea typeface="Times New Roman" panose="02020603050405020304" pitchFamily="18" charset="0"/>
              </a:rPr>
              <a:t>mply with the advertised </a:t>
            </a:r>
            <a:r>
              <a:rPr lang="en-GB" sz="2400" u="sng" kern="1200" dirty="0">
                <a:solidFill>
                  <a:srgbClr val="000000"/>
                </a:solidFill>
                <a:effectLst/>
                <a:ea typeface="Times New Roman" panose="02020603050405020304" pitchFamily="18" charset="0"/>
                <a:hlinkClick r:id="rId3"/>
              </a:rPr>
              <a:t>Adult Social Care Workforce Data Set (ASC-WDS</a:t>
            </a:r>
            <a:r>
              <a:rPr lang="en-GB" sz="2400" kern="1200" dirty="0">
                <a:solidFill>
                  <a:srgbClr val="000000"/>
                </a:solidFill>
                <a:effectLst/>
                <a:ea typeface="Times New Roman" panose="02020603050405020304" pitchFamily="18" charset="0"/>
              </a:rPr>
              <a:t>) requirements</a:t>
            </a:r>
          </a:p>
          <a:p>
            <a:pPr defTabSz="457200"/>
            <a:endParaRPr lang="en-GB" sz="2400" dirty="0">
              <a:solidFill>
                <a:srgbClr val="000000"/>
              </a:solidFill>
              <a:ea typeface="Calibri" panose="020F0502020204030204" pitchFamily="34" charset="0"/>
            </a:endParaRPr>
          </a:p>
          <a:p>
            <a:pPr defTabSz="457200"/>
            <a:endParaRPr lang="en-GB" sz="2400" kern="1200" dirty="0">
              <a:solidFill>
                <a:srgbClr val="000000"/>
              </a:solidFill>
              <a:effectLst/>
              <a:ea typeface="Calibri" panose="020F0502020204030204" pitchFamily="34" charset="0"/>
            </a:endParaRPr>
          </a:p>
          <a:p>
            <a:pPr defTabSz="457200"/>
            <a:endParaRPr lang="en-GB" sz="2400" dirty="0">
              <a:solidFill>
                <a:srgbClr val="000000"/>
              </a:solidFill>
              <a:ea typeface="Calibri" panose="020F0502020204030204" pitchFamily="34" charset="0"/>
            </a:endParaRPr>
          </a:p>
          <a:p>
            <a:pPr defTabSz="457200"/>
            <a:r>
              <a:rPr lang="en-GB" sz="2400" dirty="0">
                <a:solidFill>
                  <a:srgbClr val="000000"/>
                </a:solidFill>
                <a:ea typeface="Calibri" panose="020F0502020204030204" pitchFamily="34" charset="0"/>
              </a:rPr>
              <a:t>Qualifications and learning programmes from a predetermined list</a:t>
            </a:r>
          </a:p>
          <a:p>
            <a:pPr defTabSz="457200"/>
            <a:endParaRPr lang="en-GB" sz="2400" kern="1200" dirty="0">
              <a:solidFill>
                <a:srgbClr val="000000"/>
              </a:solidFill>
              <a:effectLst/>
              <a:ea typeface="Calibri" panose="020F0502020204030204" pitchFamily="34" charset="0"/>
            </a:endParaRPr>
          </a:p>
          <a:p>
            <a:pPr defTabSz="457200"/>
            <a:endParaRPr lang="en-GB" sz="2400" dirty="0">
              <a:solidFill>
                <a:srgbClr val="000000"/>
              </a:solidFill>
              <a:ea typeface="Calibri" panose="020F0502020204030204" pitchFamily="34" charset="0"/>
            </a:endParaRPr>
          </a:p>
          <a:p>
            <a:pPr defTabSz="457200"/>
            <a:r>
              <a:rPr lang="en-GB" sz="2400" kern="1200" dirty="0">
                <a:solidFill>
                  <a:srgbClr val="000000"/>
                </a:solidFill>
                <a:effectLst/>
                <a:ea typeface="Calibri" panose="020F0502020204030204" pitchFamily="34" charset="0"/>
              </a:rPr>
              <a:t>Have certification to show they have taken place in a specified time period.</a:t>
            </a:r>
            <a:endParaRPr lang="en-GB" sz="2400" b="1" dirty="0">
              <a:solidFill>
                <a:srgbClr val="008C95"/>
              </a:solidFill>
              <a:latin typeface="Arial" panose="020B0604020202020204"/>
            </a:endParaRPr>
          </a:p>
        </p:txBody>
      </p:sp>
      <p:sp>
        <p:nvSpPr>
          <p:cNvPr id="2" name="Plus Sign 1">
            <a:extLst>
              <a:ext uri="{FF2B5EF4-FFF2-40B4-BE49-F238E27FC236}">
                <a16:creationId xmlns:a16="http://schemas.microsoft.com/office/drawing/2014/main" id="{C394DD68-5290-4097-BAC5-B6576D67CAE1}"/>
              </a:ext>
            </a:extLst>
          </p:cNvPr>
          <p:cNvSpPr/>
          <p:nvPr/>
        </p:nvSpPr>
        <p:spPr>
          <a:xfrm>
            <a:off x="2654300" y="1752600"/>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Plus Sign 5">
            <a:extLst>
              <a:ext uri="{FF2B5EF4-FFF2-40B4-BE49-F238E27FC236}">
                <a16:creationId xmlns:a16="http://schemas.microsoft.com/office/drawing/2014/main" id="{A7737B1C-E6D8-4D72-93DF-9B7E83A0809C}"/>
              </a:ext>
            </a:extLst>
          </p:cNvPr>
          <p:cNvSpPr/>
          <p:nvPr/>
        </p:nvSpPr>
        <p:spPr>
          <a:xfrm>
            <a:off x="2654300" y="3429000"/>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lus Sign 7">
            <a:extLst>
              <a:ext uri="{FF2B5EF4-FFF2-40B4-BE49-F238E27FC236}">
                <a16:creationId xmlns:a16="http://schemas.microsoft.com/office/drawing/2014/main" id="{38664DBB-1093-45BB-9F09-9F3F67B3E732}"/>
              </a:ext>
            </a:extLst>
          </p:cNvPr>
          <p:cNvSpPr/>
          <p:nvPr/>
        </p:nvSpPr>
        <p:spPr>
          <a:xfrm>
            <a:off x="2654300" y="4813300"/>
            <a:ext cx="914400" cy="9144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73739434"/>
      </p:ext>
    </p:extLst>
  </p:cSld>
  <p:clrMapOvr>
    <a:masterClrMapping/>
  </p:clrMapOvr>
</p:sld>
</file>

<file path=ppt/theme/theme1.xml><?xml version="1.0" encoding="utf-8"?>
<a:theme xmlns:a="http://schemas.openxmlformats.org/drawingml/2006/main" name="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spoke content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itle slides">
  <a:themeElements>
    <a:clrScheme name="SfC RGB colour palette">
      <a:dk1>
        <a:srgbClr val="000000"/>
      </a:dk1>
      <a:lt1>
        <a:srgbClr val="FFFFFF"/>
      </a:lt1>
      <a:dk2>
        <a:srgbClr val="44546A"/>
      </a:dk2>
      <a:lt2>
        <a:srgbClr val="E7E6E6"/>
      </a:lt2>
      <a:accent1>
        <a:srgbClr val="005EB8"/>
      </a:accent1>
      <a:accent2>
        <a:srgbClr val="008C95"/>
      </a:accent2>
      <a:accent3>
        <a:srgbClr val="3300A5"/>
      </a:accent3>
      <a:accent4>
        <a:srgbClr val="A20067"/>
      </a:accent4>
      <a:accent5>
        <a:srgbClr val="00A651"/>
      </a:accent5>
      <a:accent6>
        <a:srgbClr val="BA0C2F"/>
      </a:accent6>
      <a:hlink>
        <a:srgbClr val="005EB8"/>
      </a:hlink>
      <a:folHlink>
        <a:srgbClr val="00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CBCD77B4BABD48BE4102153461E9B9" ma:contentTypeVersion="14" ma:contentTypeDescription="Create a new document." ma:contentTypeScope="" ma:versionID="377f28944cbcda4bd0efbf0403c78f37">
  <xsd:schema xmlns:xsd="http://www.w3.org/2001/XMLSchema" xmlns:xs="http://www.w3.org/2001/XMLSchema" xmlns:p="http://schemas.microsoft.com/office/2006/metadata/properties" xmlns:ns1="http://schemas.microsoft.com/sharepoint/v3" xmlns:ns2="405262ef-1549-4053-8312-0d29ee3e5d79" xmlns:ns3="c2c53579-2ed6-4858-9273-79d923c5fd65" targetNamespace="http://schemas.microsoft.com/office/2006/metadata/properties" ma:root="true" ma:fieldsID="8d2a8d7d44d06d43b2ae6818589c898a" ns1:_="" ns2:_="" ns3:_="">
    <xsd:import namespace="http://schemas.microsoft.com/sharepoint/v3"/>
    <xsd:import namespace="405262ef-1549-4053-8312-0d29ee3e5d79"/>
    <xsd:import namespace="c2c53579-2ed6-4858-9273-79d923c5fd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OCR"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5262ef-1549-4053-8312-0d29ee3e5d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2c53579-2ed6-4858-9273-79d923c5fd65"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1ECC2E-086B-4482-B35C-EF701F00DD78}">
  <ds:schemaRefs>
    <ds:schemaRef ds:uri="http://schemas.microsoft.com/sharepoint/v3/contenttype/forms"/>
  </ds:schemaRefs>
</ds:datastoreItem>
</file>

<file path=customXml/itemProps2.xml><?xml version="1.0" encoding="utf-8"?>
<ds:datastoreItem xmlns:ds="http://schemas.openxmlformats.org/officeDocument/2006/customXml" ds:itemID="{040AE15D-BC36-40FF-BE15-120FBC938EC7}">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EB9FFDF7-0028-426E-AB26-ABCA47A49F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05262ef-1549-4053-8312-0d29ee3e5d79"/>
    <ds:schemaRef ds:uri="c2c53579-2ed6-4858-9273-79d923c5fd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2381</TotalTime>
  <Words>2660</Words>
  <Application>Microsoft Office PowerPoint</Application>
  <PresentationFormat>Widescreen</PresentationFormat>
  <Paragraphs>363</Paragraphs>
  <Slides>27</Slides>
  <Notes>26</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Arial</vt:lpstr>
      <vt:lpstr>Calibri</vt:lpstr>
      <vt:lpstr>Calibri Light</vt:lpstr>
      <vt:lpstr>font-regular</vt:lpstr>
      <vt:lpstr>font-semibold</vt:lpstr>
      <vt:lpstr>Symbol</vt:lpstr>
      <vt:lpstr>Times New Roman</vt:lpstr>
      <vt:lpstr>Wingdings</vt:lpstr>
      <vt:lpstr>Title slides</vt:lpstr>
      <vt:lpstr>Bespoke content slides</vt:lpstr>
      <vt:lpstr>1_Title slides</vt:lpstr>
      <vt:lpstr>Understanding the Workforce Development Fund 2022 -2023 LONDON AND SOUTH EAST WORKFORCE DEVELOPMENT FUND DIRECT ACCESS WORKSHOP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claim in 2022/23</vt:lpstr>
      <vt:lpstr>Understanding the Process to Claiming</vt:lpstr>
      <vt:lpstr>Direct Access Declaration Form</vt:lpstr>
      <vt:lpstr>Adult Social Care Workforce Data Set (ASC-WDS)</vt:lpstr>
      <vt:lpstr>PowerPoint Presentation</vt:lpstr>
      <vt:lpstr>Benefits to your business</vt:lpstr>
      <vt:lpstr>Discover the ASC-WDS</vt:lpstr>
      <vt:lpstr>Get started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Social Care Workforce Data Set (ASC-WDS) key features</dc:title>
  <dc:creator>Laura Anthony</dc:creator>
  <cp:lastModifiedBy>Peter</cp:lastModifiedBy>
  <cp:revision>26</cp:revision>
  <dcterms:created xsi:type="dcterms:W3CDTF">2021-10-01T10:38:31Z</dcterms:created>
  <dcterms:modified xsi:type="dcterms:W3CDTF">2022-11-23T11:05:53Z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0x010100D5CBCD77B4BABD48BE4102153461E9B9</vt:lpwstr>
  </property>
  <property fmtid="{D5CDD505-2E9C-101B-9397-08002B2CF9AE}" pid="3" name="MSIP_Label_f194113b-ecba-4458-8e2e-fa038bf17a69_Enabled">
    <vt:lpwstr>true</vt:lpwstr>
  </property>
  <property fmtid="{D5CDD505-2E9C-101B-9397-08002B2CF9AE}" pid="4" name="MSIP_Label_f194113b-ecba-4458-8e2e-fa038bf17a69_SetDate">
    <vt:lpwstr>2022-10-25T09:47:09Z</vt:lpwstr>
  </property>
  <property fmtid="{D5CDD505-2E9C-101B-9397-08002B2CF9AE}" pid="5" name="MSIP_Label_f194113b-ecba-4458-8e2e-fa038bf17a69_Method">
    <vt:lpwstr>Standard</vt:lpwstr>
  </property>
  <property fmtid="{D5CDD505-2E9C-101B-9397-08002B2CF9AE}" pid="6" name="MSIP_Label_f194113b-ecba-4458-8e2e-fa038bf17a69_Name">
    <vt:lpwstr>Internal</vt:lpwstr>
  </property>
  <property fmtid="{D5CDD505-2E9C-101B-9397-08002B2CF9AE}" pid="7" name="MSIP_Label_f194113b-ecba-4458-8e2e-fa038bf17a69_SiteId">
    <vt:lpwstr>5c317017-415d-43e6-ada1-7668f9ad3f9f</vt:lpwstr>
  </property>
  <property fmtid="{D5CDD505-2E9C-101B-9397-08002B2CF9AE}" pid="8" name="MSIP_Label_f194113b-ecba-4458-8e2e-fa038bf17a69_ActionId">
    <vt:lpwstr>fc7a5018-a113-411c-972a-b3b8dfd8f787</vt:lpwstr>
  </property>
  <property fmtid="{D5CDD505-2E9C-101B-9397-08002B2CF9AE}" pid="9" name="MSIP_Label_f194113b-ecba-4458-8e2e-fa038bf17a69_ContentBits">
    <vt:lpwstr>2</vt:lpwstr>
  </property>
  <property fmtid="{D5CDD505-2E9C-101B-9397-08002B2CF9AE}" pid="10" name="ClassificationContentMarkingFooterLocations">
    <vt:lpwstr>Title slides:3\Bespoke content slides:3\1_Title slides:3</vt:lpwstr>
  </property>
  <property fmtid="{D5CDD505-2E9C-101B-9397-08002B2CF9AE}" pid="11" name="ClassificationContentMarkingFooterText">
    <vt:lpwstr>Internal </vt:lpwstr>
  </property>
</Properties>
</file>