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theme/theme1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8.xml" ContentType="application/vnd.openxmlformats-officedocument.theme+xml"/>
  <Override PartName="/ppt/slideLayouts/slideLayout89.xml" ContentType="application/vnd.openxmlformats-officedocument.presentationml.slideLayout+xml"/>
  <Override PartName="/ppt/theme/theme1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82" r:id="rId5"/>
    <p:sldMasterId id="2147483684" r:id="rId6"/>
    <p:sldMasterId id="2147483731" r:id="rId7"/>
    <p:sldMasterId id="2147483735" r:id="rId8"/>
    <p:sldMasterId id="2147483744" r:id="rId9"/>
    <p:sldMasterId id="2147483748" r:id="rId10"/>
    <p:sldMasterId id="2147483751" r:id="rId11"/>
    <p:sldMasterId id="2147483762" r:id="rId12"/>
    <p:sldMasterId id="2147483766" r:id="rId13"/>
    <p:sldMasterId id="2147483774" r:id="rId14"/>
    <p:sldMasterId id="2147483777" r:id="rId15"/>
    <p:sldMasterId id="2147483780" r:id="rId16"/>
    <p:sldMasterId id="2147483784" r:id="rId17"/>
    <p:sldMasterId id="2147483794" r:id="rId18"/>
    <p:sldMasterId id="2147483805" r:id="rId19"/>
    <p:sldMasterId id="2147483808" r:id="rId20"/>
    <p:sldMasterId id="2147483817" r:id="rId21"/>
    <p:sldMasterId id="2147483832" r:id="rId22"/>
    <p:sldMasterId id="2147483835" r:id="rId23"/>
    <p:sldMasterId id="2147483838" r:id="rId24"/>
  </p:sldMasterIdLst>
  <p:notesMasterIdLst>
    <p:notesMasterId r:id="rId31"/>
  </p:notesMasterIdLst>
  <p:handoutMasterIdLst>
    <p:handoutMasterId r:id="rId32"/>
  </p:handoutMasterIdLst>
  <p:sldIdLst>
    <p:sldId id="470" r:id="rId25"/>
    <p:sldId id="1341" r:id="rId26"/>
    <p:sldId id="1342" r:id="rId27"/>
    <p:sldId id="1343" r:id="rId28"/>
    <p:sldId id="1344" r:id="rId29"/>
    <p:sldId id="307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005EB8"/>
    <a:srgbClr val="E87722"/>
    <a:srgbClr val="FFB81C"/>
    <a:srgbClr val="A20067"/>
    <a:srgbClr val="008C95"/>
    <a:srgbClr val="CACACA"/>
    <a:srgbClr val="BA0C2F"/>
    <a:srgbClr val="00A651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DC31C-B291-4168-8883-A2F377C56B31}" v="1119" dt="2022-11-08T10:48:05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3" autoAdjust="0"/>
    <p:restoredTop sz="69771" autoAdjust="0"/>
  </p:normalViewPr>
  <p:slideViewPr>
    <p:cSldViewPr snapToGrid="0" snapToObjects="1">
      <p:cViewPr varScale="1">
        <p:scale>
          <a:sx n="80" d="100"/>
          <a:sy n="80" d="100"/>
        </p:scale>
        <p:origin x="276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6" d="100"/>
          <a:sy n="126" d="100"/>
        </p:scale>
        <p:origin x="4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0D1C5-C611-6044-ADE7-20462F95D6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78EB7-8683-3D4A-B257-9724A20B80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B820-A449-A448-B1AD-1FAD9D18D087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332AA-E1A7-E148-9409-B1201AB90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09170-FEDA-1D42-9A85-9C75F30CC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8056-F800-D243-93C1-74005A17F0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00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E30D2-496F-4335-94FD-7CD205B40B2C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B467E-689E-4776-8297-2FB7C7A995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01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u="none" baseline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3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45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01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30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6C29C-A943-497B-8BA6-EDAA9719ED7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47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73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85" y="913059"/>
            <a:ext cx="5598000" cy="32340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CE4ECB-F4B8-2F48-ADCE-069ADD7C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A13266-95EC-6148-A549-65314ACCA95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Contact 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152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D2D-0788-384E-981C-794F2F4D42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C1A09-1E73-294C-BB9D-46B1ACFB5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913059"/>
            <a:ext cx="5596400" cy="32331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E72D4-1CC1-1E46-8A38-EDA405B8E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B3A95-291A-3F45-B0CE-3CF6E473D04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Contact us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396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13D1A1-3793-4EDA-AB4E-082A28344263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DCFD551D-D656-4ABC-BF93-1B89F475B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91BE3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0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CB36D2-74EE-477E-A39A-68EF4F667813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0A180D6E-22D9-4CE4-8871-415EB62BA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B8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70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FD521C-F8C1-4C93-889C-1AEAFFA1B48C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C7499CFD-4C70-4439-BE7E-CF79DBFFE4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98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B23E4F-B025-45D0-B95A-4DA9BFCCBD08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22B29865-DC30-47AB-9BAD-3F66382472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A1006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59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0B3752-AEA7-4D58-A981-B904DFA3A427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AF148E0A-68B5-41D4-949B-6F162D7518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3B008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25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114543-31D8-46A8-9C33-33CE18D4A9B5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43BDE48D-9D15-4A0F-9E08-87384B813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8B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3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8CB8298-51BD-4B88-95BE-B53940BEDC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28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F3B0ED-0FF8-48FC-B7DD-4D4477343227}"/>
              </a:ext>
            </a:extLst>
          </p:cNvPr>
          <p:cNvCxnSpPr/>
          <p:nvPr userDrawn="1"/>
        </p:nvCxnSpPr>
        <p:spPr>
          <a:xfrm>
            <a:off x="319088" y="6621463"/>
            <a:ext cx="8505825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49641A3C-36EE-4D19-8A5D-E717FFC2F8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101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370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78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1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09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752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495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096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0" y="406841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0" y="1708149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6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C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0824"/>
            <a:ext cx="609600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4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5240"/>
            <a:ext cx="6096000" cy="28163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524000" y="3988107"/>
            <a:ext cx="6209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Thank</a:t>
            </a:r>
            <a:r>
              <a:rPr lang="en-GB" sz="6000" baseline="0" dirty="0">
                <a:solidFill>
                  <a:schemeClr val="tx1"/>
                </a:solidFill>
              </a:rPr>
              <a:t> you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2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FFB8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46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37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0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525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3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14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7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9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white (tha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EFCE54-37F2-3142-AAC7-A2AD97F69029}"/>
              </a:ext>
            </a:extLst>
          </p:cNvPr>
          <p:cNvSpPr txBox="1"/>
          <p:nvPr userDrawn="1"/>
        </p:nvSpPr>
        <p:spPr>
          <a:xfrm>
            <a:off x="1188720" y="4845050"/>
            <a:ext cx="6766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/>
              <a:t>Thank you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FDE45D-26D8-3E46-B069-86B1166C2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000" y="1213493"/>
            <a:ext cx="5598000" cy="3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11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5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2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2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4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61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775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4CAD6-8778-0E46-877A-6B50F8502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B00B97-2215-654B-8A55-1831B3B10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676493-672E-2048-87ED-0FE6BE0E3F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30DE60-2F01-A447-A3E4-CF516DC865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C062B8-9B6B-FE43-9947-DF97FE3AC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3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FDDF49-038D-1D48-B428-97C1BFA93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5ED71C-49CA-9840-AA2F-CB953A6C8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E335F4-984E-0744-AD81-BE13080B7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19B2D-A62A-9543-8C9D-67E610C23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blue (tha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4B4C24-8E23-A849-8ABD-D076D01B4F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25738-0017-6B48-9451-3D7AA0CD16E9}"/>
              </a:ext>
            </a:extLst>
          </p:cNvPr>
          <p:cNvSpPr txBox="1"/>
          <p:nvPr userDrawn="1"/>
        </p:nvSpPr>
        <p:spPr>
          <a:xfrm>
            <a:off x="1188720" y="4845050"/>
            <a:ext cx="6766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D59B36-A22C-864E-83A5-9B434E41C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1213955"/>
            <a:ext cx="5596400" cy="32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5E2E61-5AD8-694F-95AE-FC5F7254C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58A95B-1CDD-3142-AA58-7FF3FCEAD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41B102-17C7-F142-B379-930EF479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B780C-98DF-2641-A5CE-AC17C56CF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48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ED4DFF-3E8A-7842-93F4-C9B30A89C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E26B08B-E3EF-AF44-8078-7AE4A8B9E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AE1277-9892-6447-AE8A-45BEBFDA0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F6144D-DE6C-2140-82CA-7AF03B4B9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53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5D8C6-B61F-164D-B68C-0C8677280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824" y="1609969"/>
            <a:ext cx="921243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9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8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30" y="441327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1" y="2145794"/>
            <a:ext cx="6982304" cy="398983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6982305" cy="7318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801" y="1609969"/>
            <a:ext cx="122832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04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30" y="441327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1" y="2145794"/>
            <a:ext cx="6982304" cy="398983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6982305" cy="7318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1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7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07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4CAD6-8778-0E46-877A-6B50F8502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8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B00B97-2215-654B-8A55-1831B3B10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676493-672E-2048-87ED-0FE6BE0E3F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30DE60-2F01-A447-A3E4-CF516DC865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C062B8-9B6B-FE43-9947-DF97FE3AC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78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FDDF49-038D-1D48-B428-97C1BFA93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5ED71C-49CA-9840-AA2F-CB953A6C8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E335F4-984E-0744-AD81-BE13080B7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19B2D-A62A-9543-8C9D-67E610C23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14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5E2E61-5AD8-694F-95AE-FC5F7254C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58A95B-1CDD-3142-AA58-7FF3FCEAD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41B102-17C7-F142-B379-930EF479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EB780C-98DF-2641-A5CE-AC17C56CF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000" y="1811961"/>
            <a:ext cx="5598000" cy="3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8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ED4DFF-3E8A-7842-93F4-C9B30A89C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E26B08B-E3EF-AF44-8078-7AE4A8B9E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AE1277-9892-6447-AE8A-45BEBFDA0B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F6144D-DE6C-2140-82CA-7AF03B4B9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7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5D8C6-B61F-164D-B68C-0C8677280A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824" y="1609969"/>
            <a:ext cx="921243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7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8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30" y="441327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1" y="2145794"/>
            <a:ext cx="6982304" cy="398983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6982305" cy="7318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801" y="1609969"/>
            <a:ext cx="122832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10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30" y="441327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1" y="2145794"/>
            <a:ext cx="6982304" cy="398983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6982305" cy="7318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1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439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1525057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3531134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557213" indent="-214313"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57250" indent="-171450">
              <a:buFont typeface="Wingdings" pitchFamily="2" charset="2"/>
              <a:buChar char="§"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1543050" indent="-17145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2759728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90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29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672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25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800" y="1609969"/>
            <a:ext cx="122832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4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895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employer (community/home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3173DF-EB41-0842-B344-F88A039A952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6A50DD-6A60-8342-B6AB-B39C43D99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1812423"/>
            <a:ext cx="5596400" cy="32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98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ECA55A-C9DC-8A49-8B58-52140BAC1DF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09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disability/aut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85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7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1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08E0-3200-4CD6-B61A-6887A2A710AF}" type="datetimeFigureOut">
              <a:rPr lang="en-GB" smtClean="0"/>
              <a:t>10/11/2022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263-A1DA-402D-8D0A-9845D8AEE2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662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5928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61" y="406842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1" y="1708150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54406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6861" y="406842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1" y="1708150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056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1" y="406842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1" y="1708150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9344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861" y="406842"/>
            <a:ext cx="5546995" cy="11742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891" y="1708150"/>
            <a:ext cx="5575032" cy="1409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6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out mor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85" y="913059"/>
            <a:ext cx="5598000" cy="32340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CE4ECB-F4B8-2F48-ADCE-069ADD7C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A13266-95EC-6148-A549-65314ACCA95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Find out more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64318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3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825" y="169863"/>
            <a:ext cx="9020175" cy="593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780088"/>
            <a:ext cx="1584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1857" y="1454228"/>
            <a:ext cx="6588087" cy="253902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5675" y="2152030"/>
            <a:ext cx="457373" cy="4573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52482" y="2803620"/>
            <a:ext cx="457373" cy="45737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sz="800" dirty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47084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88925"/>
            <a:ext cx="3175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79375" y="339725"/>
            <a:ext cx="5808663" cy="1004888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561080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1795750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5215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88925"/>
            <a:ext cx="3175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79375" y="339725"/>
            <a:ext cx="5808663" cy="1004888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2793" y="561080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1795750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7111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88925"/>
            <a:ext cx="3175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79375" y="339725"/>
            <a:ext cx="5808663" cy="1004888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2793" y="561080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1795750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1634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88925"/>
            <a:ext cx="3175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79375" y="339725"/>
            <a:ext cx="5808663" cy="1004888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2793" y="561080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1795750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7626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88925"/>
            <a:ext cx="3175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79375" y="339725"/>
            <a:ext cx="5808663" cy="1004888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2793" y="561080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1795750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9109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88925"/>
            <a:ext cx="3175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79375" y="339725"/>
            <a:ext cx="5808663" cy="1004888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48338" y="288925"/>
            <a:ext cx="3395662" cy="109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157163"/>
            <a:ext cx="19621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3" y="561080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5" y="2567155"/>
            <a:ext cx="8584359" cy="3415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8" y="1795750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3396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C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20888"/>
            <a:ext cx="6096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162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5838"/>
            <a:ext cx="6096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524000" y="3987800"/>
            <a:ext cx="6210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6000">
                <a:solidFill>
                  <a:prstClr val="black"/>
                </a:solidFill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07074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2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out mor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D2D-0788-384E-981C-794F2F4D42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C1A09-1E73-294C-BB9D-46B1ACFB5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913059"/>
            <a:ext cx="5596400" cy="32331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E72D4-1CC1-1E46-8A38-EDA405B8E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B3A95-291A-3F45-B0CE-3CF6E473D04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Find out more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435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0070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56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4750293" y="0"/>
            <a:ext cx="439370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4711167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6899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88" y="3292838"/>
            <a:ext cx="913622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019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E87722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8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image" Target="../media/image40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.jpeg"/><Relationship Id="rId4" Type="http://schemas.openxmlformats.org/officeDocument/2006/relationships/theme" Target="../theme/theme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09F9BF-7DD7-325A-9AA1-0956551CD81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71847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55C3E0-6168-4A02-F5C6-EEC89618478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28849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9E9B4C-E10E-AA8D-9D4B-544659C2293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247309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4C52A2-E159-C553-E177-8219F220850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6930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C163FE-F604-E92F-ED34-604D29154CD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70043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627277-0FF0-F243-83A3-17A95ABB577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725" y="0"/>
            <a:ext cx="1057275" cy="140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05D76-CC9B-DBF4-340D-BDA81E8228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16960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627277-0FF0-F243-83A3-17A95ABB577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725" y="0"/>
            <a:ext cx="1057275" cy="1409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49271-814D-E871-774E-F67C1F47DBF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27181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17582A-4762-17EC-79A5-1D5C9243461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46509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7B042D-CDDA-5C56-8876-27E9B0D4454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407072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9513"/>
            <a:ext cx="9144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52425"/>
            <a:ext cx="173831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6323013"/>
            <a:ext cx="7461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793F2-0AC5-5BE0-CF8A-F22BFE3C561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48047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44A443-56E9-A052-B4B5-5B3A8C3CB67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44475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3C0E4-AAD5-66BB-DC08-8127E495514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25964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3C0E4-AAD5-66BB-DC08-8127E495514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270973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DFD4F-8FAA-6425-B6B4-221D7B6C693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69675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  <p:sldLayoutId id="2147483724" r:id="rId5"/>
    <p:sldLayoutId id="2147483725" r:id="rId6"/>
    <p:sldLayoutId id="2147483726" r:id="rId7"/>
    <p:sldLayoutId id="214748372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EB8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DD574C-38C6-7F69-A319-FE1DDB7CB72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38382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C35A151B-E2CC-4F05-BB0E-57D8F544E8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0"/>
            <a:ext cx="13985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78946B-6AFF-708F-37D5-A08E5906C78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4259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33C2C0-D2F3-A15A-A557-2E447B94D37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26077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F4982-49D8-F623-578F-F5930F304EA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4099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8" y="0"/>
            <a:ext cx="1399142" cy="1399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88852-6A8F-5DF5-55BD-4FC7D325FBD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15761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5A690E-D1DF-5F83-E4AF-C178B9DC111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12955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forcare.org.uk/Support-for-leaders-and-managers/Good-and-outstanding-care/Good-and-Outstanding-Care-GO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forcare.org.uk/resources/documents/Developing-your-workforce/Care-topics/Infection-prevention-and-control/Every-Action-Counts/Every-Action-Counts-Toolki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Relationship Id="rId5" Type="http://schemas.openxmlformats.org/officeDocument/2006/relationships/hyperlink" Target="https://www.skillsforcare.org.uk/resources/documents/Developing-your-workforce/Care-topics/Infection-prevention-and-control/IPC-Good-Practice-Guide-Nov-2021.pdf" TargetMode="External"/><Relationship Id="rId4" Type="http://schemas.openxmlformats.org/officeDocument/2006/relationships/hyperlink" Target="http://www.skillsforcare.org.uk/essentialtrai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forcare.org.uk/resources/documents/Recruitment-support/Application-and-selection-process/Safe-and-fair-recruitment-guid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Relationship Id="rId4" Type="http://schemas.openxmlformats.org/officeDocument/2006/relationships/hyperlink" Target="https://www.skillsforcare.org.uk/resources/documents/Recruitment-support/Widen-your-talent-pool/International-recruitment/safer-recruitmen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forcare.org.uk/resources/documents/Developing-your-workforce/Care-topics/Mental-capacity-act/Mental-Capacity-Act-card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Relationship Id="rId6" Type="http://schemas.openxmlformats.org/officeDocument/2006/relationships/hyperlink" Target="http://www.skillsforcare.org.uk/essentialtraining" TargetMode="External"/><Relationship Id="rId5" Type="http://schemas.openxmlformats.org/officeDocument/2006/relationships/hyperlink" Target="https://www.nice.org.uk/guidance/ng67/chapter/recommendations?utm_medium=(other)&amp;utm_source=socialcare&amp;utm_campaign=tpresource" TargetMode="External"/><Relationship Id="rId4" Type="http://schemas.openxmlformats.org/officeDocument/2006/relationships/hyperlink" Target="https://www.nice.org.uk/guidance/qs85/chapter/list-of-quality-statements?utm_medium=(other)&amp;utm_source=socialcare&amp;utm_campaign=tpresour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anthony@skillsforcare.org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Relationship Id="rId4" Type="http://schemas.openxmlformats.org/officeDocument/2006/relationships/hyperlink" Target="https://id.skillsforcare.org.uk/Account/Regi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6D3D-5CCE-49F0-9F55-EB08672F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33" y="613225"/>
            <a:ext cx="4711167" cy="1465823"/>
          </a:xfrm>
        </p:spPr>
        <p:txBody>
          <a:bodyPr/>
          <a:lstStyle/>
          <a:p>
            <a:r>
              <a:rPr lang="en-GB" sz="4000" dirty="0"/>
              <a:t>Resources &amp; support from Skills for Care</a:t>
            </a:r>
            <a:br>
              <a:rPr lang="en-GB" sz="4000" dirty="0"/>
            </a:br>
            <a:br>
              <a:rPr lang="en-GB" sz="4000" dirty="0"/>
            </a:br>
            <a:r>
              <a:rPr lang="en-GB" sz="3200" dirty="0">
                <a:solidFill>
                  <a:schemeClr val="tx1"/>
                </a:solidFill>
              </a:rPr>
              <a:t>Laura Anthony, Locality Manager – SW London</a:t>
            </a:r>
            <a:br>
              <a:rPr lang="en-GB" dirty="0"/>
            </a:br>
            <a:br>
              <a:rPr lang="en-GB" dirty="0"/>
            </a:br>
            <a:br>
              <a:rPr lang="en-GB" sz="3600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Picture 6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EEB92B37-609B-964D-9605-4BFE1EB8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93" y="2934543"/>
            <a:ext cx="1834661" cy="18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1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6340-7BCD-3307-5178-61B5D923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4" y="173199"/>
            <a:ext cx="6912400" cy="1730149"/>
          </a:xfrm>
        </p:spPr>
        <p:txBody>
          <a:bodyPr/>
          <a:lstStyle/>
          <a:p>
            <a:r>
              <a:rPr lang="en-GB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with meeting CQC requirements and preparing for inspection</a:t>
            </a:r>
            <a:b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FA271E-AE7F-4D96-AA6A-4ED6E7F08985}"/>
              </a:ext>
            </a:extLst>
          </p:cNvPr>
          <p:cNvSpPr/>
          <p:nvPr/>
        </p:nvSpPr>
        <p:spPr>
          <a:xfrm>
            <a:off x="338435" y="1903348"/>
            <a:ext cx="84671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Preparing for CQC Inspection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checklist and action plan template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Improving your CQC rating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checklist; action plan template; Guide to Improvement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Striving for outstanding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checklist; action plan template; video case studies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Inspection Toolkit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Virtual learning modules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Online seminars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2200" b="1" i="0" u="sng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495B6-B824-A24A-6530-D0854543C631}"/>
              </a:ext>
            </a:extLst>
          </p:cNvPr>
          <p:cNvSpPr txBox="1"/>
          <p:nvPr/>
        </p:nvSpPr>
        <p:spPr>
          <a:xfrm>
            <a:off x="3180522" y="5804453"/>
            <a:ext cx="4442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Find out more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HERE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89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6340-7BCD-3307-5178-61B5D923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4" y="694060"/>
            <a:ext cx="6912400" cy="1730149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Infection prevention &amp; control</a:t>
            </a:r>
            <a:b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FA271E-AE7F-4D96-AA6A-4ED6E7F08985}"/>
              </a:ext>
            </a:extLst>
          </p:cNvPr>
          <p:cNvSpPr/>
          <p:nvPr/>
        </p:nvSpPr>
        <p:spPr>
          <a:xfrm>
            <a:off x="338435" y="1903348"/>
            <a:ext cx="846712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Every Action Counts </a:t>
            </a:r>
            <a:r>
              <a:rPr kumimoji="0" lang="en-GB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toolkit – a </a:t>
            </a:r>
            <a:r>
              <a:rPr lang="en-GB" sz="2800" i="0" dirty="0">
                <a:solidFill>
                  <a:srgbClr val="212529"/>
                </a:solidFill>
                <a:effectLst/>
                <a:latin typeface="+mj-lt"/>
              </a:rPr>
              <a:t>suite of resources to support adult social care providers achieve excellence in infection prevention and control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dirty="0">
                <a:solidFill>
                  <a:srgbClr val="212529"/>
                </a:solidFill>
                <a:latin typeface="+mj-lt"/>
              </a:rPr>
              <a:t>Free </a:t>
            </a:r>
            <a:r>
              <a:rPr lang="en-GB" sz="2800" b="1" dirty="0">
                <a:solidFill>
                  <a:srgbClr val="212529"/>
                </a:solidFill>
                <a:latin typeface="+mj-lt"/>
                <a:hlinkClick r:id="rId4"/>
              </a:rPr>
              <a:t>Essential Training </a:t>
            </a:r>
            <a:r>
              <a:rPr lang="en-GB" sz="2800" dirty="0">
                <a:solidFill>
                  <a:srgbClr val="212529"/>
                </a:solidFill>
                <a:latin typeface="+mj-lt"/>
              </a:rPr>
              <a:t>from Skills for Care – includes a course on infection prevention and control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800" b="1" dirty="0">
                <a:solidFill>
                  <a:srgbClr val="212529"/>
                </a:solidFill>
                <a:latin typeface="+mj-lt"/>
                <a:hlinkClick r:id="rId5"/>
              </a:rPr>
              <a:t>IPC Good Practice guide </a:t>
            </a:r>
            <a:r>
              <a:rPr lang="en-GB" sz="2800" dirty="0">
                <a:solidFill>
                  <a:srgbClr val="212529"/>
                </a:solidFill>
                <a:latin typeface="+mj-lt"/>
              </a:rPr>
              <a:t>– written by Deborah Sturdy, the Chief Nurse for adult social care</a:t>
            </a:r>
            <a:endParaRPr lang="en-GB" sz="2800" dirty="0">
              <a:solidFill>
                <a:srgbClr val="212529"/>
              </a:solidFill>
              <a:latin typeface="font-regular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2200" b="1" i="0" u="sng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81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6340-7BCD-3307-5178-61B5D923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4" y="694060"/>
            <a:ext cx="6912400" cy="1730149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recruitment </a:t>
            </a:r>
            <a:b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FA271E-AE7F-4D96-AA6A-4ED6E7F08985}"/>
              </a:ext>
            </a:extLst>
          </p:cNvPr>
          <p:cNvSpPr>
            <a:spLocks/>
          </p:cNvSpPr>
          <p:nvPr/>
        </p:nvSpPr>
        <p:spPr>
          <a:xfrm>
            <a:off x="338435" y="1903348"/>
            <a:ext cx="846712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b="1" dirty="0">
                <a:solidFill>
                  <a:srgbClr val="0070C0"/>
                </a:solidFill>
                <a:latin typeface="Arial" panose="020B0604020202020204"/>
                <a:hlinkClick r:id="rId3"/>
              </a:rPr>
              <a:t>Safe &amp; Fair recruitment guide </a:t>
            </a:r>
            <a:r>
              <a:rPr lang="en-GB" sz="2400" b="1" dirty="0">
                <a:solidFill>
                  <a:srgbClr val="0070C0"/>
                </a:solidFill>
                <a:latin typeface="Arial" panose="020B0604020202020204"/>
              </a:rPr>
              <a:t>– </a:t>
            </a:r>
            <a:r>
              <a:rPr lang="en-GB" sz="2400" dirty="0">
                <a:latin typeface="+mj-lt"/>
              </a:rPr>
              <a:t>this guide </a:t>
            </a:r>
            <a:r>
              <a:rPr lang="en-GB" sz="2400" i="0" dirty="0">
                <a:effectLst/>
                <a:latin typeface="+mj-lt"/>
              </a:rPr>
              <a:t>supports social care employers to understand their legal rights and responsibilities when carrying out criminal record checks. It helps you to implement safe and fair recruitment policies and procedures</a:t>
            </a:r>
          </a:p>
          <a:p>
            <a:pPr marL="800100" lvl="1" indent="-342900">
              <a:buFontTx/>
              <a:buChar char="-"/>
            </a:pPr>
            <a:r>
              <a:rPr kumimoji="0" lang="en-GB" sz="2400" i="1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rPr>
              <a:t>Includes guidance on collecting references –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 err="1">
                <a:latin typeface="+mj-lt"/>
              </a:rPr>
              <a:t>inc</a:t>
            </a:r>
            <a:r>
              <a:rPr lang="en-GB" sz="2400" i="1" dirty="0">
                <a:latin typeface="+mj-lt"/>
              </a:rPr>
              <a:t> in situations where it’s not possible to validate three years of consecutive employment or training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hlinkClick r:id="rId4"/>
              </a:rPr>
              <a:t>Safer recruitment - Gathering and assessing criminal record information for UK and non-UK nationals, including displaced people</a:t>
            </a:r>
            <a:endParaRPr kumimoji="0" lang="en-GB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2200" b="1" i="0" u="sng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0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6340-7BCD-3307-5178-61B5D923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4" y="694060"/>
            <a:ext cx="6912400" cy="1730149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resources</a:t>
            </a:r>
            <a:b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FA271E-AE7F-4D96-AA6A-4ED6E7F08985}"/>
              </a:ext>
            </a:extLst>
          </p:cNvPr>
          <p:cNvSpPr>
            <a:spLocks/>
          </p:cNvSpPr>
          <p:nvPr/>
        </p:nvSpPr>
        <p:spPr>
          <a:xfrm>
            <a:off x="338435" y="1903348"/>
            <a:ext cx="84671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600" b="1" dirty="0">
                <a:latin typeface="+mj-lt"/>
                <a:hlinkClick r:id="rId3"/>
              </a:rPr>
              <a:t>Mental Capacity Act card </a:t>
            </a:r>
            <a:r>
              <a:rPr lang="en-GB" sz="2600" dirty="0">
                <a:latin typeface="+mj-lt"/>
              </a:rPr>
              <a:t>- a</a:t>
            </a:r>
            <a:r>
              <a:rPr lang="en-GB" sz="2600" b="0" i="0" dirty="0">
                <a:effectLst/>
                <a:latin typeface="+mj-lt"/>
              </a:rPr>
              <a:t> pocket sized guide containing an overview of the MCA &amp; the five principles which should be followed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2600" b="0" i="0" dirty="0">
              <a:effectLst/>
              <a:latin typeface="+mj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600" dirty="0">
                <a:latin typeface="+mj-lt"/>
              </a:rPr>
              <a:t>NICE guidance – </a:t>
            </a:r>
            <a:r>
              <a:rPr lang="en-GB" sz="2600" b="1" dirty="0">
                <a:latin typeface="+mj-lt"/>
                <a:hlinkClick r:id="rId4"/>
              </a:rPr>
              <a:t>Medicines management in care homes</a:t>
            </a:r>
            <a:r>
              <a:rPr lang="en-GB" sz="2600" dirty="0">
                <a:latin typeface="+mj-lt"/>
              </a:rPr>
              <a:t>; </a:t>
            </a:r>
            <a:r>
              <a:rPr lang="en-GB" sz="2600" b="1" dirty="0">
                <a:latin typeface="+mj-lt"/>
                <a:hlinkClick r:id="rId5"/>
              </a:rPr>
              <a:t>Managing medicines for adults receiving social care in the community </a:t>
            </a:r>
            <a:endParaRPr lang="en-GB" sz="2600" b="1" dirty="0">
              <a:latin typeface="+mj-lt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600" b="1" i="0" dirty="0">
              <a:effectLst/>
              <a:latin typeface="+mj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Essential Training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 Skills for Care – includes a course on medication management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GB" sz="2200" b="1" i="0" u="sng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82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 bwMode="auto">
          <a:xfrm>
            <a:off x="192088" y="560388"/>
            <a:ext cx="5548312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Contact details</a:t>
            </a:r>
          </a:p>
        </p:txBody>
      </p:sp>
      <p:sp>
        <p:nvSpPr>
          <p:cNvPr id="14336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92088" y="1622425"/>
            <a:ext cx="8585200" cy="413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/>
              <a:t>Laura Anthony</a:t>
            </a:r>
          </a:p>
          <a:p>
            <a:r>
              <a:rPr lang="en-GB" altLang="en-US" sz="3600" dirty="0"/>
              <a:t>Skills for Care Locality Manager – SW London</a:t>
            </a:r>
          </a:p>
          <a:p>
            <a:r>
              <a:rPr lang="en-GB" altLang="en-US" sz="3600" dirty="0"/>
              <a:t>07890 514106</a:t>
            </a:r>
          </a:p>
          <a:p>
            <a:r>
              <a:rPr lang="en-GB" altLang="en-US" sz="3600" dirty="0">
                <a:hlinkClick r:id="rId3"/>
              </a:rPr>
              <a:t>laura.anthony@skillsforcare.org.uk</a:t>
            </a:r>
            <a:endParaRPr lang="en-GB" altLang="en-US" sz="3600" dirty="0"/>
          </a:p>
          <a:p>
            <a:r>
              <a:rPr lang="en-GB" altLang="en-US" sz="3600" dirty="0">
                <a:hlinkClick r:id="rId4"/>
              </a:rPr>
              <a:t>https://id.skillsforcare.org.uk/Account/Register</a:t>
            </a:r>
            <a:r>
              <a:rPr lang="en-GB" altLang="en-US" sz="3600" dirty="0"/>
              <a:t>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69092043"/>
      </p:ext>
    </p:extLst>
  </p:cSld>
  <p:clrMapOvr>
    <a:masterClrMapping/>
  </p:clrMapOvr>
</p:sld>
</file>

<file path=ppt/theme/theme1.xml><?xml version="1.0" encoding="utf-8"?>
<a:theme xmlns:a="http://schemas.openxmlformats.org/drawingml/2006/main" name="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5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6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6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lour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BCD77B4BABD48BE4102153461E9B9" ma:contentTypeVersion="17" ma:contentTypeDescription="Create a new document." ma:contentTypeScope="" ma:versionID="552208d867862fea4f79b696afa7eced">
  <xsd:schema xmlns:xsd="http://www.w3.org/2001/XMLSchema" xmlns:xs="http://www.w3.org/2001/XMLSchema" xmlns:p="http://schemas.microsoft.com/office/2006/metadata/properties" xmlns:ns1="http://schemas.microsoft.com/sharepoint/v3" xmlns:ns2="405262ef-1549-4053-8312-0d29ee3e5d79" xmlns:ns3="c2c53579-2ed6-4858-9273-79d923c5fd65" targetNamespace="http://schemas.microsoft.com/office/2006/metadata/properties" ma:root="true" ma:fieldsID="8f0976fcfe7d5694f6e843eafa7ef34c" ns1:_="" ns2:_="" ns3:_="">
    <xsd:import namespace="http://schemas.microsoft.com/sharepoint/v3"/>
    <xsd:import namespace="405262ef-1549-4053-8312-0d29ee3e5d79"/>
    <xsd:import namespace="c2c53579-2ed6-4858-9273-79d923c5fd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262ef-1549-4053-8312-0d29ee3e5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3e0442-0aa8-451b-8352-edc6ece9c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53579-2ed6-4858-9273-79d923c5fd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9939ca-99a4-4c5e-9464-52ab108ec208}" ma:internalName="TaxCatchAll" ma:showField="CatchAllData" ma:web="c2c53579-2ed6-4858-9273-79d923c5fd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05262ef-1549-4053-8312-0d29ee3e5d79">
      <Terms xmlns="http://schemas.microsoft.com/office/infopath/2007/PartnerControls"/>
    </lcf76f155ced4ddcb4097134ff3c332f>
    <TaxCatchAll xmlns="c2c53579-2ed6-4858-9273-79d923c5fd65" xsi:nil="true"/>
  </documentManagement>
</p:properties>
</file>

<file path=customXml/itemProps1.xml><?xml version="1.0" encoding="utf-8"?>
<ds:datastoreItem xmlns:ds="http://schemas.openxmlformats.org/officeDocument/2006/customXml" ds:itemID="{5B0DE474-75D9-4118-A637-57544AACF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5262ef-1549-4053-8312-0d29ee3e5d79"/>
    <ds:schemaRef ds:uri="c2c53579-2ed6-4858-9273-79d923c5fd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E5F592-13D3-41F1-820A-53F19DEE4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6E1F95-A172-4AB9-8A1E-0BBE62CBDB59}">
  <ds:schemaRefs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c2c53579-2ed6-4858-9273-79d923c5fd65"/>
    <ds:schemaRef ds:uri="405262ef-1549-4053-8312-0d29ee3e5d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3751</TotalTime>
  <Words>322</Words>
  <Application>Microsoft Office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6</vt:i4>
      </vt:variant>
    </vt:vector>
  </HeadingPairs>
  <TitlesOfParts>
    <vt:vector size="31" baseType="lpstr">
      <vt:lpstr>Arial</vt:lpstr>
      <vt:lpstr>Calibri</vt:lpstr>
      <vt:lpstr>font-regular</vt:lpstr>
      <vt:lpstr>Wingdings</vt:lpstr>
      <vt:lpstr>Bespoke title slides</vt:lpstr>
      <vt:lpstr>Bespoke content slides</vt:lpstr>
      <vt:lpstr>End slides</vt:lpstr>
      <vt:lpstr>1_Bespoke content slides</vt:lpstr>
      <vt:lpstr>2_Colour slides</vt:lpstr>
      <vt:lpstr>1_Bespoke title slides</vt:lpstr>
      <vt:lpstr>2_Bespoke content slides</vt:lpstr>
      <vt:lpstr>Title Slides</vt:lpstr>
      <vt:lpstr>2_Bespoke title slides</vt:lpstr>
      <vt:lpstr>Content slides</vt:lpstr>
      <vt:lpstr>3_Bespoke content slides</vt:lpstr>
      <vt:lpstr>4_Bespoke content slides</vt:lpstr>
      <vt:lpstr>3_Bespoke title slides</vt:lpstr>
      <vt:lpstr>5_Bespoke content slides</vt:lpstr>
      <vt:lpstr>6_Bespoke content slides</vt:lpstr>
      <vt:lpstr>4_Bespoke title slides</vt:lpstr>
      <vt:lpstr>7_Bespoke content slides</vt:lpstr>
      <vt:lpstr>3_Slides Template</vt:lpstr>
      <vt:lpstr>8_Bespoke content slides</vt:lpstr>
      <vt:lpstr>5_Bespoke title slides</vt:lpstr>
      <vt:lpstr>6_Bespoke title slides</vt:lpstr>
      <vt:lpstr>Resources &amp; support from Skills for Care  Laura Anthony, Locality Manager – SW London     </vt:lpstr>
      <vt:lpstr>Support with meeting CQC requirements and preparing for inspection </vt:lpstr>
      <vt:lpstr>Infection prevention &amp; control </vt:lpstr>
      <vt:lpstr>Safe recruitment  </vt:lpstr>
      <vt:lpstr>Other resources 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Owen</dc:creator>
  <cp:lastModifiedBy>Peter</cp:lastModifiedBy>
  <cp:revision>432</cp:revision>
  <cp:lastPrinted>2022-09-20T15:34:35Z</cp:lastPrinted>
  <dcterms:created xsi:type="dcterms:W3CDTF">2019-11-26T09:38:15Z</dcterms:created>
  <dcterms:modified xsi:type="dcterms:W3CDTF">2022-11-10T13:58:11Z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0x010100D5CBCD77B4BABD48BE4102153461E9B9</vt:lpwstr>
  </property>
  <property fmtid="{D5CDD505-2E9C-101B-9397-08002B2CF9AE}" pid="3" name="Order">
    <vt:r8>163600</vt:r8>
  </property>
  <property fmtid="{D5CDD505-2E9C-101B-9397-08002B2CF9AE}" pid="4" name="MSIP_Label_f194113b-ecba-4458-8e2e-fa038bf17a69_Enabled">
    <vt:lpwstr>true</vt:lpwstr>
  </property>
  <property fmtid="{D5CDD505-2E9C-101B-9397-08002B2CF9AE}" pid="5" name="MSIP_Label_f194113b-ecba-4458-8e2e-fa038bf17a69_SetDate">
    <vt:lpwstr>2022-09-20T12:27:22Z</vt:lpwstr>
  </property>
  <property fmtid="{D5CDD505-2E9C-101B-9397-08002B2CF9AE}" pid="6" name="MSIP_Label_f194113b-ecba-4458-8e2e-fa038bf17a69_Method">
    <vt:lpwstr>Standard</vt:lpwstr>
  </property>
  <property fmtid="{D5CDD505-2E9C-101B-9397-08002B2CF9AE}" pid="7" name="MSIP_Label_f194113b-ecba-4458-8e2e-fa038bf17a69_Name">
    <vt:lpwstr>Internal</vt:lpwstr>
  </property>
  <property fmtid="{D5CDD505-2E9C-101B-9397-08002B2CF9AE}" pid="8" name="MSIP_Label_f194113b-ecba-4458-8e2e-fa038bf17a69_SiteId">
    <vt:lpwstr>5c317017-415d-43e6-ada1-7668f9ad3f9f</vt:lpwstr>
  </property>
  <property fmtid="{D5CDD505-2E9C-101B-9397-08002B2CF9AE}" pid="9" name="MSIP_Label_f194113b-ecba-4458-8e2e-fa038bf17a69_ActionId">
    <vt:lpwstr>ba62f883-f10e-42d9-a78a-81ee0248f8db</vt:lpwstr>
  </property>
  <property fmtid="{D5CDD505-2E9C-101B-9397-08002B2CF9AE}" pid="10" name="MSIP_Label_f194113b-ecba-4458-8e2e-fa038bf17a69_ContentBits">
    <vt:lpwstr>2</vt:lpwstr>
  </property>
  <property fmtid="{D5CDD505-2E9C-101B-9397-08002B2CF9AE}" pid="11" name="ClassificationContentMarkingFooterLocations">
    <vt:lpwstr>Bespoke title slides:3\Bespoke content slides:3\End slides:3\1_Bespoke content slides:3\2_Colour slides:3\1_Bespoke title slides:3\2_Bespoke content slides:3\Title Slides:3\2_Bespoke title slides:3\Content slides:3\3_Bespoke content slides:3\4_Bespoke content slides:3\3_Bespoke title slides:3\5_Bespoke content slides:4\6_Bespoke content slides:4\4_Bespoke title slides:3\7_Bespoke content slides:3</vt:lpwstr>
  </property>
  <property fmtid="{D5CDD505-2E9C-101B-9397-08002B2CF9AE}" pid="12" name="ClassificationContentMarkingFooterText">
    <vt:lpwstr>Internal </vt:lpwstr>
  </property>
  <property fmtid="{D5CDD505-2E9C-101B-9397-08002B2CF9AE}" pid="13" name="MediaServiceImageTags">
    <vt:lpwstr/>
  </property>
</Properties>
</file>