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4" r:id="rId1"/>
  </p:sldMasterIdLst>
  <p:notesMasterIdLst>
    <p:notesMasterId r:id="rId19"/>
  </p:notesMasterIdLst>
  <p:sldIdLst>
    <p:sldId id="256" r:id="rId2"/>
    <p:sldId id="258" r:id="rId3"/>
    <p:sldId id="257" r:id="rId4"/>
    <p:sldId id="260" r:id="rId5"/>
    <p:sldId id="265" r:id="rId6"/>
    <p:sldId id="261" r:id="rId7"/>
    <p:sldId id="271" r:id="rId8"/>
    <p:sldId id="266" r:id="rId9"/>
    <p:sldId id="262" r:id="rId10"/>
    <p:sldId id="269" r:id="rId11"/>
    <p:sldId id="263" r:id="rId12"/>
    <p:sldId id="268" r:id="rId13"/>
    <p:sldId id="264" r:id="rId14"/>
    <p:sldId id="272" r:id="rId15"/>
    <p:sldId id="267" r:id="rId16"/>
    <p:sldId id="270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1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78A010-0B88-4305-9CF2-38604A1E4C61}" v="1" dt="2022-11-14T16:02:40.9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527BC-3AEB-48EA-8942-9859E5F36858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59BDD-B9ED-4C0C-A831-98CB096452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566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06079-967E-DD3F-B75B-6DA8882C5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694B3-4F54-2425-83A0-517468EFE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95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786A2-0420-1043-319E-93B980016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C2853-5A82-31BE-1C5C-C79DF2157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71EEA-F06C-E473-A219-2828A3B36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39796-F7A3-1014-03B7-810726FA0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2F9A9-92AC-7A9C-058B-05425821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0BFE-CFBC-4F96-8961-02988C35D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15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96976-7EE5-B8C2-990E-49F78235E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E66AD2-EBB6-1BD6-FCB8-C0AD3165D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7CB04-71BE-DE6F-F738-E38C6B8D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ADBE6-4EA6-F7C5-336E-04463682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90009-8994-6498-363C-4A8606D6E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0BFE-CFBC-4F96-8961-02988C35D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9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3FD3D-C130-529C-5D19-8D311B965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92342-19F4-8647-A9D1-E6F1A031C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70D8D-4A5A-6B5C-55CD-E021F9786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BCA7B-DC64-F951-2DBF-EAC113C11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F5F0B-CD81-BF7F-09FB-D332C576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0BFE-CFBC-4F96-8961-02988C35D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51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F83B6-8D52-CCD3-B7F7-65760DDA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33B00-B038-D840-57E4-91162FDFC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BF90F-0228-0E75-52F1-8FDF48C25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DD252-F18B-5F80-E07E-AB4A190A6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094AB-1ACF-8010-C446-CCFF590F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0BFE-CFBC-4F96-8961-02988C35D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01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5427-399A-ECCC-5D04-6B69502E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998FE-6434-A144-7D5C-EC14F4F890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EEA16-8DF0-8211-3525-E6A369E51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C7C9D-6973-8A80-FF2C-E13211B79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4FC76-9E00-25BA-F10D-DA2D8823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9D299-A6B4-D845-A2D0-252F652D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0BFE-CFBC-4F96-8961-02988C35D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63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CDDAC-A3CE-65F1-B7F8-7A54F8F27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95A88-E5E3-B440-B2E8-F17055C52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641BB7-901F-9DE8-1335-1C5E94A97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1DFD2C-439A-0706-5F60-BE9F71B7E0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31E0B-ABF2-B886-8F2F-A6DAF8206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CCA70-4DBD-1EA4-6A08-0CC3A1081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1FC941-5608-D5E2-F9C7-33BC343C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A779BE-57F5-3FC4-F743-C13D8BC65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0BFE-CFBC-4F96-8961-02988C35D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40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5213B-4434-03DD-EBE3-0D1E7712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AC6ACE-E29E-BAB4-F46A-82B0BCE7C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05BFE-CDB5-1A3D-891B-A5CE4E887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DAF915-186B-30D8-FC8C-107C23340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0BFE-CFBC-4F96-8961-02988C35D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41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80DACE-C32C-DF6C-F2A0-A40C213F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  <a:latin typeface="Outfit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2F0F12-62B1-CEF0-483F-537D0B4B6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latin typeface="Outfit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4D71F-5B70-E232-4A97-070A1D6F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0BFE-CFBC-4F96-8961-02988C35DD6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1BA3B0-8346-B89D-DDD5-9728B2418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73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2765E-65E9-AED0-1625-231B496F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9A334-E75A-FB3A-F32C-E0FFFCDE9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4C0F84-353C-4101-4346-258BA2E59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DF37D-589A-60EF-C75E-90D3808D0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7B732-164B-364D-BFD7-F3265369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3E975-ED49-0013-CB74-11ABC7FE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0BFE-CFBC-4F96-8961-02988C35D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78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EB528-381D-01D1-86E2-6EE111B3E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FC5156-0871-0F7E-A8BE-C10B670C3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01726-349D-BD21-D85E-42EFC1965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B49A5-5A4C-9F9D-6E32-82A96D049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B205B-B7DC-3A6B-1735-286CF67B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CC3DF-7708-ADB3-6A66-09737126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0BFE-CFBC-4F96-8961-02988C35D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99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A26F24B3-38B4-252C-4914-02B88B74ACA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98441-1919-2A8E-777B-0E9CC341E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2012D-5B4C-82BC-B772-EEC92DC18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A37E7-11BB-7576-7AD4-1958C8636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FFE4B-DEEE-6592-5D46-3FAF03734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fld id="{6B210BFE-CFBC-4F96-8961-02988C35D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24A9CB-7DBA-5EC7-89C9-6450562A8EAA}"/>
              </a:ext>
            </a:extLst>
          </p:cNvPr>
          <p:cNvSpPr txBox="1"/>
          <p:nvPr userDrawn="1"/>
        </p:nvSpPr>
        <p:spPr>
          <a:xfrm>
            <a:off x="4234070" y="6271591"/>
            <a:ext cx="36377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solidFill>
                  <a:srgbClr val="FFFFFF"/>
                </a:solidFill>
                <a:latin typeface="Outfit" pitchFamily="2" charset="0"/>
              </a:rPr>
              <a:t>info@fulcrum.care</a:t>
            </a:r>
            <a:endParaRPr lang="en-GB" sz="1400" dirty="0">
              <a:solidFill>
                <a:srgbClr val="FFFFFF"/>
              </a:solidFill>
              <a:latin typeface="Outfit" pitchFamily="2" charset="0"/>
            </a:endParaRPr>
          </a:p>
          <a:p>
            <a:pPr algn="ctr"/>
            <a:r>
              <a:rPr lang="en-GB" sz="1400" dirty="0">
                <a:solidFill>
                  <a:srgbClr val="FFFFFF"/>
                </a:solidFill>
                <a:latin typeface="Outfit" pitchFamily="2" charset="0"/>
              </a:rPr>
              <a:t>www.fulcrumcareconsulting.com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35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Outfi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Outfi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Outfi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Outfi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utfi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utfi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mbc.com.au/2021/02/ways-of-aging-care-at-home-for-elderly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635932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robinhutton/5252686725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carolinahealthnews.org/2021/02/24/lawmakers-want-to-ease-autism-therapy-practice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tmespark.com/treat-members-equitably-not-equally/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creativecommons.org/licenses/by-nd/3.0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blog/employee-relations/ensuring-employee-safety-in-the-workplace-25138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tcs.pressbooks.pub/nursingskills/chapter/2-8-functional-health-and-activities-of-daily-living/adl-1024x534-1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A9E64-72AB-EDB6-C436-57E458B3F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Tina Stebbings</a:t>
            </a:r>
            <a:br>
              <a:rPr lang="en-GB" sz="4000" dirty="0"/>
            </a:br>
            <a:r>
              <a:rPr lang="en-GB" sz="4000" dirty="0"/>
              <a:t>Business Manager </a:t>
            </a:r>
            <a:br>
              <a:rPr lang="en-GB" sz="3000" dirty="0"/>
            </a:br>
            <a:br>
              <a:rPr lang="en-GB" sz="3000" dirty="0"/>
            </a:br>
            <a:endParaRPr lang="en-GB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7DBE2-8D14-475D-B61B-FA46580C6F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marL="0" indent="0" algn="l" fontAlgn="base">
              <a:buNone/>
            </a:pPr>
            <a:r>
              <a:rPr lang="en-GB" sz="2400" b="1" dirty="0">
                <a:solidFill>
                  <a:srgbClr val="E81D58"/>
                </a:solidFill>
                <a:effectLst/>
                <a:latin typeface="Outfi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Fulcrum Care helps nursing and care homes in England to improve</a:t>
            </a:r>
          </a:p>
          <a:p>
            <a:pPr marL="0" indent="0" algn="l" fontAlgn="base">
              <a:buNone/>
            </a:pPr>
            <a:r>
              <a:rPr lang="en-GB" sz="2200" dirty="0">
                <a:effectLst/>
                <a:latin typeface="Outfi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help you with support and guidance on CQC regulations, management issues and operational matters. Your home will</a:t>
            </a:r>
            <a:br>
              <a:rPr lang="en-GB" sz="2200" dirty="0">
                <a:effectLst/>
                <a:latin typeface="Outfi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effectLst/>
                <a:latin typeface="Outfi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receive better outcomes from CQC inspections, which will</a:t>
            </a:r>
            <a:br>
              <a:rPr lang="en-GB" sz="2200" dirty="0">
                <a:effectLst/>
                <a:latin typeface="Outfi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effectLst/>
                <a:latin typeface="Outfi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attract potential residents.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821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79477-8806-BF31-4012-0688D67B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E81D58"/>
                </a:solidFill>
              </a:rPr>
              <a:t>What are we missing? - Caring</a:t>
            </a:r>
            <a:endParaRPr lang="en-GB" sz="4000" dirty="0">
              <a:solidFill>
                <a:srgbClr val="E81D58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EDEEA-EB3B-4F3B-FE0A-776C12CFF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7005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Lack of evidence of the residents being involved in decision making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Decision making and involvement in the running of the home.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Decision making and involvement in their own care planning and showing adaptive ways of supporting this</a:t>
            </a:r>
          </a:p>
        </p:txBody>
      </p:sp>
      <p:pic>
        <p:nvPicPr>
          <p:cNvPr id="7" name="Content Placeholder 6" descr="A picture containing person&#10;&#10;Description automatically generated">
            <a:extLst>
              <a:ext uri="{FF2B5EF4-FFF2-40B4-BE49-F238E27FC236}">
                <a16:creationId xmlns:a16="http://schemas.microsoft.com/office/drawing/2014/main" id="{F03AD2A4-AD4E-5882-F1BE-383505EA6D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50760" y="2096525"/>
            <a:ext cx="4566920" cy="359090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F9B307-71BD-EB44-DF39-34C82D2213A4}"/>
              </a:ext>
            </a:extLst>
          </p:cNvPr>
          <p:cNvSpPr txBox="1"/>
          <p:nvPr/>
        </p:nvSpPr>
        <p:spPr>
          <a:xfrm>
            <a:off x="7350760" y="5690236"/>
            <a:ext cx="30711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3" tooltip="https://www.wmbc.com.au/2021/02/ways-of-aging-care-at-home-for-elderly.html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4" tooltip="https://creativecommons.org/licenses/by/3.0/"/>
              </a:rPr>
              <a:t>CC BY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180048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B7530-D736-4169-69EF-485761F6B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774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81D58"/>
                </a:solidFill>
              </a:rPr>
              <a:t>The Basic needs of care home </a:t>
            </a:r>
            <a:br>
              <a:rPr lang="en-US" dirty="0">
                <a:solidFill>
                  <a:srgbClr val="E81D58"/>
                </a:solidFill>
              </a:rPr>
            </a:br>
            <a:r>
              <a:rPr lang="en-US" dirty="0">
                <a:solidFill>
                  <a:srgbClr val="E81D58"/>
                </a:solidFill>
              </a:rPr>
              <a:t>management -Key Lines of enquiry- Responsive</a:t>
            </a:r>
            <a:endParaRPr lang="en-GB" dirty="0">
              <a:solidFill>
                <a:srgbClr val="E81D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0C909-9E7F-CEFA-89FE-4FD654744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3133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200" dirty="0"/>
              <a:t>R1	How do people receive </a:t>
            </a:r>
            <a:r>
              <a:rPr lang="en-US" sz="2200" dirty="0" err="1"/>
              <a:t>personalised</a:t>
            </a:r>
            <a:r>
              <a:rPr lang="en-US" sz="2200" dirty="0"/>
              <a:t> care that is responsive to their needs?</a:t>
            </a:r>
          </a:p>
          <a:p>
            <a:pPr marL="0" indent="0">
              <a:buNone/>
            </a:pPr>
            <a:r>
              <a:rPr lang="en-US" sz="2200" dirty="0"/>
              <a:t>	Include Accessible Information Standard</a:t>
            </a:r>
          </a:p>
          <a:p>
            <a:endParaRPr lang="en-US" sz="2200" dirty="0"/>
          </a:p>
          <a:p>
            <a:r>
              <a:rPr lang="en-US" sz="2200" dirty="0"/>
              <a:t>R2	How are people’s concerns and complaints listened and responded to and 	used to improve the quality of care?</a:t>
            </a:r>
          </a:p>
          <a:p>
            <a:endParaRPr lang="en-US" sz="2200" dirty="0"/>
          </a:p>
          <a:p>
            <a:r>
              <a:rPr lang="en-US" sz="2200" dirty="0"/>
              <a:t>R3	How are people supported at the end of their life to have a comfortable, 	dignified and pain-free death?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294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79477-8806-BF31-4012-0688D67B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E81D58"/>
                </a:solidFill>
              </a:rPr>
              <a:t>What are we missing? - Responsive</a:t>
            </a:r>
            <a:endParaRPr lang="en-GB" sz="4000" dirty="0">
              <a:solidFill>
                <a:srgbClr val="E81D58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EDEEA-EB3B-4F3B-FE0A-776C12CFF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7005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R1-  Accessible information standard– not communicating to our residents in a way that they can understand.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Evidence of adaptive ways of passing on information about the Home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R2 – Complaints</a:t>
            </a:r>
          </a:p>
          <a:p>
            <a:r>
              <a:rPr lang="en-US" sz="2000" dirty="0"/>
              <a:t>Not communicating with residents &amp; relatives before issues become complaints.</a:t>
            </a:r>
          </a:p>
          <a:p>
            <a:r>
              <a:rPr lang="en-US" sz="2000" dirty="0"/>
              <a:t>Investigations not identifying lessons learned and change in practice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1A21093-F825-EFAE-8C43-AC1543E12C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60640" y="2103121"/>
            <a:ext cx="4203474" cy="3290308"/>
          </a:xfrm>
        </p:spPr>
      </p:pic>
    </p:spTree>
    <p:extLst>
      <p:ext uri="{BB962C8B-B14F-4D97-AF65-F5344CB8AC3E}">
        <p14:creationId xmlns:p14="http://schemas.microsoft.com/office/powerpoint/2010/main" val="518815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7E99-AA7C-B7C0-5CDA-330323772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9340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81D58"/>
                </a:solidFill>
              </a:rPr>
              <a:t>The Basic needs of care home </a:t>
            </a:r>
            <a:br>
              <a:rPr lang="en-US" dirty="0">
                <a:solidFill>
                  <a:srgbClr val="E81D58"/>
                </a:solidFill>
              </a:rPr>
            </a:br>
            <a:r>
              <a:rPr lang="en-US" dirty="0">
                <a:solidFill>
                  <a:srgbClr val="E81D58"/>
                </a:solidFill>
              </a:rPr>
              <a:t>management -Key Lines of enquiry – Well Led</a:t>
            </a:r>
            <a:endParaRPr lang="en-GB" dirty="0">
              <a:solidFill>
                <a:srgbClr val="E81D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27F1-0D97-8B37-6D97-708EACBDD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680" y="2625408"/>
            <a:ext cx="11043920" cy="4638992"/>
          </a:xfrm>
        </p:spPr>
        <p:txBody>
          <a:bodyPr>
            <a:normAutofit/>
          </a:bodyPr>
          <a:lstStyle/>
          <a:p>
            <a:r>
              <a:rPr lang="en-US" sz="2000" dirty="0"/>
              <a:t>W1  Is there a clear vision and credible strategy to deliver high-quality care and support, and promote a positive culture that is person-</a:t>
            </a:r>
            <a:r>
              <a:rPr lang="en-US" sz="2000" dirty="0" err="1"/>
              <a:t>centred</a:t>
            </a:r>
            <a:r>
              <a:rPr lang="en-US" sz="2000" dirty="0"/>
              <a:t>, open, inclusive and empowering, which achieves good outcomes for people? </a:t>
            </a:r>
          </a:p>
          <a:p>
            <a:endParaRPr lang="en-US" sz="2000" dirty="0"/>
          </a:p>
          <a:p>
            <a:r>
              <a:rPr lang="en-US" sz="2000" dirty="0"/>
              <a:t>W.2 	Does the governance framework ensure that responsibilities are clear and that quality performance, risks and regulatory requirements are understood and managed?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How the provider understands and acts on the Duty of </a:t>
            </a:r>
            <a:r>
              <a:rPr lang="en-US" sz="2000" dirty="0" err="1"/>
              <a:t>Candour</a:t>
            </a:r>
            <a:r>
              <a:rPr lang="en-US" sz="2000" dirty="0"/>
              <a:t>, which is their legal responsibility to be open and transparent with people when something goes wrong.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9719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7E99-AA7C-B7C0-5CDA-330323772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80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81D58"/>
                </a:solidFill>
              </a:rPr>
              <a:t>The Basic needs of care home </a:t>
            </a:r>
            <a:br>
              <a:rPr lang="en-US" dirty="0">
                <a:solidFill>
                  <a:srgbClr val="E81D58"/>
                </a:solidFill>
              </a:rPr>
            </a:br>
            <a:r>
              <a:rPr lang="en-US" dirty="0">
                <a:solidFill>
                  <a:srgbClr val="E81D58"/>
                </a:solidFill>
              </a:rPr>
              <a:t>management -Key Lines of enquiry – Well Led</a:t>
            </a:r>
            <a:endParaRPr lang="en-GB" dirty="0">
              <a:solidFill>
                <a:srgbClr val="E81D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27F1-0D97-8B37-6D97-708EACBDD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0" y="3235008"/>
            <a:ext cx="11043920" cy="4638992"/>
          </a:xfrm>
        </p:spPr>
        <p:txBody>
          <a:bodyPr>
            <a:normAutofit/>
          </a:bodyPr>
          <a:lstStyle/>
          <a:p>
            <a:r>
              <a:rPr lang="en-US" sz="2000" dirty="0"/>
              <a:t>W3 	How are the people who use the service, the public and staff engaged and involved?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W4	How does the service continuously learn, improve, innovate and ensure sustainability?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r>
              <a:rPr lang="en-US" sz="2000" dirty="0"/>
              <a:t>W5 	How does the service work in partnership with other agencies?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763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79477-8806-BF31-4012-0688D67B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E81D58"/>
                </a:solidFill>
              </a:rPr>
              <a:t>What are we missing – Well Led</a:t>
            </a:r>
            <a:endParaRPr lang="en-GB" sz="4000" dirty="0">
              <a:solidFill>
                <a:srgbClr val="E81D58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EDEEA-EB3B-4F3B-FE0A-776C12CFF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7005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W1 – Share the vision and strategy</a:t>
            </a:r>
          </a:p>
          <a:p>
            <a:r>
              <a:rPr lang="en-US" sz="2000" dirty="0"/>
              <a:t>Lack of evidence that the whole team understand the </a:t>
            </a:r>
            <a:r>
              <a:rPr lang="en-US" sz="2000" dirty="0" err="1"/>
              <a:t>organisation</a:t>
            </a:r>
            <a:r>
              <a:rPr lang="en-US" sz="2000" dirty="0"/>
              <a:t> vision and strategy. Sometimes this includes senior management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W2 – Governance framework not well managed</a:t>
            </a:r>
          </a:p>
          <a:p>
            <a:r>
              <a:rPr lang="en-US" sz="2000" dirty="0"/>
              <a:t>Audits not carried out or not in line with policy timescales</a:t>
            </a:r>
          </a:p>
          <a:p>
            <a:r>
              <a:rPr lang="en-US" sz="2000" dirty="0"/>
              <a:t>Action plans in audits not reviewed and completed.</a:t>
            </a:r>
          </a:p>
          <a:p>
            <a:r>
              <a:rPr lang="en-US" sz="2000" dirty="0"/>
              <a:t>Audits being treated as  stand alone exercise and not  way of identifying things that need fixing and fixing them </a:t>
            </a:r>
          </a:p>
        </p:txBody>
      </p:sp>
      <p:pic>
        <p:nvPicPr>
          <p:cNvPr id="7" name="Content Placeholder 6" descr="Text&#10;&#10;Description automatically generated with medium confidence">
            <a:extLst>
              <a:ext uri="{FF2B5EF4-FFF2-40B4-BE49-F238E27FC236}">
                <a16:creationId xmlns:a16="http://schemas.microsoft.com/office/drawing/2014/main" id="{88F99482-56F7-F4F2-5BAE-FB0814A875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38720" y="1690689"/>
            <a:ext cx="3891647" cy="351123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3A94A2-72AF-7E03-5996-D0DBF42DE52E}"/>
              </a:ext>
            </a:extLst>
          </p:cNvPr>
          <p:cNvSpPr txBox="1"/>
          <p:nvPr/>
        </p:nvSpPr>
        <p:spPr>
          <a:xfrm>
            <a:off x="7225374" y="6176963"/>
            <a:ext cx="4822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flickr.com/photos/robinhutton/5252686725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542246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2B02A-A092-2BF6-D419-CAC63F81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2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81D58"/>
                </a:solidFill>
              </a:rPr>
              <a:t>Get the basics right on the way</a:t>
            </a:r>
            <a:br>
              <a:rPr lang="en-US" dirty="0">
                <a:solidFill>
                  <a:srgbClr val="E81D58"/>
                </a:solidFill>
              </a:rPr>
            </a:br>
            <a:r>
              <a:rPr lang="en-US" dirty="0">
                <a:solidFill>
                  <a:srgbClr val="E81D58"/>
                </a:solidFill>
              </a:rPr>
              <a:t> to the best care service that you can deliver!</a:t>
            </a:r>
            <a:endParaRPr lang="en-GB" dirty="0">
              <a:solidFill>
                <a:srgbClr val="E81D58"/>
              </a:solidFill>
            </a:endParaRPr>
          </a:p>
        </p:txBody>
      </p:sp>
      <p:pic>
        <p:nvPicPr>
          <p:cNvPr id="5" name="Content Placeholder 4" descr="A picture containing person, indoor, child&#10;&#10;Description automatically generated">
            <a:extLst>
              <a:ext uri="{FF2B5EF4-FFF2-40B4-BE49-F238E27FC236}">
                <a16:creationId xmlns:a16="http://schemas.microsoft.com/office/drawing/2014/main" id="{5A3251D1-02FC-021D-2EE6-A3904904F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62500" y="3191669"/>
            <a:ext cx="2667000" cy="16192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5F7AA2-5143-4FB6-163E-C211FE126DFC}"/>
              </a:ext>
            </a:extLst>
          </p:cNvPr>
          <p:cNvSpPr txBox="1"/>
          <p:nvPr/>
        </p:nvSpPr>
        <p:spPr>
          <a:xfrm>
            <a:off x="4762500" y="4810919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northcarolinahealthnews.org/2021/02/24/lawmakers-want-to-ease-autism-therapy-practice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d/3.0/"/>
              </a:rPr>
              <a:t>CC BY-ND</a:t>
            </a:r>
            <a:endParaRPr lang="en-GB" sz="90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11FF22C-A42C-45AF-173F-2223AB0E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262847" y="2011680"/>
            <a:ext cx="701040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86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2B02A-A092-2BF6-D419-CAC63F81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274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en-US" dirty="0">
                <a:solidFill>
                  <a:srgbClr val="E81D58"/>
                </a:solidFill>
              </a:rPr>
            </a:br>
            <a:r>
              <a:rPr lang="en-US" dirty="0">
                <a:solidFill>
                  <a:srgbClr val="E81D58"/>
                </a:solidFill>
              </a:rPr>
              <a:t>      Any Questions?</a:t>
            </a:r>
            <a:endParaRPr lang="en-GB" dirty="0">
              <a:solidFill>
                <a:srgbClr val="E81D58"/>
              </a:solidFill>
            </a:endParaRPr>
          </a:p>
        </p:txBody>
      </p:sp>
      <p:pic>
        <p:nvPicPr>
          <p:cNvPr id="5" name="Content Placeholder 4" descr="Shape, icon&#10;&#10;Description automatically generated">
            <a:extLst>
              <a:ext uri="{FF2B5EF4-FFF2-40B4-BE49-F238E27FC236}">
                <a16:creationId xmlns:a16="http://schemas.microsoft.com/office/drawing/2014/main" id="{8BF38183-6487-41FF-5AFD-1F244E4F8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840" y="2252770"/>
            <a:ext cx="6512560" cy="3680670"/>
          </a:xfrm>
        </p:spPr>
      </p:pic>
    </p:spTree>
    <p:extLst>
      <p:ext uri="{BB962C8B-B14F-4D97-AF65-F5344CB8AC3E}">
        <p14:creationId xmlns:p14="http://schemas.microsoft.com/office/powerpoint/2010/main" val="151558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2F450-C8A2-2476-27EA-A9C132D8E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1923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E81D58"/>
                </a:solidFill>
              </a:rPr>
              <a:t>Back to Basics</a:t>
            </a:r>
            <a:br>
              <a:rPr lang="en-US" sz="4000" dirty="0">
                <a:solidFill>
                  <a:srgbClr val="E81D58"/>
                </a:solidFill>
              </a:rPr>
            </a:br>
            <a:r>
              <a:rPr lang="en-US" sz="4000" dirty="0">
                <a:solidFill>
                  <a:srgbClr val="E81D58"/>
                </a:solidFill>
              </a:rPr>
              <a:t>How have we changed?</a:t>
            </a:r>
            <a:endParaRPr lang="en-GB" sz="4000" dirty="0">
              <a:solidFill>
                <a:srgbClr val="E81D58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26E81-97F5-8C8D-EFA7-E02903525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15919"/>
            <a:ext cx="9144000" cy="2819717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CQC have noticed a reduction in quality of the basic, “easy fixes” in Care Home inspections.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Our mock CQC inspections have also picked up on this, even when the inspection is announced.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Care homes who are rated Good are still missing some basics that, in the past would always have been in place.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There seems to be a lack of understanding of the basics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Why? COVID? RM induction?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98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059D3-455A-FBA5-2A69-C7E951765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81D58"/>
                </a:solidFill>
              </a:rPr>
              <a:t>The basic needs of life</a:t>
            </a:r>
            <a:endParaRPr lang="en-GB" dirty="0">
              <a:solidFill>
                <a:srgbClr val="E81D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B344B-14D7-4429-54FD-30C25C306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endParaRPr lang="en-GB" sz="1800" b="1" dirty="0">
              <a:solidFill>
                <a:srgbClr val="E81D58"/>
              </a:solidFill>
              <a:effectLst/>
              <a:latin typeface="Outfi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/>
            <a:br>
              <a:rPr lang="en-GB" b="0" i="0" dirty="0">
                <a:solidFill>
                  <a:srgbClr val="002D3F"/>
                </a:solidFill>
                <a:effectLst/>
                <a:latin typeface="Outfit" pitchFamily="2" charset="0"/>
              </a:rPr>
            </a:br>
            <a:r>
              <a:rPr lang="en-GB" b="0" i="0" dirty="0">
                <a:solidFill>
                  <a:srgbClr val="002D3F"/>
                </a:solidFill>
                <a:effectLst/>
                <a:latin typeface="Outfit" pitchFamily="2" charset="0"/>
              </a:rPr>
              <a:t>attract potential residents.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0C0E9D-70CD-8368-2D10-B26DE74FE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48" y="1690689"/>
            <a:ext cx="5126052" cy="4062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0E4400-3C51-40A8-B189-B3352EF76C47}"/>
              </a:ext>
            </a:extLst>
          </p:cNvPr>
          <p:cNvSpPr txBox="1"/>
          <p:nvPr/>
        </p:nvSpPr>
        <p:spPr>
          <a:xfrm>
            <a:off x="6593840" y="1690688"/>
            <a:ext cx="4978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Maslow’s pyramid – without the basics in place we can’t build</a:t>
            </a:r>
          </a:p>
          <a:p>
            <a:endParaRPr lang="en-US" sz="20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We can’t move to the next step until we have imbedded the steps beneath</a:t>
            </a:r>
          </a:p>
          <a:p>
            <a:endParaRPr lang="en-US" sz="20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The basic needs are the building blocks to self fulfilment</a:t>
            </a:r>
          </a:p>
          <a:p>
            <a:endParaRPr lang="en-US" sz="20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If the basic needs are taken way the pyramid falls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4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67D7-B783-26DF-2813-C32E1C2BF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97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81D58"/>
                </a:solidFill>
              </a:rPr>
              <a:t>The Basic needs of care home</a:t>
            </a:r>
            <a:br>
              <a:rPr lang="en-US" dirty="0">
                <a:solidFill>
                  <a:srgbClr val="E81D58"/>
                </a:solidFill>
              </a:rPr>
            </a:br>
            <a:r>
              <a:rPr lang="en-US" dirty="0">
                <a:solidFill>
                  <a:srgbClr val="E81D58"/>
                </a:solidFill>
              </a:rPr>
              <a:t>management -Key Lines of enquiry - Safe</a:t>
            </a:r>
            <a:endParaRPr lang="en-GB" dirty="0">
              <a:solidFill>
                <a:srgbClr val="E81D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B620B-347F-FD20-1286-762071E74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40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S1	How do systems, processes and practices safeguard people from abuse?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S2	How are risks to people assessed and their safety monitored and managed so they 	are supported to stay safe and their freedom is respected?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S3	How does the service make sure that there are sufficient numbers of suitable staff  to 	support people to stay safe and meet their needs?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S4	How does the provider ensure the proper and safe use of medicines?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S5	How well are people protected by the prevention and control of infection?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S6	Are lessons learned and improvements made when things go wrong?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37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79477-8806-BF31-4012-0688D67B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E81D58"/>
                </a:solidFill>
              </a:rPr>
              <a:t>What are we missing? - Safe</a:t>
            </a:r>
            <a:endParaRPr lang="en-GB" sz="4000" dirty="0">
              <a:solidFill>
                <a:srgbClr val="E81D58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EDEEA-EB3B-4F3B-FE0A-776C12CFF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700520" cy="4351338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E81D58"/>
                </a:solidFill>
              </a:rPr>
              <a:t>S1 – Issues with the recruitment process</a:t>
            </a:r>
          </a:p>
          <a:p>
            <a:pPr marL="0" indent="0">
              <a:buNone/>
            </a:pPr>
            <a:r>
              <a:rPr lang="en-US" sz="2000" dirty="0"/>
              <a:t>References and DBS not evidenced, Gaps in employment. No PIN tracker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GB" sz="2000" dirty="0">
                <a:solidFill>
                  <a:srgbClr val="E81D58"/>
                </a:solidFill>
              </a:rPr>
              <a:t>S4 – Medication issues</a:t>
            </a:r>
          </a:p>
          <a:p>
            <a:pPr marL="0" indent="0">
              <a:buNone/>
            </a:pPr>
            <a:r>
              <a:rPr lang="en-GB" sz="2000" dirty="0"/>
              <a:t>Lack of oversight, no evidence of audit, competencies, lessons learned from errors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>
                <a:solidFill>
                  <a:srgbClr val="E81D58"/>
                </a:solidFill>
              </a:rPr>
              <a:t>S6- safeguarding </a:t>
            </a:r>
          </a:p>
          <a:p>
            <a:pPr marL="0" indent="0">
              <a:buNone/>
            </a:pPr>
            <a:r>
              <a:rPr lang="en-GB" sz="2000" dirty="0"/>
              <a:t>investigations not evidencing lessons learned. Safeguarding alerts raised by externals, not identified internally. CQC notifications not always raised with safeguarding</a:t>
            </a:r>
            <a:endParaRPr lang="en-US" sz="2000" dirty="0"/>
          </a:p>
        </p:txBody>
      </p:sp>
      <p:pic>
        <p:nvPicPr>
          <p:cNvPr id="12" name="Content Placeholder 11" descr="A pair of hands holding a puzzle&#10;&#10;Description automatically generated with low confidence">
            <a:extLst>
              <a:ext uri="{FF2B5EF4-FFF2-40B4-BE49-F238E27FC236}">
                <a16:creationId xmlns:a16="http://schemas.microsoft.com/office/drawing/2014/main" id="{4C37F250-ADC6-E4E1-451B-87245F72B0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20000" y="2121049"/>
            <a:ext cx="4094480" cy="3487271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6E502D-D5FB-2A89-2401-0EF064880EB3}"/>
              </a:ext>
            </a:extLst>
          </p:cNvPr>
          <p:cNvSpPr txBox="1"/>
          <p:nvPr/>
        </p:nvSpPr>
        <p:spPr>
          <a:xfrm>
            <a:off x="7620000" y="5042575"/>
            <a:ext cx="4094480" cy="23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3" tooltip="https://www.peoplematters.in/blog/employee-relations/ensuring-employee-safety-in-the-workplace-25138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4" tooltip="https://creativecommons.org/licenses/by-nc-sa/3.0/"/>
              </a:rPr>
              <a:t>CC BY-SA-NC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03221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2C956-915C-753A-32D4-2474A4F4B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07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81D58"/>
                </a:solidFill>
              </a:rPr>
              <a:t>The Basic needs of care home </a:t>
            </a:r>
            <a:br>
              <a:rPr lang="en-US" dirty="0">
                <a:solidFill>
                  <a:srgbClr val="E81D58"/>
                </a:solidFill>
              </a:rPr>
            </a:br>
            <a:r>
              <a:rPr lang="en-US" dirty="0">
                <a:solidFill>
                  <a:srgbClr val="E81D58"/>
                </a:solidFill>
              </a:rPr>
              <a:t>management -Key Lines of enquiry- Effective</a:t>
            </a:r>
            <a:endParaRPr lang="en-GB" dirty="0">
              <a:solidFill>
                <a:srgbClr val="E81D58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35019F6-5A8F-38C1-C025-F38314ED1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2185"/>
            <a:ext cx="107950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E1	Are people’s needs and choices assessed and care, treatment and support delivered in 	line with current legislation, standards and evidence-based guidance to achieve 	effective outcomes?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E2	How does the service make sure that staff have the skills, knowledge and experience 	to deliver effective care and support?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E3	How are people supported to eat and drink enough to maintain a balanced diet?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E4	How well do staff, teams and services within and across </a:t>
            </a:r>
            <a:r>
              <a:rPr lang="en-US" sz="2000" dirty="0" err="1"/>
              <a:t>organisations</a:t>
            </a:r>
            <a:r>
              <a:rPr lang="en-US" sz="2000" dirty="0"/>
              <a:t> work together 	to deliver effective care, support and treatment?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76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2C956-915C-753A-32D4-2474A4F4B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32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81D58"/>
                </a:solidFill>
              </a:rPr>
              <a:t>The Basic needs of care home </a:t>
            </a:r>
            <a:br>
              <a:rPr lang="en-US" dirty="0">
                <a:solidFill>
                  <a:srgbClr val="E81D58"/>
                </a:solidFill>
              </a:rPr>
            </a:br>
            <a:r>
              <a:rPr lang="en-US" dirty="0">
                <a:solidFill>
                  <a:srgbClr val="E81D58"/>
                </a:solidFill>
              </a:rPr>
              <a:t>management -Key Lines of enquiry- Effective</a:t>
            </a:r>
            <a:endParaRPr lang="en-GB" dirty="0">
              <a:solidFill>
                <a:srgbClr val="E81D58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35019F6-5A8F-38C1-C025-F38314ED1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2585"/>
            <a:ext cx="107950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E5 	How are people supported to live healthier lives, have access to healthcare services 	and receive ongoing healthcare support?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E6	How are people's individual needs met by the adaptation, design and decoration of 	premises?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E7	Is consent to care and treatment always sought in line with legislation and guidance?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221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79477-8806-BF31-4012-0688D67B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E81D58"/>
                </a:solidFill>
              </a:rPr>
              <a:t>What are we missing? - Effective</a:t>
            </a:r>
            <a:endParaRPr lang="en-GB" sz="4000" dirty="0">
              <a:solidFill>
                <a:srgbClr val="E81D58"/>
              </a:solidFill>
            </a:endParaRP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F75D208D-1913-9F35-B78B-22386F1DF4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55559" y="2242814"/>
            <a:ext cx="4292601" cy="3141986"/>
          </a:xfr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445B0EF-830B-C259-18DF-CA56F1A48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817359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E1 – Lack of understanding of MCA</a:t>
            </a:r>
          </a:p>
          <a:p>
            <a:r>
              <a:rPr lang="en-US" sz="2000" dirty="0"/>
              <a:t>Care plans not built from assessments including MCA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E2 -Training not evidenced effectively</a:t>
            </a:r>
          </a:p>
          <a:p>
            <a:r>
              <a:rPr lang="en-US" sz="2000" dirty="0"/>
              <a:t>Training needs analysis for staff groups</a:t>
            </a:r>
          </a:p>
          <a:p>
            <a:r>
              <a:rPr lang="en-US" sz="2000" dirty="0"/>
              <a:t>Matrix kept live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E7 –Consent not evidenced</a:t>
            </a:r>
          </a:p>
          <a:p>
            <a:r>
              <a:rPr lang="en-US" sz="2000" dirty="0"/>
              <a:t>Evidence in records and in day to day interactions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A1A343-27A0-D23F-AD8D-8B6FE60857F4}"/>
              </a:ext>
            </a:extLst>
          </p:cNvPr>
          <p:cNvSpPr txBox="1"/>
          <p:nvPr/>
        </p:nvSpPr>
        <p:spPr>
          <a:xfrm>
            <a:off x="7655561" y="5224745"/>
            <a:ext cx="2748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tcs.pressbooks.pub/nursingskills/chapter/2-8-functional-health-and-activities-of-daily-living/adl-1024x534-1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124432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B177E-4C3E-700C-AFFA-347CDA65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81D58"/>
                </a:solidFill>
              </a:rPr>
              <a:t>The Basic needs of care home </a:t>
            </a:r>
            <a:br>
              <a:rPr lang="en-US" dirty="0">
                <a:solidFill>
                  <a:srgbClr val="E81D58"/>
                </a:solidFill>
              </a:rPr>
            </a:br>
            <a:r>
              <a:rPr lang="en-US" dirty="0">
                <a:solidFill>
                  <a:srgbClr val="E81D58"/>
                </a:solidFill>
              </a:rPr>
              <a:t>management -Key Lines of enquiry- Caring</a:t>
            </a:r>
            <a:endParaRPr lang="en-GB" dirty="0">
              <a:solidFill>
                <a:srgbClr val="E81D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3499B-4677-15FC-2177-586423A9A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200" dirty="0"/>
              <a:t>C1 	How does the service ensure that people are treated with kindness, respect 	and compassion, and that they are given emotional support when needed?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C2 	How does the service support people to express their views and be actively 	involved in making decisions about their care, support and treatment as far 	as possible?</a:t>
            </a:r>
          </a:p>
          <a:p>
            <a:endParaRPr lang="en-US" sz="2200" dirty="0"/>
          </a:p>
          <a:p>
            <a:r>
              <a:rPr lang="en-US" sz="2200" dirty="0"/>
              <a:t>C3 	How are people's privacy, dignity and independence respected and 	promoted?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2510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lcrum" id="{A4C92090-D86D-4908-B703-88E879E0CC98}" vid="{BA8181CC-BC59-4AA5-87A0-3CCC79D752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Fulcrum Power Point Template v00-01</Template>
  <TotalTime>1356</TotalTime>
  <Words>1235</Words>
  <Application>Microsoft Office PowerPoint</Application>
  <PresentationFormat>Widescreen</PresentationFormat>
  <Paragraphs>126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Outfit</vt:lpstr>
      <vt:lpstr>Custom Design</vt:lpstr>
      <vt:lpstr>Tina Stebbings Business Manager   </vt:lpstr>
      <vt:lpstr>Back to Basics How have we changed?</vt:lpstr>
      <vt:lpstr>The basic needs of life</vt:lpstr>
      <vt:lpstr>The Basic needs of care home management -Key Lines of enquiry - Safe</vt:lpstr>
      <vt:lpstr>What are we missing? - Safe</vt:lpstr>
      <vt:lpstr>The Basic needs of care home  management -Key Lines of enquiry- Effective</vt:lpstr>
      <vt:lpstr>The Basic needs of care home  management -Key Lines of enquiry- Effective</vt:lpstr>
      <vt:lpstr>What are we missing? - Effective</vt:lpstr>
      <vt:lpstr>The Basic needs of care home  management -Key Lines of enquiry- Caring</vt:lpstr>
      <vt:lpstr>What are we missing? - Caring</vt:lpstr>
      <vt:lpstr>The Basic needs of care home  management -Key Lines of enquiry- Responsive</vt:lpstr>
      <vt:lpstr>What are we missing? - Responsive</vt:lpstr>
      <vt:lpstr>The Basic needs of care home  management -Key Lines of enquiry – Well Led</vt:lpstr>
      <vt:lpstr>The Basic needs of care home  management -Key Lines of enquiry – Well Led</vt:lpstr>
      <vt:lpstr>What are we missing – Well Led</vt:lpstr>
      <vt:lpstr>Get the basics right on the way  to the best care service that you can deliver!</vt:lpstr>
      <vt:lpstr>      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Tina Stebbings  Business Manager</dc:title>
  <dc:creator>OLIVIA LUCAS</dc:creator>
  <cp:lastModifiedBy>Peter</cp:lastModifiedBy>
  <cp:revision>3</cp:revision>
  <dcterms:created xsi:type="dcterms:W3CDTF">2022-11-03T12:40:39Z</dcterms:created>
  <dcterms:modified xsi:type="dcterms:W3CDTF">2022-11-16T08:56:45Z</dcterms:modified>
</cp:coreProperties>
</file>