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theme/theme1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82" r:id="rId5"/>
    <p:sldMasterId id="2147483684" r:id="rId6"/>
    <p:sldMasterId id="2147483731" r:id="rId7"/>
    <p:sldMasterId id="2147483735" r:id="rId8"/>
    <p:sldMasterId id="2147483744" r:id="rId9"/>
    <p:sldMasterId id="2147483748" r:id="rId10"/>
    <p:sldMasterId id="2147483751" r:id="rId11"/>
    <p:sldMasterId id="2147483762" r:id="rId12"/>
    <p:sldMasterId id="2147483766" r:id="rId13"/>
    <p:sldMasterId id="2147483774" r:id="rId14"/>
    <p:sldMasterId id="2147483777" r:id="rId15"/>
    <p:sldMasterId id="2147483780" r:id="rId16"/>
    <p:sldMasterId id="2147483784" r:id="rId17"/>
    <p:sldMasterId id="2147483794" r:id="rId18"/>
    <p:sldMasterId id="2147483805" r:id="rId19"/>
    <p:sldMasterId id="2147483808" r:id="rId20"/>
    <p:sldMasterId id="2147483817" r:id="rId21"/>
    <p:sldMasterId id="2147483832" r:id="rId22"/>
    <p:sldMasterId id="2147483835" r:id="rId23"/>
  </p:sldMasterIdLst>
  <p:notesMasterIdLst>
    <p:notesMasterId r:id="rId31"/>
  </p:notesMasterIdLst>
  <p:handoutMasterIdLst>
    <p:handoutMasterId r:id="rId32"/>
  </p:handoutMasterIdLst>
  <p:sldIdLst>
    <p:sldId id="470" r:id="rId24"/>
    <p:sldId id="1327" r:id="rId25"/>
    <p:sldId id="1329" r:id="rId26"/>
    <p:sldId id="1340" r:id="rId27"/>
    <p:sldId id="1341" r:id="rId28"/>
    <p:sldId id="1328" r:id="rId29"/>
    <p:sldId id="307"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005EB8"/>
    <a:srgbClr val="E87722"/>
    <a:srgbClr val="FFB81C"/>
    <a:srgbClr val="A20067"/>
    <a:srgbClr val="008C95"/>
    <a:srgbClr val="CACACA"/>
    <a:srgbClr val="BA0C2F"/>
    <a:srgbClr val="00A651"/>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8EB68-4ADD-4278-8BD2-6C14B19106ED}" v="13" dt="2022-10-14T08:49:08.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autoAdjust="0"/>
    <p:restoredTop sz="69771" autoAdjust="0"/>
  </p:normalViewPr>
  <p:slideViewPr>
    <p:cSldViewPr snapToGrid="0" snapToObjects="1">
      <p:cViewPr varScale="1">
        <p:scale>
          <a:sx n="55" d="100"/>
          <a:sy n="55" d="100"/>
        </p:scale>
        <p:origin x="176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3.xml"/><Relationship Id="rId21" Type="http://schemas.openxmlformats.org/officeDocument/2006/relationships/slideMaster" Target="slideMasters/slideMaster18.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nthony" userId="f310918a-a104-4d78-8ecd-7edaca9f1028" providerId="ADAL" clId="{AE08EB68-4ADD-4278-8BD2-6C14B19106ED}"/>
    <pc:docChg chg="custSel delSld modSld sldOrd">
      <pc:chgData name="Laura Anthony" userId="f310918a-a104-4d78-8ecd-7edaca9f1028" providerId="ADAL" clId="{AE08EB68-4ADD-4278-8BD2-6C14B19106ED}" dt="2022-10-14T08:55:02.010" v="829" actId="1076"/>
      <pc:docMkLst>
        <pc:docMk/>
      </pc:docMkLst>
      <pc:sldChg chg="modSp mod">
        <pc:chgData name="Laura Anthony" userId="f310918a-a104-4d78-8ecd-7edaca9f1028" providerId="ADAL" clId="{AE08EB68-4ADD-4278-8BD2-6C14B19106ED}" dt="2022-10-12T16:22:08.118" v="86" actId="6549"/>
        <pc:sldMkLst>
          <pc:docMk/>
          <pc:sldMk cId="2569092043" sldId="307"/>
        </pc:sldMkLst>
        <pc:spChg chg="mod">
          <ac:chgData name="Laura Anthony" userId="f310918a-a104-4d78-8ecd-7edaca9f1028" providerId="ADAL" clId="{AE08EB68-4ADD-4278-8BD2-6C14B19106ED}" dt="2022-10-12T16:22:08.118" v="86" actId="6549"/>
          <ac:spMkLst>
            <pc:docMk/>
            <pc:sldMk cId="2569092043" sldId="307"/>
            <ac:spMk id="143363" creationId="{00000000-0000-0000-0000-000000000000}"/>
          </ac:spMkLst>
        </pc:spChg>
      </pc:sldChg>
      <pc:sldChg chg="modSp mod modNotesTx">
        <pc:chgData name="Laura Anthony" userId="f310918a-a104-4d78-8ecd-7edaca9f1028" providerId="ADAL" clId="{AE08EB68-4ADD-4278-8BD2-6C14B19106ED}" dt="2022-10-14T08:53:36.269" v="820" actId="20577"/>
        <pc:sldMkLst>
          <pc:docMk/>
          <pc:sldMk cId="1711518252" sldId="470"/>
        </pc:sldMkLst>
        <pc:spChg chg="mod">
          <ac:chgData name="Laura Anthony" userId="f310918a-a104-4d78-8ecd-7edaca9f1028" providerId="ADAL" clId="{AE08EB68-4ADD-4278-8BD2-6C14B19106ED}" dt="2022-10-12T16:21:21.642" v="83" actId="20577"/>
          <ac:spMkLst>
            <pc:docMk/>
            <pc:sldMk cId="1711518252" sldId="470"/>
            <ac:spMk id="2" creationId="{35586D3D-5CCE-49F0-9F55-EB08672F0B18}"/>
          </ac:spMkLst>
        </pc:spChg>
      </pc:sldChg>
      <pc:sldChg chg="del">
        <pc:chgData name="Laura Anthony" userId="f310918a-a104-4d78-8ecd-7edaca9f1028" providerId="ADAL" clId="{AE08EB68-4ADD-4278-8BD2-6C14B19106ED}" dt="2022-10-12T16:23:54.324" v="186" actId="47"/>
        <pc:sldMkLst>
          <pc:docMk/>
          <pc:sldMk cId="1079007479" sldId="477"/>
        </pc:sldMkLst>
      </pc:sldChg>
      <pc:sldChg chg="del">
        <pc:chgData name="Laura Anthony" userId="f310918a-a104-4d78-8ecd-7edaca9f1028" providerId="ADAL" clId="{AE08EB68-4ADD-4278-8BD2-6C14B19106ED}" dt="2022-10-12T16:23:51.726" v="180" actId="47"/>
        <pc:sldMkLst>
          <pc:docMk/>
          <pc:sldMk cId="1229762095" sldId="478"/>
        </pc:sldMkLst>
      </pc:sldChg>
      <pc:sldChg chg="del">
        <pc:chgData name="Laura Anthony" userId="f310918a-a104-4d78-8ecd-7edaca9f1028" providerId="ADAL" clId="{AE08EB68-4ADD-4278-8BD2-6C14B19106ED}" dt="2022-10-12T16:23:53.271" v="184" actId="47"/>
        <pc:sldMkLst>
          <pc:docMk/>
          <pc:sldMk cId="1848447315" sldId="479"/>
        </pc:sldMkLst>
      </pc:sldChg>
      <pc:sldChg chg="del">
        <pc:chgData name="Laura Anthony" userId="f310918a-a104-4d78-8ecd-7edaca9f1028" providerId="ADAL" clId="{AE08EB68-4ADD-4278-8BD2-6C14B19106ED}" dt="2022-10-12T16:23:53.706" v="185" actId="47"/>
        <pc:sldMkLst>
          <pc:docMk/>
          <pc:sldMk cId="2243271526" sldId="480"/>
        </pc:sldMkLst>
      </pc:sldChg>
      <pc:sldChg chg="del">
        <pc:chgData name="Laura Anthony" userId="f310918a-a104-4d78-8ecd-7edaca9f1028" providerId="ADAL" clId="{AE08EB68-4ADD-4278-8BD2-6C14B19106ED}" dt="2022-10-12T16:23:52.882" v="183" actId="47"/>
        <pc:sldMkLst>
          <pc:docMk/>
          <pc:sldMk cId="840414506" sldId="481"/>
        </pc:sldMkLst>
      </pc:sldChg>
      <pc:sldChg chg="del">
        <pc:chgData name="Laura Anthony" userId="f310918a-a104-4d78-8ecd-7edaca9f1028" providerId="ADAL" clId="{AE08EB68-4ADD-4278-8BD2-6C14B19106ED}" dt="2022-10-12T16:23:52.182" v="181" actId="47"/>
        <pc:sldMkLst>
          <pc:docMk/>
          <pc:sldMk cId="3855286333" sldId="482"/>
        </pc:sldMkLst>
      </pc:sldChg>
      <pc:sldChg chg="del">
        <pc:chgData name="Laura Anthony" userId="f310918a-a104-4d78-8ecd-7edaca9f1028" providerId="ADAL" clId="{AE08EB68-4ADD-4278-8BD2-6C14B19106ED}" dt="2022-10-12T16:23:52.526" v="182" actId="47"/>
        <pc:sldMkLst>
          <pc:docMk/>
          <pc:sldMk cId="3775210427" sldId="483"/>
        </pc:sldMkLst>
      </pc:sldChg>
      <pc:sldChg chg="addSp delSp modSp mod ord modNotesTx">
        <pc:chgData name="Laura Anthony" userId="f310918a-a104-4d78-8ecd-7edaca9f1028" providerId="ADAL" clId="{AE08EB68-4ADD-4278-8BD2-6C14B19106ED}" dt="2022-10-14T08:55:02.010" v="829" actId="1076"/>
        <pc:sldMkLst>
          <pc:docMk/>
          <pc:sldMk cId="2037629703" sldId="1328"/>
        </pc:sldMkLst>
        <pc:spChg chg="add mod">
          <ac:chgData name="Laura Anthony" userId="f310918a-a104-4d78-8ecd-7edaca9f1028" providerId="ADAL" clId="{AE08EB68-4ADD-4278-8BD2-6C14B19106ED}" dt="2022-10-14T08:54:56.646" v="828" actId="20577"/>
          <ac:spMkLst>
            <pc:docMk/>
            <pc:sldMk cId="2037629703" sldId="1328"/>
            <ac:spMk id="3" creationId="{C3E33C5C-225C-15EE-65B2-4C8C3A495FBF}"/>
          </ac:spMkLst>
        </pc:spChg>
        <pc:spChg chg="mod">
          <ac:chgData name="Laura Anthony" userId="f310918a-a104-4d78-8ecd-7edaca9f1028" providerId="ADAL" clId="{AE08EB68-4ADD-4278-8BD2-6C14B19106ED}" dt="2022-10-12T16:23:50.172" v="179" actId="14100"/>
          <ac:spMkLst>
            <pc:docMk/>
            <pc:sldMk cId="2037629703" sldId="1328"/>
            <ac:spMk id="5" creationId="{3301E6BF-414F-CD40-152C-178CD3670FB8}"/>
          </ac:spMkLst>
        </pc:spChg>
        <pc:spChg chg="mod">
          <ac:chgData name="Laura Anthony" userId="f310918a-a104-4d78-8ecd-7edaca9f1028" providerId="ADAL" clId="{AE08EB68-4ADD-4278-8BD2-6C14B19106ED}" dt="2022-10-12T16:23:09.167" v="121" actId="20577"/>
          <ac:spMkLst>
            <pc:docMk/>
            <pc:sldMk cId="2037629703" sldId="1328"/>
            <ac:spMk id="7" creationId="{EB9C368D-B103-061C-6C2A-4D0F59B49EA1}"/>
          </ac:spMkLst>
        </pc:spChg>
        <pc:spChg chg="del mod">
          <ac:chgData name="Laura Anthony" userId="f310918a-a104-4d78-8ecd-7edaca9f1028" providerId="ADAL" clId="{AE08EB68-4ADD-4278-8BD2-6C14B19106ED}" dt="2022-10-12T16:23:14.810" v="124"/>
          <ac:spMkLst>
            <pc:docMk/>
            <pc:sldMk cId="2037629703" sldId="1328"/>
            <ac:spMk id="8" creationId="{C3371D74-AA31-0E21-CD0C-E62F2812888E}"/>
          </ac:spMkLst>
        </pc:spChg>
        <pc:picChg chg="add mod">
          <ac:chgData name="Laura Anthony" userId="f310918a-a104-4d78-8ecd-7edaca9f1028" providerId="ADAL" clId="{AE08EB68-4ADD-4278-8BD2-6C14B19106ED}" dt="2022-10-14T08:55:02.010" v="829" actId="1076"/>
          <ac:picMkLst>
            <pc:docMk/>
            <pc:sldMk cId="2037629703" sldId="1328"/>
            <ac:picMk id="2" creationId="{846275FC-30F0-46E8-B1A8-6E5C35E4429F}"/>
          </ac:picMkLst>
        </pc:picChg>
        <pc:picChg chg="del">
          <ac:chgData name="Laura Anthony" userId="f310918a-a104-4d78-8ecd-7edaca9f1028" providerId="ADAL" clId="{AE08EB68-4ADD-4278-8BD2-6C14B19106ED}" dt="2022-10-12T16:23:28.524" v="128" actId="478"/>
          <ac:picMkLst>
            <pc:docMk/>
            <pc:sldMk cId="2037629703" sldId="1328"/>
            <ac:picMk id="12" creationId="{3864FDC3-E78A-1A33-097B-3E6666E16AC8}"/>
          </ac:picMkLst>
        </pc:picChg>
      </pc:sldChg>
      <pc:sldChg chg="addSp delSp modSp mod modNotesTx">
        <pc:chgData name="Laura Anthony" userId="f310918a-a104-4d78-8ecd-7edaca9f1028" providerId="ADAL" clId="{AE08EB68-4ADD-4278-8BD2-6C14B19106ED}" dt="2022-10-14T08:54:05.778" v="822" actId="113"/>
        <pc:sldMkLst>
          <pc:docMk/>
          <pc:sldMk cId="1463647379" sldId="1329"/>
        </pc:sldMkLst>
        <pc:spChg chg="add mod">
          <ac:chgData name="Laura Anthony" userId="f310918a-a104-4d78-8ecd-7edaca9f1028" providerId="ADAL" clId="{AE08EB68-4ADD-4278-8BD2-6C14B19106ED}" dt="2022-10-14T08:54:05.778" v="822" actId="113"/>
          <ac:spMkLst>
            <pc:docMk/>
            <pc:sldMk cId="1463647379" sldId="1329"/>
            <ac:spMk id="2" creationId="{63BBBAD6-B425-4A94-6766-3B9B26CE3936}"/>
          </ac:spMkLst>
        </pc:spChg>
        <pc:spChg chg="mod">
          <ac:chgData name="Laura Anthony" userId="f310918a-a104-4d78-8ecd-7edaca9f1028" providerId="ADAL" clId="{AE08EB68-4ADD-4278-8BD2-6C14B19106ED}" dt="2022-10-12T16:23:45.991" v="178" actId="14100"/>
          <ac:spMkLst>
            <pc:docMk/>
            <pc:sldMk cId="1463647379" sldId="1329"/>
            <ac:spMk id="5" creationId="{3301E6BF-414F-CD40-152C-178CD3670FB8}"/>
          </ac:spMkLst>
        </pc:spChg>
        <pc:spChg chg="mod">
          <ac:chgData name="Laura Anthony" userId="f310918a-a104-4d78-8ecd-7edaca9f1028" providerId="ADAL" clId="{AE08EB68-4ADD-4278-8BD2-6C14B19106ED}" dt="2022-10-12T16:23:31.708" v="129" actId="20577"/>
          <ac:spMkLst>
            <pc:docMk/>
            <pc:sldMk cId="1463647379" sldId="1329"/>
            <ac:spMk id="7" creationId="{EB9C368D-B103-061C-6C2A-4D0F59B49EA1}"/>
          </ac:spMkLst>
        </pc:spChg>
        <pc:spChg chg="del">
          <ac:chgData name="Laura Anthony" userId="f310918a-a104-4d78-8ecd-7edaca9f1028" providerId="ADAL" clId="{AE08EB68-4ADD-4278-8BD2-6C14B19106ED}" dt="2022-10-12T16:23:21.714" v="125" actId="478"/>
          <ac:spMkLst>
            <pc:docMk/>
            <pc:sldMk cId="1463647379" sldId="1329"/>
            <ac:spMk id="8" creationId="{C3371D74-AA31-0E21-CD0C-E62F2812888E}"/>
          </ac:spMkLst>
        </pc:spChg>
        <pc:picChg chg="del">
          <ac:chgData name="Laura Anthony" userId="f310918a-a104-4d78-8ecd-7edaca9f1028" providerId="ADAL" clId="{AE08EB68-4ADD-4278-8BD2-6C14B19106ED}" dt="2022-10-12T16:23:26.069" v="127" actId="478"/>
          <ac:picMkLst>
            <pc:docMk/>
            <pc:sldMk cId="1463647379" sldId="1329"/>
            <ac:picMk id="12" creationId="{3864FDC3-E78A-1A33-097B-3E6666E16AC8}"/>
          </ac:picMkLst>
        </pc:picChg>
      </pc:sldChg>
      <pc:sldChg chg="modSp del mod">
        <pc:chgData name="Laura Anthony" userId="f310918a-a104-4d78-8ecd-7edaca9f1028" providerId="ADAL" clId="{AE08EB68-4ADD-4278-8BD2-6C14B19106ED}" dt="2022-10-13T16:32:48.914" v="465" actId="47"/>
        <pc:sldMkLst>
          <pc:docMk/>
          <pc:sldMk cId="1992993354" sldId="1330"/>
        </pc:sldMkLst>
        <pc:spChg chg="mod">
          <ac:chgData name="Laura Anthony" userId="f310918a-a104-4d78-8ecd-7edaca9f1028" providerId="ADAL" clId="{AE08EB68-4ADD-4278-8BD2-6C14B19106ED}" dt="2022-10-12T16:24:05.786" v="221" actId="20577"/>
          <ac:spMkLst>
            <pc:docMk/>
            <pc:sldMk cId="1992993354" sldId="1330"/>
            <ac:spMk id="5" creationId="{3301E6BF-414F-CD40-152C-178CD3670FB8}"/>
          </ac:spMkLst>
        </pc:spChg>
      </pc:sldChg>
      <pc:sldChg chg="modSp mod">
        <pc:chgData name="Laura Anthony" userId="f310918a-a104-4d78-8ecd-7edaca9f1028" providerId="ADAL" clId="{AE08EB68-4ADD-4278-8BD2-6C14B19106ED}" dt="2022-10-13T16:33:08.346" v="537" actId="20577"/>
        <pc:sldMkLst>
          <pc:docMk/>
          <pc:sldMk cId="2600976079" sldId="1340"/>
        </pc:sldMkLst>
        <pc:spChg chg="mod">
          <ac:chgData name="Laura Anthony" userId="f310918a-a104-4d78-8ecd-7edaca9f1028" providerId="ADAL" clId="{AE08EB68-4ADD-4278-8BD2-6C14B19106ED}" dt="2022-10-12T16:25:24.725" v="227" actId="20577"/>
          <ac:spMkLst>
            <pc:docMk/>
            <pc:sldMk cId="2600976079" sldId="1340"/>
            <ac:spMk id="2" creationId="{76B86340-7BCD-3307-5178-61B5D923D3CB}"/>
          </ac:spMkLst>
        </pc:spChg>
        <pc:spChg chg="mod">
          <ac:chgData name="Laura Anthony" userId="f310918a-a104-4d78-8ecd-7edaca9f1028" providerId="ADAL" clId="{AE08EB68-4ADD-4278-8BD2-6C14B19106ED}" dt="2022-10-13T16:33:08.346" v="537" actId="20577"/>
          <ac:spMkLst>
            <pc:docMk/>
            <pc:sldMk cId="2600976079" sldId="1340"/>
            <ac:spMk id="3" creationId="{332CC384-109E-CB88-CC6F-DF578ACBFDFF}"/>
          </ac:spMkLst>
        </pc:spChg>
      </pc:sldChg>
      <pc:sldChg chg="addSp modSp mod modNotesTx">
        <pc:chgData name="Laura Anthony" userId="f310918a-a104-4d78-8ecd-7edaca9f1028" providerId="ADAL" clId="{AE08EB68-4ADD-4278-8BD2-6C14B19106ED}" dt="2022-10-14T08:54:33.290" v="823" actId="1076"/>
        <pc:sldMkLst>
          <pc:docMk/>
          <pc:sldMk cId="2385736103" sldId="1341"/>
        </pc:sldMkLst>
        <pc:spChg chg="mod">
          <ac:chgData name="Laura Anthony" userId="f310918a-a104-4d78-8ecd-7edaca9f1028" providerId="ADAL" clId="{AE08EB68-4ADD-4278-8BD2-6C14B19106ED}" dt="2022-10-13T16:12:14.514" v="359" actId="1076"/>
          <ac:spMkLst>
            <pc:docMk/>
            <pc:sldMk cId="2385736103" sldId="1341"/>
            <ac:spMk id="2" creationId="{76B86340-7BCD-3307-5178-61B5D923D3CB}"/>
          </ac:spMkLst>
        </pc:spChg>
        <pc:spChg chg="mod">
          <ac:chgData name="Laura Anthony" userId="f310918a-a104-4d78-8ecd-7edaca9f1028" providerId="ADAL" clId="{AE08EB68-4ADD-4278-8BD2-6C14B19106ED}" dt="2022-10-13T16:10:29.896" v="232" actId="20577"/>
          <ac:spMkLst>
            <pc:docMk/>
            <pc:sldMk cId="2385736103" sldId="1341"/>
            <ac:spMk id="3" creationId="{332CC384-109E-CB88-CC6F-DF578ACBFDFF}"/>
          </ac:spMkLst>
        </pc:spChg>
        <pc:spChg chg="add mod">
          <ac:chgData name="Laura Anthony" userId="f310918a-a104-4d78-8ecd-7edaca9f1028" providerId="ADAL" clId="{AE08EB68-4ADD-4278-8BD2-6C14B19106ED}" dt="2022-10-14T08:54:33.290" v="823" actId="1076"/>
          <ac:spMkLst>
            <pc:docMk/>
            <pc:sldMk cId="2385736103" sldId="1341"/>
            <ac:spMk id="5" creationId="{65B01589-CDFC-327B-FDFA-4D3C3955D79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3CB820-A449-A448-B1AD-1FAD9D18D087}" type="datetimeFigureOut">
              <a:rPr lang="en-GB" smtClean="0"/>
              <a:t>14/10/2022</a:t>
            </a:fld>
            <a:endParaRPr lang="en-GB" dirty="0"/>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dirty="0"/>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E30D2-496F-4335-94FD-7CD205B40B2C}" type="datetimeFigureOut">
              <a:rPr lang="en-GB" smtClean="0"/>
              <a:t>14/10/2022</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dirty="0"/>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53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1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71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80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15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136C29C-A943-497B-8BA6-EDAA9719ED70}"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13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18.xml"/><Relationship Id="rId4" Type="http://schemas.openxmlformats.org/officeDocument/2006/relationships/image" Target="../media/image47.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Master" Target="../slideMasters/slideMaster1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1967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85822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340539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13D1A1-3793-4EDA-AB4E-082A2834426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DCFD551D-D656-4ABC-BF93-1B89F475BE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367900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3CB36D2-74EE-477E-A39A-68EF4F66781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0A180D6E-22D9-4CE4-8871-415EB62BAC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456702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CFD521C-F8C1-4C93-889C-1AEAFFA1B48C}"/>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C7499CFD-4C70-4439-BE7E-CF79DBFFE4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02398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2B23E4F-B025-45D0-B95A-4DA9BFCCBD08}"/>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22B29865-DC30-47AB-9BAD-3F66382472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777599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B0B3752-AEA7-4D58-A981-B904DFA3A4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AF148E0A-68B5-41D4-949B-6F162D7518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010725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8114543-31D8-46A8-9C33-33CE18D4A9B5}"/>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3BDE48D-9D15-4A0F-9E08-87384B813F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5843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8CB8298-51BD-4B88-95BE-B53940BEDC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844728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DF3B0ED-0FF8-48FC-B7DD-4D44773432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9641A3C-36EE-4D19-8A5D-E717FFC2F8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942101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951370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848678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498411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99609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016752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04495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870096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5606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2020824"/>
            <a:ext cx="6096000" cy="2816352"/>
          </a:xfrm>
          <a:prstGeom prst="rect">
            <a:avLst/>
          </a:prstGeom>
        </p:spPr>
      </p:pic>
    </p:spTree>
    <p:extLst>
      <p:ext uri="{BB962C8B-B14F-4D97-AF65-F5344CB8AC3E}">
        <p14:creationId xmlns:p14="http://schemas.microsoft.com/office/powerpoint/2010/main" val="449294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985240"/>
            <a:ext cx="6096000" cy="2816352"/>
          </a:xfrm>
          <a:prstGeom prst="rect">
            <a:avLst/>
          </a:prstGeom>
        </p:spPr>
      </p:pic>
      <p:sp>
        <p:nvSpPr>
          <p:cNvPr id="2" name="TextBox 1"/>
          <p:cNvSpPr txBox="1"/>
          <p:nvPr userDrawn="1"/>
        </p:nvSpPr>
        <p:spPr>
          <a:xfrm>
            <a:off x="1524000" y="3988107"/>
            <a:ext cx="6209841" cy="1015663"/>
          </a:xfrm>
          <a:prstGeom prst="rect">
            <a:avLst/>
          </a:prstGeom>
          <a:noFill/>
        </p:spPr>
        <p:txBody>
          <a:bodyPr wrap="square" rtlCol="0">
            <a:spAutoFit/>
          </a:bodyPr>
          <a:lstStyle/>
          <a:p>
            <a:pPr algn="ctr"/>
            <a:r>
              <a:rPr lang="en-GB" sz="6000" dirty="0">
                <a:solidFill>
                  <a:schemeClr val="tx1"/>
                </a:solidFill>
              </a:rPr>
              <a:t>Thank</a:t>
            </a:r>
            <a:r>
              <a:rPr lang="en-GB" sz="6000" baseline="0" dirty="0">
                <a:solidFill>
                  <a:schemeClr val="tx1"/>
                </a:solidFill>
              </a:rPr>
              <a:t> you</a:t>
            </a:r>
            <a:endParaRPr lang="en-GB" sz="6000" dirty="0">
              <a:solidFill>
                <a:schemeClr val="tx1"/>
              </a:solidFill>
            </a:endParaRPr>
          </a:p>
        </p:txBody>
      </p:sp>
    </p:spTree>
    <p:extLst>
      <p:ext uri="{BB962C8B-B14F-4D97-AF65-F5344CB8AC3E}">
        <p14:creationId xmlns:p14="http://schemas.microsoft.com/office/powerpoint/2010/main" val="306962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857946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25937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147990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525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363623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254014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756157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59419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457153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55762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348192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46704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52961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09856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28177556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45571588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83875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40742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53024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364253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496598761"/>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68304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6557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856907344"/>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629528016"/>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281978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4483147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429179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6574378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881672556"/>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004310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01843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5533294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3503672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8949253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35633743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3893895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16645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581099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7790685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79247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98471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A08E0-3200-4CD6-B61A-6887A2A710AF}" type="datetimeFigureOut">
              <a:rPr lang="en-GB" smtClean="0"/>
              <a:t>14/10/2022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489E263-A1DA-402D-8D0A-9845D8AEE218}" type="slidenum">
              <a:rPr lang="en-GB" smtClean="0"/>
              <a:t>‹#›</a:t>
            </a:fld>
            <a:endParaRPr lang="en-GB" dirty="0"/>
          </a:p>
        </p:txBody>
      </p:sp>
    </p:spTree>
    <p:extLst>
      <p:ext uri="{BB962C8B-B14F-4D97-AF65-F5344CB8AC3E}">
        <p14:creationId xmlns:p14="http://schemas.microsoft.com/office/powerpoint/2010/main" val="4436625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592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6"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8854406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500563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1719344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04562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P300">
    <p:spTree>
      <p:nvGrpSpPr>
        <p:cNvPr id="1" name=""/>
        <p:cNvGrpSpPr/>
        <p:nvPr/>
      </p:nvGrpSpPr>
      <p:grpSpPr>
        <a:xfrm>
          <a:off x="0" y="0"/>
          <a:ext cx="0" cy="0"/>
          <a:chOff x="0" y="0"/>
          <a:chExt cx="0" cy="0"/>
        </a:xfrm>
      </p:grpSpPr>
      <p:sp>
        <p:nvSpPr>
          <p:cNvPr id="5" name="Rectangle 4"/>
          <p:cNvSpPr/>
          <p:nvPr userDrawn="1"/>
        </p:nvSpPr>
        <p:spPr>
          <a:xfrm>
            <a:off x="123825" y="169863"/>
            <a:ext cx="9020175" cy="593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Rectangle 5"/>
          <p:cNvSpPr/>
          <p:nvPr userDrawn="1"/>
        </p:nvSpPr>
        <p:spPr>
          <a:xfrm>
            <a:off x="0" y="0"/>
            <a:ext cx="9144000" cy="685800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8350" y="5780088"/>
            <a:ext cx="15843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211857" y="1454228"/>
            <a:ext cx="6588087" cy="2539023"/>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Picture Placeholder 9"/>
          <p:cNvSpPr>
            <a:spLocks noGrp="1"/>
          </p:cNvSpPr>
          <p:nvPr>
            <p:ph type="pic" sz="quarter" idx="10"/>
          </p:nvPr>
        </p:nvSpPr>
        <p:spPr>
          <a:xfrm>
            <a:off x="585675" y="2152030"/>
            <a:ext cx="457373" cy="457373"/>
          </a:xfrm>
          <a:prstGeom prst="rect">
            <a:avLst/>
          </a:prstGeom>
          <a:blipFill>
            <a:blip r:embed="rId3"/>
            <a:stretch>
              <a:fillRect/>
            </a:stretch>
          </a:blipFill>
        </p:spPr>
        <p:txBody>
          <a:bodyPr/>
          <a:lstStyle>
            <a:lvl1pPr marL="0" indent="0">
              <a:buNone/>
              <a:defRPr sz="800">
                <a:latin typeface="Arial" pitchFamily="34" charset="0"/>
                <a:cs typeface="Arial" pitchFamily="34" charset="0"/>
              </a:defRPr>
            </a:lvl1pPr>
          </a:lstStyle>
          <a:p>
            <a:pPr lvl="0"/>
            <a:r>
              <a:rPr lang="en-US" noProof="0"/>
              <a:t>Click icon to add picture</a:t>
            </a:r>
            <a:endParaRPr lang="en-GB" noProof="0" dirty="0"/>
          </a:p>
        </p:txBody>
      </p:sp>
      <p:sp>
        <p:nvSpPr>
          <p:cNvPr id="12" name="Picture Placeholder 11"/>
          <p:cNvSpPr>
            <a:spLocks noGrp="1"/>
          </p:cNvSpPr>
          <p:nvPr>
            <p:ph type="pic" sz="quarter" idx="11"/>
          </p:nvPr>
        </p:nvSpPr>
        <p:spPr>
          <a:xfrm>
            <a:off x="8152482" y="2803620"/>
            <a:ext cx="457373" cy="457373"/>
          </a:xfrm>
          <a:prstGeom prst="rect">
            <a:avLst/>
          </a:prstGeom>
          <a:blipFill>
            <a:blip r:embed="rId4"/>
            <a:stretch>
              <a:fillRect/>
            </a:stretch>
          </a:blipFill>
        </p:spPr>
        <p:txBody>
          <a:bodyPr/>
          <a:lstStyle>
            <a:lvl1pPr marL="0" indent="0">
              <a:buNone/>
              <a:defRPr lang="en-GB" sz="800" dirty="0">
                <a:latin typeface="Arial" pitchFamily="34" charset="0"/>
                <a:cs typeface="Arial" pitchFamily="34" charset="0"/>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26747084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8"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9935215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1"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2"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7347111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1"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2"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3"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5161634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608762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7259109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SA">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Rectangle 8"/>
          <p:cNvSpPr/>
          <p:nvPr userDrawn="1"/>
        </p:nvSpPr>
        <p:spPr>
          <a:xfrm>
            <a:off x="5748338" y="288925"/>
            <a:ext cx="3395662" cy="109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50088" y="157163"/>
            <a:ext cx="196215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8"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1593396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020888"/>
            <a:ext cx="6096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7162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985838"/>
            <a:ext cx="6096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1524000" y="3987800"/>
            <a:ext cx="6210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r>
              <a:rPr lang="en-GB" sz="6000">
                <a:solidFill>
                  <a:prstClr val="black"/>
                </a:solidFill>
                <a:cs typeface="Arial" charset="0"/>
              </a:rPr>
              <a:t>Thank you</a:t>
            </a:r>
          </a:p>
        </p:txBody>
      </p:sp>
    </p:spTree>
    <p:extLst>
      <p:ext uri="{BB962C8B-B14F-4D97-AF65-F5344CB8AC3E}">
        <p14:creationId xmlns:p14="http://schemas.microsoft.com/office/powerpoint/2010/main" val="18070746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0720735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670721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9160070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42094556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26892648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8.jp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4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43.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4.jpeg"/><Relationship Id="rId5" Type="http://schemas.openxmlformats.org/officeDocument/2006/relationships/slideLayout" Target="../slideLayouts/slideLayout50.xml"/><Relationship Id="rId10" Type="http://schemas.openxmlformats.org/officeDocument/2006/relationships/theme" Target="../theme/theme14.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4.jpe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1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4.jpeg"/><Relationship Id="rId4" Type="http://schemas.openxmlformats.org/officeDocument/2006/relationships/slideLayout" Target="../slideLayouts/slideLayout7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40.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image" Target="../media/image39.png"/><Relationship Id="rId2" Type="http://schemas.openxmlformats.org/officeDocument/2006/relationships/slideLayout" Target="../slideLayouts/slideLayout76.xml"/><Relationship Id="rId16" Type="http://schemas.openxmlformats.org/officeDocument/2006/relationships/image" Target="../media/image38.jpe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18.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5" Type="http://schemas.openxmlformats.org/officeDocument/2006/relationships/image" Target="../media/image1.jpeg"/><Relationship Id="rId4"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8.jpg"/><Relationship Id="rId4" Type="http://schemas.openxmlformats.org/officeDocument/2006/relationships/slideLayout" Target="../slideLayouts/slideLayout1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8.jpg"/><Relationship Id="rId4" Type="http://schemas.openxmlformats.org/officeDocument/2006/relationships/slideLayout" Target="../slideLayouts/slideLayout2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5809F9BF-7DD7-325A-9AA1-0956551CD81F}"/>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700"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744858" y="0"/>
            <a:ext cx="1399142" cy="1399142"/>
          </a:xfrm>
          <a:prstGeom prst="rect">
            <a:avLst/>
          </a:prstGeom>
        </p:spPr>
      </p:pic>
      <p:sp>
        <p:nvSpPr>
          <p:cNvPr id="3" name="TextBox 2">
            <a:extLst>
              <a:ext uri="{FF2B5EF4-FFF2-40B4-BE49-F238E27FC236}">
                <a16:creationId xmlns:a16="http://schemas.microsoft.com/office/drawing/2014/main" id="{9255C3E0-6168-4A02-F5C6-EEC896184785}"/>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28849081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AC9E9B4C-E10E-AA8D-9D4B-544659C22931}"/>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473098525"/>
      </p:ext>
    </p:extLst>
  </p:cSld>
  <p:clrMap bg1="lt1" tx1="dk1" bg2="lt2" tx2="dk2" accent1="accent1" accent2="accent2" accent3="accent3" accent4="accent4" accent5="accent5" accent6="accent6" hlink="hlink" folHlink="folHlink"/>
  <p:sldLayoutIdLst>
    <p:sldLayoutId id="214748377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764C52A2-E159-C553-E177-8219F220850F}"/>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69304206"/>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F7C163FE-F604-E92F-ED34-604D29154CDE}"/>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700436326"/>
      </p:ext>
    </p:extLst>
  </p:cSld>
  <p:clrMap bg1="lt1" tx1="dk1" bg2="lt2" tx2="dk2" accent1="accent1" accent2="accent2" accent3="accent3" accent4="accent4" accent5="accent5" accent6="accent6" hlink="hlink" folHlink="folHlink"/>
  <p:sldLayoutIdLst>
    <p:sldLayoutId id="2147483781" r:id="rId1"/>
    <p:sldLayoutId id="21474837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
        <p:nvSpPr>
          <p:cNvPr id="4" name="TextBox 3">
            <a:extLst>
              <a:ext uri="{FF2B5EF4-FFF2-40B4-BE49-F238E27FC236}">
                <a16:creationId xmlns:a16="http://schemas.microsoft.com/office/drawing/2014/main" id="{2D905D76-CC9B-DBF4-340D-BDA81E8228B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16960618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
        <p:nvSpPr>
          <p:cNvPr id="4" name="TextBox 3">
            <a:extLst>
              <a:ext uri="{FF2B5EF4-FFF2-40B4-BE49-F238E27FC236}">
                <a16:creationId xmlns:a16="http://schemas.microsoft.com/office/drawing/2014/main" id="{9CA49271-814D-E871-774E-F67C1F47DBF3}"/>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27181861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0317582A-4762-17EC-79A5-1D5C9243461D}"/>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65090752"/>
      </p:ext>
    </p:extLst>
  </p:cSld>
  <p:clrMap bg1="lt1" tx1="dk1" bg2="lt2" tx2="dk2" accent1="accent1" accent2="accent2" accent3="accent3" accent4="accent4" accent5="accent5" accent6="accent6" hlink="hlink" folHlink="folHlink"/>
  <p:sldLayoutIdLst>
    <p:sldLayoutId id="2147483806" r:id="rId1"/>
    <p:sldLayoutId id="214748380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677B042D-CDDA-5C56-8876-27E9B0D4454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07072987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2595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3375" y="352425"/>
            <a:ext cx="173831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921500" y="6323013"/>
            <a:ext cx="7461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04310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FB2793F2-0AC5-5BE0-CF8A-F22BFE3C561C}"/>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80479608"/>
      </p:ext>
    </p:extLst>
  </p:cSld>
  <p:clrMap bg1="lt1" tx1="dk1" bg2="lt2" tx2="dk2" accent1="accent1" accent2="accent2" accent3="accent3" accent4="accent4" accent5="accent5" accent6="accent6" hlink="hlink" folHlink="folHlink"/>
  <p:sldLayoutIdLst>
    <p:sldLayoutId id="2147483833" r:id="rId1"/>
    <p:sldLayoutId id="214748383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7D44A443-56E9-A052-B4B5-5B3A8C3CB67F}"/>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5964963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1DFD4F-8FAA-6425-B6B4-221D7B6C693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D9DD574C-38C6-7F69-A319-FE1DDB7CB72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383823162"/>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C35A151B-E2CC-4F05-BB0E-57D8F544E8F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45413" y="0"/>
            <a:ext cx="1398587"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278946B-6AFF-708F-37D5-A08E5906C78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2592387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6833C2C0-D2F3-A15A-A557-2E447B94D37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607775214"/>
      </p:ext>
    </p:extLst>
  </p:cSld>
  <p:clrMap bg1="lt1" tx1="dk1" bg2="lt2" tx2="dk2" accent1="accent1" accent2="accent2" accent3="accent3" accent4="accent4" accent5="accent5" accent6="accent6" hlink="hlink" folHlink="folHlink"/>
  <p:sldLayoutIdLst>
    <p:sldLayoutId id="2147483745"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DBBF4982-49D8-F623-578F-F5930F304EA6}"/>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409912528"/>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
        <p:nvSpPr>
          <p:cNvPr id="3" name="TextBox 2">
            <a:extLst>
              <a:ext uri="{FF2B5EF4-FFF2-40B4-BE49-F238E27FC236}">
                <a16:creationId xmlns:a16="http://schemas.microsoft.com/office/drawing/2014/main" id="{4C288852-6A8F-5DF5-55BD-4FC7D325FBDD}"/>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57613836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65A690E-D1DF-5F83-E4AF-C178B9DC111C}"/>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129556980"/>
      </p:ext>
    </p:extLst>
  </p:cSld>
  <p:clrMap bg1="lt1" tx1="dk1" bg2="lt2" tx2="dk2" accent1="accent1" accent2="accent2" accent3="accent3" accent4="accent4" accent5="accent5" accent6="accent6" hlink="hlink" folHlink="folHlink"/>
  <p:sldLayoutIdLst>
    <p:sldLayoutId id="2147483763" r:id="rId1"/>
    <p:sldLayoutId id="214748376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skillsforcare.org.uk/Recruitment-support/Attracting-people/International-recruitment.aspx" TargetMode="External"/><Relationship Id="rId2" Type="http://schemas.openxmlformats.org/officeDocument/2006/relationships/notesSlide" Target="../notesSlides/notesSlide2.xml"/><Relationship Id="rId1" Type="http://schemas.openxmlformats.org/officeDocument/2006/relationships/slideLayout" Target="../slideLayouts/slideLayout89.xml"/><Relationship Id="rId4" Type="http://schemas.openxmlformats.org/officeDocument/2006/relationships/image" Target="../media/image55.emf"/></Relationships>
</file>

<file path=ppt/slides/_rels/slide3.xml.rels><?xml version="1.0" encoding="UTF-8" standalone="yes"?>
<Relationships xmlns="http://schemas.openxmlformats.org/package/2006/relationships"><Relationship Id="rId3" Type="http://schemas.openxmlformats.org/officeDocument/2006/relationships/hyperlink" Target="https://www.skillsforcare.org.uk/Recruitment-support/Workshops-and-seminars/Workshops-and-seminars.aspx" TargetMode="External"/><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8" Type="http://schemas.openxmlformats.org/officeDocument/2006/relationships/hyperlink" Target="https://www.skillsforcare.org.uk/news-and-events/blogs/using-social-media-and-digital-content-to-support-recruitment-in-social-care" TargetMode="External"/><Relationship Id="rId3" Type="http://schemas.openxmlformats.org/officeDocument/2006/relationships/hyperlink" Target="https://www.skillsforcare.org.uk/Recruitment-support/Attracting-people/Care-Friends.aspx" TargetMode="External"/><Relationship Id="rId7" Type="http://schemas.openxmlformats.org/officeDocument/2006/relationships/hyperlink" Target="https://www.skillsforcare.org.uk/Recruitment-support/Retaining-your-workforce/Create-a-positive-place-to-work.aspx" TargetMode="External"/><Relationship Id="rId2" Type="http://schemas.openxmlformats.org/officeDocument/2006/relationships/notesSlide" Target="../notesSlides/notesSlide4.xml"/><Relationship Id="rId1" Type="http://schemas.openxmlformats.org/officeDocument/2006/relationships/slideLayout" Target="../slideLayouts/slideLayout93.xml"/><Relationship Id="rId6" Type="http://schemas.openxmlformats.org/officeDocument/2006/relationships/hyperlink" Target="https://www.skillsforcare.org.uk/Recruitment-support/Retaining-your-workforce/Supportive-induction.aspx" TargetMode="External"/><Relationship Id="rId5" Type="http://schemas.openxmlformats.org/officeDocument/2006/relationships/hyperlink" Target="https://www.skillsforcare.org.uk/Recruitment-support/Application-and-selection-process/Application-and-selection-process.aspx" TargetMode="External"/><Relationship Id="rId4" Type="http://schemas.openxmlformats.org/officeDocument/2006/relationships/hyperlink" Target="https://www.skillsforcare.org.uk/Recruitment-support/Attracting-people/Widen-your-talent-pool.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us06web.zoom.us/webinar/register/WN_W6Lu7V3MTLSGTL7frYDIgA?_cldee=4JzLFZjCMazoioB5u7fM-3wm4X2jY5tY_q5Kb6x12-gSbFLpWgogNXd7_qyowNbcbpknqWifCjeH71tee1kijw&amp;recipientid=contact-9826c644dcf9e71180d7005056877cb9-686d2111413244bcaa8c45cd68f34c38&amp;esid=d297c37f-1246-ed11-bba2-0022481b5444" TargetMode="External"/><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hyperlink" Target="mailto:laura.anthony@skillsforcare.org.uk" TargetMode="External"/><Relationship Id="rId2" Type="http://schemas.openxmlformats.org/officeDocument/2006/relationships/notesSlide" Target="../notesSlides/notesSlide7.xml"/><Relationship Id="rId1" Type="http://schemas.openxmlformats.org/officeDocument/2006/relationships/slideLayout" Target="../slideLayouts/slideLayout82.xml"/><Relationship Id="rId4" Type="http://schemas.openxmlformats.org/officeDocument/2006/relationships/hyperlink" Target="https://id.skillsforcare.org.uk/Account/Regis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6D3D-5CCE-49F0-9F55-EB08672F0B18}"/>
              </a:ext>
            </a:extLst>
          </p:cNvPr>
          <p:cNvSpPr>
            <a:spLocks noGrp="1"/>
          </p:cNvSpPr>
          <p:nvPr>
            <p:ph type="title"/>
          </p:nvPr>
        </p:nvSpPr>
        <p:spPr>
          <a:xfrm>
            <a:off x="228833" y="613225"/>
            <a:ext cx="4711167" cy="1465823"/>
          </a:xfrm>
        </p:spPr>
        <p:txBody>
          <a:bodyPr/>
          <a:lstStyle/>
          <a:p>
            <a:r>
              <a:rPr lang="en-GB" sz="4000" dirty="0"/>
              <a:t>Recruitment &amp; Retention - support from Skills for Care</a:t>
            </a:r>
            <a:br>
              <a:rPr lang="en-GB" sz="4000" dirty="0"/>
            </a:br>
            <a:br>
              <a:rPr lang="en-GB" sz="4000" dirty="0"/>
            </a:br>
            <a:r>
              <a:rPr lang="en-GB" sz="3200" dirty="0">
                <a:solidFill>
                  <a:schemeClr val="tx1"/>
                </a:solidFill>
              </a:rPr>
              <a:t>Laura Anthony, Locality Manager – SW London</a:t>
            </a:r>
            <a:br>
              <a:rPr lang="en-GB" dirty="0"/>
            </a:br>
            <a:br>
              <a:rPr lang="en-GB" dirty="0"/>
            </a:br>
            <a:br>
              <a:rPr lang="en-GB" sz="3600" dirty="0"/>
            </a:br>
            <a:br>
              <a:rPr lang="en-GB" dirty="0"/>
            </a:br>
            <a:br>
              <a:rPr lang="en-GB" dirty="0"/>
            </a:br>
            <a:endParaRPr lang="en-GB" dirty="0"/>
          </a:p>
        </p:txBody>
      </p:sp>
      <p:pic>
        <p:nvPicPr>
          <p:cNvPr id="7" name="Picture 6" descr="A picture containing clock, room&#10;&#10;Description automatically generated">
            <a:extLst>
              <a:ext uri="{FF2B5EF4-FFF2-40B4-BE49-F238E27FC236}">
                <a16:creationId xmlns:a16="http://schemas.microsoft.com/office/drawing/2014/main" id="{EEB92B37-609B-964D-9605-4BFE1EB8EADD}"/>
              </a:ext>
            </a:extLst>
          </p:cNvPr>
          <p:cNvPicPr>
            <a:picLocks noChangeAspect="1"/>
          </p:cNvPicPr>
          <p:nvPr/>
        </p:nvPicPr>
        <p:blipFill>
          <a:blip r:embed="rId3"/>
          <a:stretch>
            <a:fillRect/>
          </a:stretch>
        </p:blipFill>
        <p:spPr>
          <a:xfrm>
            <a:off x="6371493" y="2934543"/>
            <a:ext cx="1834661" cy="1877469"/>
          </a:xfrm>
          <a:prstGeom prst="rect">
            <a:avLst/>
          </a:prstGeom>
        </p:spPr>
      </p:pic>
    </p:spTree>
    <p:extLst>
      <p:ext uri="{BB962C8B-B14F-4D97-AF65-F5344CB8AC3E}">
        <p14:creationId xmlns:p14="http://schemas.microsoft.com/office/powerpoint/2010/main" val="171151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2208659" y="368875"/>
            <a:ext cx="5235717" cy="1052501"/>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dirty="0">
                <a:ln>
                  <a:noFill/>
                </a:ln>
                <a:solidFill>
                  <a:srgbClr val="E87722"/>
                </a:solidFill>
                <a:effectLst/>
                <a:uLnTx/>
                <a:uFillTx/>
                <a:latin typeface="Arial" panose="020B0604020202020204"/>
                <a:ea typeface="+mj-ea"/>
                <a:cs typeface="+mj-cs"/>
              </a:rPr>
              <a:t>New international recruitment support</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95934" y="1822301"/>
            <a:ext cx="8786170" cy="2825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8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Recruiting internationally is a great way to find skilled and diverse workers, but employers often tell us they have trouble navigating the legalities of recruiting internationally</a:t>
            </a:r>
            <a:r>
              <a:rPr kumimoji="0" lang="en-GB" sz="2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15000"/>
              </a:lnSpc>
              <a:spcBef>
                <a:spcPts val="1000"/>
              </a:spcBef>
              <a:spcAft>
                <a:spcPts val="80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Our international recruitment webpage has a range of resources including new guidance on gathering and assessing criminal record information for UK and non-UK nationals, including displaced people, written in partnership with employment experts.</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hlinkClick r:id="rId3"/>
            <a:extLst>
              <a:ext uri="{FF2B5EF4-FFF2-40B4-BE49-F238E27FC236}">
                <a16:creationId xmlns:a16="http://schemas.microsoft.com/office/drawing/2014/main" id="{C3371D74-AA31-0E21-CD0C-E62F2812888E}"/>
              </a:ext>
            </a:extLst>
          </p:cNvPr>
          <p:cNvSpPr txBox="1"/>
          <p:nvPr/>
        </p:nvSpPr>
        <p:spPr>
          <a:xfrm>
            <a:off x="1240867" y="5164595"/>
            <a:ext cx="531134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mn-cs"/>
                <a:hlinkClick r:id="rId3"/>
              </a:rPr>
              <a:t>Find out more information on our website</a:t>
            </a:r>
            <a:endParaRPr kumimoji="0" lang="en-GB" sz="20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3864FDC3-E78A-1A33-097B-3E6666E16AC8}"/>
              </a:ext>
            </a:extLst>
          </p:cNvPr>
          <p:cNvPicPr>
            <a:picLocks noChangeAspect="1"/>
          </p:cNvPicPr>
          <p:nvPr/>
        </p:nvPicPr>
        <p:blipFill>
          <a:blip r:embed="rId4"/>
          <a:stretch>
            <a:fillRect/>
          </a:stretch>
        </p:blipFill>
        <p:spPr>
          <a:xfrm>
            <a:off x="61896" y="33366"/>
            <a:ext cx="1788935" cy="1788935"/>
          </a:xfrm>
          <a:prstGeom prst="rect">
            <a:avLst/>
          </a:prstGeom>
        </p:spPr>
      </p:pic>
    </p:spTree>
    <p:extLst>
      <p:ext uri="{BB962C8B-B14F-4D97-AF65-F5344CB8AC3E}">
        <p14:creationId xmlns:p14="http://schemas.microsoft.com/office/powerpoint/2010/main" val="55662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150471" y="368875"/>
            <a:ext cx="7293905" cy="1052501"/>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dirty="0">
                <a:ln>
                  <a:noFill/>
                </a:ln>
                <a:solidFill>
                  <a:srgbClr val="E87722"/>
                </a:solidFill>
                <a:effectLst/>
                <a:uLnTx/>
                <a:uFillTx/>
                <a:latin typeface="Arial" panose="020B0604020202020204"/>
                <a:ea typeface="+mj-ea"/>
                <a:cs typeface="+mj-cs"/>
              </a:rPr>
              <a:t>Values-based recruitment &amp; retention</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95934" y="1822301"/>
            <a:ext cx="8786170" cy="2825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ext Placeholder 3">
            <a:extLst>
              <a:ext uri="{FF2B5EF4-FFF2-40B4-BE49-F238E27FC236}">
                <a16:creationId xmlns:a16="http://schemas.microsoft.com/office/drawing/2014/main" id="{63BBBAD6-B425-4A94-6766-3B9B26CE3936}"/>
              </a:ext>
            </a:extLst>
          </p:cNvPr>
          <p:cNvSpPr txBox="1">
            <a:spLocks/>
          </p:cNvSpPr>
          <p:nvPr/>
        </p:nvSpPr>
        <p:spPr>
          <a:xfrm>
            <a:off x="178915" y="1822301"/>
            <a:ext cx="8786170" cy="2825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800"/>
              </a:spcAft>
              <a:buClrTx/>
              <a:buSzTx/>
              <a:buFont typeface="Arial" panose="020B0604020202020204" pitchFamily="34" charset="0"/>
              <a:buNone/>
              <a:tabLst/>
              <a:defRPr/>
            </a:pPr>
            <a:r>
              <a:rPr kumimoji="0" lang="en-GB" sz="22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Your values define your organisation. </a:t>
            </a:r>
            <a:r>
              <a:rPr kumimoji="0" lang="en-GB" sz="22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They influence who we are, what we believe is important in life, the way we live and how we treat people. </a:t>
            </a:r>
          </a:p>
          <a:p>
            <a:pPr marL="0" marR="0" lvl="0" indent="0" algn="l" defTabSz="914400" rtl="0" eaLnBrk="1" fontAlgn="auto" latinLnBrk="0" hangingPunct="1">
              <a:lnSpc>
                <a:spcPct val="115000"/>
              </a:lnSpc>
              <a:spcBef>
                <a:spcPts val="1000"/>
              </a:spcBef>
              <a:spcAft>
                <a:spcPts val="800"/>
              </a:spcAft>
              <a:buClrTx/>
              <a:buSzTx/>
              <a:buFont typeface="Arial" panose="020B0604020202020204" pitchFamily="34" charset="0"/>
              <a:buNone/>
              <a:tabLst/>
              <a:defRPr/>
            </a:pPr>
            <a:r>
              <a:rPr kumimoji="0" lang="en-GB" sz="22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Employers have told us that a values-based approach to recruitment has resulted in lower recruitment costs, positive return on investment, lower staff turnover, and better staff performance.</a:t>
            </a:r>
          </a:p>
          <a:p>
            <a:pPr marL="0" marR="0" lvl="0" indent="0" algn="l" defTabSz="914400" rtl="0" eaLnBrk="1" fontAlgn="auto" latinLnBrk="0" hangingPunct="1">
              <a:lnSpc>
                <a:spcPct val="115000"/>
              </a:lnSpc>
              <a:spcBef>
                <a:spcPts val="1000"/>
              </a:spcBef>
              <a:spcAft>
                <a:spcPts val="800"/>
              </a:spcAft>
              <a:buClrTx/>
              <a:buSzTx/>
              <a:buFont typeface="Arial" panose="020B0604020202020204" pitchFamily="34" charset="0"/>
              <a:buNone/>
              <a:tabLst/>
              <a:defRPr/>
            </a:pPr>
            <a:r>
              <a:rPr kumimoji="0" lang="en-GB" sz="22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We have a range of workshops and seminars to support you in embedding values-based practices throughout your recruitment process. Find out more </a:t>
            </a:r>
            <a:r>
              <a:rPr kumimoji="0" lang="en-GB" sz="22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hlinkClick r:id="rId3"/>
              </a:rPr>
              <a:t>HERE</a:t>
            </a:r>
            <a:endParaRPr kumimoji="0" lang="en-GB" sz="22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6364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6340-7BCD-3307-5178-61B5D923D3CB}"/>
              </a:ext>
            </a:extLst>
          </p:cNvPr>
          <p:cNvSpPr>
            <a:spLocks noGrp="1"/>
          </p:cNvSpPr>
          <p:nvPr>
            <p:ph type="title"/>
          </p:nvPr>
        </p:nvSpPr>
        <p:spPr>
          <a:xfrm>
            <a:off x="263652" y="566524"/>
            <a:ext cx="5842000" cy="1730149"/>
          </a:xfrm>
        </p:spPr>
        <p:txBody>
          <a:bodyPr/>
          <a:lstStyle/>
          <a:p>
            <a:r>
              <a:rPr lang="en-GB" sz="3400" dirty="0">
                <a:latin typeface="Arial" panose="020B0604020202020204" pitchFamily="34" charset="0"/>
                <a:ea typeface="Calibri" panose="020F0502020204030204" pitchFamily="34" charset="0"/>
                <a:cs typeface="Times New Roman" panose="02020603050405020304" pitchFamily="18" charset="0"/>
              </a:rPr>
              <a:t>Other resources &amp; support</a:t>
            </a:r>
            <a:br>
              <a:rPr lang="en-GB" sz="3600" dirty="0">
                <a:latin typeface="Arial" panose="020B0604020202020204" pitchFamily="34" charset="0"/>
                <a:ea typeface="Calibri" panose="020F0502020204030204" pitchFamily="34" charset="0"/>
                <a:cs typeface="Times New Roman" panose="02020603050405020304" pitchFamily="18" charset="0"/>
              </a:rPr>
            </a:br>
            <a:endParaRPr lang="en-GB" sz="3600" dirty="0"/>
          </a:p>
        </p:txBody>
      </p:sp>
      <p:sp>
        <p:nvSpPr>
          <p:cNvPr id="3" name="Rectangle 2">
            <a:extLst>
              <a:ext uri="{FF2B5EF4-FFF2-40B4-BE49-F238E27FC236}">
                <a16:creationId xmlns:a16="http://schemas.microsoft.com/office/drawing/2014/main" id="{332CC384-109E-CB88-CC6F-DF578ACBFDFF}"/>
              </a:ext>
            </a:extLst>
          </p:cNvPr>
          <p:cNvSpPr/>
          <p:nvPr/>
        </p:nvSpPr>
        <p:spPr>
          <a:xfrm>
            <a:off x="338435" y="1903348"/>
            <a:ext cx="8467129" cy="4647426"/>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Care Friends</a:t>
            </a:r>
            <a:endPar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Guidance on widening your talent pool</a:t>
            </a:r>
            <a:endPar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Application &amp; selection process </a:t>
            </a: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rPr>
              <a:t>– A Question of Care; Application form best practice</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rPr>
              <a:t>Retention guidance – providing a </a:t>
            </a: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supportive induction</a:t>
            </a: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hlinkClick r:id="rId7"/>
              </a:rPr>
              <a:t>creating a positive place to work</a:t>
            </a:r>
            <a:endPar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GB" sz="3200" dirty="0">
                <a:solidFill>
                  <a:prstClr val="black"/>
                </a:solidFill>
                <a:latin typeface="Arial" panose="020B0604020202020204"/>
              </a:rPr>
              <a:t>Using social media to recruit – </a:t>
            </a:r>
            <a:r>
              <a:rPr lang="en-GB" sz="3200" dirty="0">
                <a:solidFill>
                  <a:prstClr val="black"/>
                </a:solidFill>
                <a:latin typeface="Arial" panose="020B0604020202020204"/>
                <a:hlinkClick r:id="rId8"/>
              </a:rPr>
              <a:t>case studies</a:t>
            </a:r>
            <a:endParaRPr kumimoji="0" lang="en-GB" sz="3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
                <a:srgbClr val="E87722"/>
              </a:buClr>
              <a:buSzTx/>
              <a:buFontTx/>
              <a:buNone/>
              <a:tabLst/>
              <a:defRPr/>
            </a:pPr>
            <a:endParaRPr kumimoji="0" lang="en-GB" sz="2200" b="1" i="0" u="sng"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0097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6340-7BCD-3307-5178-61B5D923D3CB}"/>
              </a:ext>
            </a:extLst>
          </p:cNvPr>
          <p:cNvSpPr>
            <a:spLocks noGrp="1"/>
          </p:cNvSpPr>
          <p:nvPr>
            <p:ph type="title"/>
          </p:nvPr>
        </p:nvSpPr>
        <p:spPr>
          <a:xfrm>
            <a:off x="263652" y="219512"/>
            <a:ext cx="6542262" cy="1730149"/>
          </a:xfrm>
        </p:spPr>
        <p:txBody>
          <a:bodyPr/>
          <a:lstStyle/>
          <a:p>
            <a:r>
              <a:rPr lang="en-GB" sz="3400" dirty="0">
                <a:latin typeface="Arial" panose="020B0604020202020204" pitchFamily="34" charset="0"/>
                <a:ea typeface="Calibri" panose="020F0502020204030204" pitchFamily="34" charset="0"/>
                <a:cs typeface="Times New Roman" panose="02020603050405020304" pitchFamily="18" charset="0"/>
              </a:rPr>
              <a:t>Webinar: Becoming a disability confident employer </a:t>
            </a:r>
            <a:br>
              <a:rPr lang="en-GB" sz="3600" dirty="0">
                <a:latin typeface="Arial" panose="020B0604020202020204" pitchFamily="34" charset="0"/>
                <a:ea typeface="Calibri" panose="020F0502020204030204" pitchFamily="34" charset="0"/>
                <a:cs typeface="Times New Roman" panose="02020603050405020304" pitchFamily="18" charset="0"/>
              </a:rPr>
            </a:br>
            <a:endParaRPr lang="en-GB" sz="3600" dirty="0"/>
          </a:p>
        </p:txBody>
      </p:sp>
      <p:sp>
        <p:nvSpPr>
          <p:cNvPr id="3" name="Rectangle 2">
            <a:extLst>
              <a:ext uri="{FF2B5EF4-FFF2-40B4-BE49-F238E27FC236}">
                <a16:creationId xmlns:a16="http://schemas.microsoft.com/office/drawing/2014/main" id="{332CC384-109E-CB88-CC6F-DF578ACBFDFF}"/>
              </a:ext>
            </a:extLst>
          </p:cNvPr>
          <p:cNvSpPr/>
          <p:nvPr/>
        </p:nvSpPr>
        <p:spPr>
          <a:xfrm>
            <a:off x="338435" y="1903348"/>
            <a:ext cx="8467129"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
                <a:srgbClr val="E87722"/>
              </a:buClr>
              <a:buSzTx/>
              <a:buFontTx/>
              <a:buNone/>
              <a:tabLst/>
              <a:defRPr/>
            </a:pPr>
            <a:endParaRPr kumimoji="0" lang="en-GB" sz="2200" b="1" i="0" u="sng"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65B01589-CDFC-327B-FDFA-4D3C3955D79F}"/>
              </a:ext>
            </a:extLst>
          </p:cNvPr>
          <p:cNvSpPr txBox="1"/>
          <p:nvPr/>
        </p:nvSpPr>
        <p:spPr>
          <a:xfrm>
            <a:off x="124756" y="1382871"/>
            <a:ext cx="9285462" cy="5113644"/>
          </a:xfrm>
          <a:prstGeom prst="rect">
            <a:avLst/>
          </a:prstGeom>
          <a:noFill/>
        </p:spPr>
        <p:txBody>
          <a:bodyPr wrap="square">
            <a:spAutoFit/>
          </a:bodyPr>
          <a:lstStyle/>
          <a:p>
            <a:pPr>
              <a:lnSpc>
                <a:spcPct val="150000"/>
              </a:lnSpc>
            </a:pPr>
            <a:r>
              <a:rPr lang="en-GB" sz="2200" b="1" dirty="0">
                <a:effectLst/>
                <a:latin typeface="Arial" panose="020B0604020202020204" pitchFamily="34" charset="0"/>
                <a:ea typeface="Calibri" panose="020F0502020204030204" pitchFamily="34" charset="0"/>
              </a:rPr>
              <a:t>1</a:t>
            </a:r>
            <a:r>
              <a:rPr lang="en-GB" sz="2200" b="1" baseline="30000" dirty="0">
                <a:effectLst/>
                <a:latin typeface="Arial" panose="020B0604020202020204" pitchFamily="34" charset="0"/>
                <a:ea typeface="Calibri" panose="020F0502020204030204" pitchFamily="34" charset="0"/>
              </a:rPr>
              <a:t>st</a:t>
            </a:r>
            <a:r>
              <a:rPr lang="en-GB" sz="2200" b="1" dirty="0">
                <a:effectLst/>
                <a:latin typeface="Arial" panose="020B0604020202020204" pitchFamily="34" charset="0"/>
                <a:ea typeface="Calibri" panose="020F0502020204030204" pitchFamily="34" charset="0"/>
              </a:rPr>
              <a:t> November (10am – 12pm via Zoom)</a:t>
            </a:r>
          </a:p>
          <a:p>
            <a:pPr>
              <a:lnSpc>
                <a:spcPct val="150000"/>
              </a:lnSpc>
            </a:pPr>
            <a:endParaRPr lang="en-GB" dirty="0">
              <a:effectLst/>
              <a:latin typeface="+mj-lt"/>
              <a:ea typeface="Calibri" panose="020F0502020204030204" pitchFamily="34" charset="0"/>
            </a:endParaRPr>
          </a:p>
          <a:p>
            <a:pPr>
              <a:lnSpc>
                <a:spcPct val="150000"/>
              </a:lnSpc>
            </a:pPr>
            <a:r>
              <a:rPr lang="en-GB" sz="2000" dirty="0">
                <a:effectLst/>
                <a:latin typeface="+mj-lt"/>
                <a:ea typeface="Calibri" panose="020F0502020204030204" pitchFamily="34" charset="0"/>
              </a:rPr>
              <a:t>Are you looking to discover an untapped talent pool full of people with amazing skills, talents and experience? Join our free webinar to hear from Skills for Care and the Department for Work and Pensions (DWP) about being a disability confident employer.</a:t>
            </a:r>
            <a:br>
              <a:rPr lang="en-GB" sz="2000" dirty="0">
                <a:effectLst/>
                <a:latin typeface="+mj-lt"/>
                <a:ea typeface="Calibri" panose="020F0502020204030204" pitchFamily="34" charset="0"/>
              </a:rPr>
            </a:br>
            <a:r>
              <a:rPr lang="en-GB" sz="2000" dirty="0">
                <a:effectLst/>
                <a:latin typeface="+mj-lt"/>
                <a:ea typeface="Calibri" panose="020F0502020204030204" pitchFamily="34" charset="0"/>
              </a:rPr>
              <a:t> </a:t>
            </a:r>
          </a:p>
          <a:p>
            <a:pPr>
              <a:lnSpc>
                <a:spcPct val="150000"/>
              </a:lnSpc>
            </a:pPr>
            <a:r>
              <a:rPr lang="en-GB" sz="2000" dirty="0">
                <a:effectLst/>
                <a:latin typeface="+mj-lt"/>
                <a:ea typeface="Calibri" panose="020F0502020204030204" pitchFamily="34" charset="0"/>
              </a:rPr>
              <a:t>Being disability confident is a great opportunity to lead the way in your community, and you might just discover someone that your business can’t do without. </a:t>
            </a:r>
          </a:p>
          <a:p>
            <a:pPr>
              <a:lnSpc>
                <a:spcPct val="150000"/>
              </a:lnSpc>
            </a:pPr>
            <a:r>
              <a:rPr lang="en-GB" sz="2000" b="1" dirty="0">
                <a:latin typeface="+mj-lt"/>
                <a:ea typeface="Calibri" panose="020F0502020204030204" pitchFamily="34" charset="0"/>
              </a:rPr>
              <a:t>                                      Book </a:t>
            </a:r>
            <a:r>
              <a:rPr lang="en-GB" sz="2000" b="1" dirty="0">
                <a:latin typeface="+mj-lt"/>
                <a:ea typeface="Calibri" panose="020F0502020204030204" pitchFamily="34" charset="0"/>
                <a:hlinkClick r:id="rId3"/>
              </a:rPr>
              <a:t>HERE</a:t>
            </a:r>
            <a:endParaRPr lang="en-GB" sz="2000" b="1" dirty="0">
              <a:effectLst/>
              <a:latin typeface="+mj-lt"/>
              <a:ea typeface="Calibri" panose="020F0502020204030204" pitchFamily="34" charset="0"/>
            </a:endParaRPr>
          </a:p>
        </p:txBody>
      </p:sp>
    </p:spTree>
    <p:extLst>
      <p:ext uri="{BB962C8B-B14F-4D97-AF65-F5344CB8AC3E}">
        <p14:creationId xmlns:p14="http://schemas.microsoft.com/office/powerpoint/2010/main" val="238573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555585" y="368875"/>
            <a:ext cx="6888791" cy="1052501"/>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dirty="0">
                <a:ln>
                  <a:noFill/>
                </a:ln>
                <a:solidFill>
                  <a:srgbClr val="E87722"/>
                </a:solidFill>
                <a:effectLst/>
                <a:uLnTx/>
                <a:uFillTx/>
                <a:latin typeface="Arial" panose="020B0604020202020204"/>
                <a:ea typeface="+mj-ea"/>
                <a:cs typeface="+mj-cs"/>
              </a:rPr>
              <a:t>National Recruitment Campaign</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95934" y="1822301"/>
            <a:ext cx="8786170" cy="2825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005EB8"/>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C3E33C5C-225C-15EE-65B2-4C8C3A495FBF}"/>
              </a:ext>
            </a:extLst>
          </p:cNvPr>
          <p:cNvSpPr txBox="1"/>
          <p:nvPr/>
        </p:nvSpPr>
        <p:spPr>
          <a:xfrm>
            <a:off x="555584" y="1619832"/>
            <a:ext cx="8292481" cy="6333400"/>
          </a:xfrm>
          <a:prstGeom prst="rect">
            <a:avLst/>
          </a:prstGeom>
          <a:noFill/>
        </p:spPr>
        <p:txBody>
          <a:bodyPr wrap="square">
            <a:spAutoFit/>
          </a:bodyPr>
          <a:lstStyle/>
          <a:p>
            <a:pPr>
              <a:lnSpc>
                <a:spcPct val="107000"/>
              </a:lnSpc>
              <a:spcAft>
                <a:spcPts val="800"/>
              </a:spcAft>
            </a:pPr>
            <a:r>
              <a:rPr lang="en-GB" sz="2200" dirty="0">
                <a:effectLst/>
                <a:latin typeface="Arial" panose="020B0604020202020204" pitchFamily="34" charset="0"/>
                <a:ea typeface="Calibri" panose="020F0502020204030204" pitchFamily="34" charset="0"/>
                <a:cs typeface="Arial" panose="020B0604020202020204" pitchFamily="34" charset="0"/>
              </a:rPr>
              <a:t>Preparations are now underway for the fifth phase of the Government’s national adult social care recruitment campaign, </a:t>
            </a:r>
            <a:r>
              <a:rPr lang="en-GB" sz="2200" b="1" dirty="0">
                <a:effectLst/>
                <a:latin typeface="Arial" panose="020B0604020202020204" pitchFamily="34" charset="0"/>
                <a:ea typeface="Calibri" panose="020F0502020204030204" pitchFamily="34" charset="0"/>
                <a:cs typeface="Arial" panose="020B0604020202020204" pitchFamily="34" charset="0"/>
              </a:rPr>
              <a:t>Made with Care</a:t>
            </a:r>
            <a:r>
              <a:rPr lang="en-GB" sz="2200" dirty="0">
                <a:effectLst/>
                <a:latin typeface="Arial" panose="020B0604020202020204" pitchFamily="34" charset="0"/>
                <a:ea typeface="Calibri" panose="020F0502020204030204" pitchFamily="34" charset="0"/>
                <a:cs typeface="Arial" panose="020B0604020202020204" pitchFamily="34" charset="0"/>
              </a:rPr>
              <a:t>, which is due to launch later this year. </a:t>
            </a:r>
          </a:p>
          <a:p>
            <a:pPr>
              <a:lnSpc>
                <a:spcPct val="107000"/>
              </a:lnSpc>
              <a:spcAft>
                <a:spcPts val="800"/>
              </a:spcAft>
            </a:pP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200" dirty="0">
                <a:latin typeface="Arial" panose="020B0604020202020204" pitchFamily="34" charset="0"/>
                <a:ea typeface="Calibri" panose="020F0502020204030204" pitchFamily="34" charset="0"/>
                <a:cs typeface="Arial" panose="020B0604020202020204" pitchFamily="34" charset="0"/>
              </a:rPr>
              <a:t>The aim is to i</a:t>
            </a:r>
            <a:r>
              <a:rPr lang="en-GB" sz="2200" dirty="0">
                <a:effectLst/>
                <a:latin typeface="Arial" panose="020B0604020202020204" pitchFamily="34" charset="0"/>
                <a:ea typeface="Calibri" panose="020F0502020204030204" pitchFamily="34" charset="0"/>
                <a:cs typeface="Arial" panose="020B0604020202020204" pitchFamily="34" charset="0"/>
              </a:rPr>
              <a:t>nspire people with the right values to consider a career in adult social care - and to increase the number of quality candidates applying for roles.</a:t>
            </a:r>
          </a:p>
          <a:p>
            <a:pPr>
              <a:lnSpc>
                <a:spcPct val="107000"/>
              </a:lnSpc>
              <a:spcAft>
                <a:spcPts val="800"/>
              </a:spcAft>
            </a:pP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200" dirty="0">
                <a:latin typeface="Arial" panose="020B0604020202020204" pitchFamily="34" charset="0"/>
                <a:ea typeface="Calibri" panose="020F0502020204030204" pitchFamily="34" charset="0"/>
                <a:cs typeface="Arial" panose="020B0604020202020204" pitchFamily="34" charset="0"/>
              </a:rPr>
              <a:t>Further information will be available soon about how employers can use the campaign to support their own recruitment</a:t>
            </a:r>
            <a:r>
              <a:rPr lang="en-GB" sz="22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46275FC-30F0-46E8-B1A8-6E5C35E442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6191" y="5704451"/>
            <a:ext cx="1292225" cy="397510"/>
          </a:xfrm>
          <a:prstGeom prst="rect">
            <a:avLst/>
          </a:prstGeom>
          <a:noFill/>
          <a:ln>
            <a:noFill/>
          </a:ln>
        </p:spPr>
      </p:pic>
    </p:spTree>
    <p:extLst>
      <p:ext uri="{BB962C8B-B14F-4D97-AF65-F5344CB8AC3E}">
        <p14:creationId xmlns:p14="http://schemas.microsoft.com/office/powerpoint/2010/main" val="203762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bwMode="auto">
          <a:xfrm>
            <a:off x="192088" y="560388"/>
            <a:ext cx="5548312"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Contact details</a:t>
            </a:r>
          </a:p>
        </p:txBody>
      </p:sp>
      <p:sp>
        <p:nvSpPr>
          <p:cNvPr id="143363" name="Text Placeholder 2"/>
          <p:cNvSpPr>
            <a:spLocks noGrp="1"/>
          </p:cNvSpPr>
          <p:nvPr>
            <p:ph type="body" sz="quarter" idx="10"/>
          </p:nvPr>
        </p:nvSpPr>
        <p:spPr bwMode="auto">
          <a:xfrm>
            <a:off x="192088" y="1622425"/>
            <a:ext cx="8585200"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dirty="0"/>
              <a:t>Laura Anthony</a:t>
            </a:r>
          </a:p>
          <a:p>
            <a:r>
              <a:rPr lang="en-GB" altLang="en-US" sz="3600" dirty="0"/>
              <a:t>Skills for Care Locality Manager – SW London</a:t>
            </a:r>
          </a:p>
          <a:p>
            <a:r>
              <a:rPr lang="en-GB" altLang="en-US" sz="3600" dirty="0"/>
              <a:t>07890 514106</a:t>
            </a:r>
          </a:p>
          <a:p>
            <a:r>
              <a:rPr lang="en-GB" altLang="en-US" sz="3600" dirty="0">
                <a:hlinkClick r:id="rId3"/>
              </a:rPr>
              <a:t>laura.anthony@skillsforcare.org.uk</a:t>
            </a:r>
            <a:endParaRPr lang="en-GB" altLang="en-US" sz="3600" dirty="0"/>
          </a:p>
          <a:p>
            <a:r>
              <a:rPr lang="en-GB" altLang="en-US" sz="3600" dirty="0">
                <a:hlinkClick r:id="rId4"/>
              </a:rPr>
              <a:t>https://id.skillsforcare.org.uk/Account/Register</a:t>
            </a:r>
            <a:r>
              <a:rPr lang="en-GB" altLang="en-US" sz="3600" dirty="0"/>
              <a:t> </a:t>
            </a:r>
            <a:endParaRPr lang="en-GB" altLang="en-US" dirty="0"/>
          </a:p>
        </p:txBody>
      </p:sp>
    </p:spTree>
    <p:extLst>
      <p:ext uri="{BB962C8B-B14F-4D97-AF65-F5344CB8AC3E}">
        <p14:creationId xmlns:p14="http://schemas.microsoft.com/office/powerpoint/2010/main" val="2569092043"/>
      </p:ext>
    </p:extLst>
  </p:cSld>
  <p:clrMapOvr>
    <a:masterClrMapping/>
  </p:clrMapOvr>
</p:sld>
</file>

<file path=ppt/theme/theme1.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7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5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7" ma:contentTypeDescription="Create a new document." ma:contentTypeScope="" ma:versionID="552208d867862fea4f79b696afa7eced">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8f0976fcfe7d5694f6e843eafa7ef34c"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documentManagement>
</p:properties>
</file>

<file path=customXml/itemProps1.xml><?xml version="1.0" encoding="utf-8"?>
<ds:datastoreItem xmlns:ds="http://schemas.openxmlformats.org/officeDocument/2006/customXml" ds:itemID="{5B0DE474-75D9-4118-A637-57544AACF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E5F592-13D3-41F1-820A-53F19DEE4E24}">
  <ds:schemaRefs>
    <ds:schemaRef ds:uri="http://schemas.microsoft.com/sharepoint/v3/contenttype/forms"/>
  </ds:schemaRefs>
</ds:datastoreItem>
</file>

<file path=customXml/itemProps3.xml><?xml version="1.0" encoding="utf-8"?>
<ds:datastoreItem xmlns:ds="http://schemas.openxmlformats.org/officeDocument/2006/customXml" ds:itemID="{AA6E1F95-A172-4AB9-8A1E-0BBE62CBDB59}">
  <ds:schemaRefs>
    <ds:schemaRef ds:uri="http://schemas.microsoft.com/sharepoint/v3"/>
    <ds:schemaRef ds:uri="http://www.w3.org/XML/1998/namespace"/>
    <ds:schemaRef ds:uri="http://schemas.openxmlformats.org/package/2006/metadata/core-properties"/>
    <ds:schemaRef ds:uri="405262ef-1549-4053-8312-0d29ee3e5d79"/>
    <ds:schemaRef ds:uri="http://purl.org/dc/elements/1.1/"/>
    <ds:schemaRef ds:uri="http://purl.org/dc/terms/"/>
    <ds:schemaRef ds:uri="http://schemas.microsoft.com/office/2006/documentManagement/types"/>
    <ds:schemaRef ds:uri="c2c53579-2ed6-4858-9273-79d923c5fd65"/>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3692</TotalTime>
  <Words>460</Words>
  <Application>Microsoft Office PowerPoint</Application>
  <PresentationFormat>On-screen Show (4:3)</PresentationFormat>
  <Paragraphs>47</Paragraphs>
  <Slides>7</Slides>
  <Notes>7</Notes>
  <HiddenSlides>0</HiddenSlides>
  <MMClips>0</MMClips>
  <ScaleCrop>false</ScaleCrop>
  <HeadingPairs>
    <vt:vector size="6" baseType="variant">
      <vt:variant>
        <vt:lpstr>Fonts Used</vt:lpstr>
      </vt:variant>
      <vt:variant>
        <vt:i4>3</vt:i4>
      </vt:variant>
      <vt:variant>
        <vt:lpstr>Theme</vt:lpstr>
      </vt:variant>
      <vt:variant>
        <vt:i4>20</vt:i4>
      </vt:variant>
      <vt:variant>
        <vt:lpstr>Slide Titles</vt:lpstr>
      </vt:variant>
      <vt:variant>
        <vt:i4>7</vt:i4>
      </vt:variant>
    </vt:vector>
  </HeadingPairs>
  <TitlesOfParts>
    <vt:vector size="30" baseType="lpstr">
      <vt:lpstr>Arial</vt:lpstr>
      <vt:lpstr>Calibri</vt:lpstr>
      <vt:lpstr>Wingdings</vt:lpstr>
      <vt:lpstr>Bespoke title slides</vt:lpstr>
      <vt:lpstr>Bespoke content slides</vt:lpstr>
      <vt:lpstr>End slides</vt:lpstr>
      <vt:lpstr>1_Bespoke content slides</vt:lpstr>
      <vt:lpstr>2_Colour slides</vt:lpstr>
      <vt:lpstr>1_Bespoke title slides</vt:lpstr>
      <vt:lpstr>2_Bespoke content slides</vt:lpstr>
      <vt:lpstr>Title Slides</vt:lpstr>
      <vt:lpstr>2_Bespoke title slides</vt:lpstr>
      <vt:lpstr>Content slides</vt:lpstr>
      <vt:lpstr>3_Bespoke content slides</vt:lpstr>
      <vt:lpstr>4_Bespoke content slides</vt:lpstr>
      <vt:lpstr>3_Bespoke title slides</vt:lpstr>
      <vt:lpstr>5_Bespoke content slides</vt:lpstr>
      <vt:lpstr>6_Bespoke content slides</vt:lpstr>
      <vt:lpstr>4_Bespoke title slides</vt:lpstr>
      <vt:lpstr>7_Bespoke content slides</vt:lpstr>
      <vt:lpstr>3_Slides Template</vt:lpstr>
      <vt:lpstr>8_Bespoke content slides</vt:lpstr>
      <vt:lpstr>5_Bespoke title slides</vt:lpstr>
      <vt:lpstr>Recruitment &amp; Retention - support from Skills for Care  Laura Anthony, Locality Manager – SW London     </vt:lpstr>
      <vt:lpstr>PowerPoint Presentation</vt:lpstr>
      <vt:lpstr>PowerPoint Presentation</vt:lpstr>
      <vt:lpstr>Other resources &amp; support </vt:lpstr>
      <vt:lpstr>Webinar: Becoming a disability confident employer  </vt:lpstr>
      <vt:lpstr>PowerPoint Presentation</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Laura Anthony</cp:lastModifiedBy>
  <cp:revision>430</cp:revision>
  <cp:lastPrinted>2022-09-20T15:34:35Z</cp:lastPrinted>
  <dcterms:created xsi:type="dcterms:W3CDTF">2019-11-26T09:38:15Z</dcterms:created>
  <dcterms:modified xsi:type="dcterms:W3CDTF">2022-10-14T08:56:23Z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Order">
    <vt:r8>163600</vt:r8>
  </property>
  <property fmtid="{D5CDD505-2E9C-101B-9397-08002B2CF9AE}" pid="4" name="MSIP_Label_f194113b-ecba-4458-8e2e-fa038bf17a69_Enabled">
    <vt:lpwstr>true</vt:lpwstr>
  </property>
  <property fmtid="{D5CDD505-2E9C-101B-9397-08002B2CF9AE}" pid="5" name="MSIP_Label_f194113b-ecba-4458-8e2e-fa038bf17a69_SetDate">
    <vt:lpwstr>2022-09-20T12:27:22Z</vt:lpwstr>
  </property>
  <property fmtid="{D5CDD505-2E9C-101B-9397-08002B2CF9AE}" pid="6" name="MSIP_Label_f194113b-ecba-4458-8e2e-fa038bf17a69_Method">
    <vt:lpwstr>Standard</vt:lpwstr>
  </property>
  <property fmtid="{D5CDD505-2E9C-101B-9397-08002B2CF9AE}" pid="7" name="MSIP_Label_f194113b-ecba-4458-8e2e-fa038bf17a69_Name">
    <vt:lpwstr>Internal</vt:lpwstr>
  </property>
  <property fmtid="{D5CDD505-2E9C-101B-9397-08002B2CF9AE}" pid="8" name="MSIP_Label_f194113b-ecba-4458-8e2e-fa038bf17a69_SiteId">
    <vt:lpwstr>5c317017-415d-43e6-ada1-7668f9ad3f9f</vt:lpwstr>
  </property>
  <property fmtid="{D5CDD505-2E9C-101B-9397-08002B2CF9AE}" pid="9" name="MSIP_Label_f194113b-ecba-4458-8e2e-fa038bf17a69_ActionId">
    <vt:lpwstr>ba62f883-f10e-42d9-a78a-81ee0248f8db</vt:lpwstr>
  </property>
  <property fmtid="{D5CDD505-2E9C-101B-9397-08002B2CF9AE}" pid="10" name="MSIP_Label_f194113b-ecba-4458-8e2e-fa038bf17a69_ContentBits">
    <vt:lpwstr>2</vt:lpwstr>
  </property>
  <property fmtid="{D5CDD505-2E9C-101B-9397-08002B2CF9AE}" pid="11" name="ClassificationContentMarkingFooterLocations">
    <vt:lpwstr>Bespoke title slides:3\Bespoke content slides:3\End slides:3\1_Bespoke content slides:3\2_Colour slides:3\1_Bespoke title slides:3\2_Bespoke content slides:3\Title Slides:3\2_Bespoke title slides:3\Content slides:3\3_Bespoke content slides:3\4_Bespoke content slides:3\3_Bespoke title slides:3\5_Bespoke content slides:4\6_Bespoke content slides:4\4_Bespoke title slides:3\7_Bespoke content slides:3</vt:lpwstr>
  </property>
  <property fmtid="{D5CDD505-2E9C-101B-9397-08002B2CF9AE}" pid="12" name="ClassificationContentMarkingFooterText">
    <vt:lpwstr>Internal </vt:lpwstr>
  </property>
  <property fmtid="{D5CDD505-2E9C-101B-9397-08002B2CF9AE}" pid="13" name="MediaServiceImageTags">
    <vt:lpwstr/>
  </property>
</Properties>
</file>