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7" r:id="rId5"/>
    <p:sldMasterId id="2147483695" r:id="rId6"/>
    <p:sldMasterId id="2147483719" r:id="rId7"/>
    <p:sldMasterId id="2147483722" r:id="rId8"/>
  </p:sldMasterIdLst>
  <p:notesMasterIdLst>
    <p:notesMasterId r:id="rId23"/>
  </p:notesMasterIdLst>
  <p:sldIdLst>
    <p:sldId id="807" r:id="rId9"/>
    <p:sldId id="479" r:id="rId10"/>
    <p:sldId id="344" r:id="rId11"/>
    <p:sldId id="354" r:id="rId12"/>
    <p:sldId id="504" r:id="rId13"/>
    <p:sldId id="347" r:id="rId14"/>
    <p:sldId id="346" r:id="rId15"/>
    <p:sldId id="350" r:id="rId16"/>
    <p:sldId id="267" r:id="rId17"/>
    <p:sldId id="281" r:id="rId18"/>
    <p:sldId id="326" r:id="rId19"/>
    <p:sldId id="809" r:id="rId20"/>
    <p:sldId id="810" r:id="rId21"/>
    <p:sldId id="26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18" autoAdjust="0"/>
  </p:normalViewPr>
  <p:slideViewPr>
    <p:cSldViewPr snapToGrid="0">
      <p:cViewPr varScale="1">
        <p:scale>
          <a:sx n="55" d="100"/>
          <a:sy n="55" d="100"/>
        </p:scale>
        <p:origin x="107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nthony" userId="f310918a-a104-4d78-8ecd-7edaca9f1028" providerId="ADAL" clId="{05A7CBAA-93C5-4014-B26D-5D5F6E136118}"/>
    <pc:docChg chg="delSld modSld">
      <pc:chgData name="Laura Anthony" userId="f310918a-a104-4d78-8ecd-7edaca9f1028" providerId="ADAL" clId="{05A7CBAA-93C5-4014-B26D-5D5F6E136118}" dt="2022-09-08T09:58:01.853" v="8" actId="47"/>
      <pc:docMkLst>
        <pc:docMk/>
      </pc:docMkLst>
      <pc:sldChg chg="modSp mod">
        <pc:chgData name="Laura Anthony" userId="f310918a-a104-4d78-8ecd-7edaca9f1028" providerId="ADAL" clId="{05A7CBAA-93C5-4014-B26D-5D5F6E136118}" dt="2022-09-08T09:45:56.706" v="5" actId="20577"/>
        <pc:sldMkLst>
          <pc:docMk/>
          <pc:sldMk cId="3121119281" sldId="344"/>
        </pc:sldMkLst>
        <pc:spChg chg="mod">
          <ac:chgData name="Laura Anthony" userId="f310918a-a104-4d78-8ecd-7edaca9f1028" providerId="ADAL" clId="{05A7CBAA-93C5-4014-B26D-5D5F6E136118}" dt="2022-09-08T09:45:56.706" v="5" actId="20577"/>
          <ac:spMkLst>
            <pc:docMk/>
            <pc:sldMk cId="3121119281" sldId="344"/>
            <ac:spMk id="5" creationId="{867489CC-0DEB-4917-BBAC-7AF326230470}"/>
          </ac:spMkLst>
        </pc:spChg>
      </pc:sldChg>
      <pc:sldChg chg="modNotesTx">
        <pc:chgData name="Laura Anthony" userId="f310918a-a104-4d78-8ecd-7edaca9f1028" providerId="ADAL" clId="{05A7CBAA-93C5-4014-B26D-5D5F6E136118}" dt="2022-09-08T09:57:54.881" v="7" actId="20577"/>
        <pc:sldMkLst>
          <pc:docMk/>
          <pc:sldMk cId="1254920889" sldId="346"/>
        </pc:sldMkLst>
      </pc:sldChg>
      <pc:sldChg chg="modNotesTx">
        <pc:chgData name="Laura Anthony" userId="f310918a-a104-4d78-8ecd-7edaca9f1028" providerId="ADAL" clId="{05A7CBAA-93C5-4014-B26D-5D5F6E136118}" dt="2022-09-08T09:57:52.305" v="6" actId="20577"/>
        <pc:sldMkLst>
          <pc:docMk/>
          <pc:sldMk cId="3434360830" sldId="347"/>
        </pc:sldMkLst>
      </pc:sldChg>
      <pc:sldChg chg="del">
        <pc:chgData name="Laura Anthony" userId="f310918a-a104-4d78-8ecd-7edaca9f1028" providerId="ADAL" clId="{05A7CBAA-93C5-4014-B26D-5D5F6E136118}" dt="2022-09-08T09:58:01.853" v="8" actId="47"/>
        <pc:sldMkLst>
          <pc:docMk/>
          <pc:sldMk cId="987547157" sldId="8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416CB2-9F47-4818-90AA-D4DDA6B738C6}" type="datetimeFigureOut">
              <a:rPr lang="en-GB" smtClean="0"/>
              <a:t>08/09/2022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71498F-8224-4DE6-8685-D1D0359383B8}" type="slidenum">
              <a:rPr lang="en-GB" smtClean="0"/>
              <a:t>‹#›</a:t>
            </a:fld>
            <a:endParaRPr lang="en-GB"/>
          </a:p>
        </p:txBody>
      </p:sp>
    </p:spTree>
    <p:extLst>
      <p:ext uri="{BB962C8B-B14F-4D97-AF65-F5344CB8AC3E}">
        <p14:creationId xmlns:p14="http://schemas.microsoft.com/office/powerpoint/2010/main" val="383930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03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2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99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7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93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1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78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63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18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93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963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38603694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10317067" y="1609971"/>
            <a:ext cx="1637765"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55391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390196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3681597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283321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34432753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17121904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195465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5647773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0756760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3095852"/>
            <a:ext cx="11195417"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20304042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10967047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10317067" y="1609971"/>
            <a:ext cx="1637765" cy="4614824"/>
          </a:xfrm>
          <a:prstGeom prst="rect">
            <a:avLst/>
          </a:prstGeom>
        </p:spPr>
      </p:pic>
    </p:spTree>
    <p:extLst>
      <p:ext uri="{BB962C8B-B14F-4D97-AF65-F5344CB8AC3E}">
        <p14:creationId xmlns:p14="http://schemas.microsoft.com/office/powerpoint/2010/main" val="384351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6333726" y="0"/>
            <a:ext cx="5858276"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12192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490306" y="740667"/>
            <a:ext cx="6281556" cy="1465823"/>
          </a:xfrm>
          <a:prstGeom prst="rect">
            <a:avLst/>
          </a:prstGeom>
          <a:noFill/>
          <a:ln w="12700">
            <a:noFill/>
          </a:ln>
        </p:spPr>
        <p:txBody>
          <a:bodyPr/>
          <a:lstStyle>
            <a:lvl1pPr>
              <a:defRPr sz="315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465923" y="2325753"/>
            <a:ext cx="8958495" cy="646811"/>
          </a:xfrm>
          <a:prstGeom prst="rect">
            <a:avLst/>
          </a:prstGeom>
        </p:spPr>
        <p:txBody>
          <a:bodyPr/>
          <a:lstStyle>
            <a:lvl1pPr marL="342900" indent="-342900">
              <a:buClr>
                <a:srgbClr val="E87722"/>
              </a:buClr>
              <a:buFont typeface="Wingdings" pitchFamily="2" charset="2"/>
              <a:buChar char="§"/>
              <a:defRPr>
                <a:solidFill>
                  <a:srgbClr val="E87722"/>
                </a:solidFill>
              </a:defRPr>
            </a:lvl1pPr>
            <a:lvl2pPr marL="514350" indent="-171450">
              <a:buClr>
                <a:srgbClr val="005EB8"/>
              </a:buClr>
              <a:buFont typeface="Wingdings" pitchFamily="2" charset="2"/>
              <a:buChar char="§"/>
              <a:defRPr>
                <a:solidFill>
                  <a:schemeClr val="tx1"/>
                </a:solidFill>
              </a:defRPr>
            </a:lvl2pPr>
            <a:lvl3pPr marL="857250" indent="-171450">
              <a:buClr>
                <a:srgbClr val="005EB8"/>
              </a:buClr>
              <a:buFont typeface="Wingdings" pitchFamily="2" charset="2"/>
              <a:buChar char="§"/>
              <a:defRPr>
                <a:solidFill>
                  <a:schemeClr val="tx1"/>
                </a:solidFill>
              </a:defRPr>
            </a:lvl3pPr>
            <a:lvl4pPr marL="1200150" indent="-171450">
              <a:buClr>
                <a:srgbClr val="005EB8"/>
              </a:buClr>
              <a:buFont typeface="Wingdings" pitchFamily="2" charset="2"/>
              <a:buChar char="§"/>
              <a:defRPr>
                <a:solidFill>
                  <a:schemeClr val="tx1"/>
                </a:solidFill>
              </a:defRPr>
            </a:lvl4pPr>
            <a:lvl5pPr marL="1543050" indent="-17145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80200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490307" y="740667"/>
            <a:ext cx="8958495" cy="1169861"/>
          </a:xfrm>
          <a:prstGeom prst="rect">
            <a:avLst/>
          </a:prstGeom>
          <a:noFill/>
          <a:ln w="12700">
            <a:noFill/>
          </a:ln>
        </p:spPr>
        <p:txBody>
          <a:bodyPr/>
          <a:lstStyle>
            <a:lvl1pPr>
              <a:defRPr sz="315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465923" y="2325753"/>
            <a:ext cx="8958495" cy="646811"/>
          </a:xfrm>
          <a:prstGeom prst="rect">
            <a:avLst/>
          </a:prstGeom>
        </p:spPr>
        <p:txBody>
          <a:bodyPr/>
          <a:lstStyle>
            <a:lvl1pPr marL="342900" indent="-34290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solidFill>
                  <a:schemeClr val="tx1"/>
                </a:solidFill>
              </a:defRPr>
            </a:lvl2pPr>
            <a:lvl3pPr marL="857250" indent="-171450">
              <a:buClr>
                <a:srgbClr val="005EB8"/>
              </a:buClr>
              <a:buFont typeface="Wingdings" pitchFamily="2" charset="2"/>
              <a:buChar char="§"/>
              <a:defRPr>
                <a:solidFill>
                  <a:schemeClr val="tx1"/>
                </a:solidFill>
              </a:defRPr>
            </a:lvl3pPr>
            <a:lvl4pPr marL="1200150" indent="-171450">
              <a:buClr>
                <a:srgbClr val="005EB8"/>
              </a:buClr>
              <a:buFont typeface="Wingdings" pitchFamily="2" charset="2"/>
              <a:buChar char="§"/>
              <a:defRPr>
                <a:solidFill>
                  <a:schemeClr val="tx1"/>
                </a:solidFill>
              </a:defRPr>
            </a:lvl4pPr>
            <a:lvl5pPr marL="1543050" indent="-17145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5184" y="3292838"/>
            <a:ext cx="12181632" cy="2984500"/>
          </a:xfrm>
          <a:prstGeom prst="rect">
            <a:avLst/>
          </a:prstGeom>
        </p:spPr>
      </p:pic>
    </p:spTree>
    <p:extLst>
      <p:ext uri="{BB962C8B-B14F-4D97-AF65-F5344CB8AC3E}">
        <p14:creationId xmlns:p14="http://schemas.microsoft.com/office/powerpoint/2010/main" val="895456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490308" y="3095854"/>
            <a:ext cx="11195417" cy="666297"/>
          </a:xfrm>
          <a:prstGeom prst="rect">
            <a:avLst/>
          </a:prstGeom>
          <a:noFill/>
          <a:ln w="12700">
            <a:noFill/>
          </a:ln>
        </p:spPr>
        <p:txBody>
          <a:bodyPr/>
          <a:lstStyle>
            <a:lvl1pPr>
              <a:defRPr sz="315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7982184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81898180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1847235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1668139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75456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7067" y="1609969"/>
            <a:ext cx="1637767" cy="4614828"/>
          </a:xfrm>
          <a:prstGeom prst="rect">
            <a:avLst/>
          </a:prstGeom>
        </p:spPr>
      </p:pic>
    </p:spTree>
    <p:extLst>
      <p:ext uri="{BB962C8B-B14F-4D97-AF65-F5344CB8AC3E}">
        <p14:creationId xmlns:p14="http://schemas.microsoft.com/office/powerpoint/2010/main" val="157332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110997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8155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
        <p:nvSpPr>
          <p:cNvPr id="3" name="TextBox 2">
            <a:extLst>
              <a:ext uri="{FF2B5EF4-FFF2-40B4-BE49-F238E27FC236}">
                <a16:creationId xmlns:a16="http://schemas.microsoft.com/office/drawing/2014/main" id="{5BDFD98E-020A-082E-2202-D6EA54E2A37E}"/>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3777769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70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312400" y="0"/>
            <a:ext cx="1879600" cy="1409700"/>
          </a:xfrm>
          <a:prstGeom prst="rect">
            <a:avLst/>
          </a:prstGeom>
        </p:spPr>
      </p:pic>
      <p:sp>
        <p:nvSpPr>
          <p:cNvPr id="3" name="TextBox 2">
            <a:extLst>
              <a:ext uri="{FF2B5EF4-FFF2-40B4-BE49-F238E27FC236}">
                <a16:creationId xmlns:a16="http://schemas.microsoft.com/office/drawing/2014/main" id="{4DB97006-4341-6938-8B22-5FA70FA6062E}"/>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5431149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
        <p:nvSpPr>
          <p:cNvPr id="3" name="TextBox 2">
            <a:extLst>
              <a:ext uri="{FF2B5EF4-FFF2-40B4-BE49-F238E27FC236}">
                <a16:creationId xmlns:a16="http://schemas.microsoft.com/office/drawing/2014/main" id="{391EA8FB-60C5-CFD1-6F02-A6642810AA86}"/>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3407805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2400" y="0"/>
            <a:ext cx="1879600" cy="1409700"/>
          </a:xfrm>
          <a:prstGeom prst="rect">
            <a:avLst/>
          </a:prstGeom>
        </p:spPr>
      </p:pic>
      <p:sp>
        <p:nvSpPr>
          <p:cNvPr id="3" name="TextBox 2">
            <a:extLst>
              <a:ext uri="{FF2B5EF4-FFF2-40B4-BE49-F238E27FC236}">
                <a16:creationId xmlns:a16="http://schemas.microsoft.com/office/drawing/2014/main" id="{3AE7B43D-7482-AB16-FF92-8133185DB6B7}"/>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100974329"/>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Tree>
    <p:extLst>
      <p:ext uri="{BB962C8B-B14F-4D97-AF65-F5344CB8AC3E}">
        <p14:creationId xmlns:p14="http://schemas.microsoft.com/office/powerpoint/2010/main" val="398267728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documents/State-of-the-adult-social-care-sector/The-State-of-the-Adult-Social-Care-Sector-and-Workforce-2021.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skillsforcare.org.uk/essentialtrainin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www.skillsforcare.org.uk/Essentialtrain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ascwds-support@skillsforcare.org.uk"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emf"/><Relationship Id="rId4" Type="http://schemas.openxmlformats.org/officeDocument/2006/relationships/hyperlink" Target="https://vimeo.com/65692874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hyperlink" Target="https://www.skillsforcare.org.uk/w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resources/documents/Funding/Workforce-Development-Fund/2022-23/Tender/Funded-qualifications-and-learning-2022-23.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22300" y="457200"/>
            <a:ext cx="9093200" cy="1117600"/>
          </a:xfrm>
        </p:spPr>
        <p:txBody>
          <a:bodyPr/>
          <a:lstStyle/>
          <a:p>
            <a:pPr marL="0" indent="0">
              <a:lnSpc>
                <a:spcPts val="1500"/>
              </a:lnSpc>
              <a:spcAft>
                <a:spcPts val="800"/>
              </a:spcAft>
              <a:buNone/>
            </a:pPr>
            <a:r>
              <a:rPr lang="en-GB" sz="3200" b="1">
                <a:solidFill>
                  <a:srgbClr val="0065BD"/>
                </a:solidFill>
                <a:effectLst/>
                <a:latin typeface="Arial" panose="020B0604020202020204" pitchFamily="34" charset="0"/>
                <a:ea typeface="Times New Roman" panose="02020603050405020304" pitchFamily="18" charset="0"/>
                <a:cs typeface="Arial" panose="020B0604020202020204" pitchFamily="34" charset="0"/>
              </a:rPr>
              <a:t>Why invest in training your staff? </a:t>
            </a:r>
            <a:endParaRPr lang="en-GB" b="1"/>
          </a:p>
        </p:txBody>
      </p:sp>
      <p:sp>
        <p:nvSpPr>
          <p:cNvPr id="5" name="TextBox 4">
            <a:extLst>
              <a:ext uri="{FF2B5EF4-FFF2-40B4-BE49-F238E27FC236}">
                <a16:creationId xmlns:a16="http://schemas.microsoft.com/office/drawing/2014/main" id="{867489CC-0DEB-4917-BBAC-7AF326230470}"/>
              </a:ext>
            </a:extLst>
          </p:cNvPr>
          <p:cNvSpPr txBox="1"/>
          <p:nvPr/>
        </p:nvSpPr>
        <p:spPr>
          <a:xfrm>
            <a:off x="469900" y="977901"/>
            <a:ext cx="9423400" cy="5402954"/>
          </a:xfrm>
          <a:prstGeom prst="rect">
            <a:avLst/>
          </a:prstGeom>
          <a:noFill/>
        </p:spPr>
        <p:txBody>
          <a:bodyPr wrap="square">
            <a:spAutoFit/>
          </a:bodyPr>
          <a:lstStyle/>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Our</a:t>
            </a:r>
            <a:r>
              <a:rPr lang="en-GB" sz="1800" b="1">
                <a:effectLst/>
                <a:latin typeface="Arial" panose="020B0604020202020204" pitchFamily="34" charset="0"/>
                <a:ea typeface="Calibri" panose="020F0502020204030204" pitchFamily="34" charset="0"/>
                <a:cs typeface="Times New Roman" panose="02020603050405020304" pitchFamily="18" charset="0"/>
              </a:rPr>
              <a:t> </a:t>
            </a:r>
            <a:r>
              <a:rPr lang="en-GB" sz="1800">
                <a:effectLst/>
                <a:latin typeface="Arial" panose="020B0604020202020204" pitchFamily="34" charset="0"/>
                <a:ea typeface="Calibri" panose="020F0502020204030204" pitchFamily="34" charset="0"/>
                <a:cs typeface="Times New Roman" panose="02020603050405020304" pitchFamily="18" charset="0"/>
                <a:hlinkClick r:id="rId3"/>
              </a:rPr>
              <a:t>The state of the adult social care sector and workforce in England 2021 </a:t>
            </a:r>
            <a:r>
              <a:rPr lang="en-GB" sz="1800">
                <a:effectLst/>
                <a:latin typeface="Arial" panose="020B0604020202020204" pitchFamily="34" charset="0"/>
                <a:ea typeface="Calibri" panose="020F0502020204030204" pitchFamily="34" charset="0"/>
                <a:cs typeface="Times New Roman" panose="02020603050405020304" pitchFamily="18" charset="0"/>
              </a:rPr>
              <a:t>has some key figures </a:t>
            </a:r>
          </a:p>
          <a:p>
            <a:pPr>
              <a:lnSpc>
                <a:spcPct val="107000"/>
              </a:lnSpc>
              <a:spcAft>
                <a:spcPts val="800"/>
              </a:spcAft>
            </a:pPr>
            <a:endParaRPr lang="en-GB">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2000" b="1">
                <a:solidFill>
                  <a:srgbClr val="0070C0"/>
                </a:solidFill>
                <a:latin typeface="Arial" panose="020B0604020202020204" pitchFamily="34" charset="0"/>
                <a:ea typeface="Calibri" panose="020F0502020204030204" pitchFamily="34" charset="0"/>
                <a:cs typeface="Times New Roman" panose="02020603050405020304" pitchFamily="18" charset="0"/>
              </a:rPr>
              <a:t>Good induction and onboarding can help keep staff for longer</a:t>
            </a:r>
          </a:p>
          <a:p>
            <a:pPr>
              <a:lnSpc>
                <a:spcPct val="107000"/>
              </a:lnSpc>
              <a:spcAft>
                <a:spcPts val="800"/>
              </a:spcAft>
            </a:pPr>
            <a:r>
              <a:rPr lang="en-GB">
                <a:latin typeface="Arial" panose="020B0604020202020204" pitchFamily="34" charset="0"/>
                <a:ea typeface="Calibri" panose="020F0502020204030204" pitchFamily="34" charset="0"/>
                <a:cs typeface="Times New Roman" panose="02020603050405020304" pitchFamily="18" charset="0"/>
              </a:rPr>
              <a:t>‘A large proportion of staff turnover arose from workers leaving their posts soon after joining. Care workers with less than one year of experience had a much higher turnover rate (36.7%) than those with 10 years or more (12.0%).’</a:t>
            </a:r>
          </a:p>
          <a:p>
            <a:pPr marL="285750" indent="-285750">
              <a:lnSpc>
                <a:spcPct val="107000"/>
              </a:lnSpc>
              <a:spcAft>
                <a:spcPts val="800"/>
              </a:spcAft>
              <a:buFont typeface="Wingdings" panose="05000000000000000000" pitchFamily="2" charset="2"/>
              <a:buChar char="Ø"/>
            </a:pPr>
            <a:r>
              <a:rPr lang="en-GB" sz="2000" b="1">
                <a:solidFill>
                  <a:srgbClr val="0070C0"/>
                </a:solidFill>
                <a:latin typeface="Arial" panose="020B0604020202020204" pitchFamily="34" charset="0"/>
                <a:ea typeface="Calibri" panose="020F0502020204030204" pitchFamily="34" charset="0"/>
                <a:cs typeface="Times New Roman" panose="02020603050405020304" pitchFamily="18" charset="0"/>
              </a:rPr>
              <a:t>Offering learning and development can help retain staff</a:t>
            </a:r>
          </a:p>
          <a:p>
            <a:pPr>
              <a:lnSpc>
                <a:spcPct val="107000"/>
              </a:lnSpc>
              <a:spcAft>
                <a:spcPts val="800"/>
              </a:spcAft>
            </a:pPr>
            <a:r>
              <a:rPr lang="en-GB">
                <a:latin typeface="Arial" panose="020B0604020202020204" pitchFamily="34" charset="0"/>
                <a:ea typeface="Calibri" panose="020F0502020204030204" pitchFamily="34" charset="0"/>
                <a:cs typeface="Times New Roman" panose="02020603050405020304" pitchFamily="18" charset="0"/>
              </a:rPr>
              <a:t>‘Care workers who received regular training and those with qualifications were less likely to leave their roles than those who didn’t.’ </a:t>
            </a:r>
          </a:p>
          <a:p>
            <a:pPr marL="285750" indent="-285750">
              <a:lnSpc>
                <a:spcPct val="107000"/>
              </a:lnSpc>
              <a:spcAft>
                <a:spcPts val="800"/>
              </a:spcAft>
              <a:buFont typeface="Wingdings" panose="05000000000000000000" pitchFamily="2" charset="2"/>
              <a:buChar char="Ø"/>
            </a:pPr>
            <a:r>
              <a:rPr lang="en-GB" sz="20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Improve your CQC </a:t>
            </a:r>
            <a:r>
              <a:rPr lang="en-GB"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ratings</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‘Establishments with higher levels of staff undertaking learning and development were more likely to receive higher CQC </a:t>
            </a:r>
            <a:r>
              <a:rPr lang="en-GB" sz="1800" dirty="0">
                <a:effectLst/>
                <a:latin typeface="Arial" panose="020B0604020202020204" pitchFamily="34" charset="0"/>
                <a:ea typeface="Calibri" panose="020F0502020204030204" pitchFamily="34" charset="0"/>
                <a:cs typeface="Times New Roman" panose="02020603050405020304" pitchFamily="18" charset="0"/>
              </a:rPr>
              <a:t>ratings</a:t>
            </a:r>
            <a:r>
              <a:rPr lang="en-GB" sz="1800">
                <a:effectLst/>
                <a:latin typeface="Arial" panose="020B0604020202020204" pitchFamily="34" charset="0"/>
                <a:ea typeface="Calibri" panose="020F0502020204030204" pitchFamily="34" charset="0"/>
                <a:cs typeface="Times New Roman" panose="02020603050405020304" pitchFamily="18" charset="0"/>
              </a:rPr>
              <a:t> (for example, take up of the care certificate, training and qualifications)’.</a:t>
            </a:r>
          </a:p>
          <a:p>
            <a:pPr>
              <a:lnSpc>
                <a:spcPct val="107000"/>
              </a:lnSpc>
              <a:spcAft>
                <a:spcPts val="8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326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BAE-17E3-49E8-8CF5-23FADF055F81}"/>
              </a:ext>
            </a:extLst>
          </p:cNvPr>
          <p:cNvSpPr>
            <a:spLocks noGrp="1"/>
          </p:cNvSpPr>
          <p:nvPr>
            <p:ph type="title"/>
          </p:nvPr>
        </p:nvSpPr>
        <p:spPr/>
        <p:txBody>
          <a:bodyPr/>
          <a:lstStyle/>
          <a:p>
            <a:r>
              <a:rPr lang="en-GB"/>
              <a:t>Benefits to your business</a:t>
            </a:r>
          </a:p>
        </p:txBody>
      </p:sp>
      <p:sp>
        <p:nvSpPr>
          <p:cNvPr id="3" name="Text Placeholder 2">
            <a:extLst>
              <a:ext uri="{FF2B5EF4-FFF2-40B4-BE49-F238E27FC236}">
                <a16:creationId xmlns:a16="http://schemas.microsoft.com/office/drawing/2014/main" id="{9E073FD2-C5F5-48CC-B1D3-A7943FC32AC3}"/>
              </a:ext>
            </a:extLst>
          </p:cNvPr>
          <p:cNvSpPr>
            <a:spLocks noGrp="1"/>
          </p:cNvSpPr>
          <p:nvPr>
            <p:ph type="body" sz="quarter" idx="11"/>
          </p:nvPr>
        </p:nvSpPr>
        <p:spPr>
          <a:xfrm>
            <a:off x="490306" y="1219476"/>
            <a:ext cx="5799176" cy="4492000"/>
          </a:xfrm>
        </p:spPr>
        <p:txBody>
          <a:bodyPr/>
          <a:lstStyle/>
          <a:p>
            <a:r>
              <a:rPr lang="en-GB"/>
              <a:t>Funding for training your staff – </a:t>
            </a:r>
            <a:r>
              <a:rPr lang="en-GB">
                <a:hlinkClick r:id="rId3"/>
              </a:rPr>
              <a:t>rapid induction &amp; Essential Training</a:t>
            </a:r>
            <a:r>
              <a:rPr lang="en-GB"/>
              <a:t> in addition to WDF</a:t>
            </a:r>
            <a:endParaRPr lang="en-GB" sz="2200"/>
          </a:p>
          <a:p>
            <a:r>
              <a:rPr lang="en-GB"/>
              <a:t>Safe and free storage of staff records </a:t>
            </a:r>
          </a:p>
          <a:p>
            <a:r>
              <a:rPr lang="en-GB"/>
              <a:t>Manage training and qualification records</a:t>
            </a:r>
          </a:p>
          <a:p>
            <a:r>
              <a:rPr lang="en-GB"/>
              <a:t>Benchmark your workplace</a:t>
            </a:r>
          </a:p>
          <a:p>
            <a:r>
              <a:rPr lang="en-GB"/>
              <a:t>Access the Skills for Care bundle </a:t>
            </a:r>
            <a:br>
              <a:rPr lang="en-GB"/>
            </a:br>
            <a:r>
              <a:rPr lang="en-GB"/>
              <a:t>offer </a:t>
            </a:r>
          </a:p>
          <a:p>
            <a:r>
              <a:rPr lang="en-GB"/>
              <a:t>Help the sector by providing key intelligence to decision makers</a:t>
            </a:r>
          </a:p>
          <a:p>
            <a:r>
              <a:rPr lang="en-GB"/>
              <a:t>Can support your workforce planning </a:t>
            </a:r>
          </a:p>
          <a:p>
            <a:endParaRPr lang="en-GB"/>
          </a:p>
        </p:txBody>
      </p:sp>
      <p:pic>
        <p:nvPicPr>
          <p:cNvPr id="6" name="Picture 5">
            <a:extLst>
              <a:ext uri="{FF2B5EF4-FFF2-40B4-BE49-F238E27FC236}">
                <a16:creationId xmlns:a16="http://schemas.microsoft.com/office/drawing/2014/main" id="{CA796149-C993-463F-AF97-B8967D5B77E1}"/>
              </a:ext>
            </a:extLst>
          </p:cNvPr>
          <p:cNvPicPr>
            <a:picLocks noChangeAspect="1"/>
          </p:cNvPicPr>
          <p:nvPr/>
        </p:nvPicPr>
        <p:blipFill>
          <a:blip r:embed="rId4"/>
          <a:stretch>
            <a:fillRect/>
          </a:stretch>
        </p:blipFill>
        <p:spPr>
          <a:xfrm>
            <a:off x="6971211" y="1219476"/>
            <a:ext cx="1462004" cy="1462004"/>
          </a:xfrm>
          <a:prstGeom prst="rect">
            <a:avLst/>
          </a:prstGeom>
        </p:spPr>
      </p:pic>
      <p:pic>
        <p:nvPicPr>
          <p:cNvPr id="8" name="Picture 7">
            <a:extLst>
              <a:ext uri="{FF2B5EF4-FFF2-40B4-BE49-F238E27FC236}">
                <a16:creationId xmlns:a16="http://schemas.microsoft.com/office/drawing/2014/main" id="{72E4B09D-B5C7-4690-8B9E-8D01C1798E5A}"/>
              </a:ext>
            </a:extLst>
          </p:cNvPr>
          <p:cNvPicPr>
            <a:picLocks noChangeAspect="1"/>
          </p:cNvPicPr>
          <p:nvPr/>
        </p:nvPicPr>
        <p:blipFill>
          <a:blip r:embed="rId5"/>
          <a:stretch>
            <a:fillRect/>
          </a:stretch>
        </p:blipFill>
        <p:spPr>
          <a:xfrm>
            <a:off x="7048474" y="2681480"/>
            <a:ext cx="1462004" cy="1462004"/>
          </a:xfrm>
          <a:prstGeom prst="rect">
            <a:avLst/>
          </a:prstGeom>
        </p:spPr>
      </p:pic>
      <p:pic>
        <p:nvPicPr>
          <p:cNvPr id="10" name="Picture 9">
            <a:extLst>
              <a:ext uri="{FF2B5EF4-FFF2-40B4-BE49-F238E27FC236}">
                <a16:creationId xmlns:a16="http://schemas.microsoft.com/office/drawing/2014/main" id="{D7E23F1D-AD1B-4695-A395-831EF4C13B03}"/>
              </a:ext>
            </a:extLst>
          </p:cNvPr>
          <p:cNvPicPr>
            <a:picLocks noChangeAspect="1"/>
          </p:cNvPicPr>
          <p:nvPr/>
        </p:nvPicPr>
        <p:blipFill>
          <a:blip r:embed="rId6"/>
          <a:stretch>
            <a:fillRect/>
          </a:stretch>
        </p:blipFill>
        <p:spPr>
          <a:xfrm>
            <a:off x="7048475" y="4419423"/>
            <a:ext cx="1585645" cy="1585645"/>
          </a:xfrm>
          <a:prstGeom prst="rect">
            <a:avLst/>
          </a:prstGeom>
        </p:spPr>
      </p:pic>
    </p:spTree>
    <p:extLst>
      <p:ext uri="{BB962C8B-B14F-4D97-AF65-F5344CB8AC3E}">
        <p14:creationId xmlns:p14="http://schemas.microsoft.com/office/powerpoint/2010/main" val="116443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5F2058-48AB-43F3-B691-6BC615A5F01A}"/>
              </a:ext>
            </a:extLst>
          </p:cNvPr>
          <p:cNvPicPr>
            <a:picLocks noChangeAspect="1"/>
          </p:cNvPicPr>
          <p:nvPr/>
        </p:nvPicPr>
        <p:blipFill>
          <a:blip r:embed="rId3"/>
          <a:stretch>
            <a:fillRect/>
          </a:stretch>
        </p:blipFill>
        <p:spPr>
          <a:xfrm>
            <a:off x="1524000" y="66273"/>
            <a:ext cx="1379678" cy="1379678"/>
          </a:xfrm>
          <a:prstGeom prst="rect">
            <a:avLst/>
          </a:prstGeom>
        </p:spPr>
      </p:pic>
      <p:sp>
        <p:nvSpPr>
          <p:cNvPr id="3" name="Title 1"/>
          <p:cNvSpPr txBox="1">
            <a:spLocks/>
          </p:cNvSpPr>
          <p:nvPr/>
        </p:nvSpPr>
        <p:spPr>
          <a:xfrm>
            <a:off x="2903678" y="528941"/>
            <a:ext cx="4770328" cy="64681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E87722"/>
                </a:solidFill>
                <a:effectLst/>
                <a:uLnTx/>
                <a:uFillTx/>
                <a:latin typeface="Arial" panose="020B0604020202020204"/>
                <a:ea typeface="+mj-ea"/>
                <a:cs typeface="+mj-cs"/>
              </a:rPr>
              <a:t>Essential Training</a:t>
            </a:r>
          </a:p>
        </p:txBody>
      </p:sp>
      <p:sp>
        <p:nvSpPr>
          <p:cNvPr id="4" name="Text Placeholder 3"/>
          <p:cNvSpPr txBox="1">
            <a:spLocks/>
          </p:cNvSpPr>
          <p:nvPr/>
        </p:nvSpPr>
        <p:spPr>
          <a:xfrm>
            <a:off x="1868775" y="1601126"/>
            <a:ext cx="8668597" cy="474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70C0"/>
                </a:solidFill>
                <a:effectLst/>
                <a:uLnTx/>
                <a:uFillTx/>
                <a:latin typeface="Arial" panose="020B0604020202020204"/>
                <a:ea typeface="+mn-ea"/>
                <a:cs typeface="+mn-cs"/>
              </a:rPr>
              <a:t>There are three packages of fully funded learning</a:t>
            </a:r>
          </a:p>
        </p:txBody>
      </p:sp>
      <p:sp>
        <p:nvSpPr>
          <p:cNvPr id="5" name="Text Placeholder 2"/>
          <p:cNvSpPr txBox="1">
            <a:spLocks/>
          </p:cNvSpPr>
          <p:nvPr/>
        </p:nvSpPr>
        <p:spPr>
          <a:xfrm>
            <a:off x="1868775" y="2184795"/>
            <a:ext cx="8431497" cy="4262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2400" b="1" i="0" u="none" strike="noStrike" kern="1200" cap="none" spc="0" normalizeH="0" baseline="0" noProof="0">
                <a:ln>
                  <a:noFill/>
                </a:ln>
                <a:solidFill>
                  <a:srgbClr val="E87722"/>
                </a:solidFill>
                <a:effectLst/>
                <a:uLnTx/>
                <a:uFillTx/>
                <a:latin typeface="Arial" panose="020B0604020202020204"/>
                <a:ea typeface="+mn-ea"/>
                <a:cs typeface="+mn-cs"/>
              </a:rPr>
              <a:t> </a:t>
            </a:r>
            <a:r>
              <a:rPr kumimoji="0" lang="en-GB" sz="2200" b="1" i="0" u="none" strike="noStrike" kern="1200" cap="none" spc="0" normalizeH="0" baseline="0" noProof="0">
                <a:ln>
                  <a:noFill/>
                </a:ln>
                <a:solidFill>
                  <a:srgbClr val="000000"/>
                </a:solidFill>
                <a:effectLst/>
                <a:uLnTx/>
                <a:uFillTx/>
                <a:latin typeface="Arial" panose="020B0604020202020204"/>
                <a:ea typeface="+mn-ea"/>
                <a:cs typeface="+mn-cs"/>
              </a:rPr>
              <a:t>Rapid induction programme: </a:t>
            </a:r>
            <a:r>
              <a:rPr kumimoji="0" lang="en-GB" sz="2200" b="0" i="0" u="none" strike="noStrike" kern="1200" cap="none" spc="0" normalizeH="0" baseline="0" noProof="0">
                <a:ln>
                  <a:noFill/>
                </a:ln>
                <a:solidFill>
                  <a:srgbClr val="000000"/>
                </a:solidFill>
                <a:effectLst/>
                <a:uLnTx/>
                <a:uFillTx/>
                <a:latin typeface="Arial" panose="020B0604020202020204"/>
                <a:ea typeface="+mn-ea"/>
                <a:cs typeface="+mn-cs"/>
              </a:rPr>
              <a:t>aimed at new staff who will  receive training in 8 topics and the main knowledge elements of the care certificate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2200" b="1" i="0" u="none" strike="noStrike" kern="1200" cap="none" spc="0" normalizeH="0" baseline="0" noProof="0">
                <a:ln>
                  <a:noFill/>
                </a:ln>
                <a:solidFill>
                  <a:srgbClr val="E87722"/>
                </a:solidFill>
                <a:effectLst/>
                <a:uLnTx/>
                <a:uFillTx/>
                <a:latin typeface="Arial" panose="020B0604020202020204"/>
                <a:ea typeface="+mn-ea"/>
                <a:cs typeface="+mn-cs"/>
              </a:rPr>
              <a:t> </a:t>
            </a:r>
            <a:r>
              <a:rPr kumimoji="0" lang="en-GB" sz="2200" b="1" i="0" u="none" strike="noStrike" kern="1200" cap="none" spc="0" normalizeH="0" baseline="0" noProof="0">
                <a:ln>
                  <a:noFill/>
                </a:ln>
                <a:solidFill>
                  <a:srgbClr val="000000"/>
                </a:solidFill>
                <a:effectLst/>
                <a:uLnTx/>
                <a:uFillTx/>
                <a:latin typeface="Arial" panose="020B0604020202020204"/>
                <a:ea typeface="+mn-ea"/>
                <a:cs typeface="+mn-cs"/>
              </a:rPr>
              <a:t>Refresher training: </a:t>
            </a:r>
            <a:r>
              <a:rPr kumimoji="0" lang="en-GB" sz="2200" b="0" i="0" u="none" strike="noStrike" kern="1200" cap="none" spc="0" normalizeH="0" baseline="0" noProof="0">
                <a:ln>
                  <a:noFill/>
                </a:ln>
                <a:solidFill>
                  <a:srgbClr val="000000"/>
                </a:solidFill>
                <a:effectLst/>
                <a:uLnTx/>
                <a:uFillTx/>
                <a:latin typeface="Arial" panose="020B0604020202020204"/>
                <a:ea typeface="+mn-ea"/>
                <a:cs typeface="+mn-cs"/>
              </a:rPr>
              <a:t>aimed at staff who urgently need refresher training which has expired or will expire soon, in order for them to continue to work safely</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2200" b="1" i="0" u="none" strike="noStrike" kern="1200" cap="none" spc="0" normalizeH="0" baseline="0" noProof="0">
                <a:ln>
                  <a:noFill/>
                </a:ln>
                <a:solidFill>
                  <a:srgbClr val="E87722"/>
                </a:solidFill>
                <a:effectLst/>
                <a:uLnTx/>
                <a:uFillTx/>
                <a:latin typeface="Arial" panose="020B0604020202020204"/>
                <a:ea typeface="+mn-ea"/>
                <a:cs typeface="+mn-cs"/>
              </a:rPr>
              <a:t> </a:t>
            </a:r>
            <a:r>
              <a:rPr kumimoji="0" lang="en-GB" sz="2200" b="1" i="0" u="none" strike="noStrike" kern="1200" cap="none" spc="0" normalizeH="0" baseline="0" noProof="0">
                <a:ln>
                  <a:noFill/>
                </a:ln>
                <a:solidFill>
                  <a:srgbClr val="000000"/>
                </a:solidFill>
                <a:effectLst/>
                <a:uLnTx/>
                <a:uFillTx/>
                <a:latin typeface="Arial" panose="020B0604020202020204"/>
                <a:ea typeface="+mn-ea"/>
                <a:cs typeface="+mn-cs"/>
              </a:rPr>
              <a:t>Volunteer programme: </a:t>
            </a:r>
            <a:r>
              <a:rPr kumimoji="0" lang="en-GB" sz="2200" b="0" i="0" u="none" strike="noStrike" kern="1200" cap="none" spc="0" normalizeH="0" baseline="0" noProof="0">
                <a:ln>
                  <a:noFill/>
                </a:ln>
                <a:solidFill>
                  <a:srgbClr val="000000"/>
                </a:solidFill>
                <a:effectLst/>
                <a:uLnTx/>
                <a:uFillTx/>
                <a:latin typeface="Arial" panose="020B0604020202020204"/>
                <a:ea typeface="+mn-ea"/>
                <a:cs typeface="+mn-cs"/>
              </a:rPr>
              <a:t>an introduction to adult social care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a:ln>
                  <a:noFill/>
                </a:ln>
                <a:solidFill>
                  <a:srgbClr val="000000"/>
                </a:solidFill>
                <a:effectLst/>
                <a:uLnTx/>
                <a:uFillTx/>
                <a:latin typeface="Arial" panose="020B0604020202020204"/>
                <a:ea typeface="+mn-ea"/>
                <a:cs typeface="+mn-cs"/>
              </a:rPr>
              <a:t>The training is delivered by selected endorsed training providers.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000" b="1" i="0" u="none" strike="noStrike" kern="1200" cap="none" spc="0" normalizeH="0" baseline="0" noProof="0">
              <a:ln>
                <a:noFill/>
              </a:ln>
              <a:solidFill>
                <a:srgbClr val="000000"/>
              </a:solidFill>
              <a:effectLst/>
              <a:uLnTx/>
              <a:uFillTx/>
              <a:latin typeface="Arial" panose="020B0604020202020204"/>
              <a:ea typeface="+mn-ea"/>
              <a:cs typeface="+mn-cs"/>
              <a:hlinkClick r:id="rId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0000"/>
                </a:solidFill>
                <a:effectLst/>
                <a:uLnTx/>
                <a:uFillTx/>
                <a:latin typeface="Arial" panose="020B0604020202020204"/>
                <a:ea typeface="+mn-ea"/>
                <a:cs typeface="+mn-cs"/>
                <a:hlinkClick r:id="rId4"/>
              </a:rPr>
              <a:t>www.skillsforcare.org.uk/essentialtraining</a:t>
            </a:r>
            <a:endParaRPr kumimoji="0" lang="en-GB" sz="2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688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A8BC-4B8E-8CD8-4600-CDE7BB5D5379}"/>
              </a:ext>
            </a:extLst>
          </p:cNvPr>
          <p:cNvSpPr>
            <a:spLocks noGrp="1"/>
          </p:cNvSpPr>
          <p:nvPr>
            <p:ph type="title"/>
          </p:nvPr>
        </p:nvSpPr>
        <p:spPr/>
        <p:txBody>
          <a:bodyPr/>
          <a:lstStyle/>
          <a:p>
            <a:r>
              <a:rPr lang="en-GB" dirty="0"/>
              <a:t>Steps to complete</a:t>
            </a:r>
          </a:p>
        </p:txBody>
      </p:sp>
      <p:sp>
        <p:nvSpPr>
          <p:cNvPr id="3" name="Text Placeholder 2">
            <a:extLst>
              <a:ext uri="{FF2B5EF4-FFF2-40B4-BE49-F238E27FC236}">
                <a16:creationId xmlns:a16="http://schemas.microsoft.com/office/drawing/2014/main" id="{10BA0174-28DB-27E9-3575-C50F552FD448}"/>
              </a:ext>
            </a:extLst>
          </p:cNvPr>
          <p:cNvSpPr>
            <a:spLocks noGrp="1"/>
          </p:cNvSpPr>
          <p:nvPr>
            <p:ph type="body" sz="quarter" idx="11"/>
          </p:nvPr>
        </p:nvSpPr>
        <p:spPr>
          <a:xfrm>
            <a:off x="490306" y="1088137"/>
            <a:ext cx="9309739" cy="3989830"/>
          </a:xfrm>
        </p:spPr>
        <p:txBody>
          <a:bodyPr/>
          <a:lstStyle/>
          <a:p>
            <a:pPr algn="l"/>
            <a:r>
              <a:rPr lang="en-GB" b="0" i="0" dirty="0">
                <a:solidFill>
                  <a:srgbClr val="212529"/>
                </a:solidFill>
                <a:effectLst/>
                <a:latin typeface="font-semibold"/>
              </a:rPr>
              <a:t>Creating an ASC-WDS account</a:t>
            </a:r>
          </a:p>
          <a:p>
            <a:pPr algn="l"/>
            <a:r>
              <a:rPr lang="en-GB" b="0" i="0" dirty="0">
                <a:solidFill>
                  <a:srgbClr val="212529"/>
                </a:solidFill>
                <a:effectLst/>
                <a:latin typeface="font-regular"/>
              </a:rPr>
              <a:t>To create your account you will need to add your name and job title and set up a password and security question. Once this is done, you need to provide a few basic details to get started including:</a:t>
            </a:r>
          </a:p>
          <a:p>
            <a:pPr algn="l">
              <a:buFont typeface="Arial" panose="020B0604020202020204" pitchFamily="34" charset="0"/>
              <a:buChar char="•"/>
            </a:pPr>
            <a:r>
              <a:rPr lang="en-GB" b="0" i="0" dirty="0">
                <a:solidFill>
                  <a:srgbClr val="212529"/>
                </a:solidFill>
                <a:effectLst/>
                <a:latin typeface="font-regular"/>
              </a:rPr>
              <a:t>Is your service CQC registered?</a:t>
            </a:r>
          </a:p>
          <a:p>
            <a:pPr algn="l">
              <a:buFont typeface="Arial" panose="020B0604020202020204" pitchFamily="34" charset="0"/>
              <a:buChar char="•"/>
            </a:pPr>
            <a:r>
              <a:rPr lang="en-GB" b="0" i="0" dirty="0">
                <a:solidFill>
                  <a:srgbClr val="212529"/>
                </a:solidFill>
                <a:effectLst/>
                <a:latin typeface="font-regular"/>
              </a:rPr>
              <a:t>Add your workplace using your CQC location ID or postcode.</a:t>
            </a:r>
          </a:p>
          <a:p>
            <a:pPr algn="l">
              <a:buFont typeface="Arial" panose="020B0604020202020204" pitchFamily="34" charset="0"/>
              <a:buChar char="•"/>
            </a:pPr>
            <a:r>
              <a:rPr lang="en-GB" b="0" i="0" dirty="0">
                <a:solidFill>
                  <a:srgbClr val="212529"/>
                </a:solidFill>
                <a:effectLst/>
                <a:latin typeface="font-regular"/>
              </a:rPr>
              <a:t>What’s the main service you provide?</a:t>
            </a:r>
          </a:p>
          <a:p>
            <a:pPr algn="l">
              <a:buFont typeface="Arial" panose="020B0604020202020204" pitchFamily="34" charset="0"/>
              <a:buChar char="•"/>
            </a:pPr>
            <a:r>
              <a:rPr lang="en-GB" b="0" i="0" dirty="0">
                <a:solidFill>
                  <a:srgbClr val="212529"/>
                </a:solidFill>
                <a:effectLst/>
                <a:latin typeface="font-regular"/>
              </a:rPr>
              <a:t>How many staff do you have?</a:t>
            </a:r>
          </a:p>
          <a:p>
            <a:pPr algn="l"/>
            <a:r>
              <a:rPr lang="en-GB" b="0" i="0" dirty="0">
                <a:solidFill>
                  <a:srgbClr val="212529"/>
                </a:solidFill>
                <a:effectLst/>
                <a:latin typeface="font-regular"/>
              </a:rPr>
              <a:t>This takes around five minutes and once it is done, our Support Team will check the details you have provided in order to approve your account. </a:t>
            </a:r>
          </a:p>
        </p:txBody>
      </p:sp>
    </p:spTree>
    <p:extLst>
      <p:ext uri="{BB962C8B-B14F-4D97-AF65-F5344CB8AC3E}">
        <p14:creationId xmlns:p14="http://schemas.microsoft.com/office/powerpoint/2010/main" val="210325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0ED7-048E-B9F6-BD7F-100322C6C103}"/>
              </a:ext>
            </a:extLst>
          </p:cNvPr>
          <p:cNvSpPr>
            <a:spLocks noGrp="1"/>
          </p:cNvSpPr>
          <p:nvPr>
            <p:ph type="title"/>
          </p:nvPr>
        </p:nvSpPr>
        <p:spPr>
          <a:xfrm>
            <a:off x="490307" y="107932"/>
            <a:ext cx="9309740" cy="646811"/>
          </a:xfrm>
        </p:spPr>
        <p:txBody>
          <a:bodyPr/>
          <a:lstStyle/>
          <a:p>
            <a:r>
              <a:rPr lang="en-GB" dirty="0"/>
              <a:t>Steps to complete</a:t>
            </a:r>
          </a:p>
        </p:txBody>
      </p:sp>
      <p:sp>
        <p:nvSpPr>
          <p:cNvPr id="3" name="Text Placeholder 2">
            <a:extLst>
              <a:ext uri="{FF2B5EF4-FFF2-40B4-BE49-F238E27FC236}">
                <a16:creationId xmlns:a16="http://schemas.microsoft.com/office/drawing/2014/main" id="{A7AD66EE-0587-F107-92A8-9D6D3C82B3DD}"/>
              </a:ext>
            </a:extLst>
          </p:cNvPr>
          <p:cNvSpPr>
            <a:spLocks noGrp="1"/>
          </p:cNvSpPr>
          <p:nvPr>
            <p:ph type="body" sz="quarter" idx="11"/>
          </p:nvPr>
        </p:nvSpPr>
        <p:spPr>
          <a:xfrm>
            <a:off x="490307" y="754743"/>
            <a:ext cx="9309739" cy="5380881"/>
          </a:xfrm>
        </p:spPr>
        <p:txBody>
          <a:bodyPr/>
          <a:lstStyle/>
          <a:p>
            <a:pPr marL="0" indent="0">
              <a:buNone/>
            </a:pPr>
            <a:r>
              <a:rPr lang="en-GB" b="1" dirty="0"/>
              <a:t>Add your workplace info</a:t>
            </a:r>
          </a:p>
          <a:p>
            <a:pPr algn="l">
              <a:buFont typeface="Arial" panose="020B0604020202020204" pitchFamily="34" charset="0"/>
              <a:buChar char="•"/>
            </a:pPr>
            <a:r>
              <a:rPr lang="en-GB" b="0" i="0" dirty="0">
                <a:solidFill>
                  <a:srgbClr val="212529"/>
                </a:solidFill>
                <a:effectLst/>
                <a:latin typeface="font-regular"/>
              </a:rPr>
              <a:t>Do you provide any other services? If applicable, what service capacity do you have?</a:t>
            </a:r>
          </a:p>
          <a:p>
            <a:pPr algn="l">
              <a:buFont typeface="Arial" panose="020B0604020202020204" pitchFamily="34" charset="0"/>
              <a:buChar char="•"/>
            </a:pPr>
            <a:r>
              <a:rPr lang="en-GB" b="0" i="0" dirty="0">
                <a:solidFill>
                  <a:srgbClr val="212529"/>
                </a:solidFill>
                <a:effectLst/>
                <a:latin typeface="font-regular"/>
              </a:rPr>
              <a:t>Who are your service users?</a:t>
            </a:r>
          </a:p>
          <a:p>
            <a:pPr algn="l">
              <a:buFont typeface="Arial" panose="020B0604020202020204" pitchFamily="34" charset="0"/>
              <a:buChar char="•"/>
            </a:pPr>
            <a:r>
              <a:rPr lang="en-GB" b="0" i="0" dirty="0">
                <a:solidFill>
                  <a:srgbClr val="212529"/>
                </a:solidFill>
                <a:effectLst/>
                <a:latin typeface="font-regular"/>
              </a:rPr>
              <a:t>Do you have any current vacancies?</a:t>
            </a:r>
          </a:p>
          <a:p>
            <a:pPr algn="l">
              <a:buFont typeface="Arial" panose="020B0604020202020204" pitchFamily="34" charset="0"/>
              <a:buChar char="•"/>
            </a:pPr>
            <a:r>
              <a:rPr lang="en-GB" b="0" i="0" dirty="0">
                <a:solidFill>
                  <a:srgbClr val="212529"/>
                </a:solidFill>
                <a:effectLst/>
                <a:latin typeface="font-regular"/>
              </a:rPr>
              <a:t>How many staff have joined and left in the last 12 months?</a:t>
            </a:r>
          </a:p>
          <a:p>
            <a:pPr marL="0" indent="0">
              <a:buNone/>
            </a:pPr>
            <a:r>
              <a:rPr lang="en-GB" b="1" dirty="0"/>
              <a:t>Then add your staff records</a:t>
            </a:r>
          </a:p>
          <a:p>
            <a:pPr algn="l">
              <a:buFont typeface="Arial" panose="020B0604020202020204" pitchFamily="34" charset="0"/>
              <a:buChar char="•"/>
            </a:pPr>
            <a:r>
              <a:rPr lang="en-GB" b="0" i="0" dirty="0">
                <a:solidFill>
                  <a:srgbClr val="212529"/>
                </a:solidFill>
                <a:effectLst/>
                <a:latin typeface="font-regular"/>
              </a:rPr>
              <a:t>personal details and demographic information</a:t>
            </a:r>
          </a:p>
          <a:p>
            <a:pPr algn="l">
              <a:buFont typeface="Arial" panose="020B0604020202020204" pitchFamily="34" charset="0"/>
              <a:buChar char="•"/>
            </a:pPr>
            <a:r>
              <a:rPr lang="en-GB" b="0" i="0" dirty="0">
                <a:solidFill>
                  <a:srgbClr val="212529"/>
                </a:solidFill>
                <a:effectLst/>
                <a:latin typeface="font-regular"/>
              </a:rPr>
              <a:t>employment details such as contracted hours, salary and sickness</a:t>
            </a:r>
          </a:p>
          <a:p>
            <a:pPr algn="l">
              <a:buFont typeface="Arial" panose="020B0604020202020204" pitchFamily="34" charset="0"/>
              <a:buChar char="•"/>
            </a:pPr>
            <a:r>
              <a:rPr lang="en-GB" b="0" i="0" dirty="0">
                <a:solidFill>
                  <a:srgbClr val="212529"/>
                </a:solidFill>
                <a:effectLst/>
                <a:latin typeface="font-regular"/>
              </a:rPr>
              <a:t>qualification details such as the highest level attained and whether the Care Certificate has been completed.</a:t>
            </a:r>
          </a:p>
          <a:p>
            <a:pPr marL="0" indent="0" algn="l">
              <a:buNone/>
            </a:pPr>
            <a:r>
              <a:rPr lang="en-GB" b="1" dirty="0">
                <a:solidFill>
                  <a:srgbClr val="7030A0"/>
                </a:solidFill>
                <a:latin typeface="font-regular"/>
              </a:rPr>
              <a:t>All of your staff information is completely anonymous!!!</a:t>
            </a:r>
            <a:endParaRPr lang="en-GB" b="1" i="0" dirty="0">
              <a:solidFill>
                <a:srgbClr val="7030A0"/>
              </a:solidFill>
              <a:effectLst/>
              <a:latin typeface="font-regular"/>
            </a:endParaRPr>
          </a:p>
          <a:p>
            <a:pPr algn="l">
              <a:buFont typeface="Arial" panose="020B0604020202020204" pitchFamily="34" charset="0"/>
              <a:buChar char="•"/>
            </a:pPr>
            <a:endParaRPr lang="en-GB" dirty="0">
              <a:solidFill>
                <a:srgbClr val="212529"/>
              </a:solidFill>
              <a:latin typeface="font-regular"/>
            </a:endParaRPr>
          </a:p>
          <a:p>
            <a:pPr marL="0" indent="0" algn="l">
              <a:buNone/>
            </a:pPr>
            <a:endParaRPr lang="en-GB" b="0" i="0" dirty="0">
              <a:solidFill>
                <a:srgbClr val="212529"/>
              </a:solidFill>
              <a:effectLst/>
              <a:latin typeface="font-regular"/>
            </a:endParaRPr>
          </a:p>
          <a:p>
            <a:pPr marL="0" indent="0">
              <a:buNone/>
            </a:pPr>
            <a:endParaRPr lang="en-GB" dirty="0"/>
          </a:p>
        </p:txBody>
      </p:sp>
    </p:spTree>
    <p:extLst>
      <p:ext uri="{BB962C8B-B14F-4D97-AF65-F5344CB8AC3E}">
        <p14:creationId xmlns:p14="http://schemas.microsoft.com/office/powerpoint/2010/main" val="147368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p:txBody>
          <a:bodyPr/>
          <a:lstStyle/>
          <a:p>
            <a:r>
              <a:rPr lang="en-GB"/>
              <a:t>Get started today!</a:t>
            </a:r>
          </a:p>
        </p:txBody>
      </p:sp>
      <p:sp>
        <p:nvSpPr>
          <p:cNvPr id="6" name="TextBox 5">
            <a:extLst>
              <a:ext uri="{FF2B5EF4-FFF2-40B4-BE49-F238E27FC236}">
                <a16:creationId xmlns:a16="http://schemas.microsoft.com/office/drawing/2014/main" id="{05870259-E992-4FD1-BD07-ADAC24F13DAD}"/>
              </a:ext>
            </a:extLst>
          </p:cNvPr>
          <p:cNvSpPr txBox="1"/>
          <p:nvPr/>
        </p:nvSpPr>
        <p:spPr>
          <a:xfrm>
            <a:off x="1314439" y="1413749"/>
            <a:ext cx="6657403"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a:ea typeface="+mn-ea"/>
                <a:cs typeface="+mn-cs"/>
              </a:rPr>
              <a:t>Find out more and create your account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A20067"/>
                </a:solidFill>
                <a:effectLst/>
                <a:uLnTx/>
                <a:uFillTx/>
                <a:latin typeface="Arial" panose="020B0604020202020204"/>
                <a:ea typeface="+mn-ea"/>
                <a:cs typeface="+mn-cs"/>
              </a:rPr>
              <a:t>www.skillsforcare.org.uk/ASCWDS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A2006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a:ea typeface="+mn-ea"/>
                <a:cs typeface="+mn-cs"/>
              </a:rPr>
              <a:t>Or contact our support team for more information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A20067"/>
                </a:solidFill>
                <a:effectLst/>
                <a:uLnTx/>
                <a:uFillTx/>
                <a:latin typeface="Arial" panose="020B0604020202020204"/>
                <a:ea typeface="+mn-ea"/>
                <a:cs typeface="+mn-cs"/>
              </a:rPr>
              <a:t>T. 0113 241 0969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A20067"/>
                </a:solidFill>
                <a:effectLst/>
                <a:uLnTx/>
                <a:uFillTx/>
                <a:latin typeface="Arial" panose="020B0604020202020204"/>
                <a:ea typeface="+mn-ea"/>
                <a:cs typeface="+mn-cs"/>
              </a:rPr>
              <a:t>E. </a:t>
            </a:r>
            <a:r>
              <a:rPr kumimoji="0" lang="en-GB" sz="2400" b="1" i="0" u="none" strike="noStrike" kern="1200" cap="none" spc="0" normalizeH="0" baseline="0" noProof="0">
                <a:ln>
                  <a:noFill/>
                </a:ln>
                <a:solidFill>
                  <a:srgbClr val="A20067"/>
                </a:solidFill>
                <a:effectLst/>
                <a:uLnTx/>
                <a:uFillTx/>
                <a:latin typeface="Arial" panose="020B0604020202020204"/>
                <a:ea typeface="+mn-ea"/>
                <a:cs typeface="+mn-cs"/>
                <a:hlinkClick r:id="rId3"/>
              </a:rPr>
              <a:t>ascwds-support@skillsforcare.org.uk</a:t>
            </a:r>
            <a:r>
              <a:rPr kumimoji="0" lang="en-GB" sz="2400" b="1" i="0" u="none" strike="noStrike" kern="1200" cap="none" spc="0" normalizeH="0" baseline="0" noProof="0">
                <a:ln>
                  <a:noFill/>
                </a:ln>
                <a:solidFill>
                  <a:srgbClr val="A20067"/>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A2006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A20067"/>
                </a:solidFill>
                <a:effectLst/>
                <a:uLnTx/>
                <a:uFillTx/>
                <a:latin typeface="Arial" panose="020B0604020202020204"/>
                <a:ea typeface="+mn-ea"/>
                <a:cs typeface="+mn-cs"/>
                <a:hlinkClick r:id="rId4"/>
              </a:rPr>
              <a:t>ASC-WDS video</a:t>
            </a:r>
            <a:endParaRPr kumimoji="0" lang="en-GB" sz="2400" b="1" i="0" u="none" strike="noStrike" kern="1200" cap="none" spc="0" normalizeH="0" baseline="0" noProof="0">
              <a:ln>
                <a:noFill/>
              </a:ln>
              <a:solidFill>
                <a:srgbClr val="A20067"/>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4BA1195D-61F7-4495-9E96-623567FD8DB3}"/>
              </a:ext>
            </a:extLst>
          </p:cNvPr>
          <p:cNvPicPr>
            <a:picLocks noChangeAspect="1"/>
          </p:cNvPicPr>
          <p:nvPr/>
        </p:nvPicPr>
        <p:blipFill>
          <a:blip r:embed="rId5"/>
          <a:stretch>
            <a:fillRect/>
          </a:stretch>
        </p:blipFill>
        <p:spPr>
          <a:xfrm>
            <a:off x="6663600" y="4417017"/>
            <a:ext cx="1835967" cy="1835967"/>
          </a:xfrm>
          <a:prstGeom prst="rect">
            <a:avLst/>
          </a:prstGeom>
        </p:spPr>
      </p:pic>
    </p:spTree>
    <p:extLst>
      <p:ext uri="{BB962C8B-B14F-4D97-AF65-F5344CB8AC3E}">
        <p14:creationId xmlns:p14="http://schemas.microsoft.com/office/powerpoint/2010/main" val="428930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8ADBC-DB89-4BA2-85AF-F85BD19EB32E}"/>
              </a:ext>
            </a:extLst>
          </p:cNvPr>
          <p:cNvPicPr>
            <a:picLocks noChangeAspect="1"/>
          </p:cNvPicPr>
          <p:nvPr/>
        </p:nvPicPr>
        <p:blipFill>
          <a:blip r:embed="rId3"/>
          <a:stretch>
            <a:fillRect/>
          </a:stretch>
        </p:blipFill>
        <p:spPr>
          <a:xfrm>
            <a:off x="1826502" y="549927"/>
            <a:ext cx="1102178" cy="1102178"/>
          </a:xfrm>
          <a:prstGeom prst="rect">
            <a:avLst/>
          </a:prstGeom>
        </p:spPr>
      </p:pic>
      <p:sp>
        <p:nvSpPr>
          <p:cNvPr id="9" name="Title 2">
            <a:extLst>
              <a:ext uri="{FF2B5EF4-FFF2-40B4-BE49-F238E27FC236}">
                <a16:creationId xmlns:a16="http://schemas.microsoft.com/office/drawing/2014/main" id="{F035FCB4-AB5E-4472-B85F-A210B5F04E33}"/>
              </a:ext>
            </a:extLst>
          </p:cNvPr>
          <p:cNvSpPr txBox="1">
            <a:spLocks/>
          </p:cNvSpPr>
          <p:nvPr/>
        </p:nvSpPr>
        <p:spPr>
          <a:xfrm>
            <a:off x="2876589" y="848085"/>
            <a:ext cx="6681041" cy="82816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E87722"/>
                </a:solidFill>
                <a:effectLst/>
                <a:uLnTx/>
                <a:uFillTx/>
                <a:latin typeface="Arial" panose="020B0604020202020204"/>
                <a:ea typeface="+mj-ea"/>
                <a:cs typeface="+mj-cs"/>
              </a:rPr>
              <a:t>Workforce Development Funding</a:t>
            </a:r>
          </a:p>
        </p:txBody>
      </p:sp>
      <p:sp>
        <p:nvSpPr>
          <p:cNvPr id="6" name="Text Placeholder 3">
            <a:extLst>
              <a:ext uri="{FF2B5EF4-FFF2-40B4-BE49-F238E27FC236}">
                <a16:creationId xmlns:a16="http://schemas.microsoft.com/office/drawing/2014/main" id="{1840AC5A-E639-4BDF-AE03-1BDFF6D65822}"/>
              </a:ext>
            </a:extLst>
          </p:cNvPr>
          <p:cNvSpPr txBox="1">
            <a:spLocks/>
          </p:cNvSpPr>
          <p:nvPr/>
        </p:nvSpPr>
        <p:spPr>
          <a:xfrm>
            <a:off x="1803864" y="1262166"/>
            <a:ext cx="8252764" cy="3203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4472C4"/>
              </a:solidFill>
              <a:effectLst/>
              <a:uLnTx/>
              <a:uFillTx/>
              <a:latin typeface="Arial" panose="020B0604020202020204"/>
              <a:ea typeface="+mn-ea"/>
              <a:cs typeface="+mn-cs"/>
            </a:endParaRPr>
          </a:p>
          <a:p>
            <a:pPr marL="0" marR="0" lvl="0" indent="0" algn="l" defTabSz="685800" rtl="0" eaLnBrk="1" fontAlgn="auto" latinLnBrk="0" hangingPunct="1">
              <a:lnSpc>
                <a:spcPct val="115000"/>
              </a:lnSpc>
              <a:spcBef>
                <a:spcPts val="750"/>
              </a:spcBef>
              <a:spcAft>
                <a:spcPts val="600"/>
              </a:spcAft>
              <a:buClrTx/>
              <a:buSzTx/>
              <a:buFont typeface="Arial" panose="020B0604020202020204" pitchFamily="34" charset="0"/>
              <a:buNone/>
              <a:tabLst/>
              <a:defRPr/>
            </a:pPr>
            <a:r>
              <a:rPr kumimoji="0" lang="en-GB" sz="2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The fund can be used to support the development of staff at all levels, offering funding for a wide range of qualifications, learning programmes and digital learning modules.</a:t>
            </a:r>
          </a:p>
          <a:p>
            <a:pPr marL="0" marR="0" lvl="0" indent="0" algn="l" defTabSz="685800" rtl="0" eaLnBrk="1" fontAlgn="auto" latinLnBrk="0" hangingPunct="1">
              <a:lnSpc>
                <a:spcPct val="115000"/>
              </a:lnSpc>
              <a:spcBef>
                <a:spcPts val="750"/>
              </a:spcBef>
              <a:spcAft>
                <a:spcPts val="600"/>
              </a:spcAft>
              <a:buClrTx/>
              <a:buSzTx/>
              <a:buFont typeface="Arial" panose="020B0604020202020204" pitchFamily="34" charset="0"/>
              <a:buNone/>
              <a:tabLst/>
              <a:defRPr/>
            </a:pPr>
            <a:r>
              <a:rPr kumimoji="0" lang="en-GB" sz="2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All employers in England have access to the fund, whether it’s claiming via your local partnership, a national partnership or directly from Skills for Care.</a:t>
            </a:r>
          </a:p>
          <a:p>
            <a:pPr marL="0" marR="0" lvl="0" indent="0" algn="l" defTabSz="685800" rtl="0" eaLnBrk="1" fontAlgn="auto" latinLnBrk="0" hangingPunct="1">
              <a:lnSpc>
                <a:spcPct val="115000"/>
              </a:lnSpc>
              <a:spcBef>
                <a:spcPts val="750"/>
              </a:spcBef>
              <a:spcAft>
                <a:spcPts val="600"/>
              </a:spcAft>
              <a:buClrTx/>
              <a:buSzTx/>
              <a:buFont typeface="Arial" panose="020B0604020202020204" pitchFamily="34" charset="0"/>
              <a:buNone/>
              <a:tabLst/>
              <a:defRPr/>
            </a:pPr>
            <a:r>
              <a:rPr kumimoji="0" lang="en-GB" sz="2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The funding will support registered managers and other frontline managers with their Continuing Professional Development (CPD).</a:t>
            </a:r>
          </a:p>
          <a:p>
            <a:pPr marL="0" marR="0" lvl="0" indent="0" algn="l" defTabSz="685800" rtl="0" eaLnBrk="1" fontAlgn="auto" latinLnBrk="0" hangingPunct="1">
              <a:lnSpc>
                <a:spcPct val="115000"/>
              </a:lnSpc>
              <a:spcBef>
                <a:spcPts val="750"/>
              </a:spcBef>
              <a:spcAft>
                <a:spcPts val="600"/>
              </a:spcAft>
              <a:buClrTx/>
              <a:buSzTx/>
              <a:buFont typeface="Arial" panose="020B0604020202020204" pitchFamily="34" charset="0"/>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685800" rtl="0" eaLnBrk="1" fontAlgn="auto" latinLnBrk="0" hangingPunct="1">
              <a:lnSpc>
                <a:spcPct val="115000"/>
              </a:lnSpc>
              <a:spcBef>
                <a:spcPts val="750"/>
              </a:spcBef>
              <a:spcAft>
                <a:spcPts val="600"/>
              </a:spcAft>
              <a:buClrTx/>
              <a:buSzTx/>
              <a:buFont typeface="Arial" panose="020B0604020202020204" pitchFamily="34" charset="0"/>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350" b="0" i="0" u="none" strike="noStrike" kern="1200" cap="none" spc="0" normalizeH="0" baseline="0" noProof="0" dirty="0">
              <a:ln>
                <a:noFill/>
              </a:ln>
              <a:solidFill>
                <a:srgbClr val="4D4D4D"/>
              </a:solidFill>
              <a:effectLst/>
              <a:uLnTx/>
              <a:uFillTx/>
              <a:latin typeface="Arial" panose="020B0604020202020204" pitchFamily="34" charset="0"/>
              <a:ea typeface="Calibri" panose="020F0502020204030204" pitchFamily="34" charset="0"/>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6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hlinkClick r:id="rId4"/>
            <a:extLst>
              <a:ext uri="{FF2B5EF4-FFF2-40B4-BE49-F238E27FC236}">
                <a16:creationId xmlns:a16="http://schemas.microsoft.com/office/drawing/2014/main" id="{6B5C4E33-765D-4897-8348-8BE74F079DFB}"/>
              </a:ext>
            </a:extLst>
          </p:cNvPr>
          <p:cNvSpPr txBox="1"/>
          <p:nvPr/>
        </p:nvSpPr>
        <p:spPr>
          <a:xfrm>
            <a:off x="2952765" y="5595834"/>
            <a:ext cx="6528691" cy="55399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3000" b="1" i="0" u="sng" strike="noStrike" kern="1200" cap="none" spc="0" normalizeH="0" baseline="0" noProof="0" dirty="0">
                <a:ln>
                  <a:noFill/>
                </a:ln>
                <a:solidFill>
                  <a:srgbClr val="005EB8"/>
                </a:solidFill>
                <a:effectLst/>
                <a:uLnTx/>
                <a:uFillTx/>
                <a:latin typeface="Arial" panose="020B0604020202020204"/>
                <a:ea typeface="+mn-ea"/>
                <a:cs typeface="+mn-cs"/>
              </a:rPr>
              <a:t>www.skillsforcare.org.uk/wdf </a:t>
            </a:r>
          </a:p>
        </p:txBody>
      </p:sp>
    </p:spTree>
    <p:extLst>
      <p:ext uri="{BB962C8B-B14F-4D97-AF65-F5344CB8AC3E}">
        <p14:creationId xmlns:p14="http://schemas.microsoft.com/office/powerpoint/2010/main" val="66715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825500" y="678220"/>
            <a:ext cx="7912610" cy="2927130"/>
          </a:xfrm>
        </p:spPr>
        <p:txBody>
          <a:bodyPr/>
          <a:lstStyle/>
          <a:p>
            <a:pPr marL="0" indent="0">
              <a:lnSpc>
                <a:spcPts val="1500"/>
              </a:lnSpc>
              <a:buNone/>
            </a:pPr>
            <a:r>
              <a:rPr lang="en-GB" sz="3200" b="1" kern="1200">
                <a:solidFill>
                  <a:srgbClr val="0065BD"/>
                </a:solidFill>
                <a:effectLst/>
                <a:latin typeface="Arial" panose="020B0604020202020204" pitchFamily="34" charset="0"/>
                <a:ea typeface="Times New Roman" panose="02020603050405020304" pitchFamily="18" charset="0"/>
              </a:rPr>
              <a:t>What can be funded?</a:t>
            </a:r>
            <a:endParaRPr lang="en-GB" sz="32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67489CC-0DEB-4917-BBAC-7AF326230470}"/>
              </a:ext>
            </a:extLst>
          </p:cNvPr>
          <p:cNvSpPr txBox="1"/>
          <p:nvPr/>
        </p:nvSpPr>
        <p:spPr>
          <a:xfrm>
            <a:off x="825500" y="1193800"/>
            <a:ext cx="8314145" cy="5630259"/>
          </a:xfrm>
          <a:prstGeom prst="rect">
            <a:avLst/>
          </a:prstGeom>
          <a:noFill/>
        </p:spPr>
        <p:txBody>
          <a:bodyPr wrap="square">
            <a:spAutoFit/>
          </a:bodyPr>
          <a:lstStyle/>
          <a:p>
            <a:pPr>
              <a:spcAft>
                <a:spcPts val="1200"/>
              </a:spcAft>
            </a:pPr>
            <a:r>
              <a:rPr lang="en-GB" sz="2400" kern="1200" dirty="0">
                <a:solidFill>
                  <a:srgbClr val="000000"/>
                </a:solidFill>
                <a:effectLst/>
                <a:ea typeface="Times New Roman" panose="02020603050405020304" pitchFamily="18" charset="0"/>
              </a:rPr>
              <a:t>You can claim funding towards the cost of </a:t>
            </a:r>
            <a:r>
              <a:rPr lang="en-GB" sz="2400" kern="1200" dirty="0">
                <a:solidFill>
                  <a:srgbClr val="000000"/>
                </a:solidFill>
                <a:effectLst/>
                <a:ea typeface="Times New Roman" panose="02020603050405020304" pitchFamily="18" charset="0"/>
                <a:hlinkClick r:id="rId3"/>
              </a:rPr>
              <a:t>listed qualifications, learning programmes and digital learning modules</a:t>
            </a:r>
            <a:r>
              <a:rPr lang="en-GB" sz="2400" kern="1200" dirty="0">
                <a:solidFill>
                  <a:srgbClr val="000000"/>
                </a:solidFill>
                <a:effectLst/>
                <a:ea typeface="Times New Roman" panose="02020603050405020304" pitchFamily="18" charset="0"/>
              </a:rPr>
              <a:t> completed between </a:t>
            </a:r>
            <a:r>
              <a:rPr lang="en-GB" sz="2400" b="1" kern="1200" dirty="0">
                <a:solidFill>
                  <a:srgbClr val="000000"/>
                </a:solidFill>
                <a:effectLst/>
                <a:ea typeface="Times New Roman" panose="02020603050405020304" pitchFamily="18" charset="0"/>
              </a:rPr>
              <a:t>1 January 2022 and </a:t>
            </a:r>
            <a:r>
              <a:rPr lang="en-GB" sz="2400" b="1" kern="1200">
                <a:solidFill>
                  <a:srgbClr val="000000"/>
                </a:solidFill>
                <a:effectLst/>
                <a:ea typeface="Times New Roman" panose="02020603050405020304" pitchFamily="18" charset="0"/>
              </a:rPr>
              <a:t>31 March 2023</a:t>
            </a:r>
            <a:r>
              <a:rPr lang="en-GB" sz="2400" kern="1200" dirty="0">
                <a:solidFill>
                  <a:srgbClr val="000000"/>
                </a:solidFill>
                <a:effectLst/>
                <a:ea typeface="Times New Roman" panose="02020603050405020304" pitchFamily="18" charset="0"/>
              </a:rPr>
              <a:t>. This includes money towards the cost of course fees (or employer contributions) and associated costs such as:</a:t>
            </a:r>
            <a:endParaRPr lang="en-GB" sz="24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2400" kern="1200" dirty="0">
                <a:solidFill>
                  <a:srgbClr val="000000"/>
                </a:solidFill>
                <a:effectLst/>
                <a:ea typeface="Times New Roman" panose="02020603050405020304" pitchFamily="18" charset="0"/>
              </a:rPr>
              <a:t>employees’ salaries whilst they are undertaking training</a:t>
            </a:r>
            <a:endParaRPr lang="en-GB" sz="24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2400" kern="1200" dirty="0">
                <a:solidFill>
                  <a:srgbClr val="000000"/>
                </a:solidFill>
                <a:effectLst/>
                <a:ea typeface="Times New Roman" panose="02020603050405020304" pitchFamily="18" charset="0"/>
              </a:rPr>
              <a:t>wage replacement costs.</a:t>
            </a:r>
            <a:endParaRPr lang="en-GB" sz="24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2400" kern="1200" dirty="0">
                <a:solidFill>
                  <a:srgbClr val="000000"/>
                </a:solidFill>
                <a:effectLst/>
                <a:ea typeface="Times New Roman" panose="02020603050405020304" pitchFamily="18" charset="0"/>
              </a:rPr>
              <a:t>coaching and mentoring costs</a:t>
            </a:r>
            <a:endParaRPr lang="en-GB" sz="24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2400" kern="1200" dirty="0">
                <a:solidFill>
                  <a:srgbClr val="000000"/>
                </a:solidFill>
                <a:effectLst/>
                <a:ea typeface="Times New Roman" panose="02020603050405020304" pitchFamily="18" charset="0"/>
              </a:rPr>
              <a:t>venue costs for the training</a:t>
            </a:r>
          </a:p>
          <a:p>
            <a:pPr lvl="0">
              <a:tabLst>
                <a:tab pos="457200" algn="l"/>
              </a:tabLst>
            </a:pPr>
            <a:endParaRPr lang="en-GB" sz="2400" dirty="0">
              <a:solidFill>
                <a:srgbClr val="000000"/>
              </a:solidFill>
              <a:ea typeface="Times New Roman" panose="02020603050405020304" pitchFamily="18" charset="0"/>
            </a:endParaRPr>
          </a:p>
          <a:p>
            <a:pPr marL="0" indent="0">
              <a:lnSpc>
                <a:spcPct val="115000"/>
              </a:lnSpc>
              <a:spcAft>
                <a:spcPts val="800"/>
              </a:spcAft>
              <a:buNone/>
            </a:pPr>
            <a:r>
              <a:rPr lang="en-GB" sz="2400" dirty="0"/>
              <a:t>A maximum of £2,000 can be claimed per learner per funding year. </a:t>
            </a:r>
            <a:endParaRPr lang="en-GB" sz="2400" dirty="0">
              <a:effectLst/>
              <a:ea typeface="Times New Roman" panose="02020603050405020304" pitchFamily="18" charset="0"/>
            </a:endParaRPr>
          </a:p>
          <a:p>
            <a:pPr lvl="0">
              <a:tabLst>
                <a:tab pos="457200" algn="l"/>
              </a:tabLst>
            </a:pPr>
            <a:endParaRPr lang="en-GB" sz="240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312111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838200" y="445859"/>
            <a:ext cx="4927600" cy="1255941"/>
          </a:xfrm>
        </p:spPr>
        <p:txBody>
          <a:bodyPr/>
          <a:lstStyle/>
          <a:p>
            <a:pPr marL="0" indent="0">
              <a:lnSpc>
                <a:spcPct val="115000"/>
              </a:lnSpc>
              <a:spcAft>
                <a:spcPts val="800"/>
              </a:spcAft>
              <a:buNone/>
            </a:pPr>
            <a:r>
              <a:rPr lang="en-GB" sz="3200" b="1" kern="1200">
                <a:solidFill>
                  <a:srgbClr val="0070C0"/>
                </a:solidFill>
                <a:effectLst/>
                <a:latin typeface="Arial" panose="020B0604020202020204" pitchFamily="34" charset="0"/>
                <a:ea typeface="Calibri" panose="020F0502020204030204" pitchFamily="34" charset="0"/>
              </a:rPr>
              <a:t>Level 2 and 3 awards and certificates</a:t>
            </a:r>
            <a:r>
              <a:rPr lang="en-GB" sz="3200" kern="1200">
                <a:solidFill>
                  <a:srgbClr val="0070C0"/>
                </a:solidFill>
                <a:effectLst/>
                <a:latin typeface="Arial" panose="020B0604020202020204" pitchFamily="34" charset="0"/>
                <a:ea typeface="Calibri" panose="020F0502020204030204" pitchFamily="34" charset="0"/>
              </a:rPr>
              <a:t> </a:t>
            </a:r>
            <a:endParaRPr lang="en-GB" sz="320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B03002F-C066-4911-8331-DFB14AE6D614}"/>
              </a:ext>
            </a:extLst>
          </p:cNvPr>
          <p:cNvSpPr txBox="1"/>
          <p:nvPr/>
        </p:nvSpPr>
        <p:spPr>
          <a:xfrm>
            <a:off x="5486400" y="3578561"/>
            <a:ext cx="4114800" cy="1015663"/>
          </a:xfrm>
          <a:prstGeom prst="rect">
            <a:avLst/>
          </a:prstGeom>
          <a:noFill/>
          <a:ln>
            <a:solidFill>
              <a:schemeClr val="tx1"/>
            </a:solidFill>
          </a:ln>
        </p:spPr>
        <p:txBody>
          <a:bodyPr wrap="square" rtlCol="0">
            <a:spAutoFit/>
          </a:bodyPr>
          <a:lstStyle/>
          <a:p>
            <a:pPr marL="285750" lvl="0" indent="-285750">
              <a:buFont typeface="Arial" panose="020B0604020202020204" pitchFamily="34" charset="0"/>
              <a:buChar char="•"/>
            </a:pPr>
            <a:r>
              <a:rPr lang="en-GB" sz="2000" kern="1200">
                <a:solidFill>
                  <a:srgbClr val="000000"/>
                </a:solidFill>
                <a:effectLst/>
                <a:latin typeface="Arial" panose="020B0604020202020204" pitchFamily="34" charset="0"/>
                <a:ea typeface="Calibri" panose="020F0502020204030204" pitchFamily="34" charset="0"/>
              </a:rPr>
              <a:t>Chef’s award </a:t>
            </a:r>
            <a:endParaRPr lang="en-GB" sz="2000">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pPr>
            <a:r>
              <a:rPr lang="en-GB" sz="2000" kern="1200">
                <a:solidFill>
                  <a:srgbClr val="000000"/>
                </a:solidFill>
                <a:effectLst/>
                <a:latin typeface="Arial" panose="020B0604020202020204" pitchFamily="34" charset="0"/>
                <a:ea typeface="Calibri" panose="020F0502020204030204" pitchFamily="34" charset="0"/>
              </a:rPr>
              <a:t>Food safety </a:t>
            </a:r>
            <a:endParaRPr lang="en-GB" sz="200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2000" kern="1200">
                <a:solidFill>
                  <a:srgbClr val="000000"/>
                </a:solidFill>
                <a:effectLst/>
                <a:latin typeface="Arial" panose="020B0604020202020204" pitchFamily="34" charset="0"/>
                <a:ea typeface="Calibri" panose="020F0502020204030204" pitchFamily="34" charset="0"/>
              </a:rPr>
              <a:t>Nutrition</a:t>
            </a:r>
            <a:endParaRPr lang="en-GB" sz="2000"/>
          </a:p>
        </p:txBody>
      </p:sp>
      <p:sp>
        <p:nvSpPr>
          <p:cNvPr id="9" name="TextBox 8">
            <a:extLst>
              <a:ext uri="{FF2B5EF4-FFF2-40B4-BE49-F238E27FC236}">
                <a16:creationId xmlns:a16="http://schemas.microsoft.com/office/drawing/2014/main" id="{6E074900-F52F-4B8D-B665-DA80C2F06F93}"/>
              </a:ext>
            </a:extLst>
          </p:cNvPr>
          <p:cNvSpPr txBox="1"/>
          <p:nvPr/>
        </p:nvSpPr>
        <p:spPr>
          <a:xfrm>
            <a:off x="977900" y="3294916"/>
            <a:ext cx="4114800" cy="1323439"/>
          </a:xfrm>
          <a:prstGeom prst="rect">
            <a:avLst/>
          </a:prstGeom>
          <a:noFill/>
          <a:ln>
            <a:solidFill>
              <a:schemeClr val="tx1"/>
            </a:solidFill>
          </a:ln>
        </p:spPr>
        <p:txBody>
          <a:bodyPr wrap="square" rtlCol="0">
            <a:spAutoFit/>
          </a:bodyPr>
          <a:lstStyle/>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Activity provision</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Mental capacity act</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Independent advocacy</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Social prescribing</a:t>
            </a:r>
            <a:endParaRPr lang="en-GB" sz="20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E6B4767-8C0A-4300-9766-E8350F4A2381}"/>
              </a:ext>
            </a:extLst>
          </p:cNvPr>
          <p:cNvSpPr txBox="1"/>
          <p:nvPr/>
        </p:nvSpPr>
        <p:spPr>
          <a:xfrm>
            <a:off x="5575300" y="711200"/>
            <a:ext cx="4025900" cy="2657138"/>
          </a:xfrm>
          <a:prstGeom prst="rect">
            <a:avLst/>
          </a:prstGeom>
          <a:noFill/>
          <a:ln>
            <a:solidFill>
              <a:schemeClr val="tx1"/>
            </a:solidFill>
          </a:ln>
        </p:spPr>
        <p:txBody>
          <a:bodyPr wrap="square" rtlCol="0">
            <a:spAutoFit/>
          </a:bodyPr>
          <a:lstStyle/>
          <a:p>
            <a:pPr marL="342900" lvl="0" indent="-342900">
              <a:spcAft>
                <a:spcPts val="800"/>
              </a:spcAft>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Assisting and moving people</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Diabetes </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End of life</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Falls</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Medication </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Oral care</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Stroke</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Clinical skills </a:t>
            </a:r>
            <a:endParaRPr lang="en-GB" sz="200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1B37A20-6207-4740-86FE-C76775E7570E}"/>
              </a:ext>
            </a:extLst>
          </p:cNvPr>
          <p:cNvSpPr txBox="1"/>
          <p:nvPr/>
        </p:nvSpPr>
        <p:spPr>
          <a:xfrm>
            <a:off x="977900" y="1663700"/>
            <a:ext cx="3606800" cy="1323439"/>
          </a:xfrm>
          <a:prstGeom prst="rect">
            <a:avLst/>
          </a:prstGeom>
          <a:noFill/>
          <a:ln>
            <a:solidFill>
              <a:schemeClr val="tx1"/>
            </a:solidFill>
          </a:ln>
        </p:spPr>
        <p:txBody>
          <a:bodyPr wrap="square" rtlCol="0">
            <a:spAutoFit/>
          </a:bodyPr>
          <a:lstStyle/>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Mental health </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Dementia</a:t>
            </a:r>
            <a:endParaRPr lang="en-GB" sz="2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Learning disability</a:t>
            </a:r>
            <a:endParaRPr lang="en-GB" sz="2000">
              <a:effectLst/>
              <a:latin typeface="Times New Roman" panose="02020603050405020304" pitchFamily="18" charset="0"/>
              <a:ea typeface="Times New Roman" panose="02020603050405020304" pitchFamily="18" charset="0"/>
            </a:endParaRPr>
          </a:p>
          <a:p>
            <a:pPr marL="342900" lvl="0" indent="-342900">
              <a:spcAft>
                <a:spcPts val="800"/>
              </a:spcAft>
              <a:buFont typeface="Symbol" panose="05050102010706020507" pitchFamily="18" charset="2"/>
              <a:buChar char=""/>
            </a:pPr>
            <a:r>
              <a:rPr lang="en-GB" sz="2000" kern="1200">
                <a:solidFill>
                  <a:srgbClr val="000000"/>
                </a:solidFill>
                <a:effectLst/>
                <a:latin typeface="Arial" panose="020B0604020202020204" pitchFamily="34" charset="0"/>
                <a:ea typeface="Calibri" panose="020F0502020204030204" pitchFamily="34" charset="0"/>
              </a:rPr>
              <a:t>Autism </a:t>
            </a:r>
            <a:endParaRPr lang="en-GB" sz="200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571D0D70-1901-4F69-B95D-04B5330B7E64}"/>
              </a:ext>
            </a:extLst>
          </p:cNvPr>
          <p:cNvSpPr txBox="1"/>
          <p:nvPr/>
        </p:nvSpPr>
        <p:spPr>
          <a:xfrm>
            <a:off x="977900" y="4914683"/>
            <a:ext cx="4699000" cy="1169551"/>
          </a:xfrm>
          <a:prstGeom prst="rect">
            <a:avLst/>
          </a:prstGeom>
          <a:noFill/>
          <a:ln>
            <a:solidFill>
              <a:schemeClr val="tx1"/>
            </a:solidFill>
          </a:ln>
        </p:spPr>
        <p:txBody>
          <a:bodyPr wrap="square" rtlCol="0">
            <a:spAutoFit/>
          </a:bodyPr>
          <a:lstStyle/>
          <a:p>
            <a:r>
              <a:rPr lang="en-GB" sz="3200" b="1" kern="1200">
                <a:solidFill>
                  <a:srgbClr val="0070C0"/>
                </a:solidFill>
                <a:effectLst/>
                <a:latin typeface="Arial" panose="020B0604020202020204" pitchFamily="34" charset="0"/>
                <a:ea typeface="Calibri" panose="020F0502020204030204" pitchFamily="34" charset="0"/>
              </a:rPr>
              <a:t>Level 2 and 3 Diplomas</a:t>
            </a:r>
          </a:p>
          <a:p>
            <a:endParaRPr lang="en-GB" b="1">
              <a:solidFill>
                <a:srgbClr val="0070C0"/>
              </a:solidFill>
              <a:latin typeface="Arial" panose="020B0604020202020204" pitchFamily="34" charset="0"/>
            </a:endParaRPr>
          </a:p>
          <a:p>
            <a:pPr marL="342900" indent="-342900">
              <a:buFont typeface="Arial" panose="020B0604020202020204" pitchFamily="34" charset="0"/>
              <a:buChar char="•"/>
            </a:pPr>
            <a:r>
              <a:rPr lang="en-GB" sz="2000">
                <a:latin typeface="Arial" panose="020B0604020202020204" pitchFamily="34" charset="0"/>
              </a:rPr>
              <a:t>Diploma in care</a:t>
            </a:r>
            <a:endParaRPr lang="en-GB" sz="2000"/>
          </a:p>
        </p:txBody>
      </p:sp>
      <p:sp>
        <p:nvSpPr>
          <p:cNvPr id="5" name="TextBox 4">
            <a:extLst>
              <a:ext uri="{FF2B5EF4-FFF2-40B4-BE49-F238E27FC236}">
                <a16:creationId xmlns:a16="http://schemas.microsoft.com/office/drawing/2014/main" id="{122E8E0B-9500-40F9-9080-64C0F7DDD183}"/>
              </a:ext>
            </a:extLst>
          </p:cNvPr>
          <p:cNvSpPr txBox="1"/>
          <p:nvPr/>
        </p:nvSpPr>
        <p:spPr>
          <a:xfrm>
            <a:off x="5892800" y="5245099"/>
            <a:ext cx="4165600" cy="923330"/>
          </a:xfrm>
          <a:prstGeom prst="rect">
            <a:avLst/>
          </a:prstGeom>
          <a:noFill/>
          <a:ln w="38100">
            <a:solidFill>
              <a:schemeClr val="accent4">
                <a:lumMod val="60000"/>
                <a:lumOff val="40000"/>
              </a:schemeClr>
            </a:solidFill>
          </a:ln>
        </p:spPr>
        <p:txBody>
          <a:bodyPr wrap="square" rtlCol="0">
            <a:spAutoFit/>
          </a:bodyPr>
          <a:lstStyle/>
          <a:p>
            <a:pPr lvl="0"/>
            <a:r>
              <a:rPr lang="en-GB">
                <a:latin typeface="Arial" panose="020B0604020202020204" pitchFamily="34" charset="0"/>
                <a:ea typeface="Calibri" panose="020F0502020204030204" pitchFamily="34" charset="0"/>
                <a:cs typeface="Times New Roman" panose="02020603050405020304" pitchFamily="18" charset="0"/>
              </a:rPr>
              <a:t>The candidate’s Unique Learner Number is required </a:t>
            </a:r>
            <a:r>
              <a:rPr lang="en-GB" sz="1800">
                <a:effectLst/>
                <a:latin typeface="Arial" panose="020B0604020202020204" pitchFamily="34" charset="0"/>
                <a:ea typeface="Calibri" panose="020F0502020204030204" pitchFamily="34" charset="0"/>
                <a:cs typeface="Times New Roman" panose="02020603050405020304" pitchFamily="18" charset="0"/>
              </a:rPr>
              <a:t>for qualifications. Available from the Learning </a:t>
            </a:r>
            <a:r>
              <a:rPr lang="en-GB">
                <a:latin typeface="Arial" panose="020B0604020202020204" pitchFamily="34" charset="0"/>
                <a:ea typeface="Calibri" panose="020F0502020204030204" pitchFamily="34" charset="0"/>
                <a:cs typeface="Times New Roman" panose="02020603050405020304" pitchFamily="18" charset="0"/>
              </a:rPr>
              <a:t>Provider.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93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1270000" y="445859"/>
            <a:ext cx="7468110" cy="1344841"/>
          </a:xfrm>
        </p:spPr>
        <p:txBody>
          <a:bodyPr/>
          <a:lstStyle/>
          <a:p>
            <a:pPr marL="0" indent="0">
              <a:buNone/>
            </a:pPr>
            <a:r>
              <a:rPr lang="en-GB" sz="3200" b="1" kern="1200">
                <a:solidFill>
                  <a:srgbClr val="0070C0"/>
                </a:solidFill>
                <a:effectLst/>
                <a:ea typeface="Calibri" panose="020F0502020204030204" pitchFamily="34" charset="0"/>
              </a:rPr>
              <a:t>Level 2, 3, 4 and 5 Apprenticeships </a:t>
            </a:r>
            <a:endParaRPr lang="en-GB" sz="3200" b="1">
              <a:solidFill>
                <a:srgbClr val="0070C0"/>
              </a:solidFill>
              <a:effectLst/>
              <a:ea typeface="Times New Roman" panose="02020603050405020304" pitchFamily="18" charset="0"/>
            </a:endParaRPr>
          </a:p>
          <a:p>
            <a:pPr marL="0" indent="0">
              <a:buNone/>
            </a:pPr>
            <a:endParaRPr lang="en-GB" sz="3200" b="1">
              <a:solidFill>
                <a:srgbClr val="0070C0"/>
              </a:solidFill>
            </a:endParaRPr>
          </a:p>
          <a:p>
            <a:pPr marL="0" indent="0">
              <a:buNone/>
            </a:pPr>
            <a:endParaRPr lang="en-GB" b="1"/>
          </a:p>
        </p:txBody>
      </p:sp>
      <p:sp>
        <p:nvSpPr>
          <p:cNvPr id="5" name="TextBox 4">
            <a:extLst>
              <a:ext uri="{FF2B5EF4-FFF2-40B4-BE49-F238E27FC236}">
                <a16:creationId xmlns:a16="http://schemas.microsoft.com/office/drawing/2014/main" id="{867489CC-0DEB-4917-BBAC-7AF326230470}"/>
              </a:ext>
            </a:extLst>
          </p:cNvPr>
          <p:cNvSpPr txBox="1"/>
          <p:nvPr/>
        </p:nvSpPr>
        <p:spPr>
          <a:xfrm>
            <a:off x="7200900" y="1459537"/>
            <a:ext cx="2679700" cy="3108543"/>
          </a:xfrm>
          <a:prstGeom prst="rect">
            <a:avLst/>
          </a:prstGeom>
          <a:noFill/>
          <a:ln>
            <a:solidFill>
              <a:schemeClr val="tx1"/>
            </a:solidFill>
          </a:ln>
        </p:spPr>
        <p:txBody>
          <a:bodyPr wrap="square">
            <a:spAutoFit/>
          </a:bodyPr>
          <a:lstStyle/>
          <a:p>
            <a:pPr defTabSz="457200"/>
            <a:r>
              <a:rPr lang="en-GB" sz="2800">
                <a:effectLst/>
                <a:latin typeface="Arial" panose="020B0604020202020204" pitchFamily="34" charset="0"/>
                <a:ea typeface="Calibri" panose="020F0502020204030204" pitchFamily="34" charset="0"/>
              </a:rPr>
              <a:t>Completion of the end point assessment and achievement of the overall standard</a:t>
            </a:r>
            <a:endParaRPr lang="en-GB" sz="2800" b="1">
              <a:solidFill>
                <a:srgbClr val="008C95"/>
              </a:solidFill>
              <a:latin typeface="Arial" panose="020B0604020202020204"/>
            </a:endParaRPr>
          </a:p>
        </p:txBody>
      </p:sp>
      <p:sp>
        <p:nvSpPr>
          <p:cNvPr id="4" name="TextBox 3">
            <a:extLst>
              <a:ext uri="{FF2B5EF4-FFF2-40B4-BE49-F238E27FC236}">
                <a16:creationId xmlns:a16="http://schemas.microsoft.com/office/drawing/2014/main" id="{4D98CEC4-1F5E-49C7-8611-5A5150B64C8F}"/>
              </a:ext>
            </a:extLst>
          </p:cNvPr>
          <p:cNvSpPr txBox="1"/>
          <p:nvPr/>
        </p:nvSpPr>
        <p:spPr>
          <a:xfrm>
            <a:off x="457200" y="1117600"/>
            <a:ext cx="5391152" cy="4840236"/>
          </a:xfrm>
          <a:prstGeom prst="rect">
            <a:avLst/>
          </a:prstGeom>
          <a:noFill/>
          <a:ln>
            <a:solidFill>
              <a:schemeClr val="tx1"/>
            </a:solidFill>
          </a:ln>
        </p:spPr>
        <p:txBody>
          <a:bodyPr wrap="square">
            <a:spAutoFit/>
          </a:bodyPr>
          <a:lstStyle/>
          <a:p>
            <a:pPr>
              <a:lnSpc>
                <a:spcPct val="106000"/>
              </a:lnSpc>
              <a:spcAft>
                <a:spcPts val="800"/>
              </a:spcAft>
            </a:pPr>
            <a:r>
              <a:rPr lang="en-GB" sz="20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Level 2 (</a:t>
            </a:r>
            <a:r>
              <a:rPr lang="en-GB" sz="2000">
                <a:effectLst/>
                <a:latin typeface="Arial" panose="020B0604020202020204" pitchFamily="34" charset="0"/>
                <a:ea typeface="Calibri" panose="020F0502020204030204" pitchFamily="34" charset="0"/>
                <a:cs typeface="Arial" panose="020B0604020202020204" pitchFamily="34" charset="0"/>
              </a:rPr>
              <a:t>Adult Care Worker) -</a:t>
            </a:r>
            <a:r>
              <a:rPr lang="en-GB" sz="20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diplomas in care/</a:t>
            </a:r>
            <a:r>
              <a:rPr lang="en-GB" sz="2000">
                <a:effectLst/>
                <a:latin typeface="Arial" panose="020B0604020202020204" pitchFamily="34" charset="0"/>
                <a:ea typeface="Calibri" panose="020F0502020204030204" pitchFamily="34" charset="0"/>
                <a:cs typeface="Arial" panose="020B0604020202020204" pitchFamily="34" charset="0"/>
              </a:rPr>
              <a:t> Adult Care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20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20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Level 3  (</a:t>
            </a:r>
            <a:r>
              <a:rPr lang="en-GB" sz="2000">
                <a:effectLst/>
                <a:latin typeface="Arial" panose="020B0604020202020204" pitchFamily="34" charset="0"/>
                <a:ea typeface="Calibri" panose="020F0502020204030204" pitchFamily="34" charset="0"/>
                <a:cs typeface="Arial" panose="020B0604020202020204" pitchFamily="34" charset="0"/>
              </a:rPr>
              <a:t>Lead Adult Care Worker) -</a:t>
            </a:r>
            <a:r>
              <a:rPr lang="en-GB" sz="20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diplomas in care/</a:t>
            </a:r>
            <a:r>
              <a:rPr lang="en-GB" sz="2000">
                <a:effectLst/>
                <a:latin typeface="Arial" panose="020B0604020202020204" pitchFamily="34" charset="0"/>
                <a:ea typeface="Calibri" panose="020F0502020204030204" pitchFamily="34" charset="0"/>
                <a:cs typeface="Arial" panose="020B0604020202020204" pitchFamily="34" charset="0"/>
              </a:rPr>
              <a:t> Adult Care</a:t>
            </a:r>
          </a:p>
          <a:p>
            <a:pPr>
              <a:lnSpc>
                <a:spcPct val="106000"/>
              </a:lnSpc>
              <a:spcAft>
                <a:spcPts val="800"/>
              </a:spcAft>
            </a:pPr>
            <a:endParaRPr lang="en-GB" sz="2000" kern="120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GB" sz="2000" kern="1200">
                <a:solidFill>
                  <a:srgbClr val="000000"/>
                </a:solidFill>
                <a:effectLst/>
                <a:latin typeface="Arial" panose="020B0604020202020204" pitchFamily="34" charset="0"/>
                <a:ea typeface="Calibri" panose="020F0502020204030204" pitchFamily="34" charset="0"/>
              </a:rPr>
              <a:t>Level 4 Apprenticeship (</a:t>
            </a:r>
            <a:r>
              <a:rPr lang="en-GB" sz="2000">
                <a:effectLst/>
                <a:latin typeface="Arial" panose="020B0604020202020204" pitchFamily="34" charset="0"/>
                <a:ea typeface="Calibri" panose="020F0502020204030204" pitchFamily="34" charset="0"/>
              </a:rPr>
              <a:t>Lead Practitioner in Adult Care)-</a:t>
            </a:r>
            <a:r>
              <a:rPr lang="en-GB" sz="2000" b="0" i="0" u="none" strike="noStrike" baseline="0">
                <a:latin typeface="Arial" panose="020B0604020202020204" pitchFamily="34" charset="0"/>
              </a:rPr>
              <a:t>Diploma in Adult Care</a:t>
            </a:r>
            <a:endParaRPr lang="en-GB" sz="2000">
              <a:effectLst/>
              <a:latin typeface="Arial" panose="020B0604020202020204" pitchFamily="34" charset="0"/>
              <a:ea typeface="Calibri" panose="020F0502020204030204" pitchFamily="34" charset="0"/>
            </a:endParaRPr>
          </a:p>
          <a:p>
            <a:pPr>
              <a:lnSpc>
                <a:spcPct val="106000"/>
              </a:lnSpc>
              <a:spcAft>
                <a:spcPts val="800"/>
              </a:spcAft>
            </a:pPr>
            <a:endParaRPr lang="en-GB" sz="2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l"/>
            <a:r>
              <a:rPr lang="en-GB" sz="2000" kern="1200">
                <a:solidFill>
                  <a:srgbClr val="000000"/>
                </a:solidFill>
                <a:effectLst/>
                <a:latin typeface="Arial" panose="020B0604020202020204" pitchFamily="34" charset="0"/>
                <a:ea typeface="Calibri" panose="020F0502020204030204" pitchFamily="34" charset="0"/>
              </a:rPr>
              <a:t>Level 5 Apprenticeship –</a:t>
            </a:r>
            <a:r>
              <a:rPr lang="en-GB" sz="2000">
                <a:effectLst/>
                <a:latin typeface="Arial" panose="020B0604020202020204" pitchFamily="34" charset="0"/>
                <a:ea typeface="Calibri" panose="020F0502020204030204" pitchFamily="34" charset="0"/>
              </a:rPr>
              <a:t> (Leader in Adult Care) </a:t>
            </a:r>
            <a:r>
              <a:rPr lang="en-GB" sz="2000" b="0" i="0" u="none" strike="noStrike" baseline="0">
                <a:latin typeface="Arial" panose="020B0604020202020204" pitchFamily="34" charset="0"/>
              </a:rPr>
              <a:t>Diploma in Leadership and Management for Adult Care </a:t>
            </a:r>
            <a:endPar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GB" sz="18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Plus Sign 1">
            <a:extLst>
              <a:ext uri="{FF2B5EF4-FFF2-40B4-BE49-F238E27FC236}">
                <a16:creationId xmlns:a16="http://schemas.microsoft.com/office/drawing/2014/main" id="{D254F920-FE64-4B8C-BB79-6523DFBA47A2}"/>
              </a:ext>
            </a:extLst>
          </p:cNvPr>
          <p:cNvSpPr/>
          <p:nvPr/>
        </p:nvSpPr>
        <p:spPr>
          <a:xfrm>
            <a:off x="5848352" y="2107436"/>
            <a:ext cx="1282700" cy="13849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A058094-8721-4615-A224-2FC5CCF0ADF9}"/>
              </a:ext>
            </a:extLst>
          </p:cNvPr>
          <p:cNvSpPr txBox="1"/>
          <p:nvPr/>
        </p:nvSpPr>
        <p:spPr>
          <a:xfrm>
            <a:off x="6096000" y="4884816"/>
            <a:ext cx="3784600" cy="1200329"/>
          </a:xfrm>
          <a:prstGeom prst="rect">
            <a:avLst/>
          </a:prstGeom>
          <a:noFill/>
          <a:ln w="38100">
            <a:solidFill>
              <a:schemeClr val="accent4">
                <a:lumMod val="60000"/>
                <a:lumOff val="40000"/>
              </a:schemeClr>
            </a:solidFill>
          </a:ln>
        </p:spPr>
        <p:txBody>
          <a:bodyPr wrap="square" rtlCol="0">
            <a:spAutoFit/>
          </a:bodyPr>
          <a:lstStyle/>
          <a:p>
            <a:pPr lvl="0"/>
            <a:r>
              <a:rPr lang="en-GB" sz="1800">
                <a:latin typeface="Arial" panose="020B0604020202020204" pitchFamily="34" charset="0"/>
                <a:ea typeface="Calibri" panose="020F0502020204030204" pitchFamily="34" charset="0"/>
                <a:cs typeface="Times New Roman" panose="02020603050405020304" pitchFamily="18" charset="0"/>
              </a:rPr>
              <a:t>NB. E</a:t>
            </a:r>
            <a:r>
              <a:rPr lang="en-GB" sz="1800">
                <a:effectLst/>
                <a:latin typeface="Arial" panose="020B0604020202020204" pitchFamily="34" charset="0"/>
                <a:ea typeface="Calibri" panose="020F0502020204030204" pitchFamily="34" charset="0"/>
                <a:cs typeface="Times New Roman" panose="02020603050405020304" pitchFamily="18" charset="0"/>
              </a:rPr>
              <a:t>vidence for EPA = copy of the certificate sent to learner, issued by the Institute for Apprenticeships &amp; Technical Education (</a:t>
            </a:r>
            <a:r>
              <a:rPr lang="en-GB" sz="1800" err="1">
                <a:effectLst/>
                <a:latin typeface="Arial" panose="020B0604020202020204" pitchFamily="34" charset="0"/>
                <a:ea typeface="Calibri" panose="020F0502020204030204" pitchFamily="34" charset="0"/>
                <a:cs typeface="Times New Roman" panose="02020603050405020304" pitchFamily="18" charset="0"/>
              </a:rPr>
              <a:t>IfATE</a:t>
            </a:r>
            <a:r>
              <a:rPr lang="en-GB" sz="1800">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5826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901700" y="445859"/>
            <a:ext cx="8534400" cy="1446441"/>
          </a:xfrm>
        </p:spPr>
        <p:txBody>
          <a:bodyPr/>
          <a:lstStyle/>
          <a:p>
            <a:pPr marL="0" indent="0">
              <a:buNone/>
            </a:pPr>
            <a:r>
              <a:rPr lang="en-GB" sz="3600" b="1" dirty="0">
                <a:solidFill>
                  <a:srgbClr val="005EB8"/>
                </a:solidFill>
              </a:rPr>
              <a:t>Leadership and Management Certificate and Diploma Qualifications</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901700" y="1752601"/>
            <a:ext cx="8788400" cy="3547125"/>
          </a:xfrm>
          <a:prstGeom prst="rect">
            <a:avLst/>
          </a:prstGeom>
          <a:noFill/>
          <a:ln>
            <a:solidFill>
              <a:schemeClr val="bg1"/>
            </a:solidFill>
          </a:ln>
        </p:spPr>
        <p:txBody>
          <a:bodyPr wrap="square">
            <a:spAutoFit/>
          </a:bodyPr>
          <a:lstStyle/>
          <a:p>
            <a:pPr marL="457200" indent="-457200">
              <a:lnSpc>
                <a:spcPct val="115000"/>
              </a:lnSpc>
              <a:spcAft>
                <a:spcPts val="800"/>
              </a:spcAft>
              <a:buFont typeface="Arial" panose="020B0604020202020204" pitchFamily="34" charset="0"/>
              <a:buChar char="•"/>
            </a:pPr>
            <a:r>
              <a:rPr lang="en-GB" sz="3000" kern="1200" dirty="0">
                <a:solidFill>
                  <a:srgbClr val="000000"/>
                </a:solidFill>
                <a:effectLst/>
                <a:latin typeface="Arial" panose="020B0604020202020204" pitchFamily="34" charset="0"/>
                <a:ea typeface="Calibri" panose="020F0502020204030204" pitchFamily="34" charset="0"/>
              </a:rPr>
              <a:t>Level 4 Diploma in Adult care  </a:t>
            </a:r>
          </a:p>
          <a:p>
            <a:pPr marL="457200" indent="-457200">
              <a:lnSpc>
                <a:spcPct val="115000"/>
              </a:lnSpc>
              <a:spcAft>
                <a:spcPts val="800"/>
              </a:spcAft>
              <a:buFont typeface="Arial" panose="020B0604020202020204" pitchFamily="34" charset="0"/>
              <a:buChar char="•"/>
            </a:pPr>
            <a:r>
              <a:rPr lang="en-GB" sz="3000" kern="1200" dirty="0">
                <a:solidFill>
                  <a:srgbClr val="000000"/>
                </a:solidFill>
                <a:effectLst/>
                <a:latin typeface="Arial" panose="020B0604020202020204" pitchFamily="34" charset="0"/>
                <a:ea typeface="Calibri" panose="020F0502020204030204" pitchFamily="34" charset="0"/>
              </a:rPr>
              <a:t>Level 4 Certificate in Principles of Leadership and Management in Adult Care </a:t>
            </a:r>
          </a:p>
          <a:p>
            <a:pPr marL="457200" indent="-457200">
              <a:lnSpc>
                <a:spcPct val="115000"/>
              </a:lnSpc>
              <a:spcAft>
                <a:spcPts val="800"/>
              </a:spcAft>
              <a:buFont typeface="Arial" panose="020B0604020202020204" pitchFamily="34" charset="0"/>
              <a:buChar char="•"/>
            </a:pPr>
            <a:r>
              <a:rPr lang="en-GB" sz="3000" kern="1200" dirty="0">
                <a:solidFill>
                  <a:srgbClr val="000000"/>
                </a:solidFill>
                <a:effectLst/>
                <a:latin typeface="Arial" panose="020B0604020202020204" pitchFamily="34" charset="0"/>
                <a:ea typeface="Calibri" panose="020F0502020204030204" pitchFamily="34" charset="0"/>
              </a:rPr>
              <a:t>Level 5 Diploma in Leadership and Management for Adult Care</a:t>
            </a:r>
            <a:r>
              <a:rPr lang="en-GB" sz="3000" b="1" dirty="0">
                <a:solidFill>
                  <a:srgbClr val="008C95"/>
                </a:solidFill>
                <a:latin typeface="Arial" panose="020B0604020202020204"/>
              </a:rPr>
              <a:t> </a:t>
            </a:r>
            <a:endParaRPr lang="en-GB" sz="1600" b="1" kern="1200" dirty="0">
              <a:solidFill>
                <a:srgbClr val="0070C0"/>
              </a:solidFill>
              <a:effectLst/>
              <a:latin typeface="Arial" panose="020B0604020202020204" pitchFamily="34" charset="0"/>
              <a:ea typeface="Calibri" panose="020F0502020204030204" pitchFamily="34" charset="0"/>
            </a:endParaRPr>
          </a:p>
          <a:p>
            <a:endParaRPr lang="en-GB" sz="3200" b="1" dirty="0">
              <a:solidFill>
                <a:srgbClr val="008C95"/>
              </a:solidFill>
              <a:latin typeface="Arial" panose="020B0604020202020204"/>
            </a:endParaRPr>
          </a:p>
        </p:txBody>
      </p:sp>
      <p:sp>
        <p:nvSpPr>
          <p:cNvPr id="4" name="TextBox 3">
            <a:extLst>
              <a:ext uri="{FF2B5EF4-FFF2-40B4-BE49-F238E27FC236}">
                <a16:creationId xmlns:a16="http://schemas.microsoft.com/office/drawing/2014/main" id="{E25C3DBB-8C01-43D9-9A3F-E1F95CA586E5}"/>
              </a:ext>
            </a:extLst>
          </p:cNvPr>
          <p:cNvSpPr txBox="1"/>
          <p:nvPr/>
        </p:nvSpPr>
        <p:spPr>
          <a:xfrm>
            <a:off x="1117600" y="5341789"/>
            <a:ext cx="8940800" cy="646331"/>
          </a:xfrm>
          <a:prstGeom prst="rect">
            <a:avLst/>
          </a:prstGeom>
          <a:noFill/>
          <a:ln w="38100">
            <a:solidFill>
              <a:schemeClr val="accent4">
                <a:lumMod val="60000"/>
                <a:lumOff val="40000"/>
              </a:schemeClr>
            </a:solidFill>
          </a:ln>
        </p:spPr>
        <p:txBody>
          <a:bodyPr wrap="square" rtlCol="0">
            <a:spAutoFit/>
          </a:bodyPr>
          <a:lstStyle/>
          <a:p>
            <a:pPr lvl="0"/>
            <a:r>
              <a:rPr lang="en-GB">
                <a:latin typeface="Arial" panose="020B0604020202020204" pitchFamily="34" charset="0"/>
                <a:ea typeface="Calibri" panose="020F0502020204030204" pitchFamily="34" charset="0"/>
                <a:cs typeface="Times New Roman" panose="02020603050405020304" pitchFamily="18" charset="0"/>
              </a:rPr>
              <a:t>The candidate’s Unique Learner Number is required </a:t>
            </a:r>
            <a:r>
              <a:rPr lang="en-GB" sz="1800">
                <a:effectLst/>
                <a:latin typeface="Arial" panose="020B0604020202020204" pitchFamily="34" charset="0"/>
                <a:ea typeface="Calibri" panose="020F0502020204030204" pitchFamily="34" charset="0"/>
                <a:cs typeface="Times New Roman" panose="02020603050405020304" pitchFamily="18" charset="0"/>
              </a:rPr>
              <a:t>for qualifications. Available from the  Learning </a:t>
            </a:r>
            <a:r>
              <a:rPr lang="en-GB">
                <a:latin typeface="Arial" panose="020B0604020202020204" pitchFamily="34" charset="0"/>
                <a:ea typeface="Calibri" panose="020F0502020204030204" pitchFamily="34" charset="0"/>
                <a:cs typeface="Times New Roman" panose="02020603050405020304" pitchFamily="18" charset="0"/>
              </a:rPr>
              <a:t>Provider.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36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22300" y="445859"/>
            <a:ext cx="9283700" cy="1230541"/>
          </a:xfrm>
        </p:spPr>
        <p:txBody>
          <a:bodyPr/>
          <a:lstStyle/>
          <a:p>
            <a:pPr marL="0" indent="0">
              <a:buNone/>
            </a:pPr>
            <a:r>
              <a:rPr lang="en-GB" sz="3600" b="1">
                <a:solidFill>
                  <a:srgbClr val="005EB8"/>
                </a:solidFill>
              </a:rPr>
              <a:t>Learning programmes </a:t>
            </a:r>
          </a:p>
          <a:p>
            <a:pPr marL="0" indent="0">
              <a:buNone/>
            </a:pPr>
            <a:r>
              <a:rPr lang="en-GB" b="1"/>
              <a:t>Delivered by Endorsed providers under licence</a:t>
            </a:r>
          </a:p>
        </p:txBody>
      </p:sp>
      <p:graphicFrame>
        <p:nvGraphicFramePr>
          <p:cNvPr id="6" name="Table 5">
            <a:extLst>
              <a:ext uri="{FF2B5EF4-FFF2-40B4-BE49-F238E27FC236}">
                <a16:creationId xmlns:a16="http://schemas.microsoft.com/office/drawing/2014/main" id="{DD445BC2-2797-4A36-A4B3-64B8B093A64F}"/>
              </a:ext>
            </a:extLst>
          </p:cNvPr>
          <p:cNvGraphicFramePr>
            <a:graphicFrameLocks noGrp="1"/>
          </p:cNvGraphicFramePr>
          <p:nvPr>
            <p:extLst>
              <p:ext uri="{D42A27DB-BD31-4B8C-83A1-F6EECF244321}">
                <p14:modId xmlns:p14="http://schemas.microsoft.com/office/powerpoint/2010/main" val="1857752173"/>
              </p:ext>
            </p:extLst>
          </p:nvPr>
        </p:nvGraphicFramePr>
        <p:xfrm>
          <a:off x="533400" y="1447801"/>
          <a:ext cx="9283700" cy="4078764"/>
        </p:xfrm>
        <a:graphic>
          <a:graphicData uri="http://schemas.openxmlformats.org/drawingml/2006/table">
            <a:tbl>
              <a:tblPr firstRow="1" firstCol="1" bandRow="1"/>
              <a:tblGrid>
                <a:gridCol w="4495190">
                  <a:extLst>
                    <a:ext uri="{9D8B030D-6E8A-4147-A177-3AD203B41FA5}">
                      <a16:colId xmlns:a16="http://schemas.microsoft.com/office/drawing/2014/main" val="2588916754"/>
                    </a:ext>
                  </a:extLst>
                </a:gridCol>
                <a:gridCol w="4788510">
                  <a:extLst>
                    <a:ext uri="{9D8B030D-6E8A-4147-A177-3AD203B41FA5}">
                      <a16:colId xmlns:a16="http://schemas.microsoft.com/office/drawing/2014/main" val="3851489140"/>
                    </a:ext>
                  </a:extLst>
                </a:gridCol>
              </a:tblGrid>
              <a:tr h="498719">
                <a:tc>
                  <a:txBody>
                    <a:bodyPr/>
                    <a:lstStyle/>
                    <a:p>
                      <a:pPr>
                        <a:lnSpc>
                          <a:spcPct val="115000"/>
                        </a:lnSpc>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End of Life Care</a:t>
                      </a:r>
                      <a:endParaRPr lang="en-GB"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Awareness Programme for Front line care workers and supervisors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591374"/>
                  </a:ext>
                </a:extLst>
              </a:tr>
              <a:tr h="482735">
                <a:tc>
                  <a:txBody>
                    <a:bodyPr/>
                    <a:lstStyle/>
                    <a:p>
                      <a:pPr>
                        <a:lnSpc>
                          <a:spcPct val="115000"/>
                        </a:lnSpc>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Lead to Succeed </a:t>
                      </a:r>
                    </a:p>
                    <a:p>
                      <a:pPr>
                        <a:lnSpc>
                          <a:spcPct val="115000"/>
                        </a:lnSpc>
                      </a:pPr>
                      <a:endParaRPr lang="en-GB" sz="1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Aspiring and deputy managers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532432"/>
                  </a:ext>
                </a:extLst>
              </a:tr>
              <a:tr h="734835">
                <a:tc>
                  <a:txBody>
                    <a:bodyPr/>
                    <a:lstStyle/>
                    <a:p>
                      <a:pPr>
                        <a:lnSpc>
                          <a:spcPct val="115000"/>
                        </a:lnSpc>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Moving up</a:t>
                      </a:r>
                      <a:endParaRPr lang="en-GB"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Team leaders, deputy managers, managers, supervisors, care coordinators, commissioners from diverse ethnic backgrounds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347448"/>
                  </a:ext>
                </a:extLst>
              </a:tr>
              <a:tr h="255015">
                <a:tc>
                  <a:txBody>
                    <a:bodyPr/>
                    <a:lstStyle/>
                    <a:p>
                      <a:pPr>
                        <a:lnSpc>
                          <a:spcPct val="115000"/>
                        </a:lnSpc>
                      </a:pPr>
                      <a:r>
                        <a:rPr lang="en-GB" sz="1600" b="1">
                          <a:effectLst/>
                          <a:latin typeface="Arial" panose="020B0604020202020204" pitchFamily="34" charset="0"/>
                          <a:ea typeface="Times New Roman" panose="02020603050405020304" pitchFamily="18" charset="0"/>
                          <a:cs typeface="Times New Roman" panose="02020603050405020304" pitchFamily="18" charset="0"/>
                        </a:rPr>
                        <a:t>Leading change, Improving care</a:t>
                      </a: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Registered managers and service managers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82871"/>
                  </a:ext>
                </a:extLst>
              </a:tr>
              <a:tr h="482735">
                <a:tc>
                  <a:txBody>
                    <a:bodyPr/>
                    <a:lstStyle/>
                    <a:p>
                      <a:pPr>
                        <a:lnSpc>
                          <a:spcPct val="115000"/>
                        </a:lnSpc>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performance management</a:t>
                      </a:r>
                      <a:endParaRPr lang="en-GB"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Registered managers and service managers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73846"/>
                  </a:ext>
                </a:extLst>
              </a:tr>
              <a:tr h="482735">
                <a:tc>
                  <a:txBody>
                    <a:bodyPr/>
                    <a:lstStyle/>
                    <a:p>
                      <a:pPr>
                        <a:lnSpc>
                          <a:spcPct val="115000"/>
                        </a:lnSpc>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self-management skills</a:t>
                      </a: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Registered managers and service managers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058530"/>
                  </a:ext>
                </a:extLst>
              </a:tr>
              <a:tr h="482735">
                <a:tc>
                  <a:txBody>
                    <a:bodyPr/>
                    <a:lstStyle/>
                    <a:p>
                      <a:pPr>
                        <a:lnSpc>
                          <a:spcPct val="115000"/>
                        </a:lnSpc>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workplace culture </a:t>
                      </a: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Registered managers and service managers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682750"/>
                  </a:ext>
                </a:extLst>
              </a:tr>
              <a:tr h="482735">
                <a:tc>
                  <a:txBody>
                    <a:bodyPr/>
                    <a:lstStyle/>
                    <a:p>
                      <a:pPr>
                        <a:lnSpc>
                          <a:spcPct val="115000"/>
                        </a:lnSpc>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Well-led</a:t>
                      </a: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Registered managers and service managers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146" marR="61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406213"/>
                  </a:ext>
                </a:extLst>
              </a:tr>
            </a:tbl>
          </a:graphicData>
        </a:graphic>
      </p:graphicFrame>
      <p:sp>
        <p:nvSpPr>
          <p:cNvPr id="2" name="TextBox 1">
            <a:extLst>
              <a:ext uri="{FF2B5EF4-FFF2-40B4-BE49-F238E27FC236}">
                <a16:creationId xmlns:a16="http://schemas.microsoft.com/office/drawing/2014/main" id="{60AABD89-F3F3-47AB-A491-1A8A19AEF85A}"/>
              </a:ext>
            </a:extLst>
          </p:cNvPr>
          <p:cNvSpPr txBox="1"/>
          <p:nvPr/>
        </p:nvSpPr>
        <p:spPr>
          <a:xfrm>
            <a:off x="533400" y="5743450"/>
            <a:ext cx="9283700" cy="646331"/>
          </a:xfrm>
          <a:prstGeom prst="rect">
            <a:avLst/>
          </a:prstGeom>
          <a:noFill/>
          <a:ln w="38100">
            <a:solidFill>
              <a:schemeClr val="accent4">
                <a:lumMod val="60000"/>
                <a:lumOff val="40000"/>
              </a:schemeClr>
            </a:solidFill>
          </a:ln>
        </p:spPr>
        <p:txBody>
          <a:bodyPr wrap="square" rtlCol="0">
            <a:spAutoFit/>
          </a:bodyPr>
          <a:lstStyle/>
          <a:p>
            <a:pPr lvl="0"/>
            <a:r>
              <a:rPr lang="en-GB" sz="1800">
                <a:effectLst/>
                <a:latin typeface="Arial" panose="020B0604020202020204" pitchFamily="34" charset="0"/>
                <a:ea typeface="Calibri" panose="020F0502020204030204" pitchFamily="34" charset="0"/>
                <a:cs typeface="Times New Roman" panose="02020603050405020304" pitchFamily="18" charset="0"/>
              </a:rPr>
              <a:t>For these non-accredited learning programmes, no Unique Learner Number (ULN) is required but candidate’s date of birth will need to be entered.</a:t>
            </a:r>
          </a:p>
        </p:txBody>
      </p:sp>
    </p:spTree>
    <p:extLst>
      <p:ext uri="{BB962C8B-B14F-4D97-AF65-F5344CB8AC3E}">
        <p14:creationId xmlns:p14="http://schemas.microsoft.com/office/powerpoint/2010/main" val="125492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495300" y="445859"/>
            <a:ext cx="9347200" cy="3159491"/>
          </a:xfrm>
        </p:spPr>
        <p:txBody>
          <a:bodyPr/>
          <a:lstStyle/>
          <a:p>
            <a:pPr marL="0" indent="0">
              <a:buNone/>
            </a:pPr>
            <a:r>
              <a:rPr lang="en-GB" sz="3600" b="1" dirty="0">
                <a:solidFill>
                  <a:srgbClr val="005EB8"/>
                </a:solidFill>
              </a:rPr>
              <a:t>What else can be claimed for?</a:t>
            </a:r>
          </a:p>
          <a:p>
            <a:pPr marL="0" indent="0">
              <a:buNone/>
            </a:pPr>
            <a:endParaRPr lang="en-GB" sz="3600" b="1" dirty="0">
              <a:solidFill>
                <a:srgbClr val="005EB8"/>
              </a:solidFill>
            </a:endParaRPr>
          </a:p>
          <a:p>
            <a:pPr>
              <a:buFontTx/>
              <a:buChar char="-"/>
            </a:pPr>
            <a:r>
              <a:rPr lang="en-GB" sz="2600" dirty="0"/>
              <a:t>Learning from Events - </a:t>
            </a:r>
            <a:r>
              <a:rPr lang="en-GB" sz="2600" i="1" dirty="0"/>
              <a:t>this interactive module is designed to support managers and leaders in all adult care settings carry out learning reviews that bring people together to holistically explore an adverse event or near miss.</a:t>
            </a:r>
          </a:p>
          <a:p>
            <a:pPr>
              <a:buFontTx/>
              <a:buChar char="-"/>
            </a:pPr>
            <a:r>
              <a:rPr lang="en-GB" sz="2600" dirty="0"/>
              <a:t>Care Certificate Assessors</a:t>
            </a:r>
          </a:p>
          <a:p>
            <a:pPr>
              <a:buFontTx/>
              <a:buChar char="-"/>
            </a:pPr>
            <a:r>
              <a:rPr lang="en-GB" sz="2600" dirty="0"/>
              <a:t>Digital learning for managers</a:t>
            </a:r>
          </a:p>
          <a:p>
            <a:pPr>
              <a:buFontTx/>
              <a:buChar char="-"/>
            </a:pPr>
            <a:r>
              <a:rPr lang="en-GB" sz="2600" dirty="0"/>
              <a:t>Digital learning for CQC inspection preparation / Improving your CQC rating</a:t>
            </a:r>
          </a:p>
          <a:p>
            <a:pPr>
              <a:buFontTx/>
              <a:buChar char="-"/>
            </a:pPr>
            <a:r>
              <a:rPr lang="en-GB" sz="2600" dirty="0"/>
              <a:t>Mental Health First Aid</a:t>
            </a:r>
          </a:p>
          <a:p>
            <a:pPr>
              <a:buFontTx/>
              <a:buChar char="-"/>
            </a:pPr>
            <a:endParaRPr lang="en-GB" sz="2600" dirty="0"/>
          </a:p>
        </p:txBody>
      </p:sp>
    </p:spTree>
    <p:extLst>
      <p:ext uri="{BB962C8B-B14F-4D97-AF65-F5344CB8AC3E}">
        <p14:creationId xmlns:p14="http://schemas.microsoft.com/office/powerpoint/2010/main" val="203586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1755806" y="445859"/>
            <a:ext cx="6982304" cy="3159491"/>
          </a:xfrm>
        </p:spPr>
        <p:txBody>
          <a:bodyPr/>
          <a:lstStyle/>
          <a:p>
            <a:pPr marL="0" indent="0">
              <a:buNone/>
            </a:pPr>
            <a:r>
              <a:rPr lang="en-GB" sz="3600" b="1">
                <a:solidFill>
                  <a:srgbClr val="005EB8"/>
                </a:solidFill>
              </a:rPr>
              <a:t>The</a:t>
            </a:r>
            <a:r>
              <a:rPr lang="en-GB" sz="3600"/>
              <a:t> </a:t>
            </a:r>
            <a:r>
              <a:rPr lang="en-GB" sz="3600" b="1">
                <a:solidFill>
                  <a:srgbClr val="005EB8"/>
                </a:solidFill>
              </a:rPr>
              <a:t>Adult Social Care Workforce Data Set </a:t>
            </a:r>
          </a:p>
          <a:p>
            <a:pPr marL="0" indent="0">
              <a:buNone/>
            </a:pPr>
            <a:r>
              <a:rPr lang="en-GB" b="1"/>
              <a:t>ASC-WDS</a:t>
            </a:r>
            <a:r>
              <a:rPr lang="en-GB" sz="3600" b="1">
                <a:solidFill>
                  <a:srgbClr val="005EB8"/>
                </a:solidFill>
              </a:rPr>
              <a:t> </a:t>
            </a:r>
            <a:r>
              <a:rPr lang="en-GB" b="1"/>
              <a:t>is a data collection service, commissioned and funded by the Department of Health and Social Care. It is the leading source of intelligence for the adult social care workforce.  </a:t>
            </a:r>
          </a:p>
        </p:txBody>
      </p:sp>
      <p:sp>
        <p:nvSpPr>
          <p:cNvPr id="5" name="TextBox 4">
            <a:extLst>
              <a:ext uri="{FF2B5EF4-FFF2-40B4-BE49-F238E27FC236}">
                <a16:creationId xmlns:a16="http://schemas.microsoft.com/office/drawing/2014/main" id="{867489CC-0DEB-4917-BBAC-7AF326230470}"/>
              </a:ext>
            </a:extLst>
          </p:cNvPr>
          <p:cNvSpPr txBox="1"/>
          <p:nvPr/>
        </p:nvSpPr>
        <p:spPr>
          <a:xfrm>
            <a:off x="4567645" y="4106011"/>
            <a:ext cx="4572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a:ea typeface="+mn-ea"/>
                <a:cs typeface="+mn-cs"/>
              </a:rPr>
              <a:t>It helps you to </a:t>
            </a:r>
            <a:r>
              <a:rPr kumimoji="0" lang="en-GB" sz="2400" b="1" i="0" u="none" strike="noStrike" kern="1200" cap="none" spc="0" normalizeH="0" baseline="0" noProof="0">
                <a:ln>
                  <a:noFill/>
                </a:ln>
                <a:solidFill>
                  <a:srgbClr val="A20067"/>
                </a:solidFill>
                <a:effectLst/>
                <a:uLnTx/>
                <a:uFillTx/>
                <a:latin typeface="Arial" panose="020B0604020202020204"/>
                <a:ea typeface="+mn-ea"/>
                <a:cs typeface="+mn-cs"/>
              </a:rPr>
              <a:t>manage your team </a:t>
            </a:r>
            <a:r>
              <a:rPr kumimoji="0" lang="en-GB" sz="2400" b="0" i="0" u="none" strike="noStrike" kern="1200" cap="none" spc="0" normalizeH="0" baseline="0" noProof="0">
                <a:ln>
                  <a:noFill/>
                </a:ln>
                <a:solidFill>
                  <a:srgbClr val="000000"/>
                </a:solidFill>
                <a:effectLst/>
                <a:uLnTx/>
                <a:uFillTx/>
                <a:latin typeface="Arial" panose="020B0604020202020204"/>
                <a:ea typeface="+mn-ea"/>
                <a:cs typeface="+mn-cs"/>
              </a:rPr>
              <a:t>and provides crucial</a:t>
            </a:r>
            <a:r>
              <a:rPr kumimoji="0" lang="en-GB" sz="2400" b="1" i="0" u="none" strike="noStrike" kern="1200" cap="none" spc="0" normalizeH="0" baseline="0" noProof="0">
                <a:ln>
                  <a:noFill/>
                </a:ln>
                <a:solidFill>
                  <a:srgbClr val="008C95"/>
                </a:solidFill>
                <a:effectLst/>
                <a:uLnTx/>
                <a:uFillTx/>
                <a:latin typeface="Arial" panose="020B0604020202020204"/>
                <a:ea typeface="+mn-ea"/>
                <a:cs typeface="+mn-cs"/>
              </a:rPr>
              <a:t> information to decision makers. </a:t>
            </a:r>
          </a:p>
        </p:txBody>
      </p:sp>
      <p:pic>
        <p:nvPicPr>
          <p:cNvPr id="7" name="Picture 6">
            <a:extLst>
              <a:ext uri="{FF2B5EF4-FFF2-40B4-BE49-F238E27FC236}">
                <a16:creationId xmlns:a16="http://schemas.microsoft.com/office/drawing/2014/main" id="{7006AE86-6E32-485F-8649-1C707BF295F0}"/>
              </a:ext>
            </a:extLst>
          </p:cNvPr>
          <p:cNvPicPr>
            <a:picLocks noChangeAspect="1"/>
          </p:cNvPicPr>
          <p:nvPr/>
        </p:nvPicPr>
        <p:blipFill>
          <a:blip r:embed="rId3"/>
          <a:stretch>
            <a:fillRect/>
          </a:stretch>
        </p:blipFill>
        <p:spPr>
          <a:xfrm>
            <a:off x="1755806" y="3605349"/>
            <a:ext cx="2540726" cy="2540726"/>
          </a:xfrm>
          <a:prstGeom prst="rect">
            <a:avLst/>
          </a:prstGeom>
        </p:spPr>
      </p:pic>
    </p:spTree>
    <p:extLst>
      <p:ext uri="{BB962C8B-B14F-4D97-AF65-F5344CB8AC3E}">
        <p14:creationId xmlns:p14="http://schemas.microsoft.com/office/powerpoint/2010/main" val="2727877357"/>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7" ma:contentTypeDescription="Create a new document." ma:contentTypeScope="" ma:versionID="552208d867862fea4f79b696afa7ece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f0976fcfe7d5694f6e843eafa7ef34c"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Props1.xml><?xml version="1.0" encoding="utf-8"?>
<ds:datastoreItem xmlns:ds="http://schemas.openxmlformats.org/officeDocument/2006/customXml" ds:itemID="{970D5457-1FE8-46A3-9FB5-B439E49DF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ECC2E-086B-4482-B35C-EF701F00DD78}">
  <ds:schemaRefs>
    <ds:schemaRef ds:uri="http://schemas.microsoft.com/sharepoint/v3/contenttype/forms"/>
  </ds:schemaRefs>
</ds:datastoreItem>
</file>

<file path=customXml/itemProps3.xml><?xml version="1.0" encoding="utf-8"?>
<ds:datastoreItem xmlns:ds="http://schemas.openxmlformats.org/officeDocument/2006/customXml" ds:itemID="{040AE15D-BC36-40FF-BE15-120FBC938EC7}">
  <ds:schemaRefs>
    <ds:schemaRef ds:uri="c2c53579-2ed6-4858-9273-79d923c5fd65"/>
    <ds:schemaRef ds:uri="http://www.w3.org/XML/1998/namespace"/>
    <ds:schemaRef ds:uri="http://purl.org/dc/elements/1.1/"/>
    <ds:schemaRef ds:uri="http://schemas.microsoft.com/office/2006/documentManagement/types"/>
    <ds:schemaRef ds:uri="http://purl.org/dc/dcmitype/"/>
    <ds:schemaRef ds:uri="http://schemas.microsoft.com/sharepoint/v3"/>
    <ds:schemaRef ds:uri="http://purl.org/dc/terms/"/>
    <ds:schemaRef ds:uri="http://schemas.microsoft.com/office/infopath/2007/PartnerControls"/>
    <ds:schemaRef ds:uri="http://schemas.openxmlformats.org/package/2006/metadata/core-properties"/>
    <ds:schemaRef ds:uri="405262ef-1549-4053-8312-0d29ee3e5d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TotalTime>
  <Words>1199</Words>
  <Application>Microsoft Office PowerPoint</Application>
  <PresentationFormat>Widescreen</PresentationFormat>
  <Paragraphs>153</Paragraphs>
  <Slides>14</Slides>
  <Notes>12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vt:i4>
      </vt:variant>
    </vt:vector>
  </HeadingPairs>
  <TitlesOfParts>
    <vt:vector size="26" baseType="lpstr">
      <vt:lpstr>Arial</vt:lpstr>
      <vt:lpstr>Calibri</vt:lpstr>
      <vt:lpstr>font-regular</vt:lpstr>
      <vt:lpstr>font-semibold</vt:lpstr>
      <vt:lpstr>Symbol</vt:lpstr>
      <vt:lpstr>Times New Roman</vt:lpstr>
      <vt:lpstr>Wingdings</vt:lpstr>
      <vt:lpstr>Title slides</vt:lpstr>
      <vt:lpstr>Bespoke content slides</vt:lpstr>
      <vt:lpstr>1_Title slides</vt:lpstr>
      <vt:lpstr>1_Bespoke content slides</vt:lpstr>
      <vt:lpstr>Bespoke title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to your business</vt:lpstr>
      <vt:lpstr>PowerPoint Presentation</vt:lpstr>
      <vt:lpstr>Steps to complete</vt:lpstr>
      <vt:lpstr>Steps to complete</vt:lpstr>
      <vt:lpstr>Get started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Social Care Workforce Data Set (ASC-WDS) key features</dc:title>
  <dc:creator>Laura Anthony</dc:creator>
  <cp:lastModifiedBy>Laura Anthony</cp:lastModifiedBy>
  <cp:revision>5</cp:revision>
  <cp:lastPrinted>2022-01-18T17:06:57Z</cp:lastPrinted>
  <dcterms:created xsi:type="dcterms:W3CDTF">2021-10-01T10:38:31Z</dcterms:created>
  <dcterms:modified xsi:type="dcterms:W3CDTF">2022-09-08T09:58:07Z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MediaServiceImageTags">
    <vt:lpwstr/>
  </property>
  <property fmtid="{D5CDD505-2E9C-101B-9397-08002B2CF9AE}" pid="4" name="MSIP_Label_f194113b-ecba-4458-8e2e-fa038bf17a69_Enabled">
    <vt:lpwstr>true</vt:lpwstr>
  </property>
  <property fmtid="{D5CDD505-2E9C-101B-9397-08002B2CF9AE}" pid="5" name="MSIP_Label_f194113b-ecba-4458-8e2e-fa038bf17a69_SetDate">
    <vt:lpwstr>2022-09-07T08:50:50Z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980e55dd-f031-4c2b-aaaf-321c27a45ecd</vt:lpwstr>
  </property>
  <property fmtid="{D5CDD505-2E9C-101B-9397-08002B2CF9AE}" pid="10" name="MSIP_Label_f194113b-ecba-4458-8e2e-fa038bf17a69_ContentBits">
    <vt:lpwstr>2</vt:lpwstr>
  </property>
  <property fmtid="{D5CDD505-2E9C-101B-9397-08002B2CF9AE}" pid="11" name="ClassificationContentMarkingFooterLocations">
    <vt:lpwstr>Title slides:3\Bespoke content slides:3\1_Title slides:3\Slides Template:3\1_Bespoke content slides:3\5_Office Theme:8</vt:lpwstr>
  </property>
  <property fmtid="{D5CDD505-2E9C-101B-9397-08002B2CF9AE}" pid="12" name="ClassificationContentMarkingFooterText">
    <vt:lpwstr>Internal </vt:lpwstr>
  </property>
</Properties>
</file>