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5"/>
  </p:notesMasterIdLst>
  <p:sldIdLst>
    <p:sldId id="256" r:id="rId6"/>
    <p:sldId id="272" r:id="rId7"/>
    <p:sldId id="1867" r:id="rId8"/>
    <p:sldId id="274" r:id="rId9"/>
    <p:sldId id="275" r:id="rId10"/>
    <p:sldId id="276" r:id="rId11"/>
    <p:sldId id="277" r:id="rId12"/>
    <p:sldId id="278" r:id="rId13"/>
    <p:sldId id="279" r:id="rId14"/>
    <p:sldId id="1863" r:id="rId15"/>
    <p:sldId id="1864" r:id="rId16"/>
    <p:sldId id="1865" r:id="rId17"/>
    <p:sldId id="1866" r:id="rId18"/>
    <p:sldId id="1868" r:id="rId19"/>
    <p:sldId id="1869" r:id="rId20"/>
    <p:sldId id="1870" r:id="rId21"/>
    <p:sldId id="1871" r:id="rId22"/>
    <p:sldId id="264" r:id="rId23"/>
    <p:sldId id="2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02" userDrawn="1">
          <p15:clr>
            <a:srgbClr val="A4A3A4"/>
          </p15:clr>
        </p15:guide>
        <p15:guide id="2" pos="3840" userDrawn="1">
          <p15:clr>
            <a:srgbClr val="A4A3A4"/>
          </p15:clr>
        </p15:guide>
        <p15:guide id="3" pos="325" userDrawn="1">
          <p15:clr>
            <a:srgbClr val="A4A3A4"/>
          </p15:clr>
        </p15:guide>
        <p15:guide id="4" orient="horz" pos="3090" userDrawn="1">
          <p15:clr>
            <a:srgbClr val="A4A3A4"/>
          </p15:clr>
        </p15:guide>
        <p15:guide id="5" orient="horz" pos="68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9594"/>
    <a:srgbClr val="FFCC66"/>
    <a:srgbClr val="FFEB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741" autoAdjust="0"/>
    <p:restoredTop sz="91457" autoAdjust="0"/>
  </p:normalViewPr>
  <p:slideViewPr>
    <p:cSldViewPr snapToGrid="0" showGuides="1">
      <p:cViewPr varScale="1">
        <p:scale>
          <a:sx n="78" d="100"/>
          <a:sy n="78" d="100"/>
        </p:scale>
        <p:origin x="936" y="96"/>
      </p:cViewPr>
      <p:guideLst>
        <p:guide orient="horz" pos="1502"/>
        <p:guide pos="3840"/>
        <p:guide pos="325"/>
        <p:guide orient="horz" pos="3090"/>
        <p:guide orient="horz" pos="68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k Feather" userId="1913e2c5-3a36-4160-9538-a3347b09ea7a" providerId="ADAL" clId="{DF17DEA1-32C8-419F-BA9A-7DAB393695FE}"/>
    <pc:docChg chg="delSld modSld sldOrd">
      <pc:chgData name="Mick Feather" userId="1913e2c5-3a36-4160-9538-a3347b09ea7a" providerId="ADAL" clId="{DF17DEA1-32C8-419F-BA9A-7DAB393695FE}" dt="2022-09-05T13:47:20.260" v="69" actId="47"/>
      <pc:docMkLst>
        <pc:docMk/>
      </pc:docMkLst>
      <pc:sldChg chg="modSp mod">
        <pc:chgData name="Mick Feather" userId="1913e2c5-3a36-4160-9538-a3347b09ea7a" providerId="ADAL" clId="{DF17DEA1-32C8-419F-BA9A-7DAB393695FE}" dt="2022-09-05T13:44:45.602" v="65" actId="5793"/>
        <pc:sldMkLst>
          <pc:docMk/>
          <pc:sldMk cId="1286399034" sldId="272"/>
        </pc:sldMkLst>
        <pc:spChg chg="mod">
          <ac:chgData name="Mick Feather" userId="1913e2c5-3a36-4160-9538-a3347b09ea7a" providerId="ADAL" clId="{DF17DEA1-32C8-419F-BA9A-7DAB393695FE}" dt="2022-09-05T13:44:45.602" v="65" actId="5793"/>
          <ac:spMkLst>
            <pc:docMk/>
            <pc:sldMk cId="1286399034" sldId="272"/>
            <ac:spMk id="8" creationId="{4902058E-374D-4E57-ABCC-26A370B8A801}"/>
          </ac:spMkLst>
        </pc:spChg>
      </pc:sldChg>
      <pc:sldChg chg="ord">
        <pc:chgData name="Mick Feather" userId="1913e2c5-3a36-4160-9538-a3347b09ea7a" providerId="ADAL" clId="{DF17DEA1-32C8-419F-BA9A-7DAB393695FE}" dt="2022-09-05T13:45:32.145" v="68"/>
        <pc:sldMkLst>
          <pc:docMk/>
          <pc:sldMk cId="1210834134" sldId="1867"/>
        </pc:sldMkLst>
      </pc:sldChg>
      <pc:sldChg chg="del">
        <pc:chgData name="Mick Feather" userId="1913e2c5-3a36-4160-9538-a3347b09ea7a" providerId="ADAL" clId="{DF17DEA1-32C8-419F-BA9A-7DAB393695FE}" dt="2022-09-05T13:47:20.260" v="69" actId="47"/>
        <pc:sldMkLst>
          <pc:docMk/>
          <pc:sldMk cId="2689004390" sldId="1872"/>
        </pc:sldMkLst>
      </pc:sldChg>
      <pc:sldChg chg="del">
        <pc:chgData name="Mick Feather" userId="1913e2c5-3a36-4160-9538-a3347b09ea7a" providerId="ADAL" clId="{DF17DEA1-32C8-419F-BA9A-7DAB393695FE}" dt="2022-09-05T13:45:14.004" v="66" actId="47"/>
        <pc:sldMkLst>
          <pc:docMk/>
          <pc:sldMk cId="2824378764" sldId="18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5C2E16-56F8-4C70-A549-98DDC7F5F1E2}" type="doc">
      <dgm:prSet loTypeId="urn:microsoft.com/office/officeart/2005/8/layout/venn3" loCatId="relationship" qsTypeId="urn:microsoft.com/office/officeart/2005/8/quickstyle/simple1" qsCatId="simple" csTypeId="urn:microsoft.com/office/officeart/2005/8/colors/accent3_2" csCatId="accent3" phldr="1"/>
      <dgm:spPr/>
    </dgm:pt>
    <dgm:pt modelId="{62D7B5BE-83C5-4A18-B1D8-C9F819EFA276}">
      <dgm:prSet phldrT="[Text]" custT="1"/>
      <dgm:spPr>
        <a:solidFill>
          <a:srgbClr val="FFEBC2">
            <a:alpha val="50000"/>
          </a:srgbClr>
        </a:solidFill>
      </dgm:spPr>
      <dgm:t>
        <a:bodyPr/>
        <a:lstStyle/>
        <a:p>
          <a:r>
            <a:rPr lang="en-GB" sz="2400" dirty="0">
              <a:solidFill>
                <a:schemeClr val="tx1">
                  <a:lumMod val="85000"/>
                  <a:lumOff val="15000"/>
                </a:schemeClr>
              </a:solidFill>
              <a:latin typeface="Arial" panose="020B0604020202020204" pitchFamily="34" charset="0"/>
              <a:cs typeface="Arial" panose="020B0604020202020204" pitchFamily="34" charset="0"/>
            </a:rPr>
            <a:t>Service users</a:t>
          </a:r>
        </a:p>
      </dgm:t>
    </dgm:pt>
    <dgm:pt modelId="{15A44CC3-B0FF-4A1F-BE75-1DA2DCA3574D}" type="parTrans" cxnId="{0756D06D-F2E5-4D92-ABF8-A5A33B0DFB9A}">
      <dgm:prSet/>
      <dgm:spPr/>
      <dgm:t>
        <a:bodyPr/>
        <a:lstStyle/>
        <a:p>
          <a:endParaRPr lang="en-GB"/>
        </a:p>
      </dgm:t>
    </dgm:pt>
    <dgm:pt modelId="{943C3135-FAA7-47E5-991C-3E05E45B3369}" type="sibTrans" cxnId="{0756D06D-F2E5-4D92-ABF8-A5A33B0DFB9A}">
      <dgm:prSet/>
      <dgm:spPr/>
      <dgm:t>
        <a:bodyPr/>
        <a:lstStyle/>
        <a:p>
          <a:endParaRPr lang="en-GB"/>
        </a:p>
      </dgm:t>
    </dgm:pt>
    <dgm:pt modelId="{B678035D-0924-4889-8642-ADF4CA004830}">
      <dgm:prSet phldrT="[Text]" custT="1"/>
      <dgm:spPr>
        <a:solidFill>
          <a:srgbClr val="FFEBC2">
            <a:alpha val="50000"/>
          </a:srgbClr>
        </a:solidFill>
      </dgm:spPr>
      <dgm:t>
        <a:bodyPr/>
        <a:lstStyle/>
        <a:p>
          <a:r>
            <a:rPr lang="en-GB" sz="2400" dirty="0">
              <a:solidFill>
                <a:schemeClr val="tx1">
                  <a:lumMod val="85000"/>
                  <a:lumOff val="15000"/>
                </a:schemeClr>
              </a:solidFill>
              <a:latin typeface="Arial" panose="020B0604020202020204" pitchFamily="34" charset="0"/>
              <a:cs typeface="Arial" panose="020B0604020202020204" pitchFamily="34" charset="0"/>
            </a:rPr>
            <a:t>Staff</a:t>
          </a:r>
        </a:p>
      </dgm:t>
    </dgm:pt>
    <dgm:pt modelId="{83BB259F-7D2E-4E16-9A97-4AEF6F5FF43F}" type="parTrans" cxnId="{82B55594-7FCC-4691-AFF4-C059F7FAE5D4}">
      <dgm:prSet/>
      <dgm:spPr/>
      <dgm:t>
        <a:bodyPr/>
        <a:lstStyle/>
        <a:p>
          <a:endParaRPr lang="en-GB"/>
        </a:p>
      </dgm:t>
    </dgm:pt>
    <dgm:pt modelId="{AF3841FF-66D5-4115-A1C1-7AC9A8C26E0D}" type="sibTrans" cxnId="{82B55594-7FCC-4691-AFF4-C059F7FAE5D4}">
      <dgm:prSet/>
      <dgm:spPr/>
      <dgm:t>
        <a:bodyPr/>
        <a:lstStyle/>
        <a:p>
          <a:endParaRPr lang="en-GB"/>
        </a:p>
      </dgm:t>
    </dgm:pt>
    <dgm:pt modelId="{2564119B-B374-4894-961C-5F883A2F93C2}" type="pres">
      <dgm:prSet presAssocID="{805C2E16-56F8-4C70-A549-98DDC7F5F1E2}" presName="Name0" presStyleCnt="0">
        <dgm:presLayoutVars>
          <dgm:dir/>
          <dgm:resizeHandles val="exact"/>
        </dgm:presLayoutVars>
      </dgm:prSet>
      <dgm:spPr/>
    </dgm:pt>
    <dgm:pt modelId="{46F57569-45D5-42F2-92CF-BCFFDD6A1E8D}" type="pres">
      <dgm:prSet presAssocID="{62D7B5BE-83C5-4A18-B1D8-C9F819EFA276}" presName="Name5" presStyleLbl="vennNode1" presStyleIdx="0" presStyleCnt="2">
        <dgm:presLayoutVars>
          <dgm:bulletEnabled val="1"/>
        </dgm:presLayoutVars>
      </dgm:prSet>
      <dgm:spPr/>
    </dgm:pt>
    <dgm:pt modelId="{771A541D-FE85-4C8A-96DC-05E9E9C25521}" type="pres">
      <dgm:prSet presAssocID="{943C3135-FAA7-47E5-991C-3E05E45B3369}" presName="space" presStyleCnt="0"/>
      <dgm:spPr/>
    </dgm:pt>
    <dgm:pt modelId="{90D6C321-3E5C-420B-8F39-963B9AC6EE32}" type="pres">
      <dgm:prSet presAssocID="{B678035D-0924-4889-8642-ADF4CA004830}" presName="Name5" presStyleLbl="vennNode1" presStyleIdx="1" presStyleCnt="2" custLinFactNeighborX="36718">
        <dgm:presLayoutVars>
          <dgm:bulletEnabled val="1"/>
        </dgm:presLayoutVars>
      </dgm:prSet>
      <dgm:spPr/>
    </dgm:pt>
  </dgm:ptLst>
  <dgm:cxnLst>
    <dgm:cxn modelId="{42935D12-59E3-4E82-90AB-7F83EE2C64E0}" type="presOf" srcId="{62D7B5BE-83C5-4A18-B1D8-C9F819EFA276}" destId="{46F57569-45D5-42F2-92CF-BCFFDD6A1E8D}" srcOrd="0" destOrd="0" presId="urn:microsoft.com/office/officeart/2005/8/layout/venn3"/>
    <dgm:cxn modelId="{0756D06D-F2E5-4D92-ABF8-A5A33B0DFB9A}" srcId="{805C2E16-56F8-4C70-A549-98DDC7F5F1E2}" destId="{62D7B5BE-83C5-4A18-B1D8-C9F819EFA276}" srcOrd="0" destOrd="0" parTransId="{15A44CC3-B0FF-4A1F-BE75-1DA2DCA3574D}" sibTransId="{943C3135-FAA7-47E5-991C-3E05E45B3369}"/>
    <dgm:cxn modelId="{A2F6CA93-CD28-4487-9B9C-4DDF3C93690B}" type="presOf" srcId="{B678035D-0924-4889-8642-ADF4CA004830}" destId="{90D6C321-3E5C-420B-8F39-963B9AC6EE32}" srcOrd="0" destOrd="0" presId="urn:microsoft.com/office/officeart/2005/8/layout/venn3"/>
    <dgm:cxn modelId="{82B55594-7FCC-4691-AFF4-C059F7FAE5D4}" srcId="{805C2E16-56F8-4C70-A549-98DDC7F5F1E2}" destId="{B678035D-0924-4889-8642-ADF4CA004830}" srcOrd="1" destOrd="0" parTransId="{83BB259F-7D2E-4E16-9A97-4AEF6F5FF43F}" sibTransId="{AF3841FF-66D5-4115-A1C1-7AC9A8C26E0D}"/>
    <dgm:cxn modelId="{B481D6C9-0E5C-4F40-B9B8-713813F6A499}" type="presOf" srcId="{805C2E16-56F8-4C70-A549-98DDC7F5F1E2}" destId="{2564119B-B374-4894-961C-5F883A2F93C2}" srcOrd="0" destOrd="0" presId="urn:microsoft.com/office/officeart/2005/8/layout/venn3"/>
    <dgm:cxn modelId="{836FED7B-34B2-4AF0-A8CB-1654BD9010B3}" type="presParOf" srcId="{2564119B-B374-4894-961C-5F883A2F93C2}" destId="{46F57569-45D5-42F2-92CF-BCFFDD6A1E8D}" srcOrd="0" destOrd="0" presId="urn:microsoft.com/office/officeart/2005/8/layout/venn3"/>
    <dgm:cxn modelId="{C641AA09-C212-47AB-A57B-0F8DC2B8009F}" type="presParOf" srcId="{2564119B-B374-4894-961C-5F883A2F93C2}" destId="{771A541D-FE85-4C8A-96DC-05E9E9C25521}" srcOrd="1" destOrd="0" presId="urn:microsoft.com/office/officeart/2005/8/layout/venn3"/>
    <dgm:cxn modelId="{A9F97562-5F79-48AC-BD87-A3B66DB058A8}" type="presParOf" srcId="{2564119B-B374-4894-961C-5F883A2F93C2}" destId="{90D6C321-3E5C-420B-8F39-963B9AC6EE32}" srcOrd="2"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57569-45D5-42F2-92CF-BCFFDD6A1E8D}">
      <dsp:nvSpPr>
        <dsp:cNvPr id="0" name=""/>
        <dsp:cNvSpPr/>
      </dsp:nvSpPr>
      <dsp:spPr>
        <a:xfrm>
          <a:off x="1025315" y="598"/>
          <a:ext cx="2094974" cy="2094974"/>
        </a:xfrm>
        <a:prstGeom prst="ellipse">
          <a:avLst/>
        </a:prstGeom>
        <a:solidFill>
          <a:srgbClr val="FFEBC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5293" tIns="30480" rIns="115293"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lumMod val="85000"/>
                  <a:lumOff val="15000"/>
                </a:schemeClr>
              </a:solidFill>
              <a:latin typeface="Arial" panose="020B0604020202020204" pitchFamily="34" charset="0"/>
              <a:cs typeface="Arial" panose="020B0604020202020204" pitchFamily="34" charset="0"/>
            </a:rPr>
            <a:t>Service users</a:t>
          </a:r>
        </a:p>
      </dsp:txBody>
      <dsp:txXfrm>
        <a:off x="1332117" y="307400"/>
        <a:ext cx="1481370" cy="1481370"/>
      </dsp:txXfrm>
    </dsp:sp>
    <dsp:sp modelId="{90D6C321-3E5C-420B-8F39-963B9AC6EE32}">
      <dsp:nvSpPr>
        <dsp:cNvPr id="0" name=""/>
        <dsp:cNvSpPr/>
      </dsp:nvSpPr>
      <dsp:spPr>
        <a:xfrm>
          <a:off x="2855141" y="598"/>
          <a:ext cx="2094974" cy="2094974"/>
        </a:xfrm>
        <a:prstGeom prst="ellipse">
          <a:avLst/>
        </a:prstGeom>
        <a:solidFill>
          <a:srgbClr val="FFEBC2">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15293" tIns="30480" rIns="115293" bIns="3048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tx1">
                  <a:lumMod val="85000"/>
                  <a:lumOff val="15000"/>
                </a:schemeClr>
              </a:solidFill>
              <a:latin typeface="Arial" panose="020B0604020202020204" pitchFamily="34" charset="0"/>
              <a:cs typeface="Arial" panose="020B0604020202020204" pitchFamily="34" charset="0"/>
            </a:rPr>
            <a:t>Staff</a:t>
          </a:r>
        </a:p>
      </dsp:txBody>
      <dsp:txXfrm>
        <a:off x="3161943" y="307400"/>
        <a:ext cx="1481370" cy="148137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AF4435-F2BC-475A-9EE1-C5779DCA0C05}" type="datetimeFigureOut">
              <a:rPr lang="en-GB" smtClean="0"/>
              <a:t>05/09/2022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79128-CD4F-4A1C-99CD-E5938AFE1D01}" type="slidenum">
              <a:rPr lang="en-GB" smtClean="0"/>
              <a:t>‹#›</a:t>
            </a:fld>
            <a:endParaRPr lang="en-GB"/>
          </a:p>
        </p:txBody>
      </p:sp>
    </p:spTree>
    <p:extLst>
      <p:ext uri="{BB962C8B-B14F-4D97-AF65-F5344CB8AC3E}">
        <p14:creationId xmlns:p14="http://schemas.microsoft.com/office/powerpoint/2010/main" val="823449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spcAft>
                <a:spcPts val="800"/>
              </a:spcAft>
            </a:pPr>
            <a:r>
              <a:rPr lang="en-GB" dirty="0"/>
              <a:t>There was a lack of provider oversight to the audits in place or ensuring they were in place.</a:t>
            </a:r>
          </a:p>
          <a:p>
            <a:pPr>
              <a:spcBef>
                <a:spcPts val="800"/>
              </a:spcBef>
              <a:spcAft>
                <a:spcPts val="800"/>
              </a:spcAft>
            </a:pPr>
            <a:r>
              <a:rPr lang="en-GB" dirty="0"/>
              <a:t> Provider audits or quality assurance checks had not been completed. The registered manager told us the regional manager had not undertaken checks, so the provider was not always sure, improvements had been identified or actions taken. </a:t>
            </a:r>
            <a:endParaRPr lang="en-GB" dirty="0">
              <a:cs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AC479128-CD4F-4A1C-99CD-E5938AFE1D01}" type="slidenum">
              <a:rPr lang="en-GB" smtClean="0"/>
              <a:t>9</a:t>
            </a:fld>
            <a:endParaRPr lang="en-GB"/>
          </a:p>
        </p:txBody>
      </p:sp>
    </p:spTree>
    <p:extLst>
      <p:ext uri="{BB962C8B-B14F-4D97-AF65-F5344CB8AC3E}">
        <p14:creationId xmlns:p14="http://schemas.microsoft.com/office/powerpoint/2010/main" val="3232233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1759B-D60C-42C8-9568-2FA2C5EAFEA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523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479128-CD4F-4A1C-99CD-E5938AFE1D01}" type="slidenum">
              <a:rPr lang="en-GB" smtClean="0"/>
              <a:t>11</a:t>
            </a:fld>
            <a:endParaRPr lang="en-GB"/>
          </a:p>
        </p:txBody>
      </p:sp>
    </p:spTree>
    <p:extLst>
      <p:ext uri="{BB962C8B-B14F-4D97-AF65-F5344CB8AC3E}">
        <p14:creationId xmlns:p14="http://schemas.microsoft.com/office/powerpoint/2010/main" val="128612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GB" sz="1200" b="1" i="0" dirty="0">
                <a:solidFill>
                  <a:srgbClr val="1B1B1B"/>
                </a:solidFill>
                <a:effectLst/>
                <a:latin typeface="Source Sans Pro" panose="020B0503030403020204" pitchFamily="34" charset="0"/>
              </a:rPr>
              <a:t>Safe</a:t>
            </a:r>
            <a:r>
              <a:rPr lang="en-GB" sz="1200" b="0" i="0" dirty="0">
                <a:solidFill>
                  <a:srgbClr val="1B1B1B"/>
                </a:solidFill>
                <a:effectLst/>
                <a:latin typeface="Source Sans Pro" panose="020B0503030403020204" pitchFamily="34" charset="0"/>
              </a:rPr>
              <a:t>: Avoiding harm to patients from the care that is intended to help them.</a:t>
            </a:r>
          </a:p>
          <a:p>
            <a:pPr algn="l">
              <a:buFont typeface="Arial" panose="020B0604020202020204" pitchFamily="34" charset="0"/>
              <a:buChar char="•"/>
            </a:pPr>
            <a:r>
              <a:rPr lang="en-GB" sz="1200" b="1" i="0" dirty="0">
                <a:solidFill>
                  <a:srgbClr val="1B1B1B"/>
                </a:solidFill>
                <a:effectLst/>
                <a:latin typeface="Source Sans Pro" panose="020B0503030403020204" pitchFamily="34" charset="0"/>
              </a:rPr>
              <a:t>Effective</a:t>
            </a:r>
            <a:r>
              <a:rPr lang="en-GB" sz="1200" b="0" i="0" dirty="0">
                <a:solidFill>
                  <a:srgbClr val="1B1B1B"/>
                </a:solidFill>
                <a:effectLst/>
                <a:latin typeface="Source Sans Pro" panose="020B0503030403020204" pitchFamily="34" charset="0"/>
              </a:rPr>
              <a:t>: Providing services based on scientific knowledge to all who could benefit and refraining from providing services to those not likely to benefit (avoiding underuse and misuse, respectively).</a:t>
            </a:r>
          </a:p>
          <a:p>
            <a:pPr algn="l">
              <a:buFont typeface="Arial" panose="020B0604020202020204" pitchFamily="34" charset="0"/>
              <a:buChar char="•"/>
            </a:pPr>
            <a:r>
              <a:rPr lang="en-GB" sz="1200" b="1" i="0" dirty="0">
                <a:solidFill>
                  <a:srgbClr val="1B1B1B"/>
                </a:solidFill>
                <a:effectLst/>
                <a:latin typeface="Source Sans Pro" panose="020B0503030403020204" pitchFamily="34" charset="0"/>
              </a:rPr>
              <a:t>Patient-</a:t>
            </a:r>
            <a:r>
              <a:rPr lang="en-GB" sz="1200" b="1" i="0" dirty="0" err="1">
                <a:solidFill>
                  <a:srgbClr val="1B1B1B"/>
                </a:solidFill>
                <a:effectLst/>
                <a:latin typeface="Source Sans Pro" panose="020B0503030403020204" pitchFamily="34" charset="0"/>
              </a:rPr>
              <a:t>centered</a:t>
            </a:r>
            <a:r>
              <a:rPr lang="en-GB" sz="1200" b="0" i="0" dirty="0">
                <a:solidFill>
                  <a:srgbClr val="1B1B1B"/>
                </a:solidFill>
                <a:effectLst/>
                <a:latin typeface="Source Sans Pro" panose="020B0503030403020204" pitchFamily="34" charset="0"/>
              </a:rPr>
              <a:t>: Providing care that is respectful of and responsive to individual patient preferences, needs, and values and ensuring that patient values guide all clinical decisions.</a:t>
            </a:r>
          </a:p>
          <a:p>
            <a:pPr algn="l">
              <a:buFont typeface="Arial" panose="020B0604020202020204" pitchFamily="34" charset="0"/>
              <a:buChar char="•"/>
            </a:pPr>
            <a:r>
              <a:rPr lang="en-GB" sz="1200" b="1" i="0" dirty="0">
                <a:solidFill>
                  <a:srgbClr val="1B1B1B"/>
                </a:solidFill>
                <a:effectLst/>
                <a:latin typeface="Source Sans Pro" panose="020B0503030403020204" pitchFamily="34" charset="0"/>
              </a:rPr>
              <a:t>Timely</a:t>
            </a:r>
            <a:r>
              <a:rPr lang="en-GB" sz="1200" b="0" i="0" dirty="0">
                <a:solidFill>
                  <a:srgbClr val="1B1B1B"/>
                </a:solidFill>
                <a:effectLst/>
                <a:latin typeface="Source Sans Pro" panose="020B0503030403020204" pitchFamily="34" charset="0"/>
              </a:rPr>
              <a:t>: Reducing waits and sometimes harmful delays for both those who receive and those who give care.</a:t>
            </a:r>
          </a:p>
          <a:p>
            <a:pPr algn="l">
              <a:buFont typeface="Arial" panose="020B0604020202020204" pitchFamily="34" charset="0"/>
              <a:buChar char="•"/>
            </a:pPr>
            <a:r>
              <a:rPr lang="en-GB" sz="1200" b="1" i="0" dirty="0">
                <a:solidFill>
                  <a:srgbClr val="1B1B1B"/>
                </a:solidFill>
                <a:effectLst/>
                <a:latin typeface="Source Sans Pro" panose="020B0503030403020204" pitchFamily="34" charset="0"/>
              </a:rPr>
              <a:t>Efficient</a:t>
            </a:r>
            <a:r>
              <a:rPr lang="en-GB" sz="1200" b="0" i="0" dirty="0">
                <a:solidFill>
                  <a:srgbClr val="1B1B1B"/>
                </a:solidFill>
                <a:effectLst/>
                <a:latin typeface="Source Sans Pro" panose="020B0503030403020204" pitchFamily="34" charset="0"/>
              </a:rPr>
              <a:t>: Avoiding waste, including waste of equipment, supplies, ideas, and energy.</a:t>
            </a:r>
          </a:p>
          <a:p>
            <a:pPr algn="l">
              <a:buFont typeface="Arial" panose="020B0604020202020204" pitchFamily="34" charset="0"/>
              <a:buChar char="•"/>
            </a:pPr>
            <a:r>
              <a:rPr lang="en-GB" sz="1200" b="1" i="0" dirty="0">
                <a:solidFill>
                  <a:srgbClr val="1B1B1B"/>
                </a:solidFill>
                <a:effectLst/>
                <a:latin typeface="Source Sans Pro" panose="020B0503030403020204" pitchFamily="34" charset="0"/>
              </a:rPr>
              <a:t>Equitable</a:t>
            </a:r>
            <a:r>
              <a:rPr lang="en-GB" sz="1200" b="0" i="0" dirty="0">
                <a:solidFill>
                  <a:srgbClr val="1B1B1B"/>
                </a:solidFill>
                <a:effectLst/>
                <a:latin typeface="Source Sans Pro" panose="020B0503030403020204" pitchFamily="34" charset="0"/>
              </a:rPr>
              <a:t>: Providing care that does not vary in quality because of personal characteristics such as gender, ethnicity, geographic location, and socioeconomic status.</a:t>
            </a:r>
          </a:p>
        </p:txBody>
      </p:sp>
      <p:sp>
        <p:nvSpPr>
          <p:cNvPr id="4" name="Slide Number Placeholder 3"/>
          <p:cNvSpPr>
            <a:spLocks noGrp="1"/>
          </p:cNvSpPr>
          <p:nvPr>
            <p:ph type="sldNum" sz="quarter" idx="5"/>
          </p:nvPr>
        </p:nvSpPr>
        <p:spPr/>
        <p:txBody>
          <a:bodyPr/>
          <a:lstStyle/>
          <a:p>
            <a:fld id="{AC479128-CD4F-4A1C-99CD-E5938AFE1D01}" type="slidenum">
              <a:rPr lang="en-GB" smtClean="0"/>
              <a:t>12</a:t>
            </a:fld>
            <a:endParaRPr lang="en-GB"/>
          </a:p>
        </p:txBody>
      </p:sp>
    </p:spTree>
    <p:extLst>
      <p:ext uri="{BB962C8B-B14F-4D97-AF65-F5344CB8AC3E}">
        <p14:creationId xmlns:p14="http://schemas.microsoft.com/office/powerpoint/2010/main" val="995411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479128-CD4F-4A1C-99CD-E5938AFE1D01}" type="slidenum">
              <a:rPr lang="en-GB" smtClean="0"/>
              <a:t>13</a:t>
            </a:fld>
            <a:endParaRPr lang="en-GB"/>
          </a:p>
        </p:txBody>
      </p:sp>
    </p:spTree>
    <p:extLst>
      <p:ext uri="{BB962C8B-B14F-4D97-AF65-F5344CB8AC3E}">
        <p14:creationId xmlns:p14="http://schemas.microsoft.com/office/powerpoint/2010/main" val="1797492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479128-CD4F-4A1C-99CD-E5938AFE1D01}" type="slidenum">
              <a:rPr lang="en-GB" smtClean="0"/>
              <a:t>14</a:t>
            </a:fld>
            <a:endParaRPr lang="en-GB"/>
          </a:p>
        </p:txBody>
      </p:sp>
    </p:spTree>
    <p:extLst>
      <p:ext uri="{BB962C8B-B14F-4D97-AF65-F5344CB8AC3E}">
        <p14:creationId xmlns:p14="http://schemas.microsoft.com/office/powerpoint/2010/main" val="238237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479128-CD4F-4A1C-99CD-E5938AFE1D01}" type="slidenum">
              <a:rPr lang="en-GB" smtClean="0"/>
              <a:t>15</a:t>
            </a:fld>
            <a:endParaRPr lang="en-GB"/>
          </a:p>
        </p:txBody>
      </p:sp>
    </p:spTree>
    <p:extLst>
      <p:ext uri="{BB962C8B-B14F-4D97-AF65-F5344CB8AC3E}">
        <p14:creationId xmlns:p14="http://schemas.microsoft.com/office/powerpoint/2010/main" val="74290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479128-CD4F-4A1C-99CD-E5938AFE1D01}" type="slidenum">
              <a:rPr lang="en-GB" smtClean="0"/>
              <a:t>16</a:t>
            </a:fld>
            <a:endParaRPr lang="en-GB"/>
          </a:p>
        </p:txBody>
      </p:sp>
    </p:spTree>
    <p:extLst>
      <p:ext uri="{BB962C8B-B14F-4D97-AF65-F5344CB8AC3E}">
        <p14:creationId xmlns:p14="http://schemas.microsoft.com/office/powerpoint/2010/main" val="1781778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C479128-CD4F-4A1C-99CD-E5938AFE1D01}" type="slidenum">
              <a:rPr lang="en-GB" smtClean="0"/>
              <a:t>17</a:t>
            </a:fld>
            <a:endParaRPr lang="en-GB"/>
          </a:p>
        </p:txBody>
      </p:sp>
    </p:spTree>
    <p:extLst>
      <p:ext uri="{BB962C8B-B14F-4D97-AF65-F5344CB8AC3E}">
        <p14:creationId xmlns:p14="http://schemas.microsoft.com/office/powerpoint/2010/main" val="2721221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7E53-D648-40A6-ACBB-418946AC58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775169-64AA-4195-88EF-40402871DD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73004C-60CD-49E5-BC5E-B456C7902E01}"/>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CDEFFBDE-3819-4EF8-B9FC-F4D8E6E19A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A4E16-9B1C-4E46-AEDE-4BA8EFE1DE39}"/>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1345925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026E-6C3D-47D0-A2F8-1B804EEC36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2191C9-E6F5-49FF-BF88-65A24765F2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D28978-6657-40FA-9AA0-49C7D30ED87A}"/>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83880707-D4B2-42F9-AFEA-2FA86BB4A4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5B6FC-212A-41B6-8523-7C9568DFD029}"/>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4225457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FA7EC6-5941-420A-8AA4-83BC19B1E1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B9A5E7-9991-4671-B398-7A06C68E43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46AAB6-EA93-41AB-B53B-853CD503A59F}"/>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EDE2B7AF-0327-4AF4-AE8F-BB80B6D73B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C67A7-2CF4-48DB-B6BE-5A862C106722}"/>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1976264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67E53-D648-40A6-ACBB-418946AC58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775169-64AA-4195-88EF-40402871DD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73004C-60CD-49E5-BC5E-B456C7902E01}"/>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CDEFFBDE-3819-4EF8-B9FC-F4D8E6E19A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A4E16-9B1C-4E46-AEDE-4BA8EFE1DE39}"/>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354407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8361-48FF-492E-B751-120901DA25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582EDF-18DE-4E0F-8BBA-D6A384882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8C2B39-09C8-491D-9AC6-A9CCA6219E4D}"/>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26F644F6-1E52-46DD-B56D-B439CD4C2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67BECC-5234-4A7F-A07A-F0FABD832BC4}"/>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3577720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4ADB-A5FE-48CD-AA91-19EF167448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A127C7-337B-4EC4-9289-77BC4CBC5A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533D87-D686-4595-911A-EA2166D40FD9}"/>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12D06872-7B65-41C8-B322-FEE1BB5559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2F7D39-49DD-4209-A64C-D0FEAC35C6EF}"/>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3357225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CEA4-FA8C-4104-B8F9-6E9A6755E5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06B795-DD4A-4744-9B65-85553486C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0A6669-1859-4624-B394-997BDBF869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105FA74-D292-41D0-BCE8-4AB68086FE3B}"/>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6" name="Footer Placeholder 5">
            <a:extLst>
              <a:ext uri="{FF2B5EF4-FFF2-40B4-BE49-F238E27FC236}">
                <a16:creationId xmlns:a16="http://schemas.microsoft.com/office/drawing/2014/main" id="{1B10F217-4529-4673-9303-A23C646882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2B3175-F31B-4717-B90C-84E0CB109F2C}"/>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25721328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5539-8D5C-4E1B-B241-3DDC61CCF3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5E3581-72EE-4C9A-B52B-84CD9D905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2C37A6-15F9-4E29-9A05-8306D1F25F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63F778-D9A7-4555-B537-A4C8E9701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11AC3C-227E-420D-B36B-62E36CA5C6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FEAFD4-BFD0-4AC2-98BE-BA35E30E647E}"/>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8" name="Footer Placeholder 7">
            <a:extLst>
              <a:ext uri="{FF2B5EF4-FFF2-40B4-BE49-F238E27FC236}">
                <a16:creationId xmlns:a16="http://schemas.microsoft.com/office/drawing/2014/main" id="{02F41C26-35AB-4855-A52A-55B8721781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4D354F-8307-48BF-B0F1-0C3D44E236A8}"/>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35533411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3A15-CC06-4517-8AD7-4994C56FF6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28F5A1-29B6-487E-BBEE-7465CD912828}"/>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4" name="Footer Placeholder 3">
            <a:extLst>
              <a:ext uri="{FF2B5EF4-FFF2-40B4-BE49-F238E27FC236}">
                <a16:creationId xmlns:a16="http://schemas.microsoft.com/office/drawing/2014/main" id="{96098CAC-EDCD-4BE7-870B-813CB3AC0D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4FB6A7-C53D-4E9A-8742-96488BAFD8BE}"/>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3423061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9DB193-BEE9-4159-8F10-D2F8317F0167}"/>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3" name="Footer Placeholder 2">
            <a:extLst>
              <a:ext uri="{FF2B5EF4-FFF2-40B4-BE49-F238E27FC236}">
                <a16:creationId xmlns:a16="http://schemas.microsoft.com/office/drawing/2014/main" id="{F8F7D721-B3F4-414B-A7A7-B29A3F37CD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5D7202-9DBA-46EB-9B57-E07D2C88480F}"/>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1957496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F0DC-F4C9-49FF-94E4-58C66B3FF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887E73-560A-457E-B51C-032B162FDC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AB46891-BAD9-4E45-A287-D58F3A381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43BD7F-6807-4932-8AD4-8B2B84DE1895}"/>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6" name="Footer Placeholder 5">
            <a:extLst>
              <a:ext uri="{FF2B5EF4-FFF2-40B4-BE49-F238E27FC236}">
                <a16:creationId xmlns:a16="http://schemas.microsoft.com/office/drawing/2014/main" id="{20FA2E32-D82F-4BEA-BB2C-9C36F8FEF2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14596A-98E0-4BE0-848A-73B37B88210D}"/>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3852291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8361-48FF-492E-B751-120901DA25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D582EDF-18DE-4E0F-8BBA-D6A3848820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8C2B39-09C8-491D-9AC6-A9CCA6219E4D}"/>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26F644F6-1E52-46DD-B56D-B439CD4C29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67BECC-5234-4A7F-A07A-F0FABD832BC4}"/>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831230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B6B1-2077-4AFB-BF0D-BFD5FD2715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EEAF54-AC7B-447F-9E54-7EC1B52F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AF10F39-09BF-4EFC-B186-2F933544F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64632-572E-45D3-8EF0-2375CCD97384}"/>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6" name="Footer Placeholder 5">
            <a:extLst>
              <a:ext uri="{FF2B5EF4-FFF2-40B4-BE49-F238E27FC236}">
                <a16:creationId xmlns:a16="http://schemas.microsoft.com/office/drawing/2014/main" id="{13C32C59-9903-45EF-BA7B-621B7B9C2C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2F6C6C-9A32-4993-B782-39F3E546EEFB}"/>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309870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026E-6C3D-47D0-A2F8-1B804EEC368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2191C9-E6F5-49FF-BF88-65A24765F2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D28978-6657-40FA-9AA0-49C7D30ED87A}"/>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83880707-D4B2-42F9-AFEA-2FA86BB4A4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E5B6FC-212A-41B6-8523-7C9568DFD029}"/>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737007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FA7EC6-5941-420A-8AA4-83BC19B1E1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B9A5E7-9991-4671-B398-7A06C68E43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46AAB6-EA93-41AB-B53B-853CD503A59F}"/>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EDE2B7AF-0327-4AF4-AE8F-BB80B6D73B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C67A7-2CF4-48DB-B6BE-5A862C106722}"/>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1053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F8C4-599F-4203-B958-E5AB556FDAC3}"/>
              </a:ext>
            </a:extLst>
          </p:cNvPr>
          <p:cNvSpPr>
            <a:spLocks noGrp="1"/>
          </p:cNvSpPr>
          <p:nvPr>
            <p:ph type="title" hasCustomPrompt="1"/>
          </p:nvPr>
        </p:nvSpPr>
        <p:spPr/>
        <p:txBody>
          <a:bodyPr/>
          <a:lstStyle/>
          <a:p>
            <a:r>
              <a:rPr lang="en-GB" dirty="0"/>
              <a:t>Click to add title</a:t>
            </a:r>
          </a:p>
        </p:txBody>
      </p:sp>
      <p:sp>
        <p:nvSpPr>
          <p:cNvPr id="5" name="Content Placeholder 2">
            <a:extLst>
              <a:ext uri="{FF2B5EF4-FFF2-40B4-BE49-F238E27FC236}">
                <a16:creationId xmlns:a16="http://schemas.microsoft.com/office/drawing/2014/main" id="{C99F1FA1-BA22-4442-A6F9-066D8E22D9C3}"/>
              </a:ext>
            </a:extLst>
          </p:cNvPr>
          <p:cNvSpPr>
            <a:spLocks noGrp="1"/>
          </p:cNvSpPr>
          <p:nvPr>
            <p:ph sz="half" idx="1"/>
          </p:nvPr>
        </p:nvSpPr>
        <p:spPr>
          <a:xfrm>
            <a:off x="1235075" y="1924509"/>
            <a:ext cx="4095208" cy="4252453"/>
          </a:xfrm>
        </p:spPr>
        <p:txBody>
          <a:bodyPr/>
          <a:lstStyle>
            <a:lvl1pPr algn="l">
              <a:buNone/>
              <a:defRPr sz="2200"/>
            </a:lvl1pPr>
            <a:lvl2pPr algn="l">
              <a:buNone/>
              <a:defRPr sz="2000"/>
            </a:lvl2pPr>
            <a:lvl3pPr algn="l">
              <a:buNone/>
              <a:defRPr sz="2000"/>
            </a:lvl3pPr>
            <a:lvl4pPr algn="l">
              <a:buNone/>
              <a:defRPr sz="2000"/>
            </a:lvl4pPr>
            <a:lvl5pPr algn="l">
              <a:buNone/>
              <a:defRPr sz="2000"/>
            </a:lvl5pPr>
          </a:lstStyle>
          <a:p>
            <a:pPr lvl="0"/>
            <a:r>
              <a:rPr lang="en-US" dirty="0"/>
              <a:t>Click to edit Master text styles</a:t>
            </a:r>
          </a:p>
        </p:txBody>
      </p:sp>
      <p:sp>
        <p:nvSpPr>
          <p:cNvPr id="7" name="Content Placeholder 2">
            <a:extLst>
              <a:ext uri="{FF2B5EF4-FFF2-40B4-BE49-F238E27FC236}">
                <a16:creationId xmlns:a16="http://schemas.microsoft.com/office/drawing/2014/main" id="{F6CB7A55-2B77-C44A-AE42-4A4305C8CEBF}"/>
              </a:ext>
            </a:extLst>
          </p:cNvPr>
          <p:cNvSpPr>
            <a:spLocks noGrp="1"/>
          </p:cNvSpPr>
          <p:nvPr>
            <p:ph sz="half" idx="10"/>
          </p:nvPr>
        </p:nvSpPr>
        <p:spPr>
          <a:xfrm>
            <a:off x="6320031" y="1924509"/>
            <a:ext cx="4095208" cy="4252453"/>
          </a:xfrm>
        </p:spPr>
        <p:txBody>
          <a:bodyPr/>
          <a:lstStyle>
            <a:lvl1pPr algn="l">
              <a:buNone/>
              <a:defRPr sz="2200"/>
            </a:lvl1pPr>
            <a:lvl2pPr algn="l">
              <a:buNone/>
              <a:defRPr sz="2000"/>
            </a:lvl2pPr>
            <a:lvl3pPr algn="l">
              <a:buNone/>
              <a:defRPr sz="2000"/>
            </a:lvl3pPr>
            <a:lvl4pPr algn="l">
              <a:buNone/>
              <a:defRPr sz="2000"/>
            </a:lvl4pPr>
            <a:lvl5pPr algn="l">
              <a:buNone/>
              <a:defRPr sz="2000"/>
            </a:lvl5pPr>
          </a:lstStyle>
          <a:p>
            <a:pPr lvl="0"/>
            <a:r>
              <a:rPr lang="en-US" dirty="0"/>
              <a:t>Click to edit Master text styles</a:t>
            </a:r>
          </a:p>
        </p:txBody>
      </p:sp>
    </p:spTree>
    <p:extLst>
      <p:ext uri="{BB962C8B-B14F-4D97-AF65-F5344CB8AC3E}">
        <p14:creationId xmlns:p14="http://schemas.microsoft.com/office/powerpoint/2010/main" val="3040530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F4ADB-A5FE-48CD-AA91-19EF167448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A127C7-337B-4EC4-9289-77BC4CBC5A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533D87-D686-4595-911A-EA2166D40FD9}"/>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12D06872-7B65-41C8-B322-FEE1BB5559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2F7D39-49DD-4209-A64C-D0FEAC35C6EF}"/>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260784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CEA4-FA8C-4104-B8F9-6E9A6755E55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506B795-DD4A-4744-9B65-85553486C2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C0A6669-1859-4624-B394-997BDBF869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105FA74-D292-41D0-BCE8-4AB68086FE3B}"/>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6" name="Footer Placeholder 5">
            <a:extLst>
              <a:ext uri="{FF2B5EF4-FFF2-40B4-BE49-F238E27FC236}">
                <a16:creationId xmlns:a16="http://schemas.microsoft.com/office/drawing/2014/main" id="{1B10F217-4529-4673-9303-A23C646882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2B3175-F31B-4717-B90C-84E0CB109F2C}"/>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902736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75539-8D5C-4E1B-B241-3DDC61CCF3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05E3581-72EE-4C9A-B52B-84CD9D905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2C37A6-15F9-4E29-9A05-8306D1F25F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63F778-D9A7-4555-B537-A4C8E97013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11AC3C-227E-420D-B36B-62E36CA5C6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0FEAFD4-BFD0-4AC2-98BE-BA35E30E647E}"/>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8" name="Footer Placeholder 7">
            <a:extLst>
              <a:ext uri="{FF2B5EF4-FFF2-40B4-BE49-F238E27FC236}">
                <a16:creationId xmlns:a16="http://schemas.microsoft.com/office/drawing/2014/main" id="{02F41C26-35AB-4855-A52A-55B8721781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4D354F-8307-48BF-B0F1-0C3D44E236A8}"/>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3206276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3A15-CC06-4517-8AD7-4994C56FF6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428F5A1-29B6-487E-BBEE-7465CD912828}"/>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4" name="Footer Placeholder 3">
            <a:extLst>
              <a:ext uri="{FF2B5EF4-FFF2-40B4-BE49-F238E27FC236}">
                <a16:creationId xmlns:a16="http://schemas.microsoft.com/office/drawing/2014/main" id="{96098CAC-EDCD-4BE7-870B-813CB3AC0D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4FB6A7-C53D-4E9A-8742-96488BAFD8BE}"/>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250478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9DB193-BEE9-4159-8F10-D2F8317F0167}"/>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3" name="Footer Placeholder 2">
            <a:extLst>
              <a:ext uri="{FF2B5EF4-FFF2-40B4-BE49-F238E27FC236}">
                <a16:creationId xmlns:a16="http://schemas.microsoft.com/office/drawing/2014/main" id="{F8F7D721-B3F4-414B-A7A7-B29A3F37CD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35D7202-9DBA-46EB-9B57-E07D2C88480F}"/>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2311911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F0DC-F4C9-49FF-94E4-58C66B3FF5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887E73-560A-457E-B51C-032B162FDC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AB46891-BAD9-4E45-A287-D58F3A381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43BD7F-6807-4932-8AD4-8B2B84DE1895}"/>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6" name="Footer Placeholder 5">
            <a:extLst>
              <a:ext uri="{FF2B5EF4-FFF2-40B4-BE49-F238E27FC236}">
                <a16:creationId xmlns:a16="http://schemas.microsoft.com/office/drawing/2014/main" id="{20FA2E32-D82F-4BEA-BB2C-9C36F8FEF2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14596A-98E0-4BE0-848A-73B37B88210D}"/>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216963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B6B1-2077-4AFB-BF0D-BFD5FD2715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EEAF54-AC7B-447F-9E54-7EC1B52F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AF10F39-09BF-4EFC-B186-2F933544F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464632-572E-45D3-8EF0-2375CCD97384}"/>
              </a:ext>
            </a:extLst>
          </p:cNvPr>
          <p:cNvSpPr>
            <a:spLocks noGrp="1"/>
          </p:cNvSpPr>
          <p:nvPr>
            <p:ph type="dt" sz="half" idx="10"/>
          </p:nvPr>
        </p:nvSpPr>
        <p:spPr/>
        <p:txBody>
          <a:bodyPr/>
          <a:lstStyle/>
          <a:p>
            <a:fld id="{166EB4FA-6FA0-47D5-B453-5329821F6B78}" type="datetimeFigureOut">
              <a:rPr lang="en-GB" smtClean="0"/>
              <a:t>05/09/2022</a:t>
            </a:fld>
            <a:endParaRPr lang="en-GB"/>
          </a:p>
        </p:txBody>
      </p:sp>
      <p:sp>
        <p:nvSpPr>
          <p:cNvPr id="6" name="Footer Placeholder 5">
            <a:extLst>
              <a:ext uri="{FF2B5EF4-FFF2-40B4-BE49-F238E27FC236}">
                <a16:creationId xmlns:a16="http://schemas.microsoft.com/office/drawing/2014/main" id="{13C32C59-9903-45EF-BA7B-621B7B9C2C7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02F6C6C-9A32-4993-B782-39F3E546EEFB}"/>
              </a:ext>
            </a:extLst>
          </p:cNvPr>
          <p:cNvSpPr>
            <a:spLocks noGrp="1"/>
          </p:cNvSpPr>
          <p:nvPr>
            <p:ph type="sldNum" sz="quarter" idx="12"/>
          </p:nvPr>
        </p:nvSpPr>
        <p:spPr/>
        <p:txBody>
          <a:bodyPr/>
          <a:lstStyle/>
          <a:p>
            <a:fld id="{48C38963-7BA2-4595-9055-F9E0E86BE702}" type="slidenum">
              <a:rPr lang="en-GB" smtClean="0"/>
              <a:t>‹#›</a:t>
            </a:fld>
            <a:endParaRPr lang="en-GB"/>
          </a:p>
        </p:txBody>
      </p:sp>
    </p:spTree>
    <p:extLst>
      <p:ext uri="{BB962C8B-B14F-4D97-AF65-F5344CB8AC3E}">
        <p14:creationId xmlns:p14="http://schemas.microsoft.com/office/powerpoint/2010/main" val="12980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F1C3C-1CAA-4337-BCC6-F5BD517EA3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989BCC-BC23-461E-A4D1-1E94809D6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2223-FF3E-40BF-9C3A-2EB423FF2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61D67982-DF5B-4B58-ADC3-522931D63F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1688CA-60A1-4402-AFFF-37CA36B05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38963-7BA2-4595-9055-F9E0E86BE702}" type="slidenum">
              <a:rPr lang="en-GB" smtClean="0"/>
              <a:t>‹#›</a:t>
            </a:fld>
            <a:endParaRPr lang="en-GB"/>
          </a:p>
        </p:txBody>
      </p:sp>
    </p:spTree>
    <p:extLst>
      <p:ext uri="{BB962C8B-B14F-4D97-AF65-F5344CB8AC3E}">
        <p14:creationId xmlns:p14="http://schemas.microsoft.com/office/powerpoint/2010/main" val="642015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7F1C3C-1CAA-4337-BCC6-F5BD517EA3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989BCC-BC23-461E-A4D1-1E94809D6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D22223-FF3E-40BF-9C3A-2EB423FF2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EB4FA-6FA0-47D5-B453-5329821F6B78}" type="datetimeFigureOut">
              <a:rPr lang="en-GB" smtClean="0"/>
              <a:t>05/09/2022</a:t>
            </a:fld>
            <a:endParaRPr lang="en-GB"/>
          </a:p>
        </p:txBody>
      </p:sp>
      <p:sp>
        <p:nvSpPr>
          <p:cNvPr id="5" name="Footer Placeholder 4">
            <a:extLst>
              <a:ext uri="{FF2B5EF4-FFF2-40B4-BE49-F238E27FC236}">
                <a16:creationId xmlns:a16="http://schemas.microsoft.com/office/drawing/2014/main" id="{61D67982-DF5B-4B58-ADC3-522931D63F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1688CA-60A1-4402-AFFF-37CA36B056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C38963-7BA2-4595-9055-F9E0E86BE702}" type="slidenum">
              <a:rPr lang="en-GB" smtClean="0"/>
              <a:t>‹#›</a:t>
            </a:fld>
            <a:endParaRPr lang="en-GB"/>
          </a:p>
        </p:txBody>
      </p:sp>
    </p:spTree>
    <p:extLst>
      <p:ext uri="{BB962C8B-B14F-4D97-AF65-F5344CB8AC3E}">
        <p14:creationId xmlns:p14="http://schemas.microsoft.com/office/powerpoint/2010/main" val="3943438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hyperlink" Target="https://www.cqc.org.uk/sites/default/files/20181224_openingthedoor_report.pdf" TargetMode="External"/><Relationship Id="rId4" Type="http://schemas.openxmlformats.org/officeDocument/2006/relationships/hyperlink" Target="https://www.hsl.gov.uk/what-we-do/safety-cultur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6.wdp"/><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13.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53E1437-8B00-4E5D-B82B-2C96445CF73F}"/>
              </a:ext>
            </a:extLst>
          </p:cNvPr>
          <p:cNvPicPr>
            <a:picLocks noChangeAspect="1"/>
          </p:cNvPicPr>
          <p:nvPr/>
        </p:nvPicPr>
        <p:blipFill>
          <a:blip r:embed="rId2"/>
          <a:stretch>
            <a:fillRect/>
          </a:stretch>
        </p:blipFill>
        <p:spPr>
          <a:xfrm>
            <a:off x="0" y="0"/>
            <a:ext cx="12192000" cy="6865554"/>
          </a:xfrm>
          <a:prstGeom prst="rect">
            <a:avLst/>
          </a:prstGeom>
        </p:spPr>
      </p:pic>
      <p:sp>
        <p:nvSpPr>
          <p:cNvPr id="11" name="Text Placeholder 5">
            <a:extLst>
              <a:ext uri="{FF2B5EF4-FFF2-40B4-BE49-F238E27FC236}">
                <a16:creationId xmlns:a16="http://schemas.microsoft.com/office/drawing/2014/main" id="{88C9A60A-C9AB-4BD7-9CEF-98138152D188}"/>
              </a:ext>
            </a:extLst>
          </p:cNvPr>
          <p:cNvSpPr txBox="1">
            <a:spLocks/>
          </p:cNvSpPr>
          <p:nvPr/>
        </p:nvSpPr>
        <p:spPr>
          <a:xfrm>
            <a:off x="453014" y="4387666"/>
            <a:ext cx="11452225" cy="18288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5400" b="1" i="0" kern="1200">
                <a:solidFill>
                  <a:schemeClr val="tx1">
                    <a:tint val="75000"/>
                  </a:schemeClr>
                </a:solidFill>
                <a:latin typeface="Arial Black" panose="020B0604020202020204" pitchFamily="34" charset="0"/>
                <a:ea typeface="+mn-ea"/>
                <a:cs typeface="Arial Black" panose="020B0604020202020204" pitchFamily="34" charset="0"/>
              </a:defRPr>
            </a:lvl1pPr>
            <a:lvl2pPr marL="457200" indent="0" algn="ctr" defTabSz="914400" rtl="0" eaLnBrk="1" latinLnBrk="0" hangingPunct="1">
              <a:buNone/>
              <a:defRPr sz="5400" b="1" i="0" kern="1200">
                <a:solidFill>
                  <a:schemeClr val="tx1"/>
                </a:solidFill>
                <a:latin typeface="Arial Black" panose="020B0604020202020204" pitchFamily="34" charset="0"/>
                <a:ea typeface="+mn-ea"/>
                <a:cs typeface="Arial Black" panose="020B0604020202020204" pitchFamily="34" charset="0"/>
              </a:defRPr>
            </a:lvl2pPr>
            <a:lvl3pPr marL="914400" indent="0" algn="ctr" defTabSz="914400" rtl="0" eaLnBrk="1" latinLnBrk="0" hangingPunct="1">
              <a:buNone/>
              <a:defRPr sz="5400" b="1" i="0" kern="1200">
                <a:solidFill>
                  <a:schemeClr val="tx1"/>
                </a:solidFill>
                <a:latin typeface="Arial Black" panose="020B0604020202020204" pitchFamily="34" charset="0"/>
                <a:ea typeface="+mn-ea"/>
                <a:cs typeface="Arial Black" panose="020B0604020202020204" pitchFamily="34" charset="0"/>
              </a:defRPr>
            </a:lvl3pPr>
            <a:lvl4pPr marL="1371600" indent="0" algn="ctr" defTabSz="914400" rtl="0" eaLnBrk="1" latinLnBrk="0" hangingPunct="1">
              <a:buNone/>
              <a:defRPr sz="5400" b="1" i="0" kern="1200">
                <a:solidFill>
                  <a:schemeClr val="tx1"/>
                </a:solidFill>
                <a:latin typeface="Arial Black" panose="020B0604020202020204" pitchFamily="34" charset="0"/>
                <a:ea typeface="+mn-ea"/>
                <a:cs typeface="Arial Black" panose="020B0604020202020204" pitchFamily="34" charset="0"/>
              </a:defRPr>
            </a:lvl4pPr>
            <a:lvl5pPr marL="1828800" indent="0" algn="ctr" defTabSz="914400" rtl="0" eaLnBrk="1" latinLnBrk="0" hangingPunct="1">
              <a:buNone/>
              <a:defRPr sz="5400" b="1" i="0" kern="1200">
                <a:solidFill>
                  <a:schemeClr val="tx1"/>
                </a:solidFill>
                <a:latin typeface="Arial Black" panose="020B0604020202020204" pitchFamily="34" charset="0"/>
                <a:ea typeface="+mn-ea"/>
                <a:cs typeface="Arial Black"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400" dirty="0">
                <a:solidFill>
                  <a:schemeClr val="tx1">
                    <a:lumMod val="85000"/>
                    <a:lumOff val="15000"/>
                  </a:schemeClr>
                </a:solidFill>
              </a:rPr>
              <a:t>2022 Quality Assurance</a:t>
            </a:r>
          </a:p>
        </p:txBody>
      </p:sp>
      <p:pic>
        <p:nvPicPr>
          <p:cNvPr id="3" name="Picture 2">
            <a:extLst>
              <a:ext uri="{FF2B5EF4-FFF2-40B4-BE49-F238E27FC236}">
                <a16:creationId xmlns:a16="http://schemas.microsoft.com/office/drawing/2014/main" id="{E301B5C4-5BBC-4EEF-923F-709609CCF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61" y="406855"/>
            <a:ext cx="2623302" cy="584753"/>
          </a:xfrm>
          <a:prstGeom prst="rect">
            <a:avLst/>
          </a:prstGeom>
        </p:spPr>
      </p:pic>
    </p:spTree>
    <p:extLst>
      <p:ext uri="{BB962C8B-B14F-4D97-AF65-F5344CB8AC3E}">
        <p14:creationId xmlns:p14="http://schemas.microsoft.com/office/powerpoint/2010/main" val="173343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 radar chart&#10;&#10;Description automatically generated">
            <a:extLst>
              <a:ext uri="{FF2B5EF4-FFF2-40B4-BE49-F238E27FC236}">
                <a16:creationId xmlns:a16="http://schemas.microsoft.com/office/drawing/2014/main" id="{4890783E-6707-4AF6-93E2-943EE185C865}"/>
              </a:ext>
            </a:extLst>
          </p:cNvPr>
          <p:cNvPicPr>
            <a:picLocks noChangeAspect="1"/>
          </p:cNvPicPr>
          <p:nvPr/>
        </p:nvPicPr>
        <p:blipFill rotWithShape="1">
          <a:blip r:embed="rId3"/>
          <a:srcRect t="3134" b="5901"/>
          <a:stretch/>
        </p:blipFill>
        <p:spPr>
          <a:xfrm flipV="1">
            <a:off x="0" y="580422"/>
            <a:ext cx="12192000" cy="6277578"/>
          </a:xfrm>
          <a:prstGeom prst="rect">
            <a:avLst/>
          </a:prstGeom>
        </p:spPr>
      </p:pic>
      <p:sp>
        <p:nvSpPr>
          <p:cNvPr id="15" name="Oval 14">
            <a:extLst>
              <a:ext uri="{FF2B5EF4-FFF2-40B4-BE49-F238E27FC236}">
                <a16:creationId xmlns:a16="http://schemas.microsoft.com/office/drawing/2014/main" id="{81499BFD-6623-4F97-9D0D-50F00AC4E5A6}"/>
              </a:ext>
            </a:extLst>
          </p:cNvPr>
          <p:cNvSpPr/>
          <p:nvPr/>
        </p:nvSpPr>
        <p:spPr>
          <a:xfrm>
            <a:off x="1405603" y="1761739"/>
            <a:ext cx="9295332" cy="4306879"/>
          </a:xfrm>
          <a:prstGeom prst="ellipse">
            <a:avLst/>
          </a:prstGeom>
          <a:solidFill>
            <a:srgbClr val="069594"/>
          </a:solidFill>
          <a:ln>
            <a:solidFill>
              <a:srgbClr val="00999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6446EE9-D36B-4BFB-B327-C1C0E432F7B5}"/>
              </a:ext>
            </a:extLst>
          </p:cNvPr>
          <p:cNvSpPr/>
          <p:nvPr/>
        </p:nvSpPr>
        <p:spPr>
          <a:xfrm>
            <a:off x="3067938" y="2223265"/>
            <a:ext cx="5953571" cy="3383827"/>
          </a:xfrm>
          <a:prstGeom prst="ellipse">
            <a:avLst/>
          </a:prstGeom>
          <a:solidFill>
            <a:srgbClr val="FFCC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9169D11-2952-7141-BBB5-732CD5EB8814}"/>
              </a:ext>
            </a:extLst>
          </p:cNvPr>
          <p:cNvSpPr>
            <a:spLocks noGrp="1"/>
          </p:cNvSpPr>
          <p:nvPr>
            <p:ph type="title"/>
          </p:nvPr>
        </p:nvSpPr>
        <p:spPr>
          <a:xfrm>
            <a:off x="535192" y="259690"/>
            <a:ext cx="10298112" cy="1325563"/>
          </a:xfrm>
        </p:spPr>
        <p:txBody>
          <a:bodyPr>
            <a:normAutofit/>
          </a:bodyPr>
          <a:lstStyle/>
          <a:p>
            <a:r>
              <a:rPr lang="en-US" sz="4400" dirty="0">
                <a:solidFill>
                  <a:schemeClr val="tx1">
                    <a:lumMod val="85000"/>
                    <a:lumOff val="15000"/>
                  </a:schemeClr>
                </a:solidFill>
                <a:latin typeface="Arial Black" panose="020B0A04020102020204" pitchFamily="34" charset="0"/>
              </a:rPr>
              <a:t>Four key areas</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sz="4400" dirty="0"/>
          </a:p>
        </p:txBody>
      </p:sp>
      <p:graphicFrame>
        <p:nvGraphicFramePr>
          <p:cNvPr id="10" name="Diagram 9">
            <a:extLst>
              <a:ext uri="{FF2B5EF4-FFF2-40B4-BE49-F238E27FC236}">
                <a16:creationId xmlns:a16="http://schemas.microsoft.com/office/drawing/2014/main" id="{F03E741A-C7F1-4783-B7BB-930A3409A0BA}"/>
              </a:ext>
            </a:extLst>
          </p:cNvPr>
          <p:cNvGraphicFramePr/>
          <p:nvPr/>
        </p:nvGraphicFramePr>
        <p:xfrm>
          <a:off x="3066040" y="2867093"/>
          <a:ext cx="5821585" cy="20961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TextBox 12">
            <a:extLst>
              <a:ext uri="{FF2B5EF4-FFF2-40B4-BE49-F238E27FC236}">
                <a16:creationId xmlns:a16="http://schemas.microsoft.com/office/drawing/2014/main" id="{27E321F1-14F0-4AB9-87BB-A37ADE6D7D54}"/>
              </a:ext>
            </a:extLst>
          </p:cNvPr>
          <p:cNvSpPr txBox="1"/>
          <p:nvPr/>
        </p:nvSpPr>
        <p:spPr>
          <a:xfrm>
            <a:off x="5361061" y="2343873"/>
            <a:ext cx="13844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12F2D"/>
                </a:solidFill>
                <a:effectLst/>
                <a:uLnTx/>
                <a:uFillTx/>
                <a:latin typeface="Arial" panose="020B0604020202020204" pitchFamily="34" charset="0"/>
                <a:ea typeface="+mn-ea"/>
                <a:cs typeface="Arial" panose="020B0604020202020204" pitchFamily="34" charset="0"/>
              </a:rPr>
              <a:t>Culture</a:t>
            </a:r>
          </a:p>
        </p:txBody>
      </p:sp>
      <p:sp>
        <p:nvSpPr>
          <p:cNvPr id="14" name="TextBox 13">
            <a:extLst>
              <a:ext uri="{FF2B5EF4-FFF2-40B4-BE49-F238E27FC236}">
                <a16:creationId xmlns:a16="http://schemas.microsoft.com/office/drawing/2014/main" id="{EC0E3141-84A5-460B-98A7-14E255F0B948}"/>
              </a:ext>
            </a:extLst>
          </p:cNvPr>
          <p:cNvSpPr txBox="1"/>
          <p:nvPr/>
        </p:nvSpPr>
        <p:spPr>
          <a:xfrm>
            <a:off x="5361060" y="4971811"/>
            <a:ext cx="138441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12F2D"/>
                </a:solidFill>
                <a:effectLst/>
                <a:uLnTx/>
                <a:uFillTx/>
                <a:latin typeface="Arial" panose="020B0604020202020204" pitchFamily="34" charset="0"/>
                <a:ea typeface="+mn-ea"/>
                <a:cs typeface="Arial" panose="020B0604020202020204" pitchFamily="34" charset="0"/>
              </a:rPr>
              <a:t>Culture</a:t>
            </a:r>
          </a:p>
        </p:txBody>
      </p:sp>
      <p:sp>
        <p:nvSpPr>
          <p:cNvPr id="16" name="TextBox 15">
            <a:extLst>
              <a:ext uri="{FF2B5EF4-FFF2-40B4-BE49-F238E27FC236}">
                <a16:creationId xmlns:a16="http://schemas.microsoft.com/office/drawing/2014/main" id="{794221CE-4A9D-4B62-B2C5-725CF9330CAE}"/>
              </a:ext>
            </a:extLst>
          </p:cNvPr>
          <p:cNvSpPr txBox="1"/>
          <p:nvPr/>
        </p:nvSpPr>
        <p:spPr>
          <a:xfrm>
            <a:off x="1290326" y="3468902"/>
            <a:ext cx="19694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Quality Assurance</a:t>
            </a:r>
          </a:p>
        </p:txBody>
      </p:sp>
      <p:sp>
        <p:nvSpPr>
          <p:cNvPr id="17" name="TextBox 16">
            <a:extLst>
              <a:ext uri="{FF2B5EF4-FFF2-40B4-BE49-F238E27FC236}">
                <a16:creationId xmlns:a16="http://schemas.microsoft.com/office/drawing/2014/main" id="{8495FD5E-E02D-4EC7-ACC2-A2844E8EDDBD}"/>
              </a:ext>
            </a:extLst>
          </p:cNvPr>
          <p:cNvSpPr txBox="1"/>
          <p:nvPr/>
        </p:nvSpPr>
        <p:spPr>
          <a:xfrm>
            <a:off x="8863885" y="3468902"/>
            <a:ext cx="196941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Quality Assurance</a:t>
            </a:r>
          </a:p>
        </p:txBody>
      </p:sp>
    </p:spTree>
    <p:extLst>
      <p:ext uri="{BB962C8B-B14F-4D97-AF65-F5344CB8AC3E}">
        <p14:creationId xmlns:p14="http://schemas.microsoft.com/office/powerpoint/2010/main" val="3459471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GB" sz="4400" b="1"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Arial Black" panose="020B0604020202020204" pitchFamily="34" charset="0"/>
              </a:rPr>
              <a:t>Definition – Quality Assurance</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87828" y="1506275"/>
            <a:ext cx="11016343" cy="5139869"/>
          </a:xfrm>
          <a:prstGeom prst="rect">
            <a:avLst/>
          </a:prstGeom>
          <a:noFill/>
        </p:spPr>
        <p:txBody>
          <a:bodyPr wrap="square">
            <a:spAutoFit/>
          </a:bodyPr>
          <a:lstStyle/>
          <a:p>
            <a:pPr>
              <a:spcBef>
                <a:spcPts val="600"/>
              </a:spcBef>
              <a:spcAft>
                <a:spcPts val="600"/>
              </a:spcAft>
            </a:pPr>
            <a:r>
              <a:rPr lang="en-GB" dirty="0">
                <a:solidFill>
                  <a:srgbClr val="069594"/>
                </a:solidFill>
                <a:latin typeface="Arial" panose="020B0604020202020204" pitchFamily="34" charset="0"/>
                <a:cs typeface="Arial" panose="020B0604020202020204" pitchFamily="34" charset="0"/>
              </a:rPr>
              <a:t>Health and Social Care Act 2008 (Regulated Activities) Regulations 2014: Regulation 17</a:t>
            </a:r>
          </a:p>
          <a:p>
            <a:pPr>
              <a:spcBef>
                <a:spcPts val="600"/>
              </a:spcBef>
              <a:spcAft>
                <a:spcPts val="600"/>
              </a:spcAft>
            </a:pPr>
            <a:r>
              <a:rPr lang="en-GB" dirty="0">
                <a:solidFill>
                  <a:schemeClr val="tx1">
                    <a:lumMod val="85000"/>
                    <a:lumOff val="15000"/>
                  </a:schemeClr>
                </a:solidFill>
                <a:latin typeface="Arial" panose="020B0604020202020204" pitchFamily="34" charset="0"/>
                <a:cs typeface="Arial" panose="020B0604020202020204" pitchFamily="34" charset="0"/>
              </a:rPr>
              <a:t>The intention of this regulation is to make sure that providers have systems and processes that ensure that they are able to meet other requirements in this part of the Health and Social Care Act 2008 (Regulated Activities) Regulations 2014 (Regulations 4 to 20A). </a:t>
            </a:r>
          </a:p>
          <a:p>
            <a:pPr>
              <a:spcBef>
                <a:spcPts val="600"/>
              </a:spcBef>
              <a:spcAft>
                <a:spcPts val="600"/>
              </a:spcAft>
            </a:pPr>
            <a:r>
              <a:rPr lang="en-GB" dirty="0">
                <a:solidFill>
                  <a:schemeClr val="tx1">
                    <a:lumMod val="85000"/>
                    <a:lumOff val="15000"/>
                  </a:schemeClr>
                </a:solidFill>
                <a:latin typeface="Arial" panose="020B0604020202020204" pitchFamily="34" charset="0"/>
                <a:cs typeface="Arial" panose="020B0604020202020204" pitchFamily="34" charset="0"/>
              </a:rPr>
              <a:t>To meet this regulation; </a:t>
            </a:r>
            <a:r>
              <a:rPr lang="en-GB"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providers must have effective governance</a:t>
            </a:r>
            <a:r>
              <a:rPr lang="en-GB" dirty="0">
                <a:solidFill>
                  <a:schemeClr val="tx1">
                    <a:lumMod val="85000"/>
                    <a:lumOff val="15000"/>
                  </a:schemeClr>
                </a:solidFill>
                <a:latin typeface="Arial" panose="020B0604020202020204" pitchFamily="34" charset="0"/>
                <a:cs typeface="Arial" panose="020B0604020202020204" pitchFamily="34" charset="0"/>
              </a:rPr>
              <a:t>, including </a:t>
            </a:r>
            <a:r>
              <a:rPr lang="en-GB"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assurance and auditing systems or processes</a:t>
            </a:r>
            <a:r>
              <a:rPr lang="en-GB" dirty="0">
                <a:solidFill>
                  <a:schemeClr val="tx1">
                    <a:lumMod val="85000"/>
                    <a:lumOff val="15000"/>
                  </a:schemeClr>
                </a:solidFill>
                <a:latin typeface="Arial" panose="020B0604020202020204" pitchFamily="34" charset="0"/>
                <a:cs typeface="Arial" panose="020B0604020202020204" pitchFamily="34" charset="0"/>
              </a:rPr>
              <a:t>. These must </a:t>
            </a:r>
            <a:r>
              <a:rPr lang="en-GB"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assess, monitor and drive improvement </a:t>
            </a:r>
            <a:r>
              <a:rPr lang="en-GB" dirty="0">
                <a:solidFill>
                  <a:schemeClr val="tx1">
                    <a:lumMod val="85000"/>
                    <a:lumOff val="15000"/>
                  </a:schemeClr>
                </a:solidFill>
                <a:latin typeface="Arial" panose="020B0604020202020204" pitchFamily="34" charset="0"/>
                <a:cs typeface="Arial" panose="020B0604020202020204" pitchFamily="34" charset="0"/>
              </a:rPr>
              <a:t>in the quality and safety of the services provided, including the quality of the experience for people using the service. The systems and processes must also assess, monitor and mitigate any risks relating the health, safety and welfare of people using services and others. </a:t>
            </a:r>
            <a:r>
              <a:rPr lang="en-GB"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Providers must continually evaluate and seek to improve their governance and auditing practice.</a:t>
            </a:r>
          </a:p>
          <a:p>
            <a:pPr>
              <a:spcBef>
                <a:spcPts val="600"/>
              </a:spcBef>
              <a:spcAft>
                <a:spcPts val="600"/>
              </a:spcAft>
            </a:pPr>
            <a:r>
              <a:rPr lang="en-GB" dirty="0">
                <a:solidFill>
                  <a:schemeClr val="tx1">
                    <a:lumMod val="85000"/>
                    <a:lumOff val="15000"/>
                  </a:schemeClr>
                </a:solidFill>
                <a:latin typeface="Arial" panose="020B0604020202020204" pitchFamily="34" charset="0"/>
                <a:cs typeface="Arial" panose="020B0604020202020204" pitchFamily="34" charset="0"/>
              </a:rPr>
              <a:t>In addition, </a:t>
            </a:r>
            <a:r>
              <a:rPr lang="en-GB"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providers must securely maintain accurate, complete and detailed records </a:t>
            </a:r>
            <a:r>
              <a:rPr lang="en-GB" dirty="0">
                <a:solidFill>
                  <a:schemeClr val="tx1">
                    <a:lumMod val="85000"/>
                    <a:lumOff val="15000"/>
                  </a:schemeClr>
                </a:solidFill>
                <a:latin typeface="Arial" panose="020B0604020202020204" pitchFamily="34" charset="0"/>
                <a:cs typeface="Arial" panose="020B0604020202020204" pitchFamily="34" charset="0"/>
              </a:rPr>
              <a:t>in respect of each person using the service and records relating the employment of staff and the overall management of the regulated activity.</a:t>
            </a:r>
          </a:p>
          <a:p>
            <a:pPr>
              <a:spcBef>
                <a:spcPts val="600"/>
              </a:spcBef>
              <a:spcAft>
                <a:spcPts val="600"/>
              </a:spcAft>
            </a:pPr>
            <a:r>
              <a:rPr lang="en-GB" dirty="0">
                <a:solidFill>
                  <a:schemeClr val="tx1">
                    <a:lumMod val="85000"/>
                    <a:lumOff val="15000"/>
                  </a:schemeClr>
                </a:solidFill>
                <a:latin typeface="Arial" panose="020B0604020202020204" pitchFamily="34" charset="0"/>
                <a:cs typeface="Arial" panose="020B0604020202020204" pitchFamily="34" charset="0"/>
              </a:rPr>
              <a:t>As part of their governance, </a:t>
            </a:r>
            <a:r>
              <a:rPr lang="en-GB"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providers must seek and act on feedback from people using the service</a:t>
            </a:r>
            <a:r>
              <a:rPr lang="en-GB" dirty="0">
                <a:solidFill>
                  <a:schemeClr val="tx1">
                    <a:lumMod val="85000"/>
                    <a:lumOff val="15000"/>
                  </a:schemeClr>
                </a:solidFill>
                <a:latin typeface="Arial" panose="020B0604020202020204" pitchFamily="34" charset="0"/>
                <a:cs typeface="Arial" panose="020B0604020202020204" pitchFamily="34" charset="0"/>
              </a:rPr>
              <a:t>, those acting on their behalf, staff and other stakeholders, so that they can continually evaluate the service and drive improvement.</a:t>
            </a:r>
          </a:p>
        </p:txBody>
      </p:sp>
    </p:spTree>
    <p:extLst>
      <p:ext uri="{BB962C8B-B14F-4D97-AF65-F5344CB8AC3E}">
        <p14:creationId xmlns:p14="http://schemas.microsoft.com/office/powerpoint/2010/main" val="1712910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8DCEF563-289B-40E4-82F3-AD9B36341B7D}"/>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CDEF9ED7-21B6-48AD-A301-5C5A20D1A318}"/>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GB" sz="4400" b="1"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Arial Black" panose="020B0604020202020204" pitchFamily="34" charset="0"/>
              </a:rPr>
              <a:t>Definition – Quality Assurance</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Isosceles Triangle 5">
            <a:extLst>
              <a:ext uri="{FF2B5EF4-FFF2-40B4-BE49-F238E27FC236}">
                <a16:creationId xmlns:a16="http://schemas.microsoft.com/office/drawing/2014/main" id="{316D2E2E-0FED-41B3-BBEF-B7AE11ECB5D8}"/>
              </a:ext>
            </a:extLst>
          </p:cNvPr>
          <p:cNvSpPr/>
          <p:nvPr/>
        </p:nvSpPr>
        <p:spPr>
          <a:xfrm>
            <a:off x="2119797" y="2448730"/>
            <a:ext cx="1739590" cy="2810107"/>
          </a:xfrm>
          <a:prstGeom prst="triangle">
            <a:avLst/>
          </a:prstGeom>
          <a:solidFill>
            <a:srgbClr val="FFCC66"/>
          </a:solidFill>
          <a:ln>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44CC7D7-2A7A-4CA3-BE98-4A7F7D6CF233}"/>
              </a:ext>
            </a:extLst>
          </p:cNvPr>
          <p:cNvSpPr txBox="1"/>
          <p:nvPr/>
        </p:nvSpPr>
        <p:spPr>
          <a:xfrm>
            <a:off x="1992600" y="1922258"/>
            <a:ext cx="1996059" cy="400110"/>
          </a:xfrm>
          <a:prstGeom prst="rect">
            <a:avLst/>
          </a:prstGeom>
          <a:noFill/>
        </p:spPr>
        <p:txBody>
          <a:bodyPr wrap="none" rtlCol="0">
            <a:spAutoFit/>
          </a:bodyPr>
          <a:lstStyle/>
          <a:p>
            <a:r>
              <a:rPr lang="en-GB" sz="2000" dirty="0">
                <a:solidFill>
                  <a:schemeClr val="tx1">
                    <a:lumMod val="85000"/>
                    <a:lumOff val="15000"/>
                  </a:schemeClr>
                </a:solidFill>
                <a:latin typeface="Arial" panose="020B0604020202020204" pitchFamily="34" charset="0"/>
                <a:cs typeface="Arial" panose="020B0604020202020204" pitchFamily="34" charset="0"/>
              </a:rPr>
              <a:t>Defining Quality</a:t>
            </a:r>
          </a:p>
        </p:txBody>
      </p:sp>
      <p:sp>
        <p:nvSpPr>
          <p:cNvPr id="8" name="TextBox 7">
            <a:extLst>
              <a:ext uri="{FF2B5EF4-FFF2-40B4-BE49-F238E27FC236}">
                <a16:creationId xmlns:a16="http://schemas.microsoft.com/office/drawing/2014/main" id="{BFDEAF0F-09E5-4F2C-8D7F-8F8C3050DA69}"/>
              </a:ext>
            </a:extLst>
          </p:cNvPr>
          <p:cNvSpPr txBox="1"/>
          <p:nvPr/>
        </p:nvSpPr>
        <p:spPr>
          <a:xfrm>
            <a:off x="635684" y="5514951"/>
            <a:ext cx="2178802" cy="400110"/>
          </a:xfrm>
          <a:prstGeom prst="rect">
            <a:avLst/>
          </a:prstGeom>
          <a:noFill/>
        </p:spPr>
        <p:txBody>
          <a:bodyPr wrap="none" rtlCol="0">
            <a:spAutoFit/>
          </a:bodyPr>
          <a:lstStyle/>
          <a:p>
            <a:r>
              <a:rPr lang="en-GB" sz="2000" dirty="0">
                <a:solidFill>
                  <a:schemeClr val="tx1">
                    <a:lumMod val="85000"/>
                    <a:lumOff val="15000"/>
                  </a:schemeClr>
                </a:solidFill>
                <a:latin typeface="Arial" panose="020B0604020202020204" pitchFamily="34" charset="0"/>
                <a:cs typeface="Arial" panose="020B0604020202020204" pitchFamily="34" charset="0"/>
              </a:rPr>
              <a:t>Improving Quality</a:t>
            </a:r>
          </a:p>
        </p:txBody>
      </p:sp>
      <p:sp>
        <p:nvSpPr>
          <p:cNvPr id="9" name="TextBox 8">
            <a:extLst>
              <a:ext uri="{FF2B5EF4-FFF2-40B4-BE49-F238E27FC236}">
                <a16:creationId xmlns:a16="http://schemas.microsoft.com/office/drawing/2014/main" id="{D0DAE6C6-ECA6-42DC-AFFF-7213CEA158BA}"/>
              </a:ext>
            </a:extLst>
          </p:cNvPr>
          <p:cNvSpPr txBox="1"/>
          <p:nvPr/>
        </p:nvSpPr>
        <p:spPr>
          <a:xfrm>
            <a:off x="3330817" y="5514951"/>
            <a:ext cx="2250937" cy="400110"/>
          </a:xfrm>
          <a:prstGeom prst="rect">
            <a:avLst/>
          </a:prstGeom>
          <a:noFill/>
        </p:spPr>
        <p:txBody>
          <a:bodyPr wrap="none" rtlCol="0">
            <a:spAutoFit/>
          </a:bodyPr>
          <a:lstStyle/>
          <a:p>
            <a:r>
              <a:rPr lang="en-GB" sz="2000" dirty="0">
                <a:solidFill>
                  <a:schemeClr val="tx1">
                    <a:lumMod val="85000"/>
                    <a:lumOff val="15000"/>
                  </a:schemeClr>
                </a:solidFill>
                <a:latin typeface="Arial" panose="020B0604020202020204" pitchFamily="34" charset="0"/>
                <a:cs typeface="Arial" panose="020B0604020202020204" pitchFamily="34" charset="0"/>
              </a:rPr>
              <a:t>Measuring Quality</a:t>
            </a:r>
          </a:p>
        </p:txBody>
      </p:sp>
      <p:sp>
        <p:nvSpPr>
          <p:cNvPr id="10" name="TextBox 9">
            <a:extLst>
              <a:ext uri="{FF2B5EF4-FFF2-40B4-BE49-F238E27FC236}">
                <a16:creationId xmlns:a16="http://schemas.microsoft.com/office/drawing/2014/main" id="{734C42A8-12B7-4907-A7E2-A57341E92EB4}"/>
              </a:ext>
            </a:extLst>
          </p:cNvPr>
          <p:cNvSpPr txBox="1"/>
          <p:nvPr/>
        </p:nvSpPr>
        <p:spPr>
          <a:xfrm>
            <a:off x="2384082" y="4323370"/>
            <a:ext cx="1211019" cy="707886"/>
          </a:xfrm>
          <a:prstGeom prst="rect">
            <a:avLst/>
          </a:prstGeom>
          <a:noFill/>
        </p:spPr>
        <p:txBody>
          <a:bodyPr wrap="square" rtlCol="0">
            <a:spAutoFit/>
          </a:bodyPr>
          <a:lstStyle/>
          <a:p>
            <a:pPr algn="ctr"/>
            <a:r>
              <a:rPr lang="en-GB" sz="2000" b="1" dirty="0">
                <a:solidFill>
                  <a:schemeClr val="tx1">
                    <a:lumMod val="85000"/>
                    <a:lumOff val="15000"/>
                  </a:schemeClr>
                </a:solidFill>
                <a:latin typeface="Arial" panose="020B0604020202020204" pitchFamily="34" charset="0"/>
                <a:cs typeface="Arial" panose="020B0604020202020204" pitchFamily="34" charset="0"/>
              </a:rPr>
              <a:t>QA Triangle</a:t>
            </a:r>
          </a:p>
        </p:txBody>
      </p:sp>
      <p:pic>
        <p:nvPicPr>
          <p:cNvPr id="11" name="Picture 2" descr="An introduction to quality improvement in paediatrics and child health |  ADC Education &amp;amp; Practice Edition">
            <a:extLst>
              <a:ext uri="{FF2B5EF4-FFF2-40B4-BE49-F238E27FC236}">
                <a16:creationId xmlns:a16="http://schemas.microsoft.com/office/drawing/2014/main" id="{E4CA9604-C391-4DBA-AB4F-E82897A67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8326" y="1484639"/>
            <a:ext cx="4471714" cy="486307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5D84758-44F1-4093-8C8A-CDC25AEB816B}"/>
              </a:ext>
            </a:extLst>
          </p:cNvPr>
          <p:cNvSpPr txBox="1"/>
          <p:nvPr/>
        </p:nvSpPr>
        <p:spPr>
          <a:xfrm>
            <a:off x="6376723" y="6414373"/>
            <a:ext cx="4854919"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6 Domains of Health Care Quality –Institute of Medicine, Washington</a:t>
            </a:r>
          </a:p>
        </p:txBody>
      </p:sp>
    </p:spTree>
    <p:extLst>
      <p:ext uri="{BB962C8B-B14F-4D97-AF65-F5344CB8AC3E}">
        <p14:creationId xmlns:p14="http://schemas.microsoft.com/office/powerpoint/2010/main" val="3496908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GB" sz="4400" b="1"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Arial Black" panose="020B0604020202020204" pitchFamily="34" charset="0"/>
              </a:rPr>
              <a:t>Definition – Good Governance</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87828" y="1484503"/>
            <a:ext cx="11016343" cy="5324535"/>
          </a:xfrm>
          <a:prstGeom prst="rect">
            <a:avLst/>
          </a:prstGeom>
          <a:noFill/>
        </p:spPr>
        <p:txBody>
          <a:bodyPr wrap="square">
            <a:spAutoFit/>
          </a:bodyPr>
          <a:lstStyle/>
          <a:p>
            <a:r>
              <a:rPr lang="en-GB" b="1" dirty="0">
                <a:solidFill>
                  <a:srgbClr val="069594"/>
                </a:solidFill>
                <a:latin typeface="Arial" panose="020B0604020202020204" pitchFamily="34" charset="0"/>
                <a:cs typeface="Arial" panose="020B0604020202020204" pitchFamily="34" charset="0"/>
              </a:rPr>
              <a:t>Well-led </a:t>
            </a:r>
          </a:p>
          <a:p>
            <a:r>
              <a:rPr lang="en-GB" dirty="0">
                <a:solidFill>
                  <a:schemeClr val="tx1">
                    <a:lumMod val="85000"/>
                    <a:lumOff val="15000"/>
                  </a:schemeClr>
                </a:solidFill>
                <a:latin typeface="Arial" panose="020B0604020202020204" pitchFamily="34" charset="0"/>
                <a:cs typeface="Arial" panose="020B0604020202020204" pitchFamily="34" charset="0"/>
              </a:rPr>
              <a:t>The leadership, management and governance of the organisation assures the delivery of high-quality           and person-centred care, supports learning and innovation, and promotes an open and fair culture.</a:t>
            </a:r>
          </a:p>
          <a:p>
            <a:endParaRPr lang="en-GB" sz="1200" dirty="0">
              <a:solidFill>
                <a:schemeClr val="tx1">
                  <a:lumMod val="85000"/>
                  <a:lumOff val="15000"/>
                </a:schemeClr>
              </a:solidFill>
              <a:latin typeface="Arial" panose="020B0604020202020204" pitchFamily="34" charset="0"/>
              <a:cs typeface="Arial" panose="020B0604020202020204" pitchFamily="34" charset="0"/>
            </a:endParaRPr>
          </a:p>
          <a:p>
            <a:r>
              <a:rPr lang="en-GB" b="1" dirty="0">
                <a:solidFill>
                  <a:srgbClr val="069594"/>
                </a:solidFill>
                <a:latin typeface="Arial" panose="020B0604020202020204" pitchFamily="34" charset="0"/>
                <a:cs typeface="Arial" panose="020B0604020202020204" pitchFamily="34" charset="0"/>
              </a:rPr>
              <a:t>Outstanding </a:t>
            </a:r>
          </a:p>
          <a:p>
            <a:r>
              <a:rPr lang="en-GB" dirty="0">
                <a:solidFill>
                  <a:schemeClr val="tx1">
                    <a:lumMod val="85000"/>
                    <a:lumOff val="15000"/>
                  </a:schemeClr>
                </a:solidFill>
                <a:latin typeface="Arial" panose="020B0604020202020204" pitchFamily="34" charset="0"/>
                <a:cs typeface="Arial" panose="020B0604020202020204" pitchFamily="34" charset="0"/>
              </a:rPr>
              <a:t>Governance is well-embedded into the running of the service. There is a strong framework of accountability to monitor performance and risk leading to the delivery of demonstrable quality improvements to the service. Leaders and managers see this as a key responsibility.</a:t>
            </a:r>
          </a:p>
          <a:p>
            <a:endParaRPr lang="en-GB" sz="1200" dirty="0">
              <a:solidFill>
                <a:schemeClr val="tx1">
                  <a:lumMod val="85000"/>
                  <a:lumOff val="15000"/>
                </a:schemeClr>
              </a:solidFill>
              <a:latin typeface="Arial" panose="020B0604020202020204" pitchFamily="34" charset="0"/>
              <a:cs typeface="Arial" panose="020B0604020202020204" pitchFamily="34" charset="0"/>
            </a:endParaRPr>
          </a:p>
          <a:p>
            <a:r>
              <a:rPr lang="en-GB" dirty="0">
                <a:solidFill>
                  <a:srgbClr val="069594"/>
                </a:solidFill>
                <a:latin typeface="Arial" panose="020B0604020202020204" pitchFamily="34" charset="0"/>
                <a:cs typeface="Arial" panose="020B0604020202020204" pitchFamily="34" charset="0"/>
              </a:rPr>
              <a:t>Good Governance is: </a:t>
            </a:r>
          </a:p>
          <a:p>
            <a:r>
              <a:rPr lang="en-GB" dirty="0">
                <a:solidFill>
                  <a:schemeClr val="tx1">
                    <a:lumMod val="85000"/>
                    <a:lumOff val="15000"/>
                  </a:schemeClr>
                </a:solidFill>
                <a:latin typeface="Arial" panose="020B0604020202020204" pitchFamily="34" charset="0"/>
                <a:cs typeface="Arial" panose="020B0604020202020204" pitchFamily="34" charset="0"/>
              </a:rPr>
              <a:t>putting processes in place and ensuring that your team do what you say they do. The processes in place should reflect best practice guidelines where they exist. The management team, or provider needs to be able to demonstrate they monitor processes and take action to ensure that what is happening, is what they believe should be happening. </a:t>
            </a:r>
          </a:p>
          <a:p>
            <a:endParaRPr lang="en-GB" sz="1200" dirty="0">
              <a:solidFill>
                <a:schemeClr val="tx1">
                  <a:lumMod val="85000"/>
                  <a:lumOff val="15000"/>
                </a:schemeClr>
              </a:solidFill>
              <a:latin typeface="Arial" panose="020B0604020202020204" pitchFamily="34" charset="0"/>
              <a:cs typeface="Arial" panose="020B0604020202020204" pitchFamily="34" charset="0"/>
            </a:endParaRPr>
          </a:p>
          <a:p>
            <a:r>
              <a:rPr lang="en-GB" dirty="0">
                <a:solidFill>
                  <a:srgbClr val="069594"/>
                </a:solidFill>
                <a:latin typeface="Arial" panose="020B0604020202020204" pitchFamily="34" charset="0"/>
                <a:cs typeface="Arial" panose="020B0604020202020204" pitchFamily="34" charset="0"/>
              </a:rPr>
              <a:t>Tip: Consider self–evaluation or self-assessment</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How good are we now?</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How do we know?</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What do we plan to do next?</a:t>
            </a:r>
          </a:p>
          <a:p>
            <a:endParaRPr lang="en-GB"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7" name="Picture 6" descr="Chart, line chart&#10;&#10;Description automatically generated">
            <a:extLst>
              <a:ext uri="{FF2B5EF4-FFF2-40B4-BE49-F238E27FC236}">
                <a16:creationId xmlns:a16="http://schemas.microsoft.com/office/drawing/2014/main" id="{9A773919-06E7-4E90-B9B6-00B2EB2A5D80}"/>
              </a:ext>
            </a:extLst>
          </p:cNvPr>
          <p:cNvPicPr>
            <a:picLocks noChangeAspect="1"/>
          </p:cNvPicPr>
          <p:nvPr/>
        </p:nvPicPr>
        <p:blipFill>
          <a:blip r:embed="rId4"/>
          <a:stretch>
            <a:fillRect/>
          </a:stretch>
        </p:blipFill>
        <p:spPr>
          <a:xfrm rot="10800000">
            <a:off x="8177026" y="5292989"/>
            <a:ext cx="4005470" cy="1565011"/>
          </a:xfrm>
          <a:prstGeom prst="rect">
            <a:avLst/>
          </a:prstGeom>
        </p:spPr>
      </p:pic>
    </p:spTree>
    <p:extLst>
      <p:ext uri="{BB962C8B-B14F-4D97-AF65-F5344CB8AC3E}">
        <p14:creationId xmlns:p14="http://schemas.microsoft.com/office/powerpoint/2010/main" val="1531276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GB" sz="4400" b="1"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Arial Black" panose="020B0604020202020204" pitchFamily="34" charset="0"/>
              </a:rPr>
              <a:t>Create a Safety culture</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87828" y="1603036"/>
            <a:ext cx="11016343" cy="4801314"/>
          </a:xfrm>
          <a:prstGeom prst="rect">
            <a:avLst/>
          </a:prstGeom>
          <a:noFill/>
        </p:spPr>
        <p:txBody>
          <a:bodyPr wrap="square">
            <a:spAutoFit/>
          </a:bodyPr>
          <a:lstStyle/>
          <a:p>
            <a:r>
              <a:rPr lang="en-GB" dirty="0">
                <a:solidFill>
                  <a:schemeClr val="tx1">
                    <a:lumMod val="85000"/>
                    <a:lumOff val="15000"/>
                  </a:schemeClr>
                </a:solidFill>
                <a:latin typeface="Arial" panose="020B0604020202020204" pitchFamily="34" charset="0"/>
                <a:cs typeface="Arial" panose="020B0604020202020204" pitchFamily="34" charset="0"/>
              </a:rPr>
              <a:t>Safety culture is a combination of the attitudes, values and perceptions that influence </a:t>
            </a:r>
            <a:r>
              <a:rPr lang="en-GB" b="1" i="1" dirty="0">
                <a:solidFill>
                  <a:schemeClr val="tx1">
                    <a:lumMod val="85000"/>
                    <a:lumOff val="15000"/>
                  </a:schemeClr>
                </a:solidFill>
                <a:latin typeface="Arial" panose="020B0604020202020204" pitchFamily="34" charset="0"/>
                <a:cs typeface="Arial" panose="020B0604020202020204" pitchFamily="34" charset="0"/>
              </a:rPr>
              <a:t>how</a:t>
            </a:r>
            <a:r>
              <a:rPr lang="en-GB" dirty="0">
                <a:solidFill>
                  <a:schemeClr val="tx1">
                    <a:lumMod val="85000"/>
                    <a:lumOff val="15000"/>
                  </a:schemeClr>
                </a:solidFill>
                <a:latin typeface="Arial" panose="020B0604020202020204" pitchFamily="34" charset="0"/>
                <a:cs typeface="Arial" panose="020B0604020202020204" pitchFamily="34" charset="0"/>
              </a:rPr>
              <a:t> something         is actually done in the workplace, rather than how it </a:t>
            </a:r>
            <a:r>
              <a:rPr lang="en-GB" b="1" i="1" dirty="0">
                <a:solidFill>
                  <a:schemeClr val="tx1">
                    <a:lumMod val="85000"/>
                    <a:lumOff val="15000"/>
                  </a:schemeClr>
                </a:solidFill>
                <a:latin typeface="Arial" panose="020B0604020202020204" pitchFamily="34" charset="0"/>
                <a:cs typeface="Arial" panose="020B0604020202020204" pitchFamily="34" charset="0"/>
              </a:rPr>
              <a:t>should</a:t>
            </a:r>
            <a:r>
              <a:rPr lang="en-GB" dirty="0">
                <a:solidFill>
                  <a:schemeClr val="tx1">
                    <a:lumMod val="85000"/>
                    <a:lumOff val="15000"/>
                  </a:schemeClr>
                </a:solidFill>
                <a:latin typeface="Arial" panose="020B0604020202020204" pitchFamily="34" charset="0"/>
                <a:cs typeface="Arial" panose="020B0604020202020204" pitchFamily="34" charset="0"/>
              </a:rPr>
              <a:t> be done. </a:t>
            </a:r>
          </a:p>
          <a:p>
            <a:endParaRPr lang="en-GB" sz="800" dirty="0">
              <a:solidFill>
                <a:schemeClr val="tx1">
                  <a:lumMod val="85000"/>
                  <a:lumOff val="15000"/>
                </a:schemeClr>
              </a:solidFill>
              <a:latin typeface="Arial" panose="020B0604020202020204" pitchFamily="34" charset="0"/>
              <a:cs typeface="Arial" panose="020B0604020202020204" pitchFamily="34" charset="0"/>
            </a:endParaRPr>
          </a:p>
          <a:p>
            <a:r>
              <a:rPr lang="en-GB" dirty="0">
                <a:solidFill>
                  <a:schemeClr val="tx1">
                    <a:lumMod val="85000"/>
                    <a:lumOff val="15000"/>
                  </a:schemeClr>
                </a:solidFill>
                <a:latin typeface="Arial" panose="020B0604020202020204" pitchFamily="34" charset="0"/>
                <a:cs typeface="Arial" panose="020B0604020202020204" pitchFamily="34" charset="0"/>
              </a:rPr>
              <a:t>Poor safety culture has contributed to many major incidents and personal injuries, </a:t>
            </a:r>
          </a:p>
          <a:p>
            <a:r>
              <a:rPr lang="en-GB" dirty="0">
                <a:solidFill>
                  <a:schemeClr val="tx1">
                    <a:lumMod val="85000"/>
                    <a:lumOff val="15000"/>
                  </a:schemeClr>
                </a:solidFill>
                <a:latin typeface="Arial" panose="020B0604020202020204" pitchFamily="34" charset="0"/>
                <a:cs typeface="Arial" panose="020B0604020202020204" pitchFamily="34" charset="0"/>
              </a:rPr>
              <a:t>and can be just as influential on safety outcomes as an organisation's safety management system itself.</a:t>
            </a:r>
          </a:p>
          <a:p>
            <a:r>
              <a:rPr lang="en-GB" dirty="0">
                <a:solidFill>
                  <a:srgbClr val="06959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https://www.hsl.gov.uk/what-we-do/safety-culture</a:t>
            </a:r>
            <a:r>
              <a:rPr lang="en-GB" dirty="0">
                <a:solidFill>
                  <a:srgbClr val="069594"/>
                </a:solidFill>
                <a:latin typeface="Arial" panose="020B0604020202020204" pitchFamily="34" charset="0"/>
                <a:cs typeface="Arial" panose="020B0604020202020204" pitchFamily="34" charset="0"/>
              </a:rPr>
              <a:t> </a:t>
            </a:r>
          </a:p>
          <a:p>
            <a:r>
              <a:rPr lang="en-GB" i="1" dirty="0">
                <a:solidFill>
                  <a:schemeClr val="tx1">
                    <a:lumMod val="85000"/>
                    <a:lumOff val="15000"/>
                  </a:schemeClr>
                </a:solidFill>
                <a:latin typeface="Arial" panose="020B0604020202020204" pitchFamily="34" charset="0"/>
                <a:cs typeface="Arial" panose="020B0604020202020204" pitchFamily="34" charset="0"/>
              </a:rPr>
              <a:t>Health &amp; Safety Executive</a:t>
            </a:r>
          </a:p>
          <a:p>
            <a:endParaRPr lang="en-GB" dirty="0">
              <a:solidFill>
                <a:schemeClr val="tx1">
                  <a:lumMod val="85000"/>
                  <a:lumOff val="15000"/>
                </a:schemeClr>
              </a:solidFill>
              <a:latin typeface="Arial" panose="020B0604020202020204" pitchFamily="34" charset="0"/>
              <a:cs typeface="Arial" panose="020B0604020202020204" pitchFamily="34" charset="0"/>
            </a:endParaRPr>
          </a:p>
          <a:p>
            <a:r>
              <a:rPr lang="en-GB" dirty="0">
                <a:solidFill>
                  <a:schemeClr val="tx1">
                    <a:lumMod val="85000"/>
                    <a:lumOff val="15000"/>
                  </a:schemeClr>
                </a:solidFill>
                <a:latin typeface="Arial" panose="020B0604020202020204" pitchFamily="34" charset="0"/>
                <a:cs typeface="Arial" panose="020B0604020202020204" pitchFamily="34" charset="0"/>
              </a:rPr>
              <a:t>“NHS staff are not supported by sufficient training, and because the complexity of the current patient safety system makes it difficult for staff to ensure, safety is an integral part of everything they do.”</a:t>
            </a:r>
          </a:p>
          <a:p>
            <a:r>
              <a:rPr lang="en-GB" dirty="0">
                <a:solidFill>
                  <a:srgbClr val="069594"/>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https://www.cqc.org.uk/sites/default/files/20181224_openingthedoor_report.pdf</a:t>
            </a:r>
            <a:r>
              <a:rPr lang="en-GB" dirty="0">
                <a:solidFill>
                  <a:srgbClr val="069594"/>
                </a:solidFill>
                <a:latin typeface="Arial" panose="020B0604020202020204" pitchFamily="34" charset="0"/>
                <a:cs typeface="Arial" panose="020B0604020202020204" pitchFamily="34" charset="0"/>
              </a:rPr>
              <a:t> </a:t>
            </a:r>
          </a:p>
          <a:p>
            <a:r>
              <a:rPr lang="en-GB" i="1" dirty="0">
                <a:solidFill>
                  <a:schemeClr val="tx1">
                    <a:lumMod val="85000"/>
                    <a:lumOff val="15000"/>
                  </a:schemeClr>
                </a:solidFill>
                <a:latin typeface="Arial" panose="020B0604020202020204" pitchFamily="34" charset="0"/>
                <a:cs typeface="Arial" panose="020B0604020202020204" pitchFamily="34" charset="0"/>
              </a:rPr>
              <a:t>CQC report 2018</a:t>
            </a:r>
          </a:p>
          <a:p>
            <a:endParaRPr lang="en-GB" dirty="0">
              <a:solidFill>
                <a:schemeClr val="tx1">
                  <a:lumMod val="85000"/>
                  <a:lumOff val="15000"/>
                </a:schemeClr>
              </a:solidFill>
              <a:latin typeface="Arial" panose="020B0604020202020204" pitchFamily="34" charset="0"/>
              <a:cs typeface="Arial" panose="020B0604020202020204" pitchFamily="34" charset="0"/>
            </a:endParaRPr>
          </a:p>
          <a:p>
            <a:r>
              <a:rPr lang="en-GB" b="1" dirty="0">
                <a:solidFill>
                  <a:schemeClr val="tx1">
                    <a:lumMod val="85000"/>
                    <a:lumOff val="15000"/>
                  </a:schemeClr>
                </a:solidFill>
                <a:latin typeface="Arial" panose="020B0604020202020204" pitchFamily="34" charset="0"/>
                <a:cs typeface="Arial" panose="020B0604020202020204" pitchFamily="34" charset="0"/>
              </a:rPr>
              <a:t>Safety culture </a:t>
            </a:r>
            <a:r>
              <a:rPr lang="en-GB" dirty="0">
                <a:solidFill>
                  <a:schemeClr val="tx1">
                    <a:lumMod val="85000"/>
                    <a:lumOff val="15000"/>
                  </a:schemeClr>
                </a:solidFill>
                <a:latin typeface="Arial" panose="020B0604020202020204" pitchFamily="34" charset="0"/>
                <a:cs typeface="Arial" panose="020B0604020202020204" pitchFamily="34" charset="0"/>
              </a:rPr>
              <a:t>is the collection of the beliefs, perceptions and values that employees                                     share in relation to </a:t>
            </a:r>
            <a:r>
              <a:rPr lang="en-GB" b="1" dirty="0">
                <a:solidFill>
                  <a:schemeClr val="tx1">
                    <a:lumMod val="85000"/>
                    <a:lumOff val="15000"/>
                  </a:schemeClr>
                </a:solidFill>
                <a:latin typeface="Arial" panose="020B0604020202020204" pitchFamily="34" charset="0"/>
                <a:cs typeface="Arial" panose="020B0604020202020204" pitchFamily="34" charset="0"/>
              </a:rPr>
              <a:t>risks</a:t>
            </a:r>
            <a:r>
              <a:rPr lang="en-GB" dirty="0">
                <a:solidFill>
                  <a:schemeClr val="tx1">
                    <a:lumMod val="85000"/>
                    <a:lumOff val="15000"/>
                  </a:schemeClr>
                </a:solidFill>
                <a:latin typeface="Arial" panose="020B0604020202020204" pitchFamily="34" charset="0"/>
                <a:cs typeface="Arial" panose="020B0604020202020204" pitchFamily="34" charset="0"/>
              </a:rPr>
              <a:t> within an organisation.</a:t>
            </a:r>
          </a:p>
          <a:p>
            <a:endParaRPr lang="en-GB" dirty="0">
              <a:solidFill>
                <a:schemeClr val="tx1">
                  <a:lumMod val="85000"/>
                  <a:lumOff val="15000"/>
                </a:schemeClr>
              </a:solidFill>
              <a:latin typeface="Arial" panose="020B0604020202020204" pitchFamily="34" charset="0"/>
              <a:cs typeface="Arial" panose="020B0604020202020204" pitchFamily="34" charset="0"/>
            </a:endParaRPr>
          </a:p>
          <a:p>
            <a:r>
              <a:rPr lang="en-GB" dirty="0">
                <a:solidFill>
                  <a:schemeClr val="tx1">
                    <a:lumMod val="85000"/>
                    <a:lumOff val="15000"/>
                  </a:schemeClr>
                </a:solidFill>
                <a:latin typeface="Arial" panose="020B0604020202020204" pitchFamily="34" charset="0"/>
                <a:cs typeface="Arial" panose="020B0604020202020204" pitchFamily="34" charset="0"/>
              </a:rPr>
              <a:t>Safety culture is defined as the way in which safety is managed in a workplace.</a:t>
            </a:r>
          </a:p>
        </p:txBody>
      </p:sp>
      <p:pic>
        <p:nvPicPr>
          <p:cNvPr id="9" name="Picture 8" descr="Icon&#10;&#10;Description automatically generated">
            <a:extLst>
              <a:ext uri="{FF2B5EF4-FFF2-40B4-BE49-F238E27FC236}">
                <a16:creationId xmlns:a16="http://schemas.microsoft.com/office/drawing/2014/main" id="{40A4D80A-8DE9-48B2-AE13-5807EE64FCBC}"/>
              </a:ext>
            </a:extLst>
          </p:cNvPr>
          <p:cNvPicPr>
            <a:picLocks noChangeAspect="1"/>
          </p:cNvPicPr>
          <p:nvPr/>
        </p:nvPicPr>
        <p:blipFill>
          <a:blip r:embed="rId6"/>
          <a:stretch>
            <a:fillRect/>
          </a:stretch>
        </p:blipFill>
        <p:spPr>
          <a:xfrm>
            <a:off x="9910292" y="4676896"/>
            <a:ext cx="1727454" cy="1727454"/>
          </a:xfrm>
          <a:prstGeom prst="rect">
            <a:avLst/>
          </a:prstGeom>
        </p:spPr>
      </p:pic>
    </p:spTree>
    <p:extLst>
      <p:ext uri="{BB962C8B-B14F-4D97-AF65-F5344CB8AC3E}">
        <p14:creationId xmlns:p14="http://schemas.microsoft.com/office/powerpoint/2010/main" val="2791148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GB" sz="4400" b="1"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Arial Black" panose="020B0604020202020204" pitchFamily="34" charset="0"/>
              </a:rPr>
              <a:t>Safety culture questions</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15939" y="1657466"/>
            <a:ext cx="5090204" cy="4770537"/>
          </a:xfrm>
          <a:prstGeom prst="rect">
            <a:avLst/>
          </a:prstGeom>
          <a:noFill/>
        </p:spPr>
        <p:txBody>
          <a:bodyPr wrap="square">
            <a:spAutoFit/>
          </a:bodyPr>
          <a:lstStyle/>
          <a:p>
            <a:r>
              <a:rPr lang="en-GB" b="1" dirty="0">
                <a:solidFill>
                  <a:srgbClr val="069594"/>
                </a:solidFill>
                <a:latin typeface="Arial" panose="020B0604020202020204" pitchFamily="34" charset="0"/>
                <a:cs typeface="Arial" panose="020B0604020202020204" pitchFamily="34" charset="0"/>
              </a:rPr>
              <a:t>Care Plans</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care plans, charts and records up to date and fully completed?</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all records accurate, complete and maintained?</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there any care plans, Risk Assessments and staff guidance notes that conflict?</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electronic systems consistent with paper records?</a:t>
            </a:r>
          </a:p>
          <a:p>
            <a:endParaRPr lang="en-GB" dirty="0">
              <a:solidFill>
                <a:schemeClr val="tx1">
                  <a:lumMod val="85000"/>
                  <a:lumOff val="15000"/>
                </a:schemeClr>
              </a:solidFill>
              <a:latin typeface="Arial" panose="020B0604020202020204" pitchFamily="34" charset="0"/>
              <a:cs typeface="Arial" panose="020B0604020202020204" pitchFamily="34" charset="0"/>
            </a:endParaRPr>
          </a:p>
          <a:p>
            <a:endParaRPr lang="en-GB" dirty="0">
              <a:solidFill>
                <a:schemeClr val="tx1">
                  <a:lumMod val="85000"/>
                  <a:lumOff val="15000"/>
                </a:schemeClr>
              </a:solidFill>
              <a:latin typeface="Arial" panose="020B0604020202020204" pitchFamily="34" charset="0"/>
              <a:cs typeface="Arial" panose="020B0604020202020204" pitchFamily="34" charset="0"/>
            </a:endParaRPr>
          </a:p>
          <a:p>
            <a:r>
              <a:rPr lang="en-GB" b="1" dirty="0">
                <a:solidFill>
                  <a:srgbClr val="069594"/>
                </a:solidFill>
                <a:latin typeface="Arial" panose="020B0604020202020204" pitchFamily="34" charset="0"/>
                <a:cs typeface="Arial" panose="020B0604020202020204" pitchFamily="34" charset="0"/>
              </a:rPr>
              <a:t>Risk Assessments</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all risks to people’s safety assessed and recorded?</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Have risks been translated in to practical staff guidance?</a:t>
            </a:r>
          </a:p>
        </p:txBody>
      </p:sp>
      <p:sp>
        <p:nvSpPr>
          <p:cNvPr id="7" name="TextBox 6">
            <a:extLst>
              <a:ext uri="{FF2B5EF4-FFF2-40B4-BE49-F238E27FC236}">
                <a16:creationId xmlns:a16="http://schemas.microsoft.com/office/drawing/2014/main" id="{35F310B8-EDBF-4047-952A-3A20F579A7C3}"/>
              </a:ext>
            </a:extLst>
          </p:cNvPr>
          <p:cNvSpPr txBox="1"/>
          <p:nvPr/>
        </p:nvSpPr>
        <p:spPr>
          <a:xfrm>
            <a:off x="6095999" y="1657466"/>
            <a:ext cx="5580061" cy="3108543"/>
          </a:xfrm>
          <a:prstGeom prst="rect">
            <a:avLst/>
          </a:prstGeom>
          <a:noFill/>
        </p:spPr>
        <p:txBody>
          <a:bodyPr wrap="square">
            <a:spAutoFit/>
          </a:bodyPr>
          <a:lstStyle/>
          <a:p>
            <a:r>
              <a:rPr lang="en-GB" b="1" dirty="0">
                <a:solidFill>
                  <a:srgbClr val="069594"/>
                </a:solidFill>
                <a:latin typeface="Arial" panose="020B0604020202020204" pitchFamily="34" charset="0"/>
                <a:cs typeface="Arial" panose="020B0604020202020204" pitchFamily="34" charset="0"/>
              </a:rPr>
              <a:t>Medication management</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Is administration and storage of medicines safe?</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staff trained to carry out administration of medicines? </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MAR charts/PRN/Covert/Controlled Drugs</a:t>
            </a:r>
          </a:p>
          <a:p>
            <a:endParaRPr lang="en-GB" dirty="0">
              <a:solidFill>
                <a:schemeClr val="tx1">
                  <a:lumMod val="85000"/>
                  <a:lumOff val="15000"/>
                </a:schemeClr>
              </a:solidFill>
              <a:latin typeface="Arial" panose="020B0604020202020204" pitchFamily="34" charset="0"/>
              <a:cs typeface="Arial" panose="020B0604020202020204" pitchFamily="34" charset="0"/>
            </a:endParaRPr>
          </a:p>
          <a:p>
            <a:endParaRPr lang="en-GB" dirty="0">
              <a:solidFill>
                <a:schemeClr val="tx1">
                  <a:lumMod val="85000"/>
                  <a:lumOff val="15000"/>
                </a:schemeClr>
              </a:solidFill>
              <a:latin typeface="Arial" panose="020B0604020202020204" pitchFamily="34" charset="0"/>
              <a:cs typeface="Arial" panose="020B0604020202020204" pitchFamily="34" charset="0"/>
            </a:endParaRPr>
          </a:p>
          <a:p>
            <a:r>
              <a:rPr lang="en-GB" b="1" dirty="0">
                <a:solidFill>
                  <a:srgbClr val="069594"/>
                </a:solidFill>
                <a:latin typeface="Arial" panose="020B0604020202020204" pitchFamily="34" charset="0"/>
                <a:cs typeface="Arial" panose="020B0604020202020204" pitchFamily="34" charset="0"/>
              </a:rPr>
              <a:t>Infection Control</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infection control processes and procedures followed?</a:t>
            </a:r>
          </a:p>
        </p:txBody>
      </p:sp>
      <p:pic>
        <p:nvPicPr>
          <p:cNvPr id="8" name="Picture 7">
            <a:extLst>
              <a:ext uri="{FF2B5EF4-FFF2-40B4-BE49-F238E27FC236}">
                <a16:creationId xmlns:a16="http://schemas.microsoft.com/office/drawing/2014/main" id="{718E053F-57A3-4959-88D8-D69020584C11}"/>
              </a:ext>
            </a:extLst>
          </p:cNvPr>
          <p:cNvPicPr>
            <a:picLocks noChangeAspect="1"/>
          </p:cNvPicPr>
          <p:nvPr/>
        </p:nvPicPr>
        <p:blipFill rotWithShape="1">
          <a:blip r:embed="rId4"/>
          <a:srcRect r="3650"/>
          <a:stretch/>
        </p:blipFill>
        <p:spPr>
          <a:xfrm>
            <a:off x="3593613" y="4507815"/>
            <a:ext cx="8598388" cy="2350185"/>
          </a:xfrm>
          <a:prstGeom prst="rect">
            <a:avLst/>
          </a:prstGeom>
        </p:spPr>
      </p:pic>
    </p:spTree>
    <p:extLst>
      <p:ext uri="{BB962C8B-B14F-4D97-AF65-F5344CB8AC3E}">
        <p14:creationId xmlns:p14="http://schemas.microsoft.com/office/powerpoint/2010/main" val="229356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8E053F-57A3-4959-88D8-D69020584C11}"/>
              </a:ext>
            </a:extLst>
          </p:cNvPr>
          <p:cNvPicPr>
            <a:picLocks noChangeAspect="1"/>
          </p:cNvPicPr>
          <p:nvPr/>
        </p:nvPicPr>
        <p:blipFill rotWithShape="1">
          <a:blip r:embed="rId3"/>
          <a:srcRect r="3650"/>
          <a:stretch/>
        </p:blipFill>
        <p:spPr>
          <a:xfrm>
            <a:off x="3593613" y="4507815"/>
            <a:ext cx="8598388" cy="2350185"/>
          </a:xfrm>
          <a:prstGeom prst="rect">
            <a:avLst/>
          </a:prstGeom>
        </p:spPr>
      </p:pic>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4"/>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GB" sz="4400" b="1"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Arial Black" panose="020B0604020202020204" pitchFamily="34" charset="0"/>
              </a:rPr>
              <a:t>Safety culture questions</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15939" y="1657466"/>
            <a:ext cx="5090204" cy="4062651"/>
          </a:xfrm>
          <a:prstGeom prst="rect">
            <a:avLst/>
          </a:prstGeom>
          <a:noFill/>
        </p:spPr>
        <p:txBody>
          <a:bodyPr wrap="square">
            <a:spAutoFit/>
          </a:bodyPr>
          <a:lstStyle/>
          <a:p>
            <a:r>
              <a:rPr lang="en-GB" b="1" dirty="0">
                <a:solidFill>
                  <a:srgbClr val="069594"/>
                </a:solidFill>
                <a:latin typeface="Arial" panose="020B0604020202020204" pitchFamily="34" charset="0"/>
                <a:cs typeface="Arial" panose="020B0604020202020204" pitchFamily="34" charset="0"/>
              </a:rPr>
              <a:t>Environment</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Is the environment safe?</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Is it clean?</a:t>
            </a:r>
          </a:p>
          <a:p>
            <a:endParaRPr lang="en-GB" b="1" dirty="0">
              <a:solidFill>
                <a:srgbClr val="069594"/>
              </a:solidFill>
              <a:latin typeface="Arial" panose="020B0604020202020204" pitchFamily="34" charset="0"/>
              <a:cs typeface="Arial" panose="020B0604020202020204" pitchFamily="34" charset="0"/>
            </a:endParaRPr>
          </a:p>
          <a:p>
            <a:r>
              <a:rPr lang="en-GB" b="1" dirty="0">
                <a:solidFill>
                  <a:srgbClr val="069594"/>
                </a:solidFill>
                <a:latin typeface="Arial" panose="020B0604020202020204" pitchFamily="34" charset="0"/>
                <a:cs typeface="Arial" panose="020B0604020202020204" pitchFamily="34" charset="0"/>
              </a:rPr>
              <a:t>Staffing levels</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Do staffing levels meet people’s needs?</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Does your dependency tool highlight any gaps in staffing levels?</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Is it reviewed regularly?</a:t>
            </a:r>
          </a:p>
          <a:p>
            <a:endParaRPr lang="en-GB" b="1" dirty="0">
              <a:solidFill>
                <a:srgbClr val="069594"/>
              </a:solidFill>
              <a:latin typeface="Arial" panose="020B0604020202020204" pitchFamily="34" charset="0"/>
              <a:cs typeface="Arial" panose="020B0604020202020204" pitchFamily="34" charset="0"/>
            </a:endParaRPr>
          </a:p>
          <a:p>
            <a:r>
              <a:rPr lang="en-GB" b="1" dirty="0">
                <a:solidFill>
                  <a:srgbClr val="069594"/>
                </a:solidFill>
                <a:latin typeface="Arial" panose="020B0604020202020204" pitchFamily="34" charset="0"/>
                <a:cs typeface="Arial" panose="020B0604020202020204" pitchFamily="34" charset="0"/>
              </a:rPr>
              <a:t>Staff recruitment</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Is staff recruitment robust? (DBS / references / gaps in employment history).</a:t>
            </a:r>
          </a:p>
        </p:txBody>
      </p:sp>
      <p:sp>
        <p:nvSpPr>
          <p:cNvPr id="7" name="TextBox 6">
            <a:extLst>
              <a:ext uri="{FF2B5EF4-FFF2-40B4-BE49-F238E27FC236}">
                <a16:creationId xmlns:a16="http://schemas.microsoft.com/office/drawing/2014/main" id="{35F310B8-EDBF-4047-952A-3A20F579A7C3}"/>
              </a:ext>
            </a:extLst>
          </p:cNvPr>
          <p:cNvSpPr txBox="1"/>
          <p:nvPr/>
        </p:nvSpPr>
        <p:spPr>
          <a:xfrm>
            <a:off x="6095999" y="1657466"/>
            <a:ext cx="5580061" cy="3385542"/>
          </a:xfrm>
          <a:prstGeom prst="rect">
            <a:avLst/>
          </a:prstGeom>
          <a:noFill/>
        </p:spPr>
        <p:txBody>
          <a:bodyPr wrap="square">
            <a:spAutoFit/>
          </a:bodyPr>
          <a:lstStyle/>
          <a:p>
            <a:r>
              <a:rPr lang="en-GB" b="1" dirty="0">
                <a:solidFill>
                  <a:srgbClr val="069594"/>
                </a:solidFill>
                <a:latin typeface="Arial" panose="020B0604020202020204" pitchFamily="34" charset="0"/>
                <a:cs typeface="Arial" panose="020B0604020202020204" pitchFamily="34" charset="0"/>
              </a:rPr>
              <a:t>Staff training</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staff trained and competent to carry out their roles?</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staff supervisions and appraisals completed regularly?</a:t>
            </a:r>
          </a:p>
          <a:p>
            <a:endParaRPr lang="en-GB" b="1" dirty="0">
              <a:solidFill>
                <a:srgbClr val="069594"/>
              </a:solidFill>
              <a:latin typeface="Arial" panose="020B0604020202020204" pitchFamily="34" charset="0"/>
              <a:cs typeface="Arial" panose="020B0604020202020204" pitchFamily="34" charset="0"/>
            </a:endParaRPr>
          </a:p>
          <a:p>
            <a:r>
              <a:rPr lang="en-GB" b="1" dirty="0">
                <a:solidFill>
                  <a:srgbClr val="069594"/>
                </a:solidFill>
                <a:latin typeface="Arial" panose="020B0604020202020204" pitchFamily="34" charset="0"/>
                <a:cs typeface="Arial" panose="020B0604020202020204" pitchFamily="34" charset="0"/>
              </a:rPr>
              <a:t>CQC notifications</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all reportable incidents notified to CQC and Local Authority?</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safeguarding procedures followed and understood?</a:t>
            </a:r>
          </a:p>
        </p:txBody>
      </p:sp>
    </p:spTree>
    <p:extLst>
      <p:ext uri="{BB962C8B-B14F-4D97-AF65-F5344CB8AC3E}">
        <p14:creationId xmlns:p14="http://schemas.microsoft.com/office/powerpoint/2010/main" val="163936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9" y="-221793"/>
            <a:ext cx="5580062" cy="2105022"/>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GB" sz="4400" b="1"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Arial Black" panose="020B0604020202020204" pitchFamily="34" charset="0"/>
              </a:rPr>
              <a:t>Safety culture questions</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63251" y="2277952"/>
            <a:ext cx="6006882" cy="4216539"/>
          </a:xfrm>
          <a:prstGeom prst="rect">
            <a:avLst/>
          </a:prstGeom>
          <a:noFill/>
        </p:spPr>
        <p:txBody>
          <a:bodyPr wrap="square">
            <a:spAutoFit/>
          </a:bodyPr>
          <a:lstStyle/>
          <a:p>
            <a:r>
              <a:rPr lang="en-GB" b="1" dirty="0">
                <a:solidFill>
                  <a:srgbClr val="069594"/>
                </a:solidFill>
                <a:latin typeface="Arial" panose="020B0604020202020204" pitchFamily="34" charset="0"/>
                <a:cs typeface="Arial" panose="020B0604020202020204" pitchFamily="34" charset="0"/>
              </a:rPr>
              <a:t>Quality Assurance</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Do you have effective governance systems?</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What works well, what needs improvement?</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What has improved?</a:t>
            </a:r>
          </a:p>
          <a:p>
            <a:endParaRPr lang="en-GB" b="1" dirty="0">
              <a:solidFill>
                <a:srgbClr val="069594"/>
              </a:solidFill>
              <a:latin typeface="Arial" panose="020B0604020202020204" pitchFamily="34" charset="0"/>
              <a:cs typeface="Arial" panose="020B0604020202020204" pitchFamily="34" charset="0"/>
            </a:endParaRPr>
          </a:p>
          <a:p>
            <a:r>
              <a:rPr lang="en-GB" b="1" dirty="0">
                <a:solidFill>
                  <a:srgbClr val="069594"/>
                </a:solidFill>
                <a:latin typeface="Arial" panose="020B0604020202020204" pitchFamily="34" charset="0"/>
                <a:cs typeface="Arial" panose="020B0604020202020204" pitchFamily="34" charset="0"/>
              </a:rPr>
              <a:t>Culture</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Is the culture open, inclusive and positive?</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Are equality characteristics fully considered?</a:t>
            </a: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Is it reviewed regularly?</a:t>
            </a:r>
          </a:p>
          <a:p>
            <a:endParaRPr lang="en-GB" b="1" dirty="0">
              <a:solidFill>
                <a:srgbClr val="069594"/>
              </a:solidFill>
              <a:latin typeface="Arial" panose="020B0604020202020204" pitchFamily="34" charset="0"/>
              <a:cs typeface="Arial" panose="020B0604020202020204" pitchFamily="34" charset="0"/>
            </a:endParaRPr>
          </a:p>
          <a:p>
            <a:r>
              <a:rPr lang="en-GB" b="1" dirty="0">
                <a:solidFill>
                  <a:srgbClr val="069594"/>
                </a:solidFill>
                <a:latin typeface="Arial" panose="020B0604020202020204" pitchFamily="34" charset="0"/>
                <a:cs typeface="Arial" panose="020B0604020202020204" pitchFamily="34" charset="0"/>
              </a:rPr>
              <a:t>Surveys</a:t>
            </a:r>
          </a:p>
          <a:p>
            <a:endParaRPr lang="en-GB" sz="800" b="1" dirty="0">
              <a:solidFill>
                <a:srgbClr val="069594"/>
              </a:solidFill>
              <a:latin typeface="Arial" panose="020B0604020202020204" pitchFamily="34" charset="0"/>
              <a:cs typeface="Arial" panose="020B0604020202020204" pitchFamily="34" charset="0"/>
            </a:endParaRPr>
          </a:p>
          <a:p>
            <a:pPr marL="285750" indent="-285750">
              <a:buClr>
                <a:srgbClr val="FFCC66"/>
              </a:buClr>
              <a:buFont typeface="Arial" panose="020B0604020202020204" pitchFamily="34" charset="0"/>
              <a:buChar char="•"/>
            </a:pPr>
            <a:r>
              <a:rPr lang="en-GB" dirty="0">
                <a:solidFill>
                  <a:schemeClr val="tx1">
                    <a:lumMod val="85000"/>
                    <a:lumOff val="15000"/>
                  </a:schemeClr>
                </a:solidFill>
                <a:latin typeface="Arial" panose="020B0604020202020204" pitchFamily="34" charset="0"/>
                <a:cs typeface="Arial" panose="020B0604020202020204" pitchFamily="34" charset="0"/>
              </a:rPr>
              <a:t>Have you completed a recent survey of residents/clients, staff and family/friends?</a:t>
            </a:r>
          </a:p>
        </p:txBody>
      </p:sp>
      <p:pic>
        <p:nvPicPr>
          <p:cNvPr id="9" name="Picture 8" descr="Shape, circle&#10;&#10;Description automatically generated">
            <a:extLst>
              <a:ext uri="{FF2B5EF4-FFF2-40B4-BE49-F238E27FC236}">
                <a16:creationId xmlns:a16="http://schemas.microsoft.com/office/drawing/2014/main" id="{B55467E6-BC00-4D3E-A40F-16AF42BB03AD}"/>
              </a:ext>
            </a:extLst>
          </p:cNvPr>
          <p:cNvPicPr>
            <a:picLocks noChangeAspect="1"/>
          </p:cNvPicPr>
          <p:nvPr/>
        </p:nvPicPr>
        <p:blipFill>
          <a:blip r:embed="rId4"/>
          <a:stretch>
            <a:fillRect/>
          </a:stretch>
        </p:blipFill>
        <p:spPr>
          <a:xfrm>
            <a:off x="6515703" y="0"/>
            <a:ext cx="5091274" cy="6175022"/>
          </a:xfrm>
          <a:prstGeom prst="rect">
            <a:avLst/>
          </a:prstGeom>
        </p:spPr>
      </p:pic>
      <p:pic>
        <p:nvPicPr>
          <p:cNvPr id="10" name="Picture 9" descr="Icon&#10;&#10;Description automatically generated">
            <a:extLst>
              <a:ext uri="{FF2B5EF4-FFF2-40B4-BE49-F238E27FC236}">
                <a16:creationId xmlns:a16="http://schemas.microsoft.com/office/drawing/2014/main" id="{14176C1E-1E0B-48DD-8CE5-782A3944D416}"/>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8433383" y="3102427"/>
            <a:ext cx="2006015" cy="2006015"/>
          </a:xfrm>
          <a:prstGeom prst="rect">
            <a:avLst/>
          </a:prstGeom>
        </p:spPr>
      </p:pic>
    </p:spTree>
    <p:extLst>
      <p:ext uri="{BB962C8B-B14F-4D97-AF65-F5344CB8AC3E}">
        <p14:creationId xmlns:p14="http://schemas.microsoft.com/office/powerpoint/2010/main" val="1735111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at a table&#10;&#10;Description automatically generated with medium confidence">
            <a:extLst>
              <a:ext uri="{FF2B5EF4-FFF2-40B4-BE49-F238E27FC236}">
                <a16:creationId xmlns:a16="http://schemas.microsoft.com/office/drawing/2014/main" id="{8BD6C116-9216-4D5F-A721-F60FB0D810C9}"/>
              </a:ext>
            </a:extLst>
          </p:cNvPr>
          <p:cNvPicPr>
            <a:picLocks noChangeAspect="1"/>
          </p:cNvPicPr>
          <p:nvPr/>
        </p:nvPicPr>
        <p:blipFill rotWithShape="1">
          <a:blip r:embed="rId2"/>
          <a:srcRect l="15813" r="32726" b="15565"/>
          <a:stretch/>
        </p:blipFill>
        <p:spPr>
          <a:xfrm>
            <a:off x="0" y="0"/>
            <a:ext cx="6269541" cy="6858000"/>
          </a:xfrm>
          <a:prstGeom prst="rect">
            <a:avLst/>
          </a:prstGeom>
        </p:spPr>
      </p:pic>
      <p:sp>
        <p:nvSpPr>
          <p:cNvPr id="5" name="Title 1">
            <a:extLst>
              <a:ext uri="{FF2B5EF4-FFF2-40B4-BE49-F238E27FC236}">
                <a16:creationId xmlns:a16="http://schemas.microsoft.com/office/drawing/2014/main" id="{315B9B2E-01F5-4EF4-9B9C-32D075E1EA7F}"/>
              </a:ext>
            </a:extLst>
          </p:cNvPr>
          <p:cNvSpPr>
            <a:spLocks noGrp="1"/>
          </p:cNvSpPr>
          <p:nvPr>
            <p:ph type="title" hasCustomPrompt="1"/>
          </p:nvPr>
        </p:nvSpPr>
        <p:spPr>
          <a:xfrm>
            <a:off x="6650543" y="2112155"/>
            <a:ext cx="4779457" cy="872174"/>
          </a:xfrm>
          <a:prstGeom prst="rect">
            <a:avLst/>
          </a:prstGeom>
        </p:spPr>
        <p:txBody>
          <a:bodyPr>
            <a:normAutofit/>
          </a:bodyPr>
          <a:lstStyle>
            <a:lvl1pPr>
              <a:defRPr sz="7200"/>
            </a:lvl1pPr>
          </a:lstStyle>
          <a:p>
            <a:r>
              <a:rPr lang="en-GB" sz="4400" dirty="0">
                <a:solidFill>
                  <a:schemeClr val="tx1">
                    <a:lumMod val="85000"/>
                    <a:lumOff val="15000"/>
                  </a:schemeClr>
                </a:solidFill>
                <a:latin typeface="Arial Black" panose="020B0A04020102020204" pitchFamily="34" charset="0"/>
              </a:rPr>
              <a:t>Questions</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sz="4400" dirty="0">
              <a:solidFill>
                <a:schemeClr val="tx1">
                  <a:lumMod val="85000"/>
                  <a:lumOff val="15000"/>
                </a:schemeClr>
              </a:solidFill>
              <a:latin typeface="Arial Black" panose="020B0A04020102020204" pitchFamily="34" charset="0"/>
            </a:endParaRPr>
          </a:p>
        </p:txBody>
      </p:sp>
      <p:pic>
        <p:nvPicPr>
          <p:cNvPr id="6" name="Picture 5">
            <a:extLst>
              <a:ext uri="{FF2B5EF4-FFF2-40B4-BE49-F238E27FC236}">
                <a16:creationId xmlns:a16="http://schemas.microsoft.com/office/drawing/2014/main" id="{39D46D38-CA2D-4E3D-B066-742B2BEA91A6}"/>
              </a:ext>
            </a:extLst>
          </p:cNvPr>
          <p:cNvPicPr>
            <a:picLocks noChangeAspect="1"/>
          </p:cNvPicPr>
          <p:nvPr/>
        </p:nvPicPr>
        <p:blipFill>
          <a:blip r:embed="rId3"/>
          <a:stretch>
            <a:fillRect/>
          </a:stretch>
        </p:blipFill>
        <p:spPr>
          <a:xfrm>
            <a:off x="3701667" y="4622056"/>
            <a:ext cx="8490331" cy="2235944"/>
          </a:xfrm>
          <a:prstGeom prst="rect">
            <a:avLst/>
          </a:prstGeom>
        </p:spPr>
      </p:pic>
      <p:pic>
        <p:nvPicPr>
          <p:cNvPr id="7" name="Picture 6">
            <a:extLst>
              <a:ext uri="{FF2B5EF4-FFF2-40B4-BE49-F238E27FC236}">
                <a16:creationId xmlns:a16="http://schemas.microsoft.com/office/drawing/2014/main" id="{E912BEF7-F1EC-435D-A6EF-D04FD2891909}"/>
              </a:ext>
            </a:extLst>
          </p:cNvPr>
          <p:cNvPicPr>
            <a:picLocks noChangeAspect="1"/>
          </p:cNvPicPr>
          <p:nvPr/>
        </p:nvPicPr>
        <p:blipFill>
          <a:blip r:embed="rId3"/>
          <a:stretch>
            <a:fillRect/>
          </a:stretch>
        </p:blipFill>
        <p:spPr>
          <a:xfrm rot="10800000">
            <a:off x="0" y="-1"/>
            <a:ext cx="8020280" cy="2112155"/>
          </a:xfrm>
          <a:prstGeom prst="rect">
            <a:avLst/>
          </a:prstGeom>
        </p:spPr>
      </p:pic>
      <p:sp>
        <p:nvSpPr>
          <p:cNvPr id="8" name="Title 1">
            <a:extLst>
              <a:ext uri="{FF2B5EF4-FFF2-40B4-BE49-F238E27FC236}">
                <a16:creationId xmlns:a16="http://schemas.microsoft.com/office/drawing/2014/main" id="{951F9878-ECD6-4722-98FB-9A0EFF9D1A8C}"/>
              </a:ext>
            </a:extLst>
          </p:cNvPr>
          <p:cNvSpPr txBox="1">
            <a:spLocks/>
          </p:cNvSpPr>
          <p:nvPr/>
        </p:nvSpPr>
        <p:spPr>
          <a:xfrm>
            <a:off x="6650543" y="3892194"/>
            <a:ext cx="4779457" cy="872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7200" kern="1200">
                <a:solidFill>
                  <a:schemeClr val="tx1"/>
                </a:solidFill>
                <a:latin typeface="+mj-lt"/>
                <a:ea typeface="+mj-ea"/>
                <a:cs typeface="+mj-cs"/>
              </a:defRPr>
            </a:lvl1pPr>
          </a:lstStyle>
          <a:p>
            <a:r>
              <a:rPr lang="en-GB" sz="4400" dirty="0">
                <a:solidFill>
                  <a:schemeClr val="tx1">
                    <a:lumMod val="85000"/>
                    <a:lumOff val="15000"/>
                  </a:schemeClr>
                </a:solidFill>
                <a:latin typeface="Arial Black" panose="020B0A04020102020204" pitchFamily="34" charset="0"/>
              </a:rPr>
              <a:t>Feedback</a:t>
            </a:r>
            <a:r>
              <a:rPr lang="en-US" sz="4400" b="1" dirty="0">
                <a:solidFill>
                  <a:srgbClr val="FFCC66"/>
                </a:solidFill>
                <a:latin typeface="Stencil" pitchFamily="82" charset="77"/>
                <a:ea typeface="+mn-ea"/>
                <a:cs typeface="Arial Black" panose="020B0604020202020204" pitchFamily="34" charset="0"/>
              </a:rPr>
              <a:t>.</a:t>
            </a:r>
            <a:endParaRPr lang="en-US" sz="4400" dirty="0">
              <a:solidFill>
                <a:schemeClr val="tx1">
                  <a:lumMod val="85000"/>
                  <a:lumOff val="15000"/>
                </a:schemeClr>
              </a:solidFill>
              <a:latin typeface="Arial Black" panose="020B0A04020102020204" pitchFamily="34" charset="0"/>
            </a:endParaRPr>
          </a:p>
        </p:txBody>
      </p:sp>
      <p:pic>
        <p:nvPicPr>
          <p:cNvPr id="9" name="Picture 8" descr="Logo, icon&#10;&#10;Description automatically generated">
            <a:extLst>
              <a:ext uri="{FF2B5EF4-FFF2-40B4-BE49-F238E27FC236}">
                <a16:creationId xmlns:a16="http://schemas.microsoft.com/office/drawing/2014/main" id="{F00FDC6E-34D6-4E00-ADF3-7BFEC18D35E7}"/>
              </a:ext>
            </a:extLst>
          </p:cNvPr>
          <p:cNvPicPr>
            <a:picLocks noChangeAspect="1"/>
          </p:cNvPicPr>
          <p:nvPr/>
        </p:nvPicPr>
        <p:blipFill>
          <a:blip r:embed="rId4"/>
          <a:stretch>
            <a:fillRect/>
          </a:stretch>
        </p:blipFill>
        <p:spPr>
          <a:xfrm>
            <a:off x="10774019" y="218658"/>
            <a:ext cx="1199323" cy="1199323"/>
          </a:xfrm>
          <a:prstGeom prst="rect">
            <a:avLst/>
          </a:prstGeom>
        </p:spPr>
      </p:pic>
    </p:spTree>
    <p:extLst>
      <p:ext uri="{BB962C8B-B14F-4D97-AF65-F5344CB8AC3E}">
        <p14:creationId xmlns:p14="http://schemas.microsoft.com/office/powerpoint/2010/main" val="3761686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ew people looking at a computer&#10;&#10;Description automatically generated with low confidence">
            <a:extLst>
              <a:ext uri="{FF2B5EF4-FFF2-40B4-BE49-F238E27FC236}">
                <a16:creationId xmlns:a16="http://schemas.microsoft.com/office/drawing/2014/main" id="{7A17E322-FFB4-48DF-9EDA-FC48F2256D88}"/>
              </a:ext>
            </a:extLst>
          </p:cNvPr>
          <p:cNvPicPr>
            <a:picLocks noChangeAspect="1"/>
          </p:cNvPicPr>
          <p:nvPr/>
        </p:nvPicPr>
        <p:blipFill rotWithShape="1">
          <a:blip r:embed="rId2"/>
          <a:srcRect l="6173" t="1395" r="35899" b="815"/>
          <a:stretch/>
        </p:blipFill>
        <p:spPr>
          <a:xfrm>
            <a:off x="-1" y="0"/>
            <a:ext cx="6238875" cy="6858000"/>
          </a:xfrm>
          <a:prstGeom prst="rect">
            <a:avLst/>
          </a:prstGeom>
        </p:spPr>
      </p:pic>
      <p:pic>
        <p:nvPicPr>
          <p:cNvPr id="5" name="Picture 4">
            <a:extLst>
              <a:ext uri="{FF2B5EF4-FFF2-40B4-BE49-F238E27FC236}">
                <a16:creationId xmlns:a16="http://schemas.microsoft.com/office/drawing/2014/main" id="{615B6EAF-CE7C-4B24-858F-E9B2D52CCA35}"/>
              </a:ext>
            </a:extLst>
          </p:cNvPr>
          <p:cNvPicPr>
            <a:picLocks noChangeAspect="1"/>
          </p:cNvPicPr>
          <p:nvPr/>
        </p:nvPicPr>
        <p:blipFill rotWithShape="1">
          <a:blip r:embed="rId3"/>
          <a:srcRect b="11502"/>
          <a:stretch/>
        </p:blipFill>
        <p:spPr>
          <a:xfrm>
            <a:off x="3701667" y="4879233"/>
            <a:ext cx="8490331" cy="1978767"/>
          </a:xfrm>
          <a:prstGeom prst="rect">
            <a:avLst/>
          </a:prstGeom>
        </p:spPr>
      </p:pic>
      <p:pic>
        <p:nvPicPr>
          <p:cNvPr id="7" name="Picture 6">
            <a:extLst>
              <a:ext uri="{FF2B5EF4-FFF2-40B4-BE49-F238E27FC236}">
                <a16:creationId xmlns:a16="http://schemas.microsoft.com/office/drawing/2014/main" id="{D4D3D46D-F098-4BAC-81F1-D094AAC14CB2}"/>
              </a:ext>
            </a:extLst>
          </p:cNvPr>
          <p:cNvPicPr>
            <a:picLocks noChangeAspect="1"/>
          </p:cNvPicPr>
          <p:nvPr/>
        </p:nvPicPr>
        <p:blipFill>
          <a:blip r:embed="rId3"/>
          <a:stretch>
            <a:fillRect/>
          </a:stretch>
        </p:blipFill>
        <p:spPr>
          <a:xfrm rot="10800000">
            <a:off x="0" y="0"/>
            <a:ext cx="8020280" cy="2112155"/>
          </a:xfrm>
          <a:prstGeom prst="rect">
            <a:avLst/>
          </a:prstGeom>
        </p:spPr>
      </p:pic>
      <p:sp>
        <p:nvSpPr>
          <p:cNvPr id="10" name="Title 1">
            <a:extLst>
              <a:ext uri="{FF2B5EF4-FFF2-40B4-BE49-F238E27FC236}">
                <a16:creationId xmlns:a16="http://schemas.microsoft.com/office/drawing/2014/main" id="{663104E8-ADD9-49A3-AD38-721C3EBE8833}"/>
              </a:ext>
            </a:extLst>
          </p:cNvPr>
          <p:cNvSpPr txBox="1">
            <a:spLocks/>
          </p:cNvSpPr>
          <p:nvPr/>
        </p:nvSpPr>
        <p:spPr>
          <a:xfrm>
            <a:off x="6650543" y="2112155"/>
            <a:ext cx="4779457" cy="8721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7200" kern="1200">
                <a:solidFill>
                  <a:schemeClr val="tx1"/>
                </a:solidFill>
                <a:latin typeface="+mj-lt"/>
                <a:ea typeface="+mj-ea"/>
                <a:cs typeface="+mj-cs"/>
              </a:defRPr>
            </a:lvl1pPr>
          </a:lstStyle>
          <a:p>
            <a:r>
              <a:rPr lang="en-GB" sz="4400" dirty="0">
                <a:solidFill>
                  <a:schemeClr val="tx1">
                    <a:lumMod val="85000"/>
                    <a:lumOff val="15000"/>
                  </a:schemeClr>
                </a:solidFill>
                <a:latin typeface="Arial Black" panose="020B0A04020102020204" pitchFamily="34" charset="0"/>
              </a:rPr>
              <a:t>Thank you</a:t>
            </a:r>
            <a:r>
              <a:rPr lang="en-US" sz="4400" b="1" dirty="0">
                <a:solidFill>
                  <a:srgbClr val="FFCC66"/>
                </a:solidFill>
                <a:latin typeface="Stencil" pitchFamily="82" charset="77"/>
                <a:ea typeface="+mn-ea"/>
                <a:cs typeface="Arial Black" panose="020B0604020202020204" pitchFamily="34" charset="0"/>
              </a:rPr>
              <a:t>!</a:t>
            </a:r>
            <a:endParaRPr lang="en-US" sz="4400" dirty="0">
              <a:solidFill>
                <a:schemeClr val="tx1">
                  <a:lumMod val="85000"/>
                  <a:lumOff val="15000"/>
                </a:schemeClr>
              </a:solidFill>
              <a:latin typeface="Arial Black" panose="020B0A04020102020204" pitchFamily="34" charset="0"/>
            </a:endParaRPr>
          </a:p>
        </p:txBody>
      </p:sp>
      <p:pic>
        <p:nvPicPr>
          <p:cNvPr id="13" name="Picture 12" descr="Logo, icon&#10;&#10;Description automatically generated">
            <a:extLst>
              <a:ext uri="{FF2B5EF4-FFF2-40B4-BE49-F238E27FC236}">
                <a16:creationId xmlns:a16="http://schemas.microsoft.com/office/drawing/2014/main" id="{3D4DE28B-1F74-4088-AABB-E0E84738130B}"/>
              </a:ext>
            </a:extLst>
          </p:cNvPr>
          <p:cNvPicPr>
            <a:picLocks noChangeAspect="1"/>
          </p:cNvPicPr>
          <p:nvPr/>
        </p:nvPicPr>
        <p:blipFill>
          <a:blip r:embed="rId4"/>
          <a:stretch>
            <a:fillRect/>
          </a:stretch>
        </p:blipFill>
        <p:spPr>
          <a:xfrm>
            <a:off x="10774019" y="218658"/>
            <a:ext cx="1199323" cy="1199323"/>
          </a:xfrm>
          <a:prstGeom prst="rect">
            <a:avLst/>
          </a:prstGeom>
        </p:spPr>
      </p:pic>
      <p:sp>
        <p:nvSpPr>
          <p:cNvPr id="15" name="Rectangle 14">
            <a:extLst>
              <a:ext uri="{FF2B5EF4-FFF2-40B4-BE49-F238E27FC236}">
                <a16:creationId xmlns:a16="http://schemas.microsoft.com/office/drawing/2014/main" id="{48D7383B-4AA2-4031-8C19-47EFA41AD550}"/>
              </a:ext>
            </a:extLst>
          </p:cNvPr>
          <p:cNvSpPr/>
          <p:nvPr/>
        </p:nvSpPr>
        <p:spPr>
          <a:xfrm>
            <a:off x="6650543" y="4300568"/>
            <a:ext cx="4526240" cy="1015663"/>
          </a:xfrm>
          <a:prstGeom prst="rect">
            <a:avLst/>
          </a:prstGeom>
        </p:spPr>
        <p:txBody>
          <a:bodyPr wrap="square">
            <a:spAutoFit/>
          </a:bodyPr>
          <a:lstStyle/>
          <a:p>
            <a:pPr defTabSz="609585"/>
            <a:r>
              <a:rPr lang="en-GB" sz="1200" dirty="0">
                <a:solidFill>
                  <a:schemeClr val="tx1">
                    <a:lumMod val="85000"/>
                    <a:lumOff val="15000"/>
                  </a:schemeClr>
                </a:solidFill>
                <a:latin typeface="Arial" charset="0"/>
                <a:ea typeface="Arial" charset="0"/>
                <a:cs typeface="Arial" charset="0"/>
              </a:rPr>
              <a:t>© The contents of this presentation are copyright of Citation Professional Solutions and may not be reproduced or copied in any form without written consent.</a:t>
            </a:r>
          </a:p>
          <a:p>
            <a:pPr defTabSz="609585"/>
            <a:endParaRPr lang="en-GB" sz="1200" dirty="0">
              <a:solidFill>
                <a:schemeClr val="tx1">
                  <a:lumMod val="85000"/>
                  <a:lumOff val="15000"/>
                </a:schemeClr>
              </a:solidFill>
              <a:latin typeface="Arial" charset="0"/>
              <a:ea typeface="Arial" charset="0"/>
              <a:cs typeface="Arial" charset="0"/>
            </a:endParaRPr>
          </a:p>
          <a:p>
            <a:pPr defTabSz="609585"/>
            <a:r>
              <a:rPr lang="en-GB" sz="1200" dirty="0">
                <a:solidFill>
                  <a:schemeClr val="tx1">
                    <a:lumMod val="85000"/>
                    <a:lumOff val="15000"/>
                  </a:schemeClr>
                </a:solidFill>
                <a:latin typeface="Arial" charset="0"/>
                <a:ea typeface="Arial" charset="0"/>
                <a:cs typeface="Arial" charset="0"/>
              </a:rPr>
              <a:t>Version 1 Updated 14 February 2022.</a:t>
            </a:r>
          </a:p>
        </p:txBody>
      </p:sp>
      <p:pic>
        <p:nvPicPr>
          <p:cNvPr id="17" name="Picture 16" descr="Logo&#10;&#10;Description automatically generated">
            <a:extLst>
              <a:ext uri="{FF2B5EF4-FFF2-40B4-BE49-F238E27FC236}">
                <a16:creationId xmlns:a16="http://schemas.microsoft.com/office/drawing/2014/main" id="{FBD3F82E-3F04-483D-BA78-EA5143FB6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678" y="3800475"/>
            <a:ext cx="1314505" cy="457889"/>
          </a:xfrm>
          <a:prstGeom prst="rect">
            <a:avLst/>
          </a:prstGeom>
        </p:spPr>
      </p:pic>
    </p:spTree>
    <p:extLst>
      <p:ext uri="{BB962C8B-B14F-4D97-AF65-F5344CB8AC3E}">
        <p14:creationId xmlns:p14="http://schemas.microsoft.com/office/powerpoint/2010/main" val="2075100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wall, indoor, people&#10;&#10;Description automatically generated">
            <a:extLst>
              <a:ext uri="{FF2B5EF4-FFF2-40B4-BE49-F238E27FC236}">
                <a16:creationId xmlns:a16="http://schemas.microsoft.com/office/drawing/2014/main" id="{599B42E2-856A-4F88-ADFA-68DE62831B3C}"/>
              </a:ext>
            </a:extLst>
          </p:cNvPr>
          <p:cNvPicPr>
            <a:picLocks noChangeAspect="1"/>
          </p:cNvPicPr>
          <p:nvPr/>
        </p:nvPicPr>
        <p:blipFill rotWithShape="1">
          <a:blip r:embed="rId2"/>
          <a:srcRect l="27716" r="11390"/>
          <a:stretch/>
        </p:blipFill>
        <p:spPr>
          <a:xfrm>
            <a:off x="6107289" y="0"/>
            <a:ext cx="6084284" cy="6858000"/>
          </a:xfrm>
          <a:prstGeom prst="rect">
            <a:avLst/>
          </a:prstGeom>
        </p:spPr>
      </p:pic>
      <p:pic>
        <p:nvPicPr>
          <p:cNvPr id="5" name="Picture 4" descr="Logo, icon&#10;&#10;Description automatically generated">
            <a:extLst>
              <a:ext uri="{FF2B5EF4-FFF2-40B4-BE49-F238E27FC236}">
                <a16:creationId xmlns:a16="http://schemas.microsoft.com/office/drawing/2014/main" id="{82CCFBDD-87B7-4ACE-A019-233717C36F33}"/>
              </a:ext>
            </a:extLst>
          </p:cNvPr>
          <p:cNvPicPr>
            <a:picLocks noChangeAspect="1"/>
          </p:cNvPicPr>
          <p:nvPr/>
        </p:nvPicPr>
        <p:blipFill>
          <a:blip r:embed="rId3"/>
          <a:stretch>
            <a:fillRect/>
          </a:stretch>
        </p:blipFill>
        <p:spPr>
          <a:xfrm>
            <a:off x="10774019" y="218658"/>
            <a:ext cx="1199323" cy="1199323"/>
          </a:xfrm>
          <a:prstGeom prst="rect">
            <a:avLst/>
          </a:prstGeom>
        </p:spPr>
      </p:pic>
      <p:pic>
        <p:nvPicPr>
          <p:cNvPr id="6" name="Picture 5">
            <a:extLst>
              <a:ext uri="{FF2B5EF4-FFF2-40B4-BE49-F238E27FC236}">
                <a16:creationId xmlns:a16="http://schemas.microsoft.com/office/drawing/2014/main" id="{A7F04C02-0F3A-41DE-A023-A46D51A7A86E}"/>
              </a:ext>
            </a:extLst>
          </p:cNvPr>
          <p:cNvPicPr>
            <a:picLocks noChangeAspect="1"/>
          </p:cNvPicPr>
          <p:nvPr/>
        </p:nvPicPr>
        <p:blipFill>
          <a:blip r:embed="rId4"/>
          <a:stretch>
            <a:fillRect/>
          </a:stretch>
        </p:blipFill>
        <p:spPr>
          <a:xfrm>
            <a:off x="3256155" y="4507815"/>
            <a:ext cx="8924129" cy="2350185"/>
          </a:xfrm>
          <a:prstGeom prst="rect">
            <a:avLst/>
          </a:prstGeom>
        </p:spPr>
      </p:pic>
      <p:sp>
        <p:nvSpPr>
          <p:cNvPr id="7" name="Text Placeholder 2">
            <a:extLst>
              <a:ext uri="{FF2B5EF4-FFF2-40B4-BE49-F238E27FC236}">
                <a16:creationId xmlns:a16="http://schemas.microsoft.com/office/drawing/2014/main" id="{FF6B3966-FECA-440C-BDB9-02EC90DB84C5}"/>
              </a:ext>
            </a:extLst>
          </p:cNvPr>
          <p:cNvSpPr txBox="1">
            <a:spLocks/>
          </p:cNvSpPr>
          <p:nvPr/>
        </p:nvSpPr>
        <p:spPr>
          <a:xfrm>
            <a:off x="515938" y="-221793"/>
            <a:ext cx="9663823" cy="1517030"/>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tx1">
                    <a:lumMod val="85000"/>
                    <a:lumOff val="15000"/>
                  </a:schemeClr>
                </a:solidFill>
                <a:latin typeface="Arial Black" panose="020B0A04020102020204" pitchFamily="34" charset="0"/>
              </a:rPr>
              <a:t>Mick Feather</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8" name="Content Placeholder 4">
            <a:extLst>
              <a:ext uri="{FF2B5EF4-FFF2-40B4-BE49-F238E27FC236}">
                <a16:creationId xmlns:a16="http://schemas.microsoft.com/office/drawing/2014/main" id="{4902058E-374D-4E57-ABCC-26A370B8A801}"/>
              </a:ext>
            </a:extLst>
          </p:cNvPr>
          <p:cNvSpPr>
            <a:spLocks noGrp="1"/>
          </p:cNvSpPr>
          <p:nvPr>
            <p:ph sz="half" idx="1"/>
          </p:nvPr>
        </p:nvSpPr>
        <p:spPr>
          <a:xfrm>
            <a:off x="567723" y="1562723"/>
            <a:ext cx="5218818" cy="5193677"/>
          </a:xfrm>
        </p:spPr>
        <p:txBody>
          <a:bodyPr>
            <a:normAutofit/>
          </a:bodyPr>
          <a:lstStyle/>
          <a:p>
            <a:pPr marL="0" indent="0">
              <a:lnSpc>
                <a:spcPct val="100000"/>
              </a:lnSpc>
              <a:spcBef>
                <a:spcPts val="600"/>
              </a:spcBef>
              <a:buNone/>
            </a:pPr>
            <a:r>
              <a:rPr lang="en-US" sz="2000" b="1" dirty="0">
                <a:solidFill>
                  <a:srgbClr val="009999"/>
                </a:solidFill>
                <a:latin typeface="Arial" panose="020B0604020202020204" pitchFamily="34" charset="0"/>
                <a:cs typeface="Arial" panose="020B0604020202020204" pitchFamily="34" charset="0"/>
              </a:rPr>
              <a:t>Care Business Manager</a:t>
            </a:r>
          </a:p>
          <a:p>
            <a:pPr>
              <a:lnSpc>
                <a:spcPct val="100000"/>
              </a:lnSpc>
              <a:spcBef>
                <a:spcPts val="600"/>
              </a:spcBef>
              <a:buClr>
                <a:srgbClr val="FFCC66"/>
              </a:buClr>
            </a:pPr>
            <a:r>
              <a:rPr lang="en-GB" sz="2000" dirty="0">
                <a:solidFill>
                  <a:srgbClr val="312F2D"/>
                </a:solidFill>
                <a:latin typeface="Arial" panose="020B0604020202020204" pitchFamily="34" charset="0"/>
                <a:cs typeface="Arial" panose="020B0604020202020204" pitchFamily="34" charset="0"/>
              </a:rPr>
              <a:t>Getting Inspection ready in 2022! </a:t>
            </a:r>
          </a:p>
          <a:p>
            <a:pPr>
              <a:lnSpc>
                <a:spcPct val="100000"/>
              </a:lnSpc>
              <a:spcBef>
                <a:spcPts val="600"/>
              </a:spcBef>
              <a:buClr>
                <a:srgbClr val="FFCC66"/>
              </a:buClr>
            </a:pPr>
            <a:r>
              <a:rPr lang="en-GB" sz="2000" dirty="0">
                <a:solidFill>
                  <a:srgbClr val="312F2D"/>
                </a:solidFill>
                <a:latin typeface="Arial" panose="020B0604020202020204" pitchFamily="34" charset="0"/>
                <a:cs typeface="Arial" panose="020B0604020202020204" pitchFamily="34" charset="0"/>
              </a:rPr>
              <a:t>150 CQC reports… what do they  tell us?</a:t>
            </a:r>
          </a:p>
          <a:p>
            <a:pPr>
              <a:lnSpc>
                <a:spcPct val="100000"/>
              </a:lnSpc>
              <a:spcBef>
                <a:spcPts val="600"/>
              </a:spcBef>
              <a:buClr>
                <a:srgbClr val="FFCC66"/>
              </a:buClr>
            </a:pPr>
            <a:r>
              <a:rPr lang="en-GB" sz="2000" dirty="0">
                <a:solidFill>
                  <a:srgbClr val="312F2D"/>
                </a:solidFill>
                <a:latin typeface="Arial" panose="020B0604020202020204" pitchFamily="34" charset="0"/>
                <a:cs typeface="Arial" panose="020B0604020202020204" pitchFamily="34" charset="0"/>
              </a:rPr>
              <a:t>What is a safety culture?</a:t>
            </a:r>
          </a:p>
          <a:p>
            <a:pPr marL="0" indent="0">
              <a:lnSpc>
                <a:spcPct val="100000"/>
              </a:lnSpc>
              <a:spcBef>
                <a:spcPts val="600"/>
              </a:spcBef>
              <a:buNone/>
            </a:pPr>
            <a:endParaRPr lang="en-GB" sz="2000" b="1" dirty="0">
              <a:solidFill>
                <a:srgbClr val="009999"/>
              </a:solidFill>
              <a:latin typeface="Arial" panose="020B0604020202020204" pitchFamily="34" charset="0"/>
              <a:cs typeface="Arial" panose="020B0604020202020204" pitchFamily="34" charset="0"/>
            </a:endParaRPr>
          </a:p>
          <a:p>
            <a:pPr marL="0" indent="0">
              <a:lnSpc>
                <a:spcPct val="100000"/>
              </a:lnSpc>
              <a:spcBef>
                <a:spcPts val="600"/>
              </a:spcBef>
              <a:buNone/>
            </a:pPr>
            <a:r>
              <a:rPr lang="en-GB" sz="2000" b="1" dirty="0">
                <a:solidFill>
                  <a:srgbClr val="009999"/>
                </a:solidFill>
                <a:latin typeface="Arial" panose="020B0604020202020204" pitchFamily="34" charset="0"/>
                <a:cs typeface="Arial" panose="020B0604020202020204" pitchFamily="34" charset="0"/>
              </a:rPr>
              <a:t>Agenda</a:t>
            </a:r>
          </a:p>
          <a:p>
            <a:pPr marL="342900" indent="-342900">
              <a:lnSpc>
                <a:spcPct val="100000"/>
              </a:lnSpc>
              <a:spcBef>
                <a:spcPts val="600"/>
              </a:spcBef>
              <a:buClr>
                <a:srgbClr val="FFCC66"/>
              </a:buClr>
              <a:buFont typeface="Arial" panose="020B0604020202020204" pitchFamily="34" charset="0"/>
              <a:buChar char="•"/>
            </a:pPr>
            <a:r>
              <a:rPr lang="en-GB" sz="2000" dirty="0">
                <a:solidFill>
                  <a:srgbClr val="312F2D"/>
                </a:solidFill>
                <a:latin typeface="Arial" panose="020B0604020202020204" pitchFamily="34" charset="0"/>
                <a:cs typeface="Arial" panose="020B0604020202020204" pitchFamily="34" charset="0"/>
              </a:rPr>
              <a:t>Workshop/Audience participation</a:t>
            </a:r>
          </a:p>
          <a:p>
            <a:pPr marL="342900" indent="-342900">
              <a:lnSpc>
                <a:spcPct val="100000"/>
              </a:lnSpc>
              <a:spcBef>
                <a:spcPts val="600"/>
              </a:spcBef>
              <a:buClr>
                <a:srgbClr val="FFCC66"/>
              </a:buClr>
              <a:buFont typeface="Arial" panose="020B0604020202020204" pitchFamily="34" charset="0"/>
              <a:buChar char="•"/>
            </a:pPr>
            <a:r>
              <a:rPr lang="en-GB" sz="2000" dirty="0">
                <a:solidFill>
                  <a:srgbClr val="312F2D"/>
                </a:solidFill>
                <a:latin typeface="Arial" panose="020B0604020202020204" pitchFamily="34" charset="0"/>
                <a:cs typeface="Arial" panose="020B0604020202020204" pitchFamily="34" charset="0"/>
              </a:rPr>
              <a:t>50 CQC reports 2019</a:t>
            </a:r>
          </a:p>
          <a:p>
            <a:pPr marL="342900" indent="-342900">
              <a:lnSpc>
                <a:spcPct val="100000"/>
              </a:lnSpc>
              <a:spcBef>
                <a:spcPts val="600"/>
              </a:spcBef>
              <a:buClr>
                <a:srgbClr val="FFCC66"/>
              </a:buClr>
              <a:buFont typeface="Arial" panose="020B0604020202020204" pitchFamily="34" charset="0"/>
              <a:buChar char="•"/>
            </a:pPr>
            <a:r>
              <a:rPr lang="en-GB" sz="2000" dirty="0">
                <a:solidFill>
                  <a:srgbClr val="312F2D"/>
                </a:solidFill>
                <a:latin typeface="Arial" panose="020B0604020202020204" pitchFamily="34" charset="0"/>
                <a:cs typeface="Arial" panose="020B0604020202020204" pitchFamily="34" charset="0"/>
              </a:rPr>
              <a:t>50 CQC reports 2020</a:t>
            </a:r>
          </a:p>
          <a:p>
            <a:pPr marL="342900" indent="-342900">
              <a:lnSpc>
                <a:spcPct val="100000"/>
              </a:lnSpc>
              <a:spcBef>
                <a:spcPts val="600"/>
              </a:spcBef>
              <a:buClr>
                <a:srgbClr val="FFCC66"/>
              </a:buClr>
              <a:buFont typeface="Arial" panose="020B0604020202020204" pitchFamily="34" charset="0"/>
              <a:buChar char="•"/>
            </a:pPr>
            <a:r>
              <a:rPr lang="en-GB" sz="2000" dirty="0">
                <a:solidFill>
                  <a:srgbClr val="312F2D"/>
                </a:solidFill>
                <a:latin typeface="Arial" panose="020B0604020202020204" pitchFamily="34" charset="0"/>
                <a:cs typeface="Arial" panose="020B0604020202020204" pitchFamily="34" charset="0"/>
              </a:rPr>
              <a:t>50 CQC reports 2021</a:t>
            </a:r>
          </a:p>
          <a:p>
            <a:pPr marL="342900" indent="-342900">
              <a:lnSpc>
                <a:spcPct val="100000"/>
              </a:lnSpc>
              <a:spcBef>
                <a:spcPts val="600"/>
              </a:spcBef>
              <a:buClr>
                <a:srgbClr val="FFCC66"/>
              </a:buClr>
              <a:buFont typeface="Arial" panose="020B0604020202020204" pitchFamily="34" charset="0"/>
              <a:buChar char="•"/>
            </a:pPr>
            <a:r>
              <a:rPr lang="en-GB" sz="2000" dirty="0">
                <a:solidFill>
                  <a:srgbClr val="312F2D"/>
                </a:solidFill>
                <a:latin typeface="Arial" panose="020B0604020202020204" pitchFamily="34" charset="0"/>
                <a:cs typeface="Arial" panose="020B0604020202020204" pitchFamily="34" charset="0"/>
              </a:rPr>
              <a:t>Quality Assurance</a:t>
            </a:r>
          </a:p>
          <a:p>
            <a:pPr marL="342900" indent="-342900">
              <a:lnSpc>
                <a:spcPct val="100000"/>
              </a:lnSpc>
              <a:spcBef>
                <a:spcPts val="600"/>
              </a:spcBef>
              <a:buClr>
                <a:srgbClr val="FFCC66"/>
              </a:buClr>
              <a:buFont typeface="Arial" panose="020B0604020202020204" pitchFamily="34" charset="0"/>
              <a:buChar char="•"/>
            </a:pPr>
            <a:r>
              <a:rPr lang="en-GB" sz="2000" dirty="0">
                <a:solidFill>
                  <a:srgbClr val="312F2D"/>
                </a:solidFill>
                <a:latin typeface="Arial" panose="020B0604020202020204" pitchFamily="34" charset="0"/>
                <a:cs typeface="Arial" panose="020B0604020202020204" pitchFamily="34" charset="0"/>
              </a:rPr>
              <a:t>Creating a safety culture</a:t>
            </a:r>
          </a:p>
          <a:p>
            <a:pPr marL="0" indent="0">
              <a:lnSpc>
                <a:spcPct val="100000"/>
              </a:lnSpc>
              <a:spcBef>
                <a:spcPts val="600"/>
              </a:spcBef>
              <a:buClr>
                <a:srgbClr val="FFCC66"/>
              </a:buClr>
              <a:buNone/>
            </a:pPr>
            <a:endParaRPr lang="en-GB" sz="2000" dirty="0">
              <a:solidFill>
                <a:srgbClr val="312F2D"/>
              </a:solidFill>
              <a:latin typeface="Arial" panose="020B0604020202020204" pitchFamily="34" charset="0"/>
              <a:cs typeface="Arial" panose="020B0604020202020204" pitchFamily="34" charset="0"/>
            </a:endParaRPr>
          </a:p>
          <a:p>
            <a:pPr marL="0" indent="0">
              <a:lnSpc>
                <a:spcPct val="100000"/>
              </a:lnSpc>
              <a:spcBef>
                <a:spcPts val="600"/>
              </a:spcBef>
              <a:buNone/>
            </a:pPr>
            <a:endParaRPr lang="en-GB" sz="2000" b="1" dirty="0">
              <a:solidFill>
                <a:srgbClr val="0099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6399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37B011F7-85A2-40BC-8429-91BDFDEF0441}"/>
              </a:ext>
            </a:extLst>
          </p:cNvPr>
          <p:cNvPicPr>
            <a:picLocks noChangeAspect="1"/>
          </p:cNvPicPr>
          <p:nvPr/>
        </p:nvPicPr>
        <p:blipFill>
          <a:blip r:embed="rId2"/>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11DFB6F7-2E78-4106-BDD6-35A91EE37C66}"/>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GB" sz="4400" b="1" i="0" u="none" strike="noStrike" kern="1200" cap="none" spc="0" normalizeH="0" baseline="0" noProof="0" dirty="0">
                <a:ln>
                  <a:noFill/>
                </a:ln>
                <a:solidFill>
                  <a:schemeClr val="tx1">
                    <a:lumMod val="85000"/>
                    <a:lumOff val="15000"/>
                  </a:schemeClr>
                </a:solidFill>
                <a:effectLst/>
                <a:uLnTx/>
                <a:uFillTx/>
                <a:latin typeface="Arial Black" panose="020B0A04020102020204" pitchFamily="34" charset="0"/>
                <a:ea typeface="+mn-ea"/>
                <a:cs typeface="Arial Black" panose="020B0604020202020204" pitchFamily="34" charset="0"/>
              </a:rPr>
              <a:t>Participation time</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Oval 5">
            <a:extLst>
              <a:ext uri="{FF2B5EF4-FFF2-40B4-BE49-F238E27FC236}">
                <a16:creationId xmlns:a16="http://schemas.microsoft.com/office/drawing/2014/main" id="{AF8B25D8-54C7-48EF-889C-568ED778E784}"/>
              </a:ext>
            </a:extLst>
          </p:cNvPr>
          <p:cNvSpPr/>
          <p:nvPr/>
        </p:nvSpPr>
        <p:spPr>
          <a:xfrm>
            <a:off x="515938" y="2394856"/>
            <a:ext cx="1676400" cy="1676400"/>
          </a:xfrm>
          <a:prstGeom prst="ellipse">
            <a:avLst/>
          </a:prstGeom>
          <a:solidFill>
            <a:srgbClr val="069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0C11CF94-2418-4367-B07A-61959CA0D0BD}"/>
              </a:ext>
            </a:extLst>
          </p:cNvPr>
          <p:cNvSpPr/>
          <p:nvPr/>
        </p:nvSpPr>
        <p:spPr>
          <a:xfrm>
            <a:off x="5257800" y="2394856"/>
            <a:ext cx="1676400" cy="1676400"/>
          </a:xfrm>
          <a:prstGeom prst="ellipse">
            <a:avLst/>
          </a:prstGeom>
          <a:solidFill>
            <a:srgbClr val="FFE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239E4AA-DFF1-468A-94D8-F53D9ECA8338}"/>
              </a:ext>
            </a:extLst>
          </p:cNvPr>
          <p:cNvSpPr/>
          <p:nvPr/>
        </p:nvSpPr>
        <p:spPr>
          <a:xfrm>
            <a:off x="2886869" y="2394856"/>
            <a:ext cx="1676400" cy="1676400"/>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0B7D48D5-B835-466F-A91A-914E6B355ACF}"/>
              </a:ext>
            </a:extLst>
          </p:cNvPr>
          <p:cNvSpPr/>
          <p:nvPr/>
        </p:nvSpPr>
        <p:spPr>
          <a:xfrm>
            <a:off x="7628731" y="2394856"/>
            <a:ext cx="1676400" cy="1676400"/>
          </a:xfrm>
          <a:prstGeom prst="ellipse">
            <a:avLst/>
          </a:prstGeom>
          <a:solidFill>
            <a:srgbClr val="069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937F9906-913F-4972-B143-889257BC0456}"/>
              </a:ext>
            </a:extLst>
          </p:cNvPr>
          <p:cNvSpPr/>
          <p:nvPr/>
        </p:nvSpPr>
        <p:spPr>
          <a:xfrm>
            <a:off x="9999662" y="2394856"/>
            <a:ext cx="1676400" cy="1676400"/>
          </a:xfrm>
          <a:prstGeom prst="ellipse">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9">
            <a:extLst>
              <a:ext uri="{FF2B5EF4-FFF2-40B4-BE49-F238E27FC236}">
                <a16:creationId xmlns:a16="http://schemas.microsoft.com/office/drawing/2014/main" id="{14CB5BF9-520B-4064-941F-A209D7D37380}"/>
              </a:ext>
            </a:extLst>
          </p:cNvPr>
          <p:cNvSpPr txBox="1">
            <a:spLocks/>
          </p:cNvSpPr>
          <p:nvPr/>
        </p:nvSpPr>
        <p:spPr>
          <a:xfrm>
            <a:off x="450966" y="4347518"/>
            <a:ext cx="1817574" cy="1247738"/>
          </a:xfrm>
          <a:prstGeom prst="rect">
            <a:avLst/>
          </a:prstGeom>
        </p:spPr>
        <p:txBody>
          <a:bodyPr vert="horz" lIns="91440" tIns="45720" rIns="91440" bIns="45720" rtlCol="0" anchor="ctr"/>
          <a:lstStyle>
            <a:defPPr>
              <a:defRPr lang="en-US"/>
            </a:defPPr>
            <a:lvl1pPr marL="0" indent="0" algn="ctr" defTabSz="914400" rtl="0" eaLnBrk="1" latinLnBrk="0" hangingPunct="1">
              <a:buNone/>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chemeClr val="tx1">
                    <a:lumMod val="85000"/>
                    <a:lumOff val="15000"/>
                  </a:schemeClr>
                </a:solidFill>
              </a:rPr>
              <a:t>What do you do to maintain quality assurance?</a:t>
            </a:r>
          </a:p>
        </p:txBody>
      </p:sp>
      <p:sp>
        <p:nvSpPr>
          <p:cNvPr id="12" name="Text Placeholder 9">
            <a:extLst>
              <a:ext uri="{FF2B5EF4-FFF2-40B4-BE49-F238E27FC236}">
                <a16:creationId xmlns:a16="http://schemas.microsoft.com/office/drawing/2014/main" id="{ACFDA62A-30A6-44AC-B7FF-7601E4554702}"/>
              </a:ext>
            </a:extLst>
          </p:cNvPr>
          <p:cNvSpPr txBox="1">
            <a:spLocks/>
          </p:cNvSpPr>
          <p:nvPr/>
        </p:nvSpPr>
        <p:spPr>
          <a:xfrm>
            <a:off x="2816282" y="4347517"/>
            <a:ext cx="1817574" cy="1508725"/>
          </a:xfrm>
          <a:prstGeom prst="rect">
            <a:avLst/>
          </a:prstGeom>
        </p:spPr>
        <p:txBody>
          <a:bodyPr vert="horz" lIns="91440" tIns="45720" rIns="91440" bIns="45720" rtlCol="0" anchor="ctr"/>
          <a:lstStyle>
            <a:defPPr>
              <a:defRPr lang="en-US"/>
            </a:defPPr>
            <a:lvl1pPr marL="0" indent="0" algn="ctr" defTabSz="914400" rtl="0" eaLnBrk="1" latinLnBrk="0" hangingPunct="1">
              <a:buNone/>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chemeClr val="tx1">
                    <a:lumMod val="85000"/>
                    <a:lumOff val="15000"/>
                  </a:schemeClr>
                </a:solidFill>
              </a:rPr>
              <a:t>How do you know you are maintaining good governance?</a:t>
            </a:r>
          </a:p>
        </p:txBody>
      </p:sp>
      <p:sp>
        <p:nvSpPr>
          <p:cNvPr id="13" name="Text Placeholder 9">
            <a:extLst>
              <a:ext uri="{FF2B5EF4-FFF2-40B4-BE49-F238E27FC236}">
                <a16:creationId xmlns:a16="http://schemas.microsoft.com/office/drawing/2014/main" id="{EE322DF1-1016-4FA4-9F42-CEABDB403F0C}"/>
              </a:ext>
            </a:extLst>
          </p:cNvPr>
          <p:cNvSpPr txBox="1">
            <a:spLocks/>
          </p:cNvSpPr>
          <p:nvPr/>
        </p:nvSpPr>
        <p:spPr>
          <a:xfrm>
            <a:off x="5187213" y="4347518"/>
            <a:ext cx="1817574" cy="942938"/>
          </a:xfrm>
          <a:prstGeom prst="rect">
            <a:avLst/>
          </a:prstGeom>
        </p:spPr>
        <p:txBody>
          <a:bodyPr vert="horz" lIns="91440" tIns="45720" rIns="91440" bIns="45720" rtlCol="0" anchor="ctr"/>
          <a:lstStyle>
            <a:defPPr>
              <a:defRPr lang="en-US"/>
            </a:defPPr>
            <a:lvl1pPr marL="0" indent="0" algn="ctr" defTabSz="914400" rtl="0" eaLnBrk="1" latinLnBrk="0" hangingPunct="1">
              <a:buNone/>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chemeClr val="tx1">
                    <a:lumMod val="85000"/>
                    <a:lumOff val="15000"/>
                  </a:schemeClr>
                </a:solidFill>
              </a:rPr>
              <a:t>What audits do you complete? </a:t>
            </a:r>
          </a:p>
        </p:txBody>
      </p:sp>
      <p:sp>
        <p:nvSpPr>
          <p:cNvPr id="14" name="Text Placeholder 9">
            <a:extLst>
              <a:ext uri="{FF2B5EF4-FFF2-40B4-BE49-F238E27FC236}">
                <a16:creationId xmlns:a16="http://schemas.microsoft.com/office/drawing/2014/main" id="{4A9E729C-2F9A-44C6-B813-D465AA84A50C}"/>
              </a:ext>
            </a:extLst>
          </p:cNvPr>
          <p:cNvSpPr txBox="1">
            <a:spLocks/>
          </p:cNvSpPr>
          <p:nvPr/>
        </p:nvSpPr>
        <p:spPr>
          <a:xfrm>
            <a:off x="7558144" y="4336631"/>
            <a:ext cx="1817574" cy="1585195"/>
          </a:xfrm>
          <a:prstGeom prst="rect">
            <a:avLst/>
          </a:prstGeom>
        </p:spPr>
        <p:txBody>
          <a:bodyPr vert="horz" lIns="91440" tIns="45720" rIns="91440" bIns="45720" rtlCol="0" anchor="ctr"/>
          <a:lstStyle>
            <a:defPPr>
              <a:defRPr lang="en-US"/>
            </a:defPPr>
            <a:lvl1pPr marL="0" indent="0" algn="ctr" defTabSz="914400" rtl="0" eaLnBrk="1" latinLnBrk="0" hangingPunct="1">
              <a:buNone/>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chemeClr val="tx1">
                    <a:lumMod val="85000"/>
                    <a:lumOff val="15000"/>
                  </a:schemeClr>
                </a:solidFill>
              </a:rPr>
              <a:t>Do the audits provide information to improve the service?</a:t>
            </a:r>
          </a:p>
        </p:txBody>
      </p:sp>
      <p:sp>
        <p:nvSpPr>
          <p:cNvPr id="15" name="Text Placeholder 9">
            <a:extLst>
              <a:ext uri="{FF2B5EF4-FFF2-40B4-BE49-F238E27FC236}">
                <a16:creationId xmlns:a16="http://schemas.microsoft.com/office/drawing/2014/main" id="{E898D972-76B2-4C04-9173-6645C1CA80D3}"/>
              </a:ext>
            </a:extLst>
          </p:cNvPr>
          <p:cNvSpPr txBox="1">
            <a:spLocks/>
          </p:cNvSpPr>
          <p:nvPr/>
        </p:nvSpPr>
        <p:spPr>
          <a:xfrm>
            <a:off x="9877763" y="4347518"/>
            <a:ext cx="1920197" cy="942938"/>
          </a:xfrm>
          <a:prstGeom prst="rect">
            <a:avLst/>
          </a:prstGeom>
        </p:spPr>
        <p:txBody>
          <a:bodyPr vert="horz" lIns="91440" tIns="45720" rIns="91440" bIns="45720" rtlCol="0" anchor="ctr"/>
          <a:lstStyle>
            <a:defPPr>
              <a:defRPr lang="en-US"/>
            </a:defPPr>
            <a:lvl1pPr marL="0" indent="0" algn="ctr" defTabSz="914400" rtl="0" eaLnBrk="1" latinLnBrk="0" hangingPunct="1">
              <a:buNone/>
              <a:defRPr sz="1000" b="0" i="0" kern="1200">
                <a:solidFill>
                  <a:schemeClr val="tx1">
                    <a:tint val="7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buNone/>
              <a:defRPr sz="1200" b="0" i="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dirty="0">
                <a:solidFill>
                  <a:schemeClr val="tx1">
                    <a:lumMod val="85000"/>
                    <a:lumOff val="15000"/>
                  </a:schemeClr>
                </a:solidFill>
              </a:rPr>
              <a:t>Do you document the improvements?</a:t>
            </a:r>
          </a:p>
        </p:txBody>
      </p:sp>
      <p:pic>
        <p:nvPicPr>
          <p:cNvPr id="16" name="Picture 15" descr="Graphical user interface&#10;&#10;Description automatically generated with low confidence">
            <a:extLst>
              <a:ext uri="{FF2B5EF4-FFF2-40B4-BE49-F238E27FC236}">
                <a16:creationId xmlns:a16="http://schemas.microsoft.com/office/drawing/2014/main" id="{38A8905E-9D8D-476D-9A0B-89363146120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558079" y="2672182"/>
            <a:ext cx="1075841" cy="1075841"/>
          </a:xfrm>
          <a:prstGeom prst="rect">
            <a:avLst/>
          </a:prstGeom>
        </p:spPr>
      </p:pic>
      <p:pic>
        <p:nvPicPr>
          <p:cNvPr id="17" name="Picture 16" descr="Icon&#10;&#10;Description automatically generated with low confidence">
            <a:extLst>
              <a:ext uri="{FF2B5EF4-FFF2-40B4-BE49-F238E27FC236}">
                <a16:creationId xmlns:a16="http://schemas.microsoft.com/office/drawing/2014/main" id="{FDA57E7A-04E3-4901-AE58-87B402DBA508}"/>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816217" y="2695135"/>
            <a:ext cx="1075841" cy="1075841"/>
          </a:xfrm>
          <a:prstGeom prst="rect">
            <a:avLst/>
          </a:prstGeom>
        </p:spPr>
      </p:pic>
      <p:pic>
        <p:nvPicPr>
          <p:cNvPr id="18" name="Picture 17" descr="A picture containing text, sign, outdoor&#10;&#10;Description automatically generated">
            <a:extLst>
              <a:ext uri="{FF2B5EF4-FFF2-40B4-BE49-F238E27FC236}">
                <a16:creationId xmlns:a16="http://schemas.microsoft.com/office/drawing/2014/main" id="{0ADDD616-34D8-44E2-AEA7-06C75E7B528A}"/>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3187148" y="2725560"/>
            <a:ext cx="1075841" cy="1075841"/>
          </a:xfrm>
          <a:prstGeom prst="rect">
            <a:avLst/>
          </a:prstGeom>
        </p:spPr>
      </p:pic>
      <p:pic>
        <p:nvPicPr>
          <p:cNvPr id="19" name="Picture 18" descr="Icon&#10;&#10;Description automatically generated">
            <a:extLst>
              <a:ext uri="{FF2B5EF4-FFF2-40B4-BE49-F238E27FC236}">
                <a16:creationId xmlns:a16="http://schemas.microsoft.com/office/drawing/2014/main" id="{B565622F-DB32-471F-9E54-F71FB5E57F09}"/>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0302645" y="2725560"/>
            <a:ext cx="1075841" cy="1075841"/>
          </a:xfrm>
          <a:prstGeom prst="rect">
            <a:avLst/>
          </a:prstGeom>
        </p:spPr>
      </p:pic>
      <p:pic>
        <p:nvPicPr>
          <p:cNvPr id="20" name="Picture 19" descr="Icon&#10;&#10;Description automatically generated with medium confidence">
            <a:extLst>
              <a:ext uri="{FF2B5EF4-FFF2-40B4-BE49-F238E27FC236}">
                <a16:creationId xmlns:a16="http://schemas.microsoft.com/office/drawing/2014/main" id="{058CE503-DEF5-4F05-8E24-4EC7B8F1B4D7}"/>
              </a:ext>
            </a:extLst>
          </p:cNvPr>
          <p:cNvPicPr>
            <a:picLocks noChangeAspect="1"/>
          </p:cNvPicPr>
          <p:nvPr/>
        </p:nvPicPr>
        <p:blipFill>
          <a:blip r:embed="rId11">
            <a:extLst>
              <a:ext uri="{BEBA8EAE-BF5A-486C-A8C5-ECC9F3942E4B}">
                <a14:imgProps xmlns:a14="http://schemas.microsoft.com/office/drawing/2010/main">
                  <a14:imgLayer r:embed="rId12">
                    <a14:imgEffect>
                      <a14:saturation sat="0"/>
                    </a14:imgEffect>
                  </a14:imgLayer>
                </a14:imgProps>
              </a:ext>
            </a:extLst>
          </a:blip>
          <a:stretch>
            <a:fillRect/>
          </a:stretch>
        </p:blipFill>
        <p:spPr>
          <a:xfrm>
            <a:off x="7929010" y="2725560"/>
            <a:ext cx="1075841" cy="1075841"/>
          </a:xfrm>
          <a:prstGeom prst="rect">
            <a:avLst/>
          </a:prstGeom>
        </p:spPr>
      </p:pic>
      <p:pic>
        <p:nvPicPr>
          <p:cNvPr id="21" name="Picture 20" descr="A picture containing shape&#10;&#10;Description automatically generated">
            <a:extLst>
              <a:ext uri="{FF2B5EF4-FFF2-40B4-BE49-F238E27FC236}">
                <a16:creationId xmlns:a16="http://schemas.microsoft.com/office/drawing/2014/main" id="{5F69D249-3B50-4B56-90C6-8E957B5B4C4A}"/>
              </a:ext>
            </a:extLst>
          </p:cNvPr>
          <p:cNvPicPr>
            <a:picLocks noChangeAspect="1"/>
          </p:cNvPicPr>
          <p:nvPr/>
        </p:nvPicPr>
        <p:blipFill rotWithShape="1">
          <a:blip r:embed="rId13"/>
          <a:srcRect l="2055" r="79543" b="57801"/>
          <a:stretch/>
        </p:blipFill>
        <p:spPr>
          <a:xfrm rot="16200000" flipV="1">
            <a:off x="9622971" y="4288970"/>
            <a:ext cx="2242456" cy="2895599"/>
          </a:xfrm>
          <a:prstGeom prst="rect">
            <a:avLst/>
          </a:prstGeom>
        </p:spPr>
      </p:pic>
    </p:spTree>
    <p:extLst>
      <p:ext uri="{BB962C8B-B14F-4D97-AF65-F5344CB8AC3E}">
        <p14:creationId xmlns:p14="http://schemas.microsoft.com/office/powerpoint/2010/main" val="121083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radar chart&#10;&#10;Description automatically generated">
            <a:extLst>
              <a:ext uri="{FF2B5EF4-FFF2-40B4-BE49-F238E27FC236}">
                <a16:creationId xmlns:a16="http://schemas.microsoft.com/office/drawing/2014/main" id="{91552DBD-61C2-43F1-8FC0-A560144E0782}"/>
              </a:ext>
            </a:extLst>
          </p:cNvPr>
          <p:cNvPicPr>
            <a:picLocks noChangeAspect="1"/>
          </p:cNvPicPr>
          <p:nvPr/>
        </p:nvPicPr>
        <p:blipFill rotWithShape="1">
          <a:blip r:embed="rId2"/>
          <a:srcRect b="5902"/>
          <a:stretch/>
        </p:blipFill>
        <p:spPr>
          <a:xfrm>
            <a:off x="0" y="281590"/>
            <a:ext cx="12192000" cy="6493860"/>
          </a:xfrm>
          <a:prstGeom prst="rect">
            <a:avLst/>
          </a:prstGeom>
        </p:spPr>
      </p:pic>
      <p:sp>
        <p:nvSpPr>
          <p:cNvPr id="11" name="Rectangle 10">
            <a:extLst>
              <a:ext uri="{FF2B5EF4-FFF2-40B4-BE49-F238E27FC236}">
                <a16:creationId xmlns:a16="http://schemas.microsoft.com/office/drawing/2014/main" id="{253DFB42-C6F4-420C-B2DE-0CCD9642BD32}"/>
              </a:ext>
            </a:extLst>
          </p:cNvPr>
          <p:cNvSpPr/>
          <p:nvPr/>
        </p:nvSpPr>
        <p:spPr>
          <a:xfrm>
            <a:off x="1139952" y="1853816"/>
            <a:ext cx="4336783" cy="4252453"/>
          </a:xfrm>
          <a:prstGeom prst="rect">
            <a:avLst/>
          </a:prstGeom>
          <a:solidFill>
            <a:schemeClr val="bg1"/>
          </a:solidFill>
          <a:ln w="952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33F17F8-0C9B-4DED-A70D-78F42112C4FE}"/>
              </a:ext>
            </a:extLst>
          </p:cNvPr>
          <p:cNvSpPr/>
          <p:nvPr/>
        </p:nvSpPr>
        <p:spPr>
          <a:xfrm>
            <a:off x="6438887" y="1853816"/>
            <a:ext cx="4336783" cy="4252453"/>
          </a:xfrm>
          <a:prstGeom prst="rect">
            <a:avLst/>
          </a:prstGeom>
          <a:solidFill>
            <a:schemeClr val="bg1"/>
          </a:solidFill>
          <a:ln w="952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Logo, icon&#10;&#10;Description automatically generated">
            <a:extLst>
              <a:ext uri="{FF2B5EF4-FFF2-40B4-BE49-F238E27FC236}">
                <a16:creationId xmlns:a16="http://schemas.microsoft.com/office/drawing/2014/main" id="{44197CFC-C4FD-4B2D-9682-4BC711462408}"/>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96DBA1A4-3038-4331-9450-934D7A8F3728}"/>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tx1">
                    <a:lumMod val="85000"/>
                    <a:lumOff val="15000"/>
                  </a:schemeClr>
                </a:solidFill>
                <a:latin typeface="Arial Black" panose="020B0A04020102020204" pitchFamily="34" charset="0"/>
              </a:rPr>
              <a:t>50 CQC reports 2019</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Content Placeholder 2">
            <a:extLst>
              <a:ext uri="{FF2B5EF4-FFF2-40B4-BE49-F238E27FC236}">
                <a16:creationId xmlns:a16="http://schemas.microsoft.com/office/drawing/2014/main" id="{FA66C345-EC24-4033-AF80-8ADBFBDE20F7}"/>
              </a:ext>
            </a:extLst>
          </p:cNvPr>
          <p:cNvSpPr>
            <a:spLocks noGrp="1"/>
          </p:cNvSpPr>
          <p:nvPr>
            <p:ph sz="half" idx="1"/>
          </p:nvPr>
        </p:nvSpPr>
        <p:spPr>
          <a:xfrm>
            <a:off x="1278826" y="2109118"/>
            <a:ext cx="4336783" cy="4252453"/>
          </a:xfrm>
        </p:spPr>
        <p:txBody>
          <a:bodyPr>
            <a:normAutofit/>
          </a:bodyPr>
          <a:lstStyle/>
          <a:p>
            <a:pPr marL="0" indent="0">
              <a:lnSpc>
                <a:spcPct val="100000"/>
              </a:lnSpc>
              <a:spcBef>
                <a:spcPts val="0"/>
              </a:spcBef>
              <a:buNone/>
            </a:pPr>
            <a:r>
              <a:rPr lang="en-GB" sz="2000" b="1" dirty="0">
                <a:solidFill>
                  <a:srgbClr val="009999"/>
                </a:solidFill>
                <a:latin typeface="Arial" panose="020B0604020202020204" pitchFamily="34" charset="0"/>
                <a:cs typeface="Arial" panose="020B0604020202020204" pitchFamily="34" charset="0"/>
              </a:rPr>
              <a:t>August 2019 – December 2019</a:t>
            </a:r>
          </a:p>
          <a:p>
            <a:pPr>
              <a:lnSpc>
                <a:spcPct val="100000"/>
              </a:lnSpc>
              <a:spcBef>
                <a:spcPts val="0"/>
              </a:spcBef>
            </a:pPr>
            <a:endParaRPr lang="en-GB" sz="2000" dirty="0">
              <a:latin typeface="Arial" panose="020B0604020202020204" pitchFamily="34" charset="0"/>
              <a:cs typeface="Arial" panose="020B0604020202020204" pitchFamily="34" charset="0"/>
            </a:endParaRP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11 Residential Care</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15 Domiciliary Care Agencies</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2 Supported Living service</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15 Nursing Homes</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5 Residential Care (LD)</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2 Extra Care service.</a:t>
            </a:r>
          </a:p>
          <a:p>
            <a:pPr>
              <a:lnSpc>
                <a:spcPct val="100000"/>
              </a:lnSpc>
              <a:spcBef>
                <a:spcPts val="0"/>
              </a:spcBef>
            </a:pPr>
            <a:endParaRPr lang="en-US" sz="2000" dirty="0">
              <a:latin typeface="Arial" panose="020B0604020202020204" pitchFamily="34" charset="0"/>
              <a:cs typeface="Arial" panose="020B0604020202020204" pitchFamily="34" charset="0"/>
            </a:endParaRPr>
          </a:p>
        </p:txBody>
      </p:sp>
      <p:sp>
        <p:nvSpPr>
          <p:cNvPr id="7" name="Content Placeholder 3">
            <a:extLst>
              <a:ext uri="{FF2B5EF4-FFF2-40B4-BE49-F238E27FC236}">
                <a16:creationId xmlns:a16="http://schemas.microsoft.com/office/drawing/2014/main" id="{4A7262EB-08AF-498D-AFB2-D27F4AD60E65}"/>
              </a:ext>
            </a:extLst>
          </p:cNvPr>
          <p:cNvSpPr txBox="1">
            <a:spLocks/>
          </p:cNvSpPr>
          <p:nvPr/>
        </p:nvSpPr>
        <p:spPr>
          <a:xfrm>
            <a:off x="6589635" y="1224380"/>
            <a:ext cx="4336784" cy="546576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rgbClr val="009999"/>
                </a:solidFill>
                <a:latin typeface="Arial" panose="020B0604020202020204" pitchFamily="34" charset="0"/>
                <a:cs typeface="Arial" panose="020B0604020202020204" pitchFamily="34" charset="0"/>
              </a:rPr>
              <a:t>Top 10 areas</a:t>
            </a:r>
          </a:p>
          <a:p>
            <a:endParaRPr lang="en-GB" sz="2000" dirty="0">
              <a:latin typeface="Arial" panose="020B0604020202020204" pitchFamily="34" charset="0"/>
              <a:cs typeface="Arial" panose="020B0604020202020204" pitchFamily="34" charset="0"/>
            </a:endParaRP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Care plans</a:t>
            </a: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Risk Assessments</a:t>
            </a: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Quality Assurance</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Medication Management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Recruitment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Mental Capacity Act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Staff training</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Supervisions</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Environment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Fire Safety.</a:t>
            </a:r>
          </a:p>
        </p:txBody>
      </p:sp>
    </p:spTree>
    <p:extLst>
      <p:ext uri="{BB962C8B-B14F-4D97-AF65-F5344CB8AC3E}">
        <p14:creationId xmlns:p14="http://schemas.microsoft.com/office/powerpoint/2010/main" val="2722442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radar chart&#10;&#10;Description automatically generated">
            <a:extLst>
              <a:ext uri="{FF2B5EF4-FFF2-40B4-BE49-F238E27FC236}">
                <a16:creationId xmlns:a16="http://schemas.microsoft.com/office/drawing/2014/main" id="{7AB880D7-DDA7-4B24-A807-610842B4E225}"/>
              </a:ext>
            </a:extLst>
          </p:cNvPr>
          <p:cNvPicPr>
            <a:picLocks noChangeAspect="1"/>
          </p:cNvPicPr>
          <p:nvPr/>
        </p:nvPicPr>
        <p:blipFill rotWithShape="1">
          <a:blip r:embed="rId2"/>
          <a:srcRect b="5902"/>
          <a:stretch/>
        </p:blipFill>
        <p:spPr>
          <a:xfrm>
            <a:off x="0" y="281590"/>
            <a:ext cx="12192000" cy="6493860"/>
          </a:xfrm>
          <a:prstGeom prst="rect">
            <a:avLst/>
          </a:prstGeom>
        </p:spPr>
      </p:pic>
      <p:sp>
        <p:nvSpPr>
          <p:cNvPr id="5" name="Rectangle 4">
            <a:extLst>
              <a:ext uri="{FF2B5EF4-FFF2-40B4-BE49-F238E27FC236}">
                <a16:creationId xmlns:a16="http://schemas.microsoft.com/office/drawing/2014/main" id="{968F141E-4803-48AC-8D1E-D4F86CB1F12A}"/>
              </a:ext>
            </a:extLst>
          </p:cNvPr>
          <p:cNvSpPr/>
          <p:nvPr/>
        </p:nvSpPr>
        <p:spPr>
          <a:xfrm>
            <a:off x="1139952" y="1853816"/>
            <a:ext cx="4336783" cy="4252453"/>
          </a:xfrm>
          <a:prstGeom prst="rect">
            <a:avLst/>
          </a:prstGeom>
          <a:solidFill>
            <a:schemeClr val="bg1"/>
          </a:solidFill>
          <a:ln w="952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D5273AE-A880-4B37-88A8-C73A5D3F1AD1}"/>
              </a:ext>
            </a:extLst>
          </p:cNvPr>
          <p:cNvSpPr/>
          <p:nvPr/>
        </p:nvSpPr>
        <p:spPr>
          <a:xfrm>
            <a:off x="6438887" y="1853816"/>
            <a:ext cx="4336783" cy="4252453"/>
          </a:xfrm>
          <a:prstGeom prst="rect">
            <a:avLst/>
          </a:prstGeom>
          <a:solidFill>
            <a:schemeClr val="bg1"/>
          </a:solidFill>
          <a:ln w="952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icon&#10;&#10;Description automatically generated">
            <a:extLst>
              <a:ext uri="{FF2B5EF4-FFF2-40B4-BE49-F238E27FC236}">
                <a16:creationId xmlns:a16="http://schemas.microsoft.com/office/drawing/2014/main" id="{991D70C6-5092-4BCC-B2C8-AA35E08AC640}"/>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8" name="Text Placeholder 2">
            <a:extLst>
              <a:ext uri="{FF2B5EF4-FFF2-40B4-BE49-F238E27FC236}">
                <a16:creationId xmlns:a16="http://schemas.microsoft.com/office/drawing/2014/main" id="{7DD684C3-96BA-4392-83E0-8B672E371F7D}"/>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tx1">
                    <a:lumMod val="85000"/>
                    <a:lumOff val="15000"/>
                  </a:schemeClr>
                </a:solidFill>
                <a:latin typeface="Arial Black" panose="020B0A04020102020204" pitchFamily="34" charset="0"/>
              </a:rPr>
              <a:t>50 CQC reports 2020</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9" name="Content Placeholder 2">
            <a:extLst>
              <a:ext uri="{FF2B5EF4-FFF2-40B4-BE49-F238E27FC236}">
                <a16:creationId xmlns:a16="http://schemas.microsoft.com/office/drawing/2014/main" id="{F00AB043-3FEC-4872-AEE7-AE0FF0BFD583}"/>
              </a:ext>
            </a:extLst>
          </p:cNvPr>
          <p:cNvSpPr>
            <a:spLocks noGrp="1"/>
          </p:cNvSpPr>
          <p:nvPr>
            <p:ph sz="half" idx="1"/>
          </p:nvPr>
        </p:nvSpPr>
        <p:spPr>
          <a:xfrm>
            <a:off x="1235074" y="2076909"/>
            <a:ext cx="4336783" cy="4252453"/>
          </a:xfrm>
        </p:spPr>
        <p:txBody>
          <a:bodyPr>
            <a:normAutofit/>
          </a:bodyPr>
          <a:lstStyle/>
          <a:p>
            <a:pPr marL="0" indent="0">
              <a:lnSpc>
                <a:spcPct val="100000"/>
              </a:lnSpc>
              <a:spcBef>
                <a:spcPts val="0"/>
              </a:spcBef>
              <a:buNone/>
            </a:pPr>
            <a:r>
              <a:rPr lang="en-GB" sz="2000" b="1" dirty="0">
                <a:solidFill>
                  <a:srgbClr val="069594"/>
                </a:solidFill>
                <a:latin typeface="Arial" panose="020B0604020202020204" pitchFamily="34" charset="0"/>
                <a:cs typeface="Arial" panose="020B0604020202020204" pitchFamily="34" charset="0"/>
              </a:rPr>
              <a:t>August 2020 – December 2020</a:t>
            </a:r>
          </a:p>
          <a:p>
            <a:pPr>
              <a:lnSpc>
                <a:spcPct val="100000"/>
              </a:lnSpc>
              <a:spcBef>
                <a:spcPts val="0"/>
              </a:spcBef>
            </a:pPr>
            <a:endParaRPr lang="en-GB" sz="2000" dirty="0">
              <a:solidFill>
                <a:schemeClr val="tx1">
                  <a:lumMod val="85000"/>
                  <a:lumOff val="15000"/>
                </a:schemeClr>
              </a:solidFill>
              <a:latin typeface="Arial" panose="020B0604020202020204" pitchFamily="34" charset="0"/>
              <a:cs typeface="Arial" panose="020B0604020202020204" pitchFamily="34" charset="0"/>
            </a:endParaRP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25 Residential Care</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15 Domiciliary Care Agencies</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2 Supported Living service</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5 Nursing Homes</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1 Residential Care (LD)</a:t>
            </a:r>
          </a:p>
          <a:p>
            <a:pPr marL="342900" indent="-342900">
              <a:lnSpc>
                <a:spcPct val="100000"/>
              </a:lnSpc>
              <a:spcBef>
                <a:spcPts val="0"/>
              </a:spcBef>
              <a:buClr>
                <a:srgbClr val="FFCC66"/>
              </a:buClr>
              <a:buFont typeface="Arial" panose="020B0604020202020204" pitchFamily="34" charset="0"/>
              <a:buChar char="•"/>
            </a:pPr>
            <a:r>
              <a:rPr lang="en-GB" sz="2000" dirty="0">
                <a:solidFill>
                  <a:schemeClr val="tx1">
                    <a:lumMod val="85000"/>
                    <a:lumOff val="15000"/>
                  </a:schemeClr>
                </a:solidFill>
                <a:latin typeface="Arial" panose="020B0604020202020204" pitchFamily="34" charset="0"/>
                <a:cs typeface="Arial" panose="020B0604020202020204" pitchFamily="34" charset="0"/>
              </a:rPr>
              <a:t>2 Extra Care service.</a:t>
            </a:r>
          </a:p>
          <a:p>
            <a:pPr>
              <a:lnSpc>
                <a:spcPct val="100000"/>
              </a:lnSpc>
              <a:spcBef>
                <a:spcPts val="0"/>
              </a:spcBef>
            </a:pPr>
            <a:endParaRPr lang="en-US" sz="20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249A515A-A928-43B1-A5DF-A0CD9E231B38}"/>
              </a:ext>
            </a:extLst>
          </p:cNvPr>
          <p:cNvSpPr txBox="1">
            <a:spLocks/>
          </p:cNvSpPr>
          <p:nvPr/>
        </p:nvSpPr>
        <p:spPr>
          <a:xfrm>
            <a:off x="6534009" y="2284244"/>
            <a:ext cx="4336784" cy="425245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rgbClr val="069594"/>
                </a:solidFill>
                <a:latin typeface="Arial" panose="020B0604020202020204" pitchFamily="34" charset="0"/>
                <a:cs typeface="Arial" panose="020B0604020202020204" pitchFamily="34" charset="0"/>
              </a:rPr>
              <a:t>Top 10 areas</a:t>
            </a:r>
          </a:p>
          <a:p>
            <a:endParaRPr lang="en-GB" sz="2000" dirty="0">
              <a:solidFill>
                <a:schemeClr val="tx1">
                  <a:lumMod val="85000"/>
                  <a:lumOff val="15000"/>
                </a:schemeClr>
              </a:solidFill>
              <a:latin typeface="Arial" panose="020B0604020202020204" pitchFamily="34" charset="0"/>
              <a:cs typeface="Arial" panose="020B0604020202020204" pitchFamily="34" charset="0"/>
            </a:endParaRP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Care plans</a:t>
            </a: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Risk Assessments</a:t>
            </a: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Quality Assurance</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Infection Control</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Medication management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Staff training/supervisions</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Recruitment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Consistency of staff (Dom Care)</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Mental Capacity Act/consent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Complaints.</a:t>
            </a:r>
          </a:p>
          <a:p>
            <a:endParaRPr lang="en-GB" sz="2000" dirty="0">
              <a:solidFill>
                <a:schemeClr val="tx1">
                  <a:lumMod val="85000"/>
                  <a:lumOff val="15000"/>
                </a:schemeClr>
              </a:solidFill>
              <a:latin typeface="Arial" panose="020B0604020202020204" pitchFamily="34" charset="0"/>
              <a:cs typeface="Arial" panose="020B0604020202020204" pitchFamily="34" charset="0"/>
            </a:endParaRPr>
          </a:p>
          <a:p>
            <a:endParaRPr lang="en-GB" sz="2000" dirty="0">
              <a:solidFill>
                <a:schemeClr val="tx1">
                  <a:lumMod val="85000"/>
                  <a:lumOff val="15000"/>
                </a:schemeClr>
              </a:solidFill>
              <a:latin typeface="Arial" panose="020B0604020202020204" pitchFamily="34" charset="0"/>
              <a:cs typeface="Arial" panose="020B0604020202020204" pitchFamily="34" charset="0"/>
            </a:endParaRPr>
          </a:p>
          <a:p>
            <a:endParaRPr lang="en-US" sz="2000" dirty="0">
              <a:solidFill>
                <a:schemeClr val="tx1">
                  <a:lumMod val="85000"/>
                  <a:lumOff val="1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1259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radar chart&#10;&#10;Description automatically generated">
            <a:extLst>
              <a:ext uri="{FF2B5EF4-FFF2-40B4-BE49-F238E27FC236}">
                <a16:creationId xmlns:a16="http://schemas.microsoft.com/office/drawing/2014/main" id="{7AB880D7-DDA7-4B24-A807-610842B4E225}"/>
              </a:ext>
            </a:extLst>
          </p:cNvPr>
          <p:cNvPicPr>
            <a:picLocks noChangeAspect="1"/>
          </p:cNvPicPr>
          <p:nvPr/>
        </p:nvPicPr>
        <p:blipFill rotWithShape="1">
          <a:blip r:embed="rId2"/>
          <a:srcRect b="5902"/>
          <a:stretch/>
        </p:blipFill>
        <p:spPr>
          <a:xfrm>
            <a:off x="0" y="281590"/>
            <a:ext cx="12192000" cy="6493860"/>
          </a:xfrm>
          <a:prstGeom prst="rect">
            <a:avLst/>
          </a:prstGeom>
        </p:spPr>
      </p:pic>
      <p:sp>
        <p:nvSpPr>
          <p:cNvPr id="5" name="Rectangle 4">
            <a:extLst>
              <a:ext uri="{FF2B5EF4-FFF2-40B4-BE49-F238E27FC236}">
                <a16:creationId xmlns:a16="http://schemas.microsoft.com/office/drawing/2014/main" id="{968F141E-4803-48AC-8D1E-D4F86CB1F12A}"/>
              </a:ext>
            </a:extLst>
          </p:cNvPr>
          <p:cNvSpPr/>
          <p:nvPr/>
        </p:nvSpPr>
        <p:spPr>
          <a:xfrm>
            <a:off x="1139952" y="1853816"/>
            <a:ext cx="4336783" cy="4252453"/>
          </a:xfrm>
          <a:prstGeom prst="rect">
            <a:avLst/>
          </a:prstGeom>
          <a:solidFill>
            <a:schemeClr val="bg1"/>
          </a:solidFill>
          <a:ln w="952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DD5273AE-A880-4B37-88A8-C73A5D3F1AD1}"/>
              </a:ext>
            </a:extLst>
          </p:cNvPr>
          <p:cNvSpPr/>
          <p:nvPr/>
        </p:nvSpPr>
        <p:spPr>
          <a:xfrm>
            <a:off x="6438887" y="1853816"/>
            <a:ext cx="4336783" cy="4252453"/>
          </a:xfrm>
          <a:prstGeom prst="rect">
            <a:avLst/>
          </a:prstGeom>
          <a:solidFill>
            <a:schemeClr val="bg1"/>
          </a:solidFill>
          <a:ln w="9525">
            <a:solidFill>
              <a:srgbClr val="FF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icon&#10;&#10;Description automatically generated">
            <a:extLst>
              <a:ext uri="{FF2B5EF4-FFF2-40B4-BE49-F238E27FC236}">
                <a16:creationId xmlns:a16="http://schemas.microsoft.com/office/drawing/2014/main" id="{991D70C6-5092-4BCC-B2C8-AA35E08AC640}"/>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8" name="Text Placeholder 2">
            <a:extLst>
              <a:ext uri="{FF2B5EF4-FFF2-40B4-BE49-F238E27FC236}">
                <a16:creationId xmlns:a16="http://schemas.microsoft.com/office/drawing/2014/main" id="{7DD684C3-96BA-4392-83E0-8B672E371F7D}"/>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tx1">
                    <a:lumMod val="85000"/>
                    <a:lumOff val="15000"/>
                  </a:schemeClr>
                </a:solidFill>
                <a:latin typeface="Arial Black" panose="020B0A04020102020204" pitchFamily="34" charset="0"/>
              </a:rPr>
              <a:t>50 CQC reports 2021</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9" name="Content Placeholder 2">
            <a:extLst>
              <a:ext uri="{FF2B5EF4-FFF2-40B4-BE49-F238E27FC236}">
                <a16:creationId xmlns:a16="http://schemas.microsoft.com/office/drawing/2014/main" id="{F00AB043-3FEC-4872-AEE7-AE0FF0BFD583}"/>
              </a:ext>
            </a:extLst>
          </p:cNvPr>
          <p:cNvSpPr>
            <a:spLocks noGrp="1"/>
          </p:cNvSpPr>
          <p:nvPr>
            <p:ph sz="half" idx="1"/>
          </p:nvPr>
        </p:nvSpPr>
        <p:spPr>
          <a:xfrm>
            <a:off x="1235074" y="2076909"/>
            <a:ext cx="4336783" cy="4252453"/>
          </a:xfrm>
        </p:spPr>
        <p:txBody>
          <a:bodyPr>
            <a:normAutofit/>
          </a:bodyPr>
          <a:lstStyle/>
          <a:p>
            <a:pPr marL="0" indent="0">
              <a:lnSpc>
                <a:spcPct val="100000"/>
              </a:lnSpc>
              <a:spcBef>
                <a:spcPts val="0"/>
              </a:spcBef>
              <a:buNone/>
            </a:pPr>
            <a:r>
              <a:rPr lang="en-GB" sz="2000" b="1" dirty="0">
                <a:solidFill>
                  <a:srgbClr val="069594"/>
                </a:solidFill>
                <a:latin typeface="Arial" panose="020B0604020202020204" pitchFamily="34" charset="0"/>
                <a:cs typeface="Arial" panose="020B0604020202020204" pitchFamily="34" charset="0"/>
              </a:rPr>
              <a:t>September 2021 - December 2021</a:t>
            </a:r>
          </a:p>
          <a:p>
            <a:pPr marL="0" indent="0">
              <a:lnSpc>
                <a:spcPct val="100000"/>
              </a:lnSpc>
              <a:spcBef>
                <a:spcPts val="0"/>
              </a:spcBef>
              <a:buNone/>
            </a:pPr>
            <a:endParaRPr lang="en-GB" sz="2000" b="1" dirty="0">
              <a:solidFill>
                <a:srgbClr val="069594"/>
              </a:solidFill>
              <a:latin typeface="Arial" panose="020B0604020202020204" pitchFamily="34" charset="0"/>
              <a:cs typeface="Arial" panose="020B0604020202020204" pitchFamily="34" charset="0"/>
            </a:endParaRPr>
          </a:p>
          <a:p>
            <a:pPr>
              <a:lnSpc>
                <a:spcPct val="100000"/>
              </a:lnSpc>
              <a:spcBef>
                <a:spcPts val="0"/>
              </a:spcBef>
              <a:buClr>
                <a:srgbClr val="FFCC66"/>
              </a:buClr>
            </a:pPr>
            <a:r>
              <a:rPr lang="en-GB" sz="2000" dirty="0">
                <a:solidFill>
                  <a:schemeClr val="tx1">
                    <a:lumMod val="85000"/>
                    <a:lumOff val="15000"/>
                  </a:schemeClr>
                </a:solidFill>
                <a:latin typeface="Arial" panose="020B0604020202020204" pitchFamily="34" charset="0"/>
                <a:cs typeface="Arial" panose="020B0604020202020204" pitchFamily="34" charset="0"/>
              </a:rPr>
              <a:t>11 Residential Care</a:t>
            </a:r>
          </a:p>
          <a:p>
            <a:pPr>
              <a:lnSpc>
                <a:spcPct val="100000"/>
              </a:lnSpc>
              <a:spcBef>
                <a:spcPts val="0"/>
              </a:spcBef>
              <a:buClr>
                <a:srgbClr val="FFCC66"/>
              </a:buClr>
            </a:pPr>
            <a:r>
              <a:rPr lang="en-GB" sz="2000" dirty="0">
                <a:solidFill>
                  <a:schemeClr val="tx1">
                    <a:lumMod val="85000"/>
                    <a:lumOff val="15000"/>
                  </a:schemeClr>
                </a:solidFill>
                <a:latin typeface="Arial" panose="020B0604020202020204" pitchFamily="34" charset="0"/>
                <a:cs typeface="Arial" panose="020B0604020202020204" pitchFamily="34" charset="0"/>
              </a:rPr>
              <a:t>14 Domiciliary Care Agencies</a:t>
            </a:r>
          </a:p>
          <a:p>
            <a:pPr>
              <a:lnSpc>
                <a:spcPct val="100000"/>
              </a:lnSpc>
              <a:spcBef>
                <a:spcPts val="0"/>
              </a:spcBef>
              <a:buClr>
                <a:srgbClr val="FFCC66"/>
              </a:buClr>
            </a:pPr>
            <a:r>
              <a:rPr lang="en-GB" sz="2000" dirty="0">
                <a:solidFill>
                  <a:schemeClr val="tx1">
                    <a:lumMod val="85000"/>
                    <a:lumOff val="15000"/>
                  </a:schemeClr>
                </a:solidFill>
                <a:latin typeface="Arial" panose="020B0604020202020204" pitchFamily="34" charset="0"/>
                <a:cs typeface="Arial" panose="020B0604020202020204" pitchFamily="34" charset="0"/>
              </a:rPr>
              <a:t>4 Supported Living service</a:t>
            </a:r>
          </a:p>
          <a:p>
            <a:pPr>
              <a:lnSpc>
                <a:spcPct val="100000"/>
              </a:lnSpc>
              <a:spcBef>
                <a:spcPts val="0"/>
              </a:spcBef>
              <a:buClr>
                <a:srgbClr val="FFCC66"/>
              </a:buClr>
            </a:pPr>
            <a:r>
              <a:rPr lang="en-GB" sz="2000" dirty="0">
                <a:solidFill>
                  <a:schemeClr val="tx1">
                    <a:lumMod val="85000"/>
                    <a:lumOff val="15000"/>
                  </a:schemeClr>
                </a:solidFill>
                <a:latin typeface="Arial" panose="020B0604020202020204" pitchFamily="34" charset="0"/>
                <a:cs typeface="Arial" panose="020B0604020202020204" pitchFamily="34" charset="0"/>
              </a:rPr>
              <a:t>10 Nursing Homes</a:t>
            </a:r>
          </a:p>
          <a:p>
            <a:pPr>
              <a:lnSpc>
                <a:spcPct val="100000"/>
              </a:lnSpc>
              <a:spcBef>
                <a:spcPts val="0"/>
              </a:spcBef>
              <a:buClr>
                <a:srgbClr val="FFCC66"/>
              </a:buClr>
            </a:pPr>
            <a:r>
              <a:rPr lang="en-GB" sz="2000" dirty="0">
                <a:solidFill>
                  <a:schemeClr val="tx1">
                    <a:lumMod val="85000"/>
                    <a:lumOff val="15000"/>
                  </a:schemeClr>
                </a:solidFill>
                <a:latin typeface="Arial" panose="020B0604020202020204" pitchFamily="34" charset="0"/>
                <a:cs typeface="Arial" panose="020B0604020202020204" pitchFamily="34" charset="0"/>
              </a:rPr>
              <a:t>9 Residential Care (LD)</a:t>
            </a:r>
          </a:p>
          <a:p>
            <a:pPr>
              <a:lnSpc>
                <a:spcPct val="100000"/>
              </a:lnSpc>
              <a:spcBef>
                <a:spcPts val="0"/>
              </a:spcBef>
              <a:buClr>
                <a:srgbClr val="FFCC66"/>
              </a:buClr>
            </a:pPr>
            <a:r>
              <a:rPr lang="en-GB" sz="2000" dirty="0">
                <a:solidFill>
                  <a:schemeClr val="tx1">
                    <a:lumMod val="85000"/>
                    <a:lumOff val="15000"/>
                  </a:schemeClr>
                </a:solidFill>
                <a:latin typeface="Arial" panose="020B0604020202020204" pitchFamily="34" charset="0"/>
                <a:cs typeface="Arial" panose="020B0604020202020204" pitchFamily="34" charset="0"/>
              </a:rPr>
              <a:t>2 Extra Care service.</a:t>
            </a:r>
          </a:p>
          <a:p>
            <a:pPr marL="0" indent="0">
              <a:lnSpc>
                <a:spcPct val="100000"/>
              </a:lnSpc>
              <a:spcBef>
                <a:spcPts val="0"/>
              </a:spcBef>
              <a:buNone/>
            </a:pPr>
            <a:endParaRPr lang="en-GB" sz="2000" b="1" dirty="0">
              <a:solidFill>
                <a:srgbClr val="069594"/>
              </a:solidFill>
              <a:latin typeface="Arial" panose="020B0604020202020204" pitchFamily="34" charset="0"/>
              <a:cs typeface="Arial" panose="020B0604020202020204" pitchFamily="34" charset="0"/>
            </a:endParaRPr>
          </a:p>
        </p:txBody>
      </p:sp>
      <p:sp>
        <p:nvSpPr>
          <p:cNvPr id="10" name="Content Placeholder 3">
            <a:extLst>
              <a:ext uri="{FF2B5EF4-FFF2-40B4-BE49-F238E27FC236}">
                <a16:creationId xmlns:a16="http://schemas.microsoft.com/office/drawing/2014/main" id="{249A515A-A928-43B1-A5DF-A0CD9E231B38}"/>
              </a:ext>
            </a:extLst>
          </p:cNvPr>
          <p:cNvSpPr txBox="1">
            <a:spLocks/>
          </p:cNvSpPr>
          <p:nvPr/>
        </p:nvSpPr>
        <p:spPr>
          <a:xfrm>
            <a:off x="6534009" y="2284244"/>
            <a:ext cx="4336784" cy="4252453"/>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solidFill>
                  <a:srgbClr val="069594"/>
                </a:solidFill>
                <a:latin typeface="Arial" panose="020B0604020202020204" pitchFamily="34" charset="0"/>
                <a:cs typeface="Arial" panose="020B0604020202020204" pitchFamily="34" charset="0"/>
              </a:rPr>
              <a:t>Top 10 areas</a:t>
            </a:r>
          </a:p>
          <a:p>
            <a:endParaRPr lang="en-GB" sz="2000" b="1" dirty="0">
              <a:solidFill>
                <a:srgbClr val="069594"/>
              </a:solidFill>
              <a:latin typeface="Arial" panose="020B0604020202020204" pitchFamily="34" charset="0"/>
              <a:cs typeface="Arial" panose="020B0604020202020204" pitchFamily="34" charset="0"/>
            </a:endParaRP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Quality Assurance</a:t>
            </a: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Risk Assessments</a:t>
            </a:r>
          </a:p>
          <a:p>
            <a:pPr marL="457200" indent="-457200">
              <a:buClr>
                <a:srgbClr val="FFCC66"/>
              </a:buClr>
              <a:buFont typeface="+mj-lt"/>
              <a:buAutoNum type="arabicPeriod"/>
            </a:pPr>
            <a:r>
              <a:rPr lang="en-GB" sz="2000" dirty="0">
                <a:solidFill>
                  <a:schemeClr val="tx1">
                    <a:lumMod val="85000"/>
                    <a:lumOff val="15000"/>
                  </a:schemeClr>
                </a:solidFill>
                <a:highlight>
                  <a:srgbClr val="FFEBC2"/>
                </a:highlight>
                <a:latin typeface="Arial" panose="020B0604020202020204" pitchFamily="34" charset="0"/>
                <a:cs typeface="Arial" panose="020B0604020202020204" pitchFamily="34" charset="0"/>
              </a:rPr>
              <a:t>Medication management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Care plans</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Insufficient staff</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Records</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Infection Control</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Recruitment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Environment</a:t>
            </a:r>
          </a:p>
          <a:p>
            <a:pPr marL="457200" indent="-457200">
              <a:buClr>
                <a:srgbClr val="FFCC66"/>
              </a:buClr>
              <a:buFont typeface="+mj-lt"/>
              <a:buAutoNum type="arabicPeriod"/>
            </a:pPr>
            <a:r>
              <a:rPr lang="en-GB" sz="2000" dirty="0">
                <a:solidFill>
                  <a:schemeClr val="tx1">
                    <a:lumMod val="85000"/>
                    <a:lumOff val="15000"/>
                  </a:schemeClr>
                </a:solidFill>
                <a:latin typeface="Arial" panose="020B0604020202020204" pitchFamily="34" charset="0"/>
                <a:cs typeface="Arial" panose="020B0604020202020204" pitchFamily="34" charset="0"/>
              </a:rPr>
              <a:t>Fire safety – PEEPs.</a:t>
            </a:r>
          </a:p>
          <a:p>
            <a:endParaRPr lang="en-GB" sz="2000" b="1" dirty="0">
              <a:solidFill>
                <a:srgbClr val="069594"/>
              </a:solidFill>
              <a:latin typeface="Arial" panose="020B0604020202020204" pitchFamily="34" charset="0"/>
              <a:cs typeface="Arial" panose="020B0604020202020204" pitchFamily="34" charset="0"/>
            </a:endParaRPr>
          </a:p>
          <a:p>
            <a:endParaRPr lang="en-GB" sz="2000" b="1" dirty="0">
              <a:solidFill>
                <a:srgbClr val="069594"/>
              </a:solidFill>
              <a:latin typeface="Arial" panose="020B0604020202020204" pitchFamily="34" charset="0"/>
              <a:cs typeface="Arial" panose="020B0604020202020204" pitchFamily="34" charset="0"/>
            </a:endParaRPr>
          </a:p>
          <a:p>
            <a:endParaRPr lang="en-GB" sz="2000" b="1" dirty="0">
              <a:solidFill>
                <a:srgbClr val="06959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651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2"/>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tx1">
                    <a:lumMod val="85000"/>
                    <a:lumOff val="15000"/>
                  </a:schemeClr>
                </a:solidFill>
                <a:latin typeface="Arial Black" panose="020B0A04020102020204" pitchFamily="34" charset="0"/>
              </a:rPr>
              <a:t>3. Medication management</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87828" y="1626017"/>
            <a:ext cx="11016343" cy="4770537"/>
          </a:xfrm>
          <a:prstGeom prst="rect">
            <a:avLst/>
          </a:prstGeom>
          <a:noFill/>
        </p:spPr>
        <p:txBody>
          <a:bodyPr wrap="square">
            <a:spAutoFit/>
          </a:bodyPr>
          <a:lstStyle/>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“There was no documentation to support the use of topical medicines. Staff did not have appropriate information to ensure the correct application of these medicines.” </a:t>
            </a:r>
          </a:p>
          <a:p>
            <a:pPr>
              <a:spcBef>
                <a:spcPts val="600"/>
              </a:spcBef>
              <a:spcAft>
                <a:spcPts val="600"/>
              </a:spcAft>
            </a:pPr>
            <a:r>
              <a:rPr lang="en-GB" dirty="0">
                <a:solidFill>
                  <a:srgbClr val="069594"/>
                </a:solidFill>
                <a:latin typeface="Arial" panose="020B0604020202020204" pitchFamily="34" charset="0"/>
                <a:cs typeface="Arial" panose="020B0604020202020204" pitchFamily="34" charset="0"/>
              </a:rPr>
              <a:t>“Protocols for as and when required medicines were not in place to guide staff on how and when to administer these medicines.” </a:t>
            </a:r>
          </a:p>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“Medication audits did not identify the lack of recording for PRN and topical medicines that we identified during the inspection.” </a:t>
            </a:r>
          </a:p>
          <a:p>
            <a:pPr>
              <a:spcBef>
                <a:spcPts val="600"/>
              </a:spcBef>
              <a:spcAft>
                <a:spcPts val="600"/>
              </a:spcAft>
            </a:pPr>
            <a:r>
              <a:rPr lang="en-GB" dirty="0">
                <a:solidFill>
                  <a:srgbClr val="069594"/>
                </a:solidFill>
                <a:latin typeface="Arial" panose="020B0604020202020204" pitchFamily="34" charset="0"/>
                <a:cs typeface="Arial" panose="020B0604020202020204" pitchFamily="34" charset="0"/>
              </a:rPr>
              <a:t>“Medicines were not stored in line with safety guidance.” </a:t>
            </a:r>
          </a:p>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“Medicines were not disposed of safely. The providers policy for the safe disposal of                             medicines was not being followed.”</a:t>
            </a:r>
          </a:p>
          <a:p>
            <a:pPr>
              <a:spcBef>
                <a:spcPts val="600"/>
              </a:spcBef>
              <a:spcAft>
                <a:spcPts val="600"/>
              </a:spcAft>
            </a:pPr>
            <a:r>
              <a:rPr lang="en-GB" dirty="0">
                <a:solidFill>
                  <a:srgbClr val="069594"/>
                </a:solidFill>
                <a:latin typeface="Arial" panose="020B0604020202020204" pitchFamily="34" charset="0"/>
                <a:cs typeface="Arial" panose="020B0604020202020204" pitchFamily="34" charset="0"/>
              </a:rPr>
              <a:t>Accurate records were not maintained for controlled medicines. </a:t>
            </a:r>
          </a:p>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“Staff were not consistently completing medicines administration records (MAR).” </a:t>
            </a:r>
          </a:p>
          <a:p>
            <a:pPr>
              <a:spcBef>
                <a:spcPts val="600"/>
              </a:spcBef>
              <a:spcAft>
                <a:spcPts val="600"/>
              </a:spcAft>
            </a:pPr>
            <a:r>
              <a:rPr lang="en-GB" dirty="0">
                <a:solidFill>
                  <a:srgbClr val="069594"/>
                </a:solidFill>
                <a:latin typeface="Arial" panose="020B0604020202020204" pitchFamily="34" charset="0"/>
                <a:cs typeface="Arial" panose="020B0604020202020204" pitchFamily="34" charset="0"/>
              </a:rPr>
              <a:t>“The pain patch had not been applied according to these instructions. Sometimes it had been changed too early and sometimes too late. This left people at continued risk of pain and discomfort.”</a:t>
            </a:r>
          </a:p>
        </p:txBody>
      </p:sp>
      <p:pic>
        <p:nvPicPr>
          <p:cNvPr id="7" name="Picture 6" descr="Icon&#10;&#10;Description automatically generated">
            <a:extLst>
              <a:ext uri="{FF2B5EF4-FFF2-40B4-BE49-F238E27FC236}">
                <a16:creationId xmlns:a16="http://schemas.microsoft.com/office/drawing/2014/main" id="{3100EDE5-D33A-479B-B5E6-3237251A6701}"/>
              </a:ext>
            </a:extLst>
          </p:cNvPr>
          <p:cNvPicPr>
            <a:picLocks noChangeAspect="1"/>
          </p:cNvPicPr>
          <p:nvPr/>
        </p:nvPicPr>
        <p:blipFill>
          <a:blip r:embed="rId3"/>
          <a:stretch>
            <a:fillRect/>
          </a:stretch>
        </p:blipFill>
        <p:spPr>
          <a:xfrm>
            <a:off x="10179761" y="3843952"/>
            <a:ext cx="1596407" cy="1596407"/>
          </a:xfrm>
          <a:prstGeom prst="rect">
            <a:avLst/>
          </a:prstGeom>
        </p:spPr>
      </p:pic>
    </p:spTree>
    <p:extLst>
      <p:ext uri="{BB962C8B-B14F-4D97-AF65-F5344CB8AC3E}">
        <p14:creationId xmlns:p14="http://schemas.microsoft.com/office/powerpoint/2010/main" val="388790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2"/>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tx1">
                    <a:lumMod val="85000"/>
                    <a:lumOff val="15000"/>
                  </a:schemeClr>
                </a:solidFill>
                <a:latin typeface="Arial Black" panose="020B0A04020102020204" pitchFamily="34" charset="0"/>
              </a:rPr>
              <a:t>2. Risk assessments</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87828" y="1680447"/>
            <a:ext cx="11016343" cy="4585871"/>
          </a:xfrm>
          <a:prstGeom prst="rect">
            <a:avLst/>
          </a:prstGeom>
          <a:noFill/>
        </p:spPr>
        <p:txBody>
          <a:bodyPr wrap="square">
            <a:spAutoFit/>
          </a:bodyPr>
          <a:lstStyle/>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“There was a failure to assess, monitor and mitigate risks relating to the health, safety and welfare of people.” </a:t>
            </a:r>
          </a:p>
          <a:p>
            <a:pPr>
              <a:spcBef>
                <a:spcPts val="600"/>
              </a:spcBef>
              <a:spcAft>
                <a:spcPts val="600"/>
              </a:spcAft>
            </a:pPr>
            <a:r>
              <a:rPr lang="en-GB" i="1" dirty="0">
                <a:solidFill>
                  <a:srgbClr val="069594"/>
                </a:solidFill>
                <a:latin typeface="Arial" panose="020B0604020202020204" pitchFamily="34" charset="0"/>
                <a:cs typeface="Arial" panose="020B0604020202020204" pitchFamily="34" charset="0"/>
              </a:rPr>
              <a:t>“People's risk assessments and care plans did not always contain detailed information for staff to be able to safely manage risks to people.” </a:t>
            </a:r>
          </a:p>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“The provider did not always safely monitor and manage risks to people. Two people continued to lose weight after being referred to the dietician and a plan being put in place.”</a:t>
            </a:r>
          </a:p>
          <a:p>
            <a:pPr>
              <a:spcBef>
                <a:spcPts val="600"/>
              </a:spcBef>
              <a:spcAft>
                <a:spcPts val="600"/>
              </a:spcAft>
            </a:pPr>
            <a:r>
              <a:rPr lang="en-GB" i="1" dirty="0">
                <a:solidFill>
                  <a:srgbClr val="069594"/>
                </a:solidFill>
                <a:latin typeface="Arial" panose="020B0604020202020204" pitchFamily="34" charset="0"/>
                <a:cs typeface="Arial" panose="020B0604020202020204" pitchFamily="34" charset="0"/>
              </a:rPr>
              <a:t>“One person was at risk of choking. There was a risk assessment in place. There was                        guidance in place about how to prevent the person from choking but no guidance around                       what staff should do if the person started to choke. Staff were able to explain the action                                they would take. However, there was a risk that not all staff would know what to do if                                                  an emergency situation arose.” </a:t>
            </a:r>
          </a:p>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“Staff did not always have clear guidance on the actions they should take to protect people from avoidable harm. Risk assessments did not always have the correct information recorded to make sure people received the care and support they needed in the safest way.” </a:t>
            </a:r>
          </a:p>
        </p:txBody>
      </p:sp>
      <p:pic>
        <p:nvPicPr>
          <p:cNvPr id="9" name="Picture 8" descr="Icon&#10;&#10;Description automatically generated">
            <a:extLst>
              <a:ext uri="{FF2B5EF4-FFF2-40B4-BE49-F238E27FC236}">
                <a16:creationId xmlns:a16="http://schemas.microsoft.com/office/drawing/2014/main" id="{6AF681FD-E78A-429E-A691-19DDBEAD9DC1}"/>
              </a:ext>
            </a:extLst>
          </p:cNvPr>
          <p:cNvPicPr>
            <a:picLocks noChangeAspect="1"/>
          </p:cNvPicPr>
          <p:nvPr/>
        </p:nvPicPr>
        <p:blipFill>
          <a:blip r:embed="rId3"/>
          <a:stretch>
            <a:fillRect/>
          </a:stretch>
        </p:blipFill>
        <p:spPr>
          <a:xfrm>
            <a:off x="10027360" y="3581404"/>
            <a:ext cx="1727455" cy="1727455"/>
          </a:xfrm>
          <a:prstGeom prst="rect">
            <a:avLst/>
          </a:prstGeom>
        </p:spPr>
      </p:pic>
    </p:spTree>
    <p:extLst>
      <p:ext uri="{BB962C8B-B14F-4D97-AF65-F5344CB8AC3E}">
        <p14:creationId xmlns:p14="http://schemas.microsoft.com/office/powerpoint/2010/main" val="47495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icon&#10;&#10;Description automatically generated">
            <a:extLst>
              <a:ext uri="{FF2B5EF4-FFF2-40B4-BE49-F238E27FC236}">
                <a16:creationId xmlns:a16="http://schemas.microsoft.com/office/drawing/2014/main" id="{DD2D2F83-9AE1-44E7-BF3B-FFEEC40F0798}"/>
              </a:ext>
            </a:extLst>
          </p:cNvPr>
          <p:cNvPicPr>
            <a:picLocks noChangeAspect="1"/>
          </p:cNvPicPr>
          <p:nvPr/>
        </p:nvPicPr>
        <p:blipFill>
          <a:blip r:embed="rId3"/>
          <a:stretch>
            <a:fillRect/>
          </a:stretch>
        </p:blipFill>
        <p:spPr>
          <a:xfrm>
            <a:off x="10774019" y="218658"/>
            <a:ext cx="1199323" cy="1199323"/>
          </a:xfrm>
          <a:prstGeom prst="rect">
            <a:avLst/>
          </a:prstGeom>
        </p:spPr>
      </p:pic>
      <p:sp>
        <p:nvSpPr>
          <p:cNvPr id="5" name="Text Placeholder 2">
            <a:extLst>
              <a:ext uri="{FF2B5EF4-FFF2-40B4-BE49-F238E27FC236}">
                <a16:creationId xmlns:a16="http://schemas.microsoft.com/office/drawing/2014/main" id="{D2E11572-6807-47A5-9AAE-DD2E59C40A27}"/>
              </a:ext>
            </a:extLst>
          </p:cNvPr>
          <p:cNvSpPr txBox="1">
            <a:spLocks/>
          </p:cNvSpPr>
          <p:nvPr/>
        </p:nvSpPr>
        <p:spPr>
          <a:xfrm>
            <a:off x="515938" y="-221793"/>
            <a:ext cx="9663823" cy="1508726"/>
          </a:xfrm>
          <a:prstGeom prst="rect">
            <a:avLst/>
          </a:prstGeom>
        </p:spPr>
        <p:txBody>
          <a:bodyPr anchor="b"/>
          <a:lstStyle>
            <a:lvl1pPr marL="0" indent="0" algn="ctr" defTabSz="914400" rtl="0" eaLnBrk="1" latinLnBrk="0" hangingPunct="1">
              <a:lnSpc>
                <a:spcPct val="90000"/>
              </a:lnSpc>
              <a:spcBef>
                <a:spcPts val="1000"/>
              </a:spcBef>
              <a:buFont typeface="Arial" panose="020B0604020202020204" pitchFamily="34" charset="0"/>
              <a:buNone/>
              <a:defRPr sz="4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2800" b="1"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GB" dirty="0">
                <a:solidFill>
                  <a:schemeClr val="tx1">
                    <a:lumMod val="85000"/>
                    <a:lumOff val="15000"/>
                  </a:schemeClr>
                </a:solidFill>
                <a:latin typeface="Arial Black" panose="020B0A04020102020204" pitchFamily="34" charset="0"/>
              </a:rPr>
              <a:t>1. Quality assurance</a:t>
            </a:r>
            <a:r>
              <a:rPr kumimoji="0" lang="en-US" sz="4400" b="1" i="0" u="none" strike="noStrike" kern="1200" cap="none" spc="0" normalizeH="0" baseline="0" noProof="0" dirty="0">
                <a:ln>
                  <a:noFill/>
                </a:ln>
                <a:solidFill>
                  <a:srgbClr val="FFCC66"/>
                </a:solidFill>
                <a:effectLst/>
                <a:uLnTx/>
                <a:uFillTx/>
                <a:latin typeface="Stencil" pitchFamily="82" charset="77"/>
                <a:ea typeface="+mn-ea"/>
                <a:cs typeface="Arial Black" panose="020B0604020202020204" pitchFamily="34" charset="0"/>
              </a:rPr>
              <a:t>.</a:t>
            </a:r>
            <a:endParaRPr lang="en-US" dirty="0">
              <a:solidFill>
                <a:schemeClr val="tx1">
                  <a:lumMod val="85000"/>
                  <a:lumOff val="15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6BA83C36-BB2F-40CA-B25C-C8CE0F8BB49F}"/>
              </a:ext>
            </a:extLst>
          </p:cNvPr>
          <p:cNvSpPr txBox="1"/>
          <p:nvPr/>
        </p:nvSpPr>
        <p:spPr>
          <a:xfrm>
            <a:off x="587828" y="1582476"/>
            <a:ext cx="11016343" cy="4893647"/>
          </a:xfrm>
          <a:prstGeom prst="rect">
            <a:avLst/>
          </a:prstGeom>
          <a:noFill/>
        </p:spPr>
        <p:txBody>
          <a:bodyPr wrap="square">
            <a:spAutoFit/>
          </a:bodyPr>
          <a:lstStyle/>
          <a:p>
            <a:pPr>
              <a:spcBef>
                <a:spcPts val="600"/>
              </a:spcBef>
              <a:spcAft>
                <a:spcPts val="600"/>
              </a:spcAft>
            </a:pPr>
            <a:r>
              <a:rPr lang="en-GB" i="1" dirty="0">
                <a:solidFill>
                  <a:srgbClr val="069594"/>
                </a:solidFill>
                <a:latin typeface="Arial" panose="020B0604020202020204" pitchFamily="34" charset="0"/>
                <a:cs typeface="Arial" panose="020B0604020202020204" pitchFamily="34" charset="0"/>
              </a:rPr>
              <a:t>“Governance processes were not effective in identifying some service shortfalls. There was not an adequate process for assessing and monitoring the quality of the services provided or to ensure that records were accurate and complete.”</a:t>
            </a:r>
          </a:p>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“Systems and processes for audit and quality assurance were in place but had not been fully utilised. Areas for improvement had not been fully explored at the time of this inspection.”</a:t>
            </a:r>
          </a:p>
          <a:p>
            <a:pPr>
              <a:spcBef>
                <a:spcPts val="600"/>
              </a:spcBef>
              <a:spcAft>
                <a:spcPts val="600"/>
              </a:spcAft>
            </a:pPr>
            <a:r>
              <a:rPr lang="en-GB" i="1" dirty="0">
                <a:solidFill>
                  <a:srgbClr val="069594"/>
                </a:solidFill>
                <a:latin typeface="Arial" panose="020B0604020202020204" pitchFamily="34" charset="0"/>
                <a:cs typeface="Arial" panose="020B0604020202020204" pitchFamily="34" charset="0"/>
              </a:rPr>
              <a:t>“The provider had day to day oversight of the service but lacked robust governance systems which would provide them with assurances that people's care needs were being delivered safely and effectively.”</a:t>
            </a:r>
          </a:p>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“Systems to monitor the quality of the service were not robust.”</a:t>
            </a:r>
          </a:p>
          <a:p>
            <a:pPr>
              <a:spcBef>
                <a:spcPts val="600"/>
              </a:spcBef>
              <a:spcAft>
                <a:spcPts val="600"/>
              </a:spcAft>
            </a:pPr>
            <a:r>
              <a:rPr lang="en-GB" i="1" dirty="0">
                <a:solidFill>
                  <a:srgbClr val="069594"/>
                </a:solidFill>
                <a:latin typeface="Arial" panose="020B0604020202020204" pitchFamily="34" charset="0"/>
                <a:cs typeface="Arial" panose="020B0604020202020204" pitchFamily="34" charset="0"/>
              </a:rPr>
              <a:t>“Leadership and governance of the service were not effective in identifying some                                     service shortfalls.”</a:t>
            </a:r>
          </a:p>
          <a:p>
            <a:pPr>
              <a:spcBef>
                <a:spcPts val="600"/>
              </a:spcBef>
              <a:spcAft>
                <a:spcPts val="600"/>
              </a:spcAft>
            </a:pPr>
            <a:r>
              <a:rPr lang="en-GB" i="1" dirty="0">
                <a:solidFill>
                  <a:schemeClr val="tx1">
                    <a:lumMod val="85000"/>
                    <a:lumOff val="15000"/>
                  </a:schemeClr>
                </a:solidFill>
                <a:latin typeface="Arial" panose="020B0604020202020204" pitchFamily="34" charset="0"/>
                <a:cs typeface="Arial" panose="020B0604020202020204" pitchFamily="34" charset="0"/>
              </a:rPr>
              <a:t>“There was a failure to evidence the outcome of these audits had been used to drive                            improvements and mitigate further risks to people.”</a:t>
            </a:r>
          </a:p>
          <a:p>
            <a:pPr>
              <a:spcBef>
                <a:spcPts val="600"/>
              </a:spcBef>
              <a:spcAft>
                <a:spcPts val="600"/>
              </a:spcAft>
            </a:pPr>
            <a:r>
              <a:rPr lang="en-GB" i="1" dirty="0">
                <a:solidFill>
                  <a:srgbClr val="069594"/>
                </a:solidFill>
                <a:latin typeface="Arial" panose="020B0604020202020204" pitchFamily="34" charset="0"/>
                <a:cs typeface="Arial" panose="020B0604020202020204" pitchFamily="34" charset="0"/>
              </a:rPr>
              <a:t>“There was a lack of effective oversight and monitoring of the service. Strategic governance and quality monitoring processes had failed to ensure compliance with regulations.” </a:t>
            </a:r>
          </a:p>
        </p:txBody>
      </p:sp>
      <p:pic>
        <p:nvPicPr>
          <p:cNvPr id="7" name="Picture 6" descr="Icon&#10;&#10;Description automatically generated">
            <a:extLst>
              <a:ext uri="{FF2B5EF4-FFF2-40B4-BE49-F238E27FC236}">
                <a16:creationId xmlns:a16="http://schemas.microsoft.com/office/drawing/2014/main" id="{C7BF9A01-0577-4C4D-95D5-3B607A43D743}"/>
              </a:ext>
            </a:extLst>
          </p:cNvPr>
          <p:cNvPicPr>
            <a:picLocks noChangeAspect="1"/>
          </p:cNvPicPr>
          <p:nvPr/>
        </p:nvPicPr>
        <p:blipFill>
          <a:blip r:embed="rId4"/>
          <a:stretch>
            <a:fillRect/>
          </a:stretch>
        </p:blipFill>
        <p:spPr>
          <a:xfrm>
            <a:off x="10070903" y="4029299"/>
            <a:ext cx="1727455" cy="1727455"/>
          </a:xfrm>
          <a:prstGeom prst="rect">
            <a:avLst/>
          </a:prstGeom>
        </p:spPr>
      </p:pic>
    </p:spTree>
    <p:extLst>
      <p:ext uri="{BB962C8B-B14F-4D97-AF65-F5344CB8AC3E}">
        <p14:creationId xmlns:p14="http://schemas.microsoft.com/office/powerpoint/2010/main" val="110945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0725A1599B1248BA363C0917D07236" ma:contentTypeVersion="16" ma:contentTypeDescription="Create a new document." ma:contentTypeScope="" ma:versionID="ec76797d256a619a596dc924f0bf510d">
  <xsd:schema xmlns:xsd="http://www.w3.org/2001/XMLSchema" xmlns:xs="http://www.w3.org/2001/XMLSchema" xmlns:p="http://schemas.microsoft.com/office/2006/metadata/properties" xmlns:ns1="http://schemas.microsoft.com/sharepoint/v3" xmlns:ns3="bf5197b9-f39a-44db-8343-4d4533b5d4c9" xmlns:ns4="c2012582-e54a-40a6-8d7a-6cbb406bc537" targetNamespace="http://schemas.microsoft.com/office/2006/metadata/properties" ma:root="true" ma:fieldsID="dd87a3f5d6ad24320edf0c9ef54ce00b" ns1:_="" ns3:_="" ns4:_="">
    <xsd:import namespace="http://schemas.microsoft.com/sharepoint/v3"/>
    <xsd:import namespace="bf5197b9-f39a-44db-8343-4d4533b5d4c9"/>
    <xsd:import namespace="c2012582-e54a-40a6-8d7a-6cbb406bc537"/>
    <xsd:element name="properties">
      <xsd:complexType>
        <xsd:sequence>
          <xsd:element name="documentManagement">
            <xsd:complexType>
              <xsd:all>
                <xsd:element ref="ns3:SharedWithUsers" minOccurs="0"/>
                <xsd:element ref="ns3:SharingHintHash" minOccurs="0"/>
                <xsd:element ref="ns3:SharedWithDetails"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1:_ip_UnifiedCompliancePolicyProperties" minOccurs="0"/>
                <xsd:element ref="ns1:_ip_UnifiedCompliancePolicyUIActio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5197b9-f39a-44db-8343-4d4533b5d4c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012582-e54a-40a6-8d7a-6cbb406bc53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264C5C-F9F1-4CFB-9AB7-A4FAEA5F38BC}">
  <ds:schemaRefs>
    <ds:schemaRef ds:uri="http://schemas.microsoft.com/sharepoint/v3/contenttype/forms"/>
  </ds:schemaRefs>
</ds:datastoreItem>
</file>

<file path=customXml/itemProps2.xml><?xml version="1.0" encoding="utf-8"?>
<ds:datastoreItem xmlns:ds="http://schemas.openxmlformats.org/officeDocument/2006/customXml" ds:itemID="{2535F282-D4E6-4AE1-AB06-1DC8D89FE8E3}">
  <ds:schemaRefs>
    <ds:schemaRef ds:uri="http://schemas.microsoft.com/sharepoint/v3"/>
    <ds:schemaRef ds:uri="http://purl.org/dc/elements/1.1/"/>
    <ds:schemaRef ds:uri="http://purl.org/dc/terms/"/>
    <ds:schemaRef ds:uri="http://schemas.microsoft.com/office/2006/metadata/properties"/>
    <ds:schemaRef ds:uri="c2012582-e54a-40a6-8d7a-6cbb406bc537"/>
    <ds:schemaRef ds:uri="bf5197b9-f39a-44db-8343-4d4533b5d4c9"/>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F90FAC-9873-4B60-8FF7-376B1FF0E9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f5197b9-f39a-44db-8343-4d4533b5d4c9"/>
    <ds:schemaRef ds:uri="c2012582-e54a-40a6-8d7a-6cbb406bc5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572</TotalTime>
  <Words>2011</Words>
  <Application>Microsoft Office PowerPoint</Application>
  <PresentationFormat>Widescreen</PresentationFormat>
  <Paragraphs>242</Paragraphs>
  <Slides>19</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Arial Black</vt:lpstr>
      <vt:lpstr>Calibri</vt:lpstr>
      <vt:lpstr>Calibri Light</vt:lpstr>
      <vt:lpstr>Source Sans Pro</vt:lpstr>
      <vt:lpstr>Stencil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Four key areas.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Savage</dc:creator>
  <cp:lastModifiedBy>Mick Feather</cp:lastModifiedBy>
  <cp:revision>23</cp:revision>
  <dcterms:created xsi:type="dcterms:W3CDTF">2021-10-11T14:16:05Z</dcterms:created>
  <dcterms:modified xsi:type="dcterms:W3CDTF">2022-09-05T13:47:30Z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0x010100DF0725A1599B1248BA363C0917D07236</vt:lpwstr>
  </property>
</Properties>
</file>