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1867" r:id="rId2"/>
    <p:sldId id="1868" r:id="rId3"/>
    <p:sldId id="186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5631B-2970-2707-5CCF-2E1F0394DE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115CA1-2AF5-799D-F48C-8F6FC57755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5A7998-6178-8A90-525E-4FECB1320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1612E-ED1E-490B-BCEF-E1675D111EF6}" type="datetimeFigureOut">
              <a:rPr lang="en-GB" smtClean="0"/>
              <a:t>28/09/2022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4B9E2E-E9E3-8C99-1C9D-14AAC931A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82074-6567-CB04-B630-A2706F624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9B51-FD6D-48BA-8DA6-7C29827BFA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005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021CD-198C-3E72-6124-17FE86410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34B372-67CF-3A93-2BAF-BAE75AD41A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925B0E-49BA-B31B-3846-93720B0B0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1612E-ED1E-490B-BCEF-E1675D111EF6}" type="datetimeFigureOut">
              <a:rPr lang="en-GB" smtClean="0"/>
              <a:t>28/09/2022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D4AD2B-9064-C55B-42FB-EE3F3384D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9181EA-63F2-4E8E-BE4F-FCCEF011E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9B51-FD6D-48BA-8DA6-7C29827BFA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4218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1AFBB96-8633-A42A-68CE-28CD7E1339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298634-03A7-ABEF-BA9F-E4FA0F406D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B6DBDC-BA64-3859-EA02-BD3A5C599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1612E-ED1E-490B-BCEF-E1675D111EF6}" type="datetimeFigureOut">
              <a:rPr lang="en-GB" smtClean="0"/>
              <a:t>28/09/2022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A27035-3CCB-627A-ECB7-A848591FA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9ACE75-DE3F-E570-6B14-A60F4B628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9B51-FD6D-48BA-8DA6-7C29827BFA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9749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193CC-AED9-606F-D1BB-B40C695C42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B918E3-B06F-A905-CA54-4FB8B3524A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E5FD22-A529-E0B2-74C7-88888F63C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1612E-ED1E-490B-BCEF-E1675D111EF6}" type="datetimeFigureOut">
              <a:rPr lang="en-GB" smtClean="0"/>
              <a:t>28/09/2022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9C8A5E-2101-E9BF-A3B1-8FA1C954A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667198-5E4F-FBCC-D8A9-9A5E5D26B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9B51-FD6D-48BA-8DA6-7C29827BFA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2522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70477-DC9C-35CF-CED6-046AC65652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7D2A55-1577-68F0-1AD5-201E347D44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D81F53-BD3C-1E51-B475-CA598C1A4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1612E-ED1E-490B-BCEF-E1675D111EF6}" type="datetimeFigureOut">
              <a:rPr lang="en-GB" smtClean="0"/>
              <a:t>28/09/2022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7E2BD6-E375-7936-E7CD-CE4B9934C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3529FC-FF8C-28F7-BA4A-0E0251036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9B51-FD6D-48BA-8DA6-7C29827BFA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976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2E486-F7DC-918C-23CD-14780EFB5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FAFB39-3026-1C88-0BC0-E4125FA7B5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A105F2-32F7-2050-D3FB-B03796B699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62618C-0742-C685-35EC-EC42AD8AC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1612E-ED1E-490B-BCEF-E1675D111EF6}" type="datetimeFigureOut">
              <a:rPr lang="en-GB" smtClean="0"/>
              <a:t>28/09/2022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228214-AF4A-5D7B-3783-1E2E1A724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78A165-D2F1-5186-D9A7-F39CE079E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9B51-FD6D-48BA-8DA6-7C29827BFA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1010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F1D56-F24A-D6D5-F5ED-A3E82B3B9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C2C307-C97A-17E8-442B-1D6FD7831E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4C6C73-B914-3573-0487-D7A66F715D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8F89DA-2DD4-40B6-A7F7-AFEBDDFA20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9B8578-7909-E8B5-E3FA-B0BC907CC9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F995A73-2F4C-4EA6-335E-3EDA87D9B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1612E-ED1E-490B-BCEF-E1675D111EF6}" type="datetimeFigureOut">
              <a:rPr lang="en-GB" smtClean="0"/>
              <a:t>28/09/2022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8C0188A-835A-ECC4-1202-56F5F621C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46E112-61F6-5001-CAC5-8EDAF7EEF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9B51-FD6D-48BA-8DA6-7C29827BFA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4620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FF15D9-BBA1-F9B5-51F5-701B7DD20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2C9B02-BCBD-A341-B2FB-BF16CA1FC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1612E-ED1E-490B-BCEF-E1675D111EF6}" type="datetimeFigureOut">
              <a:rPr lang="en-GB" smtClean="0"/>
              <a:t>28/09/2022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5A0769-1C51-D063-39D3-3E36E0638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A2D91C-7582-96F3-07B3-958D5A3D2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9B51-FD6D-48BA-8DA6-7C29827BFA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3495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8B1D02-1780-C39B-9EFB-3768B0393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1612E-ED1E-490B-BCEF-E1675D111EF6}" type="datetimeFigureOut">
              <a:rPr lang="en-GB" smtClean="0"/>
              <a:t>28/09/2022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667CFD-04E1-6D63-71E3-AA820DEA3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4E12CF-A5FF-4DBD-B39E-490B93E5E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9B51-FD6D-48BA-8DA6-7C29827BFA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4003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36A3FA-5060-F5A1-E35A-A837808C8B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647C0C-6083-8C64-9934-9741B3679A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1C4F18-3C04-A63A-DE41-6958A0BF03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664196-A89B-806E-80CD-AC3CCE549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1612E-ED1E-490B-BCEF-E1675D111EF6}" type="datetimeFigureOut">
              <a:rPr lang="en-GB" smtClean="0"/>
              <a:t>28/09/2022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BFB49C-28B0-C172-7BD8-246738667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3AB268-7BDF-7237-19A6-C962ADEBC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9B51-FD6D-48BA-8DA6-7C29827BFA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0041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D26A80-E402-C926-1F82-ED68427ABA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3C3061-F7C0-75CB-FFC9-91B51BE0D9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ED1102-AB03-3466-BC4B-E836686F18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F44C2E-25ED-E131-795C-E14E31F3A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1612E-ED1E-490B-BCEF-E1675D111EF6}" type="datetimeFigureOut">
              <a:rPr lang="en-GB" smtClean="0"/>
              <a:t>28/09/2022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50B2CD-83C7-156C-5E8F-3593400A3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D424EE-758D-1F52-FB30-22C825D75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9B51-FD6D-48BA-8DA6-7C29827BFA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7653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38F618-2449-B160-1F6A-25D323A60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745A0D-B188-3041-4DDA-F0058061F6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D69D1-9656-61BB-C5FD-A744A7545A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01612E-ED1E-490B-BCEF-E1675D111EF6}" type="datetimeFigureOut">
              <a:rPr lang="en-GB" smtClean="0"/>
              <a:t>28/09/2022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FAAA31-D2E3-240B-5609-5C95890073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B5010D-13C6-DF63-E2A6-DA671749D9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A9B51-FD6D-48BA-8DA6-7C29827BFA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3472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microsoft.com/office/2007/relationships/hdphoto" Target="../media/hdphoto3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, icon&#10;&#10;Description automatically generated">
            <a:extLst>
              <a:ext uri="{FF2B5EF4-FFF2-40B4-BE49-F238E27FC236}">
                <a16:creationId xmlns:a16="http://schemas.microsoft.com/office/drawing/2014/main" id="{37B011F7-85A2-40BC-8429-91BDFDEF04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4019" y="218658"/>
            <a:ext cx="1199323" cy="1199323"/>
          </a:xfrm>
          <a:prstGeom prst="rect">
            <a:avLst/>
          </a:prstGeom>
        </p:spPr>
      </p:pic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11DFB6F7-2E78-4106-BDD6-35A91EE37C66}"/>
              </a:ext>
            </a:extLst>
          </p:cNvPr>
          <p:cNvSpPr txBox="1">
            <a:spLocks/>
          </p:cNvSpPr>
          <p:nvPr/>
        </p:nvSpPr>
        <p:spPr>
          <a:xfrm>
            <a:off x="515938" y="-221793"/>
            <a:ext cx="9663823" cy="1508726"/>
          </a:xfrm>
          <a:prstGeom prst="rect">
            <a:avLst/>
          </a:prstGeom>
        </p:spPr>
        <p:txBody>
          <a:bodyPr anchor="b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400" b="1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800" b="1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800" b="1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800" b="1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800" b="1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Arial Black" panose="020B0604020202020204" pitchFamily="34" charset="0"/>
              </a:rPr>
              <a:t>Participation time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CC66"/>
                </a:solidFill>
                <a:effectLst/>
                <a:uLnTx/>
                <a:uFillTx/>
                <a:latin typeface="Stencil" pitchFamily="82" charset="77"/>
                <a:ea typeface="+mn-ea"/>
                <a:cs typeface="Arial Black" panose="020B0604020202020204" pitchFamily="34" charset="0"/>
              </a:rPr>
              <a:t>!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AF8B25D8-54C7-48EF-889C-568ED778E784}"/>
              </a:ext>
            </a:extLst>
          </p:cNvPr>
          <p:cNvSpPr/>
          <p:nvPr/>
        </p:nvSpPr>
        <p:spPr>
          <a:xfrm>
            <a:off x="515938" y="2394856"/>
            <a:ext cx="1676400" cy="1676400"/>
          </a:xfrm>
          <a:prstGeom prst="ellipse">
            <a:avLst/>
          </a:prstGeom>
          <a:solidFill>
            <a:srgbClr val="0695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14CB5BF9-520B-4064-941F-A209D7D37380}"/>
              </a:ext>
            </a:extLst>
          </p:cNvPr>
          <p:cNvSpPr txBox="1">
            <a:spLocks/>
          </p:cNvSpPr>
          <p:nvPr/>
        </p:nvSpPr>
        <p:spPr>
          <a:xfrm>
            <a:off x="450966" y="4347518"/>
            <a:ext cx="1817574" cy="12477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indent="0" algn="ctr" defTabSz="914400" rtl="0" eaLnBrk="1" latinLnBrk="0" hangingPunct="1">
              <a:buNone/>
              <a:defRPr sz="1000" b="0" i="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buNone/>
              <a:defRPr sz="12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buNone/>
              <a:defRPr sz="12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buNone/>
              <a:defRPr sz="12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buNone/>
              <a:defRPr sz="12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What do you do to maintain quality assurance?</a:t>
            </a:r>
          </a:p>
        </p:txBody>
      </p:sp>
      <p:pic>
        <p:nvPicPr>
          <p:cNvPr id="17" name="Picture 16" descr="Icon&#10;&#10;Description automatically generated with low confidence">
            <a:extLst>
              <a:ext uri="{FF2B5EF4-FFF2-40B4-BE49-F238E27FC236}">
                <a16:creationId xmlns:a16="http://schemas.microsoft.com/office/drawing/2014/main" id="{FDA57E7A-04E3-4901-AE58-87B402DBA5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16217" y="2695135"/>
            <a:ext cx="1075841" cy="107584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D4A6754-9FCB-D6D3-F552-EA36DB32BE46}"/>
              </a:ext>
            </a:extLst>
          </p:cNvPr>
          <p:cNvSpPr txBox="1"/>
          <p:nvPr/>
        </p:nvSpPr>
        <p:spPr>
          <a:xfrm>
            <a:off x="3222594" y="1215582"/>
            <a:ext cx="8050922" cy="59708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Quality Officers are auditing and they are giving you recommendations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Survey to staff, relatives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Meeting with staff, residents and relatives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Training for staff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Spot checks and monthly checks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Supervisions and appraisals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Recruiting the right candidates for the job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Training –ongoing and up to date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Induction process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Staff supervision (spot checks)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Quality Audits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Feedback –staff and external- ask service users about their service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Complaints Procedure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Up to date policies and procedures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Incident reporting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Risk Assessments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Review daily care notes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MAR sheets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RM goes out herself to spot check rather than phone review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Whats App group for staff/family –helps community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Proactive to warn CQC of problems/issues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Managers observations of staff in care home </a:t>
            </a:r>
            <a:r>
              <a:rPr lang="en-GB" sz="1400" dirty="0" err="1"/>
              <a:t>e.g</a:t>
            </a:r>
            <a:r>
              <a:rPr lang="en-GB" sz="1400" dirty="0"/>
              <a:t> watch medication procedure and identify any problems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Ensure recruitment provides suitable staff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Training matrix to keep on top of training updates/ set pass marks or retake training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Employ spare carer to cover any absences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0834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, icon&#10;&#10;Description automatically generated">
            <a:extLst>
              <a:ext uri="{FF2B5EF4-FFF2-40B4-BE49-F238E27FC236}">
                <a16:creationId xmlns:a16="http://schemas.microsoft.com/office/drawing/2014/main" id="{37B011F7-85A2-40BC-8429-91BDFDEF04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4019" y="218658"/>
            <a:ext cx="1199323" cy="1199323"/>
          </a:xfrm>
          <a:prstGeom prst="rect">
            <a:avLst/>
          </a:prstGeom>
        </p:spPr>
      </p:pic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11DFB6F7-2E78-4106-BDD6-35A91EE37C66}"/>
              </a:ext>
            </a:extLst>
          </p:cNvPr>
          <p:cNvSpPr txBox="1">
            <a:spLocks/>
          </p:cNvSpPr>
          <p:nvPr/>
        </p:nvSpPr>
        <p:spPr>
          <a:xfrm>
            <a:off x="515938" y="-221793"/>
            <a:ext cx="9663823" cy="1508726"/>
          </a:xfrm>
          <a:prstGeom prst="rect">
            <a:avLst/>
          </a:prstGeom>
        </p:spPr>
        <p:txBody>
          <a:bodyPr anchor="b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400" b="1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800" b="1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800" b="1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800" b="1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800" b="1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Arial Black" panose="020B0604020202020204" pitchFamily="34" charset="0"/>
              </a:rPr>
              <a:t>Participation time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CC66"/>
                </a:solidFill>
                <a:effectLst/>
                <a:uLnTx/>
                <a:uFillTx/>
                <a:latin typeface="Stencil" pitchFamily="82" charset="77"/>
                <a:ea typeface="+mn-ea"/>
                <a:cs typeface="Arial Black" panose="020B0604020202020204" pitchFamily="34" charset="0"/>
              </a:rPr>
              <a:t>!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0C11CF94-2418-4367-B07A-61959CA0D0BD}"/>
              </a:ext>
            </a:extLst>
          </p:cNvPr>
          <p:cNvSpPr/>
          <p:nvPr/>
        </p:nvSpPr>
        <p:spPr>
          <a:xfrm>
            <a:off x="330694" y="2371902"/>
            <a:ext cx="1676400" cy="1676400"/>
          </a:xfrm>
          <a:prstGeom prst="ellipse">
            <a:avLst/>
          </a:prstGeom>
          <a:solidFill>
            <a:srgbClr val="FFEB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EE322DF1-1016-4FA4-9F42-CEABDB403F0C}"/>
              </a:ext>
            </a:extLst>
          </p:cNvPr>
          <p:cNvSpPr txBox="1">
            <a:spLocks/>
          </p:cNvSpPr>
          <p:nvPr/>
        </p:nvSpPr>
        <p:spPr>
          <a:xfrm>
            <a:off x="260106" y="4190333"/>
            <a:ext cx="1817574" cy="9429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indent="0" algn="ctr" defTabSz="914400" rtl="0" eaLnBrk="1" latinLnBrk="0" hangingPunct="1">
              <a:buNone/>
              <a:defRPr sz="1000" b="0" i="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buNone/>
              <a:defRPr sz="12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buNone/>
              <a:defRPr sz="12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buNone/>
              <a:defRPr sz="12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buNone/>
              <a:defRPr sz="12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What audits do you complete? </a:t>
            </a:r>
          </a:p>
        </p:txBody>
      </p:sp>
      <p:pic>
        <p:nvPicPr>
          <p:cNvPr id="16" name="Picture 15" descr="Graphical user interface&#10;&#10;Description automatically generated with low confidence">
            <a:extLst>
              <a:ext uri="{FF2B5EF4-FFF2-40B4-BE49-F238E27FC236}">
                <a16:creationId xmlns:a16="http://schemas.microsoft.com/office/drawing/2014/main" id="{38A8905E-9D8D-476D-9A0B-8936314612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30973" y="2601161"/>
            <a:ext cx="1075841" cy="107584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322F27F-785E-861A-9ABA-A4F19C8859FE}"/>
              </a:ext>
            </a:extLst>
          </p:cNvPr>
          <p:cNvSpPr txBox="1"/>
          <p:nvPr/>
        </p:nvSpPr>
        <p:spPr>
          <a:xfrm>
            <a:off x="3156807" y="1924643"/>
            <a:ext cx="8704499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Medication –pick 20% of service users and go through everything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Infection Control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Health and Safety/Fire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Care Plans/Care Records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Document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Recruitment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Compliance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Time and attendance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Electronic notes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Review Call monitoring data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MAR charts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Finance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Staff files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Have monthly audits picked up any errors?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Monitor quality of documentation </a:t>
            </a:r>
            <a:r>
              <a:rPr lang="en-GB" dirty="0" err="1"/>
              <a:t>e.g</a:t>
            </a:r>
            <a:r>
              <a:rPr lang="en-GB" dirty="0"/>
              <a:t> care notes poor quality/poor language or illegible</a:t>
            </a:r>
          </a:p>
        </p:txBody>
      </p:sp>
    </p:spTree>
    <p:extLst>
      <p:ext uri="{BB962C8B-B14F-4D97-AF65-F5344CB8AC3E}">
        <p14:creationId xmlns:p14="http://schemas.microsoft.com/office/powerpoint/2010/main" val="1714214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, icon&#10;&#10;Description automatically generated">
            <a:extLst>
              <a:ext uri="{FF2B5EF4-FFF2-40B4-BE49-F238E27FC236}">
                <a16:creationId xmlns:a16="http://schemas.microsoft.com/office/drawing/2014/main" id="{37B011F7-85A2-40BC-8429-91BDFDEF04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4019" y="218658"/>
            <a:ext cx="1199323" cy="1199323"/>
          </a:xfrm>
          <a:prstGeom prst="rect">
            <a:avLst/>
          </a:prstGeom>
        </p:spPr>
      </p:pic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11DFB6F7-2E78-4106-BDD6-35A91EE37C66}"/>
              </a:ext>
            </a:extLst>
          </p:cNvPr>
          <p:cNvSpPr txBox="1">
            <a:spLocks/>
          </p:cNvSpPr>
          <p:nvPr/>
        </p:nvSpPr>
        <p:spPr>
          <a:xfrm>
            <a:off x="515938" y="-221793"/>
            <a:ext cx="9663823" cy="1508726"/>
          </a:xfrm>
          <a:prstGeom prst="rect">
            <a:avLst/>
          </a:prstGeom>
        </p:spPr>
        <p:txBody>
          <a:bodyPr anchor="b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400" b="1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800" b="1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800" b="1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800" b="1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800" b="1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Arial Black" panose="020B0604020202020204" pitchFamily="34" charset="0"/>
              </a:rPr>
              <a:t>Participation time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CC66"/>
                </a:solidFill>
                <a:effectLst/>
                <a:uLnTx/>
                <a:uFillTx/>
                <a:latin typeface="Stencil" pitchFamily="82" charset="77"/>
                <a:ea typeface="+mn-ea"/>
                <a:cs typeface="Arial Black" panose="020B0604020202020204" pitchFamily="34" charset="0"/>
              </a:rPr>
              <a:t>!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937F9906-913F-4972-B143-889257BC0456}"/>
              </a:ext>
            </a:extLst>
          </p:cNvPr>
          <p:cNvSpPr/>
          <p:nvPr/>
        </p:nvSpPr>
        <p:spPr>
          <a:xfrm>
            <a:off x="478187" y="2415885"/>
            <a:ext cx="1676400" cy="1676400"/>
          </a:xfrm>
          <a:prstGeom prst="ellipse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E898D972-76B2-4C04-9173-6645C1CA80D3}"/>
              </a:ext>
            </a:extLst>
          </p:cNvPr>
          <p:cNvSpPr txBox="1">
            <a:spLocks/>
          </p:cNvSpPr>
          <p:nvPr/>
        </p:nvSpPr>
        <p:spPr>
          <a:xfrm>
            <a:off x="356287" y="4392564"/>
            <a:ext cx="1920197" cy="9429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indent="0" algn="ctr" defTabSz="914400" rtl="0" eaLnBrk="1" latinLnBrk="0" hangingPunct="1">
              <a:buNone/>
              <a:defRPr sz="1000" b="0" i="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buNone/>
              <a:defRPr sz="12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buNone/>
              <a:defRPr sz="12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buNone/>
              <a:defRPr sz="12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buNone/>
              <a:defRPr sz="12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Do you document the improvements?</a:t>
            </a:r>
          </a:p>
        </p:txBody>
      </p:sp>
      <p:pic>
        <p:nvPicPr>
          <p:cNvPr id="19" name="Picture 18" descr="Icon&#10;&#10;Description automatically generated">
            <a:extLst>
              <a:ext uri="{FF2B5EF4-FFF2-40B4-BE49-F238E27FC236}">
                <a16:creationId xmlns:a16="http://schemas.microsoft.com/office/drawing/2014/main" id="{B565622F-DB32-471F-9E54-F71FB5E57F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78466" y="2716164"/>
            <a:ext cx="1075841" cy="107584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A722220-7C78-3109-9CA7-D8C9A8A8A142}"/>
              </a:ext>
            </a:extLst>
          </p:cNvPr>
          <p:cNvSpPr txBox="1"/>
          <p:nvPr/>
        </p:nvSpPr>
        <p:spPr>
          <a:xfrm>
            <a:off x="3675355" y="2601157"/>
            <a:ext cx="796269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Yes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Yes and action plans completed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Document in service user’s file any concerns and actions taken to address them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Can be difficult to identify and “prove” actions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Effective practice session in meetings –documented in minutes of meeting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In care homes – loads of monitoring and auditing. Checked by RM –need action </a:t>
            </a:r>
          </a:p>
          <a:p>
            <a:r>
              <a:rPr lang="en-GB" dirty="0"/>
              <a:t>      plans with dates, sign off and who is responsible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27690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322</Words>
  <Application>Microsoft Office PowerPoint</Application>
  <PresentationFormat>Widescreen</PresentationFormat>
  <Paragraphs>53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Arial Black</vt:lpstr>
      <vt:lpstr>Calibri</vt:lpstr>
      <vt:lpstr>Calibri Light</vt:lpstr>
      <vt:lpstr>Stencil</vt:lpstr>
      <vt:lpstr>Office Theme</vt:lpstr>
      <vt:lpstr>PowerPoint Presentation</vt:lpstr>
      <vt:lpstr>PowerPoint Presentation</vt:lpstr>
      <vt:lpstr>PowerPoint Presentation</vt:lpstr>
    </vt:vector>
  </TitlesOfParts>
  <Company>Citation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Mick Feather</dc:creator>
  <cp:lastModifiedBy>Peter</cp:lastModifiedBy>
  <cp:revision>1</cp:revision>
  <dcterms:created xsi:type="dcterms:W3CDTF">2022-09-22T08:43:45Z</dcterms:created>
  <dcterms:modified xsi:type="dcterms:W3CDTF">2022-09-28T07:12:09Z</dcterms:modified>
</cp:coreProperties>
</file>