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theme/theme11.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82" r:id="rId5"/>
    <p:sldMasterId id="2147483684" r:id="rId6"/>
    <p:sldMasterId id="2147483731" r:id="rId7"/>
    <p:sldMasterId id="2147483735" r:id="rId8"/>
    <p:sldMasterId id="2147483744" r:id="rId9"/>
    <p:sldMasterId id="2147483748" r:id="rId10"/>
    <p:sldMasterId id="2147483751" r:id="rId11"/>
    <p:sldMasterId id="2147483762" r:id="rId12"/>
    <p:sldMasterId id="2147483766" r:id="rId13"/>
    <p:sldMasterId id="2147483774" r:id="rId14"/>
    <p:sldMasterId id="2147483777" r:id="rId15"/>
    <p:sldMasterId id="2147483780" r:id="rId16"/>
    <p:sldMasterId id="2147483784" r:id="rId17"/>
    <p:sldMasterId id="2147483794" r:id="rId18"/>
    <p:sldMasterId id="2147483805" r:id="rId19"/>
    <p:sldMasterId id="2147483808" r:id="rId20"/>
    <p:sldMasterId id="2147483817" r:id="rId21"/>
  </p:sldMasterIdLst>
  <p:notesMasterIdLst>
    <p:notesMasterId r:id="rId29"/>
  </p:notesMasterIdLst>
  <p:handoutMasterIdLst>
    <p:handoutMasterId r:id="rId30"/>
  </p:handoutMasterIdLst>
  <p:sldIdLst>
    <p:sldId id="470" r:id="rId22"/>
    <p:sldId id="476" r:id="rId23"/>
    <p:sldId id="477" r:id="rId24"/>
    <p:sldId id="1319" r:id="rId25"/>
    <p:sldId id="843" r:id="rId26"/>
    <p:sldId id="1321" r:id="rId27"/>
    <p:sldId id="311"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87722"/>
    <a:srgbClr val="FFB81C"/>
    <a:srgbClr val="A20067"/>
    <a:srgbClr val="003057"/>
    <a:srgbClr val="008C95"/>
    <a:srgbClr val="CACACA"/>
    <a:srgbClr val="BA0C2F"/>
    <a:srgbClr val="00A651"/>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03DEB-115E-4AA8-AC69-93B65C2F0364}" v="8" dt="2022-06-29T09:03:21.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autoAdjust="0"/>
    <p:restoredTop sz="76244" autoAdjust="0"/>
  </p:normalViewPr>
  <p:slideViewPr>
    <p:cSldViewPr snapToGrid="0" snapToObjects="1">
      <p:cViewPr varScale="1">
        <p:scale>
          <a:sx n="61" d="100"/>
          <a:sy n="61" d="100"/>
        </p:scale>
        <p:origin x="1608"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nthony" userId="f310918a-a104-4d78-8ecd-7edaca9f1028" providerId="ADAL" clId="{71203DEB-115E-4AA8-AC69-93B65C2F0364}"/>
    <pc:docChg chg="undo custSel delSld modSld">
      <pc:chgData name="Laura Anthony" userId="f310918a-a104-4d78-8ecd-7edaca9f1028" providerId="ADAL" clId="{71203DEB-115E-4AA8-AC69-93B65C2F0364}" dt="2022-06-29T09:07:38.026" v="1078" actId="20577"/>
      <pc:docMkLst>
        <pc:docMk/>
      </pc:docMkLst>
      <pc:sldChg chg="modSp mod">
        <pc:chgData name="Laura Anthony" userId="f310918a-a104-4d78-8ecd-7edaca9f1028" providerId="ADAL" clId="{71203DEB-115E-4AA8-AC69-93B65C2F0364}" dt="2022-06-29T08:46:38.992" v="3" actId="20577"/>
        <pc:sldMkLst>
          <pc:docMk/>
          <pc:sldMk cId="1711518252" sldId="470"/>
        </pc:sldMkLst>
        <pc:spChg chg="mod">
          <ac:chgData name="Laura Anthony" userId="f310918a-a104-4d78-8ecd-7edaca9f1028" providerId="ADAL" clId="{71203DEB-115E-4AA8-AC69-93B65C2F0364}" dt="2022-06-29T08:46:38.992" v="3" actId="20577"/>
          <ac:spMkLst>
            <pc:docMk/>
            <pc:sldMk cId="1711518252" sldId="470"/>
            <ac:spMk id="2" creationId="{35586D3D-5CCE-49F0-9F55-EB08672F0B18}"/>
          </ac:spMkLst>
        </pc:spChg>
      </pc:sldChg>
      <pc:sldChg chg="del">
        <pc:chgData name="Laura Anthony" userId="f310918a-a104-4d78-8ecd-7edaca9f1028" providerId="ADAL" clId="{71203DEB-115E-4AA8-AC69-93B65C2F0364}" dt="2022-06-29T08:46:45.261" v="4" actId="47"/>
        <pc:sldMkLst>
          <pc:docMk/>
          <pc:sldMk cId="2183591081" sldId="475"/>
        </pc:sldMkLst>
      </pc:sldChg>
      <pc:sldChg chg="addSp delSp modSp mod modNotesTx">
        <pc:chgData name="Laura Anthony" userId="f310918a-a104-4d78-8ecd-7edaca9f1028" providerId="ADAL" clId="{71203DEB-115E-4AA8-AC69-93B65C2F0364}" dt="2022-06-29T09:07:38.026" v="1078" actId="20577"/>
        <pc:sldMkLst>
          <pc:docMk/>
          <pc:sldMk cId="2898916812" sldId="476"/>
        </pc:sldMkLst>
        <pc:spChg chg="mod">
          <ac:chgData name="Laura Anthony" userId="f310918a-a104-4d78-8ecd-7edaca9f1028" providerId="ADAL" clId="{71203DEB-115E-4AA8-AC69-93B65C2F0364}" dt="2022-06-29T08:50:14.937" v="311" actId="1076"/>
          <ac:spMkLst>
            <pc:docMk/>
            <pc:sldMk cId="2898916812" sldId="476"/>
            <ac:spMk id="6" creationId="{0326D438-E4CF-4925-BEBC-BAE9C00F5420}"/>
          </ac:spMkLst>
        </pc:spChg>
        <pc:spChg chg="add mod">
          <ac:chgData name="Laura Anthony" userId="f310918a-a104-4d78-8ecd-7edaca9f1028" providerId="ADAL" clId="{71203DEB-115E-4AA8-AC69-93B65C2F0364}" dt="2022-06-29T09:07:38.026" v="1078" actId="20577"/>
          <ac:spMkLst>
            <pc:docMk/>
            <pc:sldMk cId="2898916812" sldId="476"/>
            <ac:spMk id="9" creationId="{729406F9-1326-B257-CDD4-8FE21F2351BA}"/>
          </ac:spMkLst>
        </pc:spChg>
        <pc:picChg chg="del">
          <ac:chgData name="Laura Anthony" userId="f310918a-a104-4d78-8ecd-7edaca9f1028" providerId="ADAL" clId="{71203DEB-115E-4AA8-AC69-93B65C2F0364}" dt="2022-06-29T08:47:01.196" v="7" actId="478"/>
          <ac:picMkLst>
            <pc:docMk/>
            <pc:sldMk cId="2898916812" sldId="476"/>
            <ac:picMk id="8" creationId="{DE7A5632-61F3-4287-94FF-DB9D16E882F8}"/>
          </ac:picMkLst>
        </pc:picChg>
      </pc:sldChg>
      <pc:sldChg chg="modSp mod modNotesTx">
        <pc:chgData name="Laura Anthony" userId="f310918a-a104-4d78-8ecd-7edaca9f1028" providerId="ADAL" clId="{71203DEB-115E-4AA8-AC69-93B65C2F0364}" dt="2022-06-29T08:57:08.205" v="1010" actId="20577"/>
        <pc:sldMkLst>
          <pc:docMk/>
          <pc:sldMk cId="1019189876" sldId="477"/>
        </pc:sldMkLst>
        <pc:spChg chg="mod">
          <ac:chgData name="Laura Anthony" userId="f310918a-a104-4d78-8ecd-7edaca9f1028" providerId="ADAL" clId="{71203DEB-115E-4AA8-AC69-93B65C2F0364}" dt="2022-06-29T08:53:32.266" v="650" actId="255"/>
          <ac:spMkLst>
            <pc:docMk/>
            <pc:sldMk cId="1019189876" sldId="477"/>
            <ac:spMk id="7" creationId="{FDF1D8BE-10D7-4980-8439-A43C6A9953C8}"/>
          </ac:spMkLst>
        </pc:spChg>
        <pc:spChg chg="mod">
          <ac:chgData name="Laura Anthony" userId="f310918a-a104-4d78-8ecd-7edaca9f1028" providerId="ADAL" clId="{71203DEB-115E-4AA8-AC69-93B65C2F0364}" dt="2022-06-29T08:56:02.189" v="1009" actId="20577"/>
          <ac:spMkLst>
            <pc:docMk/>
            <pc:sldMk cId="1019189876" sldId="477"/>
            <ac:spMk id="9" creationId="{729406F9-1326-B257-CDD4-8FE21F2351BA}"/>
          </ac:spMkLst>
        </pc:spChg>
      </pc:sldChg>
      <pc:sldChg chg="del">
        <pc:chgData name="Laura Anthony" userId="f310918a-a104-4d78-8ecd-7edaca9f1028" providerId="ADAL" clId="{71203DEB-115E-4AA8-AC69-93B65C2F0364}" dt="2022-06-29T08:46:47.629" v="5" actId="47"/>
        <pc:sldMkLst>
          <pc:docMk/>
          <pc:sldMk cId="1924989979" sldId="477"/>
        </pc:sldMkLst>
      </pc:sldChg>
      <pc:sldChg chg="modNotesTx">
        <pc:chgData name="Laura Anthony" userId="f310918a-a104-4d78-8ecd-7edaca9f1028" providerId="ADAL" clId="{71203DEB-115E-4AA8-AC69-93B65C2F0364}" dt="2022-06-29T09:02:32.895" v="1058" actId="6549"/>
        <pc:sldMkLst>
          <pc:docMk/>
          <pc:sldMk cId="509958942" sldId="843"/>
        </pc:sldMkLst>
      </pc:sldChg>
      <pc:sldChg chg="modNotesTx">
        <pc:chgData name="Laura Anthony" userId="f310918a-a104-4d78-8ecd-7edaca9f1028" providerId="ADAL" clId="{71203DEB-115E-4AA8-AC69-93B65C2F0364}" dt="2022-06-29T09:00:34.719" v="1056" actId="20577"/>
        <pc:sldMkLst>
          <pc:docMk/>
          <pc:sldMk cId="3455631985" sldId="1319"/>
        </pc:sldMkLst>
      </pc:sldChg>
      <pc:sldChg chg="modNotesTx">
        <pc:chgData name="Laura Anthony" userId="f310918a-a104-4d78-8ecd-7edaca9f1028" providerId="ADAL" clId="{71203DEB-115E-4AA8-AC69-93B65C2F0364}" dt="2022-06-29T09:04:52.820" v="1059" actId="6549"/>
        <pc:sldMkLst>
          <pc:docMk/>
          <pc:sldMk cId="771007037" sldId="1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29/06/2022</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29/06/2022</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23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87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54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dirty="0"/>
              <a:t>More info on website: https://www.skillsforcare.org.uk/Forefront</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i="0" dirty="0">
                <a:solidFill>
                  <a:srgbClr val="212529"/>
                </a:solidFill>
                <a:effectLst/>
                <a:latin typeface="font-regular"/>
              </a:rPr>
              <a:t>Forefront is priced at £90 for both modules.</a:t>
            </a: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529"/>
                </a:solidFill>
                <a:effectLst/>
                <a:latin typeface="font-regular"/>
              </a:rPr>
              <a:t>The 2 modules have been designed to support participants when dealing with specific challenges they face in the sector, while helping them to build confidence in improving diversity and inclusion within their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12529"/>
              </a:solidFill>
              <a:effectLst/>
              <a:latin typeface="font-regular"/>
            </a:endParaRPr>
          </a:p>
          <a:p>
            <a:pPr algn="l"/>
            <a:r>
              <a:rPr lang="en-GB" b="1" i="0" dirty="0">
                <a:solidFill>
                  <a:srgbClr val="212529"/>
                </a:solidFill>
                <a:effectLst/>
                <a:latin typeface="font-semibold"/>
              </a:rPr>
              <a:t>Programme content</a:t>
            </a:r>
            <a:endParaRPr lang="en-GB" b="1" i="0" dirty="0">
              <a:solidFill>
                <a:srgbClr val="212529"/>
              </a:solidFill>
              <a:effectLst/>
              <a:latin typeface="font-regular"/>
            </a:endParaRPr>
          </a:p>
          <a:p>
            <a:pPr algn="l"/>
            <a:r>
              <a:rPr lang="en-GB" b="0" i="0" dirty="0">
                <a:solidFill>
                  <a:srgbClr val="212529"/>
                </a:solidFill>
                <a:effectLst/>
                <a:latin typeface="font-regular"/>
              </a:rPr>
              <a:t>The modules provide an introductory pipeline into the Moving Up programme, designed to develop leadership skills and promote career progression. All topics covered in the modules form part of an action plan for the participant to use within their own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12529"/>
              </a:solidFill>
              <a:effectLst/>
              <a:latin typeface="font-regular"/>
            </a:endParaRPr>
          </a:p>
          <a:p>
            <a:r>
              <a:rPr lang="en-GB" sz="1800" b="1" dirty="0">
                <a:effectLst/>
                <a:latin typeface="Arial" panose="020B0604020202020204" pitchFamily="34" charset="0"/>
                <a:ea typeface="Times New Roman" panose="02020603050405020304" pitchFamily="18" charset="0"/>
              </a:rPr>
              <a:t>Employers can claim £50 per participant, per module from the Workforce Development Fund.  </a:t>
            </a:r>
            <a:r>
              <a:rPr lang="en-GB" sz="1800" dirty="0">
                <a:effectLst/>
                <a:latin typeface="Arial" panose="020B0604020202020204" pitchFamily="34" charset="0"/>
                <a:ea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12529"/>
              </a:solidFill>
              <a:effectLst/>
              <a:latin typeface="font-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14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sz="12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69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505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858226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40539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13D1A1-3793-4EDA-AB4E-082A2834426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DCFD551D-D656-4ABC-BF93-1B89F475BE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36790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3CB36D2-74EE-477E-A39A-68EF4F66781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0A180D6E-22D9-4CE4-8871-415EB62BAC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45670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CFD521C-F8C1-4C93-889C-1AEAFFA1B48C}"/>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C7499CFD-4C70-4439-BE7E-CF79DBFFE4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023981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B23E4F-B025-45D0-B95A-4DA9BFCCBD08}"/>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22B29865-DC30-47AB-9BAD-3F66382472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77759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0B3752-AEA7-4D58-A981-B904DFA3A4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AF148E0A-68B5-41D4-949B-6F162D7518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01072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114543-31D8-46A8-9C33-33CE18D4A9B5}"/>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3BDE48D-9D15-4A0F-9E08-87384B813F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5843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8CB8298-51BD-4B88-95BE-B53940BEDC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844728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DF3B0ED-0FF8-48FC-B7DD-4D44773432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9641A3C-36EE-4D19-8A5D-E717FFC2F8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942101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951370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848678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498411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99609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016752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04495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87009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69255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56063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449294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a:solidFill>
                  <a:schemeClr val="tx1"/>
                </a:solidFill>
              </a:rPr>
              <a:t>Thank</a:t>
            </a:r>
            <a:r>
              <a:rPr lang="en-GB" sz="6000" baseline="0" dirty="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069622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85794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25937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147990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25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363623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54014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5615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594194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57153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5762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348192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95093199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46704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52961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09856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28177556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45571588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838753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4074232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530248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364253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496598761"/>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68304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6557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856907344"/>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629528016"/>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28197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448314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4291793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6574378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881672556"/>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00431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018439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553329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3503672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894925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356337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389389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166455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58109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779068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792477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984716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A08E0-3200-4CD6-B61A-6887A2A710AF}" type="datetimeFigureOut">
              <a:rPr lang="en-GB" smtClean="0"/>
              <a:t>29/06/2022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489E263-A1DA-402D-8D0A-9845D8AEE218}" type="slidenum">
              <a:rPr lang="en-GB" smtClean="0"/>
              <a:t>‹#›</a:t>
            </a:fld>
            <a:endParaRPr lang="en-GB" dirty="0"/>
          </a:p>
        </p:txBody>
      </p:sp>
    </p:spTree>
    <p:extLst>
      <p:ext uri="{BB962C8B-B14F-4D97-AF65-F5344CB8AC3E}">
        <p14:creationId xmlns:p14="http://schemas.microsoft.com/office/powerpoint/2010/main" val="4436625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55839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978014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19113832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8.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4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4.jpe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4.jpeg"/><Relationship Id="rId5" Type="http://schemas.openxmlformats.org/officeDocument/2006/relationships/slideLayout" Target="../slideLayouts/slideLayout52.xml"/><Relationship Id="rId10" Type="http://schemas.openxmlformats.org/officeDocument/2006/relationships/theme" Target="../theme/theme14.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4.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15.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image" Target="../media/image4.jpeg"/><Relationship Id="rId4" Type="http://schemas.openxmlformats.org/officeDocument/2006/relationships/slideLayout" Target="../slideLayouts/slideLayout72.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jpeg"/><Relationship Id="rId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8.jpg"/><Relationship Id="rId4" Type="http://schemas.openxmlformats.org/officeDocument/2006/relationships/slideLayout" Target="../slideLayouts/slideLayout1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8.jpg"/><Relationship Id="rId4" Type="http://schemas.openxmlformats.org/officeDocument/2006/relationships/slideLayout" Target="../slideLayouts/slideLayout2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28849081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2473098525"/>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9304206"/>
      </p:ext>
    </p:extLst>
  </p:cSld>
  <p:clrMap bg1="lt1" tx1="dk1" bg2="lt2" tx2="dk2" accent1="accent1" accent2="accent2" accent3="accent3" accent4="accent4" accent5="accent5" accent6="accent6" hlink="hlink" folHlink="folHlink"/>
  <p:sldLayoutIdLst>
    <p:sldLayoutId id="2147483778" r:id="rId1"/>
    <p:sldLayoutId id="214748377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700436326"/>
      </p:ext>
    </p:extLst>
  </p:cSld>
  <p:clrMap bg1="lt1" tx1="dk1" bg2="lt2" tx2="dk2" accent1="accent1" accent2="accent2" accent3="accent3" accent4="accent4" accent5="accent5" accent6="accent6" hlink="hlink" folHlink="folHlink"/>
  <p:sldLayoutIdLst>
    <p:sldLayoutId id="2147483781" r:id="rId1"/>
    <p:sldLayoutId id="21474837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Tree>
    <p:extLst>
      <p:ext uri="{BB962C8B-B14F-4D97-AF65-F5344CB8AC3E}">
        <p14:creationId xmlns:p14="http://schemas.microsoft.com/office/powerpoint/2010/main" val="316960618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Tree>
    <p:extLst>
      <p:ext uri="{BB962C8B-B14F-4D97-AF65-F5344CB8AC3E}">
        <p14:creationId xmlns:p14="http://schemas.microsoft.com/office/powerpoint/2010/main" val="327181861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465090752"/>
      </p:ext>
    </p:extLst>
  </p:cSld>
  <p:clrMap bg1="lt1" tx1="dk1" bg2="lt2" tx2="dk2" accent1="accent1" accent2="accent2" accent3="accent3" accent4="accent4" accent5="accent5" accent6="accent6" hlink="hlink" folHlink="folHlink"/>
  <p:sldLayoutIdLst>
    <p:sldLayoutId id="2147483806" r:id="rId1"/>
    <p:sldLayoutId id="214748380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40707298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13956FD8-E806-FB00-4601-5F0D721DE4F9}"/>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64312018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30"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383823162"/>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C35A151B-E2CC-4F05-BB0E-57D8F544E8F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45413" y="0"/>
            <a:ext cx="13985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2387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2607775214"/>
      </p:ext>
    </p:extLst>
  </p:cSld>
  <p:clrMap bg1="lt1" tx1="dk1" bg2="lt2" tx2="dk2" accent1="accent1" accent2="accent2" accent3="accent3" accent4="accent4" accent5="accent5" accent6="accent6" hlink="hlink" folHlink="folHlink"/>
  <p:sldLayoutIdLst>
    <p:sldLayoutId id="2147483745"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409912528"/>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5761383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129556980"/>
      </p:ext>
    </p:extLst>
  </p:cSld>
  <p:clrMap bg1="lt1" tx1="dk1" bg2="lt2" tx2="dk2" accent1="accent1" accent2="accent2" accent3="accent3" accent4="accent4" accent5="accent5" accent6="accent6" hlink="hlink" folHlink="folHlink"/>
  <p:sldLayoutIdLst>
    <p:sldLayoutId id="2147483763" r:id="rId1"/>
    <p:sldLayoutId id="21474837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skillsforcare.org.uk/resources/documents/Recruitment-support/Application-and-selection-process/Safe-and-fair-recruitment-guide.pdf"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hyperlink" Target="https://www.skillsforcare.org.uk/Recruitment-support/Attracting-people/International-recruitment.aspx"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hyperlink" Target="https://us06web.zoom.us/webinar/register/WN_MP-hpMLuQgCfYbaCZ3n1XQ" TargetMode="External"/><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hyperlink" Target="https://us06web.zoom.us/webinar/register/WN_gLkWFMFGQH6Wt4PVrfRm6w" TargetMode="External"/><Relationship Id="rId5" Type="http://schemas.openxmlformats.org/officeDocument/2006/relationships/image" Target="../media/image40.emf"/><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hyperlink" Target="https://www.skillsforcare.org.uk/forefro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ur01.safelinks.protection.outlook.com/?url=https%3A%2F%2Fwww.skillsforcare.org.uk%2FDocuments%2FLeadership-and-management%2FResilience%2FWellbeing-resources%2FWellbeing-for-registered-managers-%25E2%2580%2593-a-bite-size-practical-guide.pdf&amp;data=04%7C01%7CKiran.Jandu%40skillsforcare.org.uk%7Ceaf26702390c4fd6f75308d8c83b3f41%7C5c317017415d43e6ada17668f9ad3f9f%7C0%7C0%7C637479504070087113%7CUnknown%7CTWFpbGZsb3d8eyJWIjoiMC4wLjAwMDAiLCJQIjoiV2luMzIiLCJBTiI6Ik1haWwiLCJXVCI6Mn0%3D%7C1000&amp;sdata=S3y2tIRE7PBejkm9piT%2F93NzrRx%2Fv4UncH%2FbzdP4LZ4%3D&amp;reserved=0" TargetMode="External"/><Relationship Id="rId7"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hyperlink" Target="https://www.skillsforcare.org.uk/Funding/Workforce-Development-Fund/Workforce-Development-Fund.aspx" TargetMode="External"/><Relationship Id="rId5" Type="http://schemas.openxmlformats.org/officeDocument/2006/relationships/hyperlink" Target="https://www.skillsforcare.org.uk/Documents/Leadership-and-management/Resilience/Wellbeing-resources/Wellbeing-for-registered-managers-%E2%80%93-a-bite-size-practical-guide.pdf" TargetMode="External"/><Relationship Id="rId4" Type="http://schemas.openxmlformats.org/officeDocument/2006/relationships/hyperlink" Target="https://www.skillsforcare.org.uk/resources/documents/Support-for-leaders-and-managers/Managing-people/Wellbeing/Digital-wellbeing-Z-Card.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laura.anthony@skillsforcare.org.u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skillsforcare.org.uk/register" TargetMode="External"/><Relationship Id="rId4" Type="http://schemas.openxmlformats.org/officeDocument/2006/relationships/hyperlink" Target="mailto:selena.docherty@skillsforcar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3D-5CCE-49F0-9F55-EB08672F0B18}"/>
              </a:ext>
            </a:extLst>
          </p:cNvPr>
          <p:cNvSpPr>
            <a:spLocks noGrp="1"/>
          </p:cNvSpPr>
          <p:nvPr>
            <p:ph type="title"/>
          </p:nvPr>
        </p:nvSpPr>
        <p:spPr>
          <a:xfrm>
            <a:off x="367729" y="590192"/>
            <a:ext cx="4711167" cy="1465823"/>
          </a:xfrm>
        </p:spPr>
        <p:txBody>
          <a:bodyPr/>
          <a:lstStyle/>
          <a:p>
            <a:r>
              <a:rPr lang="en-GB" sz="4000" dirty="0"/>
              <a:t>Registered Manager Network 06/07/22 - Skills for Care update</a:t>
            </a:r>
            <a:br>
              <a:rPr lang="en-GB" dirty="0"/>
            </a:br>
            <a:br>
              <a:rPr lang="en-GB" sz="3600" dirty="0"/>
            </a:br>
            <a:br>
              <a:rPr lang="en-GB" dirty="0"/>
            </a:br>
            <a:br>
              <a:rPr lang="en-GB" dirty="0"/>
            </a:br>
            <a:endParaRPr lang="en-GB" dirty="0"/>
          </a:p>
        </p:txBody>
      </p:sp>
      <p:pic>
        <p:nvPicPr>
          <p:cNvPr id="7" name="Picture 6" descr="A picture containing clock, room&#10;&#10;Description automatically generated">
            <a:extLst>
              <a:ext uri="{FF2B5EF4-FFF2-40B4-BE49-F238E27FC236}">
                <a16:creationId xmlns:a16="http://schemas.microsoft.com/office/drawing/2014/main" id="{EEB92B37-609B-964D-9605-4BFE1EB8EADD}"/>
              </a:ext>
            </a:extLst>
          </p:cNvPr>
          <p:cNvPicPr>
            <a:picLocks noChangeAspect="1"/>
          </p:cNvPicPr>
          <p:nvPr/>
        </p:nvPicPr>
        <p:blipFill>
          <a:blip r:embed="rId3"/>
          <a:stretch>
            <a:fillRect/>
          </a:stretch>
        </p:blipFill>
        <p:spPr>
          <a:xfrm>
            <a:off x="6371493" y="2934543"/>
            <a:ext cx="1834661" cy="1877469"/>
          </a:xfrm>
          <a:prstGeom prst="rect">
            <a:avLst/>
          </a:prstGeom>
        </p:spPr>
      </p:pic>
    </p:spTree>
    <p:extLst>
      <p:ext uri="{BB962C8B-B14F-4D97-AF65-F5344CB8AC3E}">
        <p14:creationId xmlns:p14="http://schemas.microsoft.com/office/powerpoint/2010/main" val="171151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F1D8BE-10D7-4980-8439-A43C6A9953C8}"/>
              </a:ext>
            </a:extLst>
          </p:cNvPr>
          <p:cNvSpPr>
            <a:spLocks noGrp="1"/>
          </p:cNvSpPr>
          <p:nvPr>
            <p:ph type="title"/>
          </p:nvPr>
        </p:nvSpPr>
        <p:spPr>
          <a:xfrm>
            <a:off x="361925" y="327484"/>
            <a:ext cx="7196343" cy="1292662"/>
          </a:xfrm>
        </p:spPr>
        <p:txBody>
          <a:bodyPr/>
          <a:lstStyle/>
          <a:p>
            <a:r>
              <a:rPr lang="en-GB" sz="3600" dirty="0"/>
              <a:t>Safe &amp; fair recruitment guide</a:t>
            </a:r>
          </a:p>
        </p:txBody>
      </p:sp>
      <p:sp>
        <p:nvSpPr>
          <p:cNvPr id="4" name="Text Placeholder 3">
            <a:extLst>
              <a:ext uri="{FF2B5EF4-FFF2-40B4-BE49-F238E27FC236}">
                <a16:creationId xmlns:a16="http://schemas.microsoft.com/office/drawing/2014/main" id="{E1FA5F56-19D4-4E9B-8450-D419558AFFD2}"/>
              </a:ext>
            </a:extLst>
          </p:cNvPr>
          <p:cNvSpPr txBox="1">
            <a:spLocks/>
          </p:cNvSpPr>
          <p:nvPr/>
        </p:nvSpPr>
        <p:spPr>
          <a:xfrm>
            <a:off x="209862" y="1434477"/>
            <a:ext cx="8799667" cy="2784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0326D438-E4CF-4925-BEBC-BAE9C00F5420}"/>
              </a:ext>
            </a:extLst>
          </p:cNvPr>
          <p:cNvSpPr txBox="1"/>
          <p:nvPr/>
        </p:nvSpPr>
        <p:spPr>
          <a:xfrm>
            <a:off x="134471" y="1121651"/>
            <a:ext cx="7705629" cy="992836"/>
          </a:xfrm>
          <a:prstGeom prst="rect">
            <a:avLst/>
          </a:prstGeom>
          <a:noFill/>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lang="en-GB" sz="1600" dirty="0">
              <a:solidFill>
                <a:srgbClr val="000000"/>
              </a:solidFill>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25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25000"/>
              </a:lnSpc>
              <a:spcBef>
                <a:spcPts val="0"/>
              </a:spcBef>
              <a:spcAft>
                <a:spcPts val="0"/>
              </a:spcAft>
              <a:buClrTx/>
              <a:buSzTx/>
              <a:buFontTx/>
              <a:buNone/>
              <a:tabLst/>
              <a:defRPr/>
            </a:pPr>
            <a:endParaRPr lang="en-GB" sz="1600" dirty="0">
              <a:solidFill>
                <a:srgbClr val="000000"/>
              </a:solidFill>
              <a:latin typeface="Calibri" panose="020F0502020204030204" pitchFamily="34" charset="0"/>
              <a:ea typeface="Calibri" panose="020F0502020204030204" pitchFamily="34" charset="0"/>
            </a:endParaRPr>
          </a:p>
        </p:txBody>
      </p:sp>
      <p:sp>
        <p:nvSpPr>
          <p:cNvPr id="9" name="Text Placeholder 3">
            <a:extLst>
              <a:ext uri="{FF2B5EF4-FFF2-40B4-BE49-F238E27FC236}">
                <a16:creationId xmlns:a16="http://schemas.microsoft.com/office/drawing/2014/main" id="{729406F9-1326-B257-CDD4-8FE21F2351BA}"/>
              </a:ext>
            </a:extLst>
          </p:cNvPr>
          <p:cNvSpPr txBox="1">
            <a:spLocks/>
          </p:cNvSpPr>
          <p:nvPr/>
        </p:nvSpPr>
        <p:spPr>
          <a:xfrm>
            <a:off x="209862" y="1642821"/>
            <a:ext cx="8799667" cy="2784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Tx/>
              <a:buChar char="-"/>
              <a:tabLst/>
              <a:defRPr/>
            </a:pPr>
            <a:r>
              <a:rPr kumimoji="0" lang="en-GB" sz="2400" i="0" u="none" strike="noStrike" kern="1200" cap="none" spc="0" normalizeH="0" baseline="0" noProof="0" dirty="0">
                <a:ln>
                  <a:noFill/>
                </a:ln>
                <a:effectLst/>
                <a:uLnTx/>
                <a:uFillTx/>
                <a:latin typeface="Arial" panose="020B0604020202020204"/>
                <a:ea typeface="+mn-ea"/>
                <a:cs typeface="+mn-cs"/>
              </a:rPr>
              <a:t>A guide to employing people with convictions in social care</a:t>
            </a:r>
          </a:p>
          <a:p>
            <a:pPr marR="0" lvl="0" algn="l" defTabSz="914400" rtl="0" eaLnBrk="1" fontAlgn="auto" latinLnBrk="0" hangingPunct="1">
              <a:lnSpc>
                <a:spcPct val="90000"/>
              </a:lnSpc>
              <a:spcBef>
                <a:spcPts val="1000"/>
              </a:spcBef>
              <a:spcAft>
                <a:spcPts val="0"/>
              </a:spcAft>
              <a:buClrTx/>
              <a:buSzTx/>
              <a:buFontTx/>
              <a:buChar char="-"/>
              <a:tabLst/>
              <a:defRPr/>
            </a:pPr>
            <a:r>
              <a:rPr lang="en-GB" sz="2400" dirty="0">
                <a:latin typeface="Arial" panose="020B0604020202020204"/>
              </a:rPr>
              <a:t>Contains information about:</a:t>
            </a:r>
          </a:p>
          <a:p>
            <a:pPr lvl="1">
              <a:spcBef>
                <a:spcPts val="1000"/>
              </a:spcBef>
              <a:buFontTx/>
              <a:buChar char="-"/>
              <a:defRPr/>
            </a:pPr>
            <a:r>
              <a:rPr kumimoji="0" lang="en-GB" i="0" u="none" strike="noStrike" kern="1200" cap="none" spc="0" normalizeH="0" baseline="0" noProof="0" dirty="0">
                <a:ln>
                  <a:noFill/>
                </a:ln>
                <a:effectLst/>
                <a:uLnTx/>
                <a:uFillTx/>
                <a:latin typeface="Arial" panose="020B0604020202020204"/>
                <a:ea typeface="+mn-ea"/>
                <a:cs typeface="+mn-cs"/>
              </a:rPr>
              <a:t>What the law </a:t>
            </a:r>
            <a:r>
              <a:rPr lang="en-GB" dirty="0">
                <a:latin typeface="Arial" panose="020B0604020202020204"/>
              </a:rPr>
              <a:t>says on recruiting people with convictions</a:t>
            </a:r>
          </a:p>
          <a:p>
            <a:pPr lvl="1">
              <a:spcBef>
                <a:spcPts val="1000"/>
              </a:spcBef>
              <a:buFontTx/>
              <a:buChar char="-"/>
              <a:defRPr/>
            </a:pPr>
            <a:r>
              <a:rPr kumimoji="0" lang="en-GB" i="0" u="none" strike="noStrike" kern="1200" cap="none" spc="0" normalizeH="0" baseline="0" noProof="0" dirty="0">
                <a:ln>
                  <a:noFill/>
                </a:ln>
                <a:effectLst/>
                <a:uLnTx/>
                <a:uFillTx/>
                <a:latin typeface="Arial" panose="020B0604020202020204"/>
                <a:ea typeface="+mn-ea"/>
                <a:cs typeface="+mn-cs"/>
              </a:rPr>
              <a:t>A </a:t>
            </a:r>
            <a:r>
              <a:rPr lang="en-GB" dirty="0">
                <a:latin typeface="Arial" panose="020B0604020202020204"/>
              </a:rPr>
              <a:t>safer recruitment process for social care employers</a:t>
            </a:r>
          </a:p>
          <a:p>
            <a:pPr lvl="1">
              <a:spcBef>
                <a:spcPts val="1000"/>
              </a:spcBef>
              <a:buFontTx/>
              <a:buChar char="-"/>
              <a:defRPr/>
            </a:pPr>
            <a:r>
              <a:rPr lang="en-GB" dirty="0">
                <a:latin typeface="Arial" panose="020B0604020202020204"/>
              </a:rPr>
              <a:t>Criminal records checks</a:t>
            </a:r>
          </a:p>
          <a:p>
            <a:pPr lvl="1">
              <a:spcBef>
                <a:spcPts val="1000"/>
              </a:spcBef>
              <a:buFontTx/>
              <a:buChar char="-"/>
              <a:defRPr/>
            </a:pPr>
            <a:r>
              <a:rPr lang="en-GB" dirty="0">
                <a:latin typeface="Arial" panose="020B0604020202020204"/>
              </a:rPr>
              <a:t>Addressing applicants’ practical barriers and challenges</a:t>
            </a:r>
          </a:p>
          <a:p>
            <a:pPr lvl="1">
              <a:spcBef>
                <a:spcPts val="1000"/>
              </a:spcBef>
              <a:buFontTx/>
              <a:buChar char="-"/>
              <a:defRPr/>
            </a:pPr>
            <a:r>
              <a:rPr lang="en-GB" dirty="0">
                <a:latin typeface="Arial" panose="020B0604020202020204"/>
              </a:rPr>
              <a:t>Managing criminal record disclosure</a:t>
            </a:r>
          </a:p>
          <a:p>
            <a:pPr lvl="1">
              <a:spcBef>
                <a:spcPts val="1000"/>
              </a:spcBef>
              <a:buFontTx/>
              <a:buChar char="-"/>
              <a:defRPr/>
            </a:pPr>
            <a:r>
              <a:rPr lang="en-GB" dirty="0">
                <a:latin typeface="Arial" panose="020B0604020202020204"/>
              </a:rPr>
              <a:t>Data protection / record-keeping</a:t>
            </a:r>
          </a:p>
          <a:p>
            <a:pPr marL="0" marR="0" lvl="0" indent="0" algn="l" defTabSz="914400" rtl="0" eaLnBrk="1" fontAlgn="auto" latinLnBrk="0" hangingPunct="1">
              <a:lnSpc>
                <a:spcPct val="90000"/>
              </a:lnSpc>
              <a:spcBef>
                <a:spcPts val="1000"/>
              </a:spcBef>
              <a:spcAft>
                <a:spcPts val="0"/>
              </a:spcAft>
              <a:buClrTx/>
              <a:buSzTx/>
              <a:buFontTx/>
              <a:buChar char="-"/>
              <a:tabLst/>
              <a:defRPr/>
            </a:pPr>
            <a:r>
              <a:rPr lang="en-GB" sz="2400" dirty="0">
                <a:latin typeface="Arial" panose="020B0604020202020204"/>
              </a:rPr>
              <a:t>  </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Access the guide </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here</a:t>
            </a: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R="0" lvl="0" algn="l" defTabSz="914400" rtl="0" eaLnBrk="1" fontAlgn="auto" latinLnBrk="0" hangingPunct="1">
              <a:lnSpc>
                <a:spcPct val="90000"/>
              </a:lnSpc>
              <a:spcBef>
                <a:spcPts val="1000"/>
              </a:spcBef>
              <a:spcAft>
                <a:spcPts val="0"/>
              </a:spcAft>
              <a:buClrTx/>
              <a:buSzTx/>
              <a:buFontTx/>
              <a:buChar char="-"/>
              <a:tabLst/>
              <a:defRPr/>
            </a:pPr>
            <a:endParaRPr lang="en-GB" sz="2200" dirty="0">
              <a:latin typeface="Arial" panose="020B0604020202020204"/>
            </a:endParaRPr>
          </a:p>
          <a:p>
            <a:pPr lvl="1">
              <a:spcBef>
                <a:spcPts val="1000"/>
              </a:spcBef>
              <a:buFontTx/>
              <a:buChar char="-"/>
              <a:defRPr/>
            </a:pPr>
            <a:endParaRPr kumimoji="0" lang="en-GB" sz="160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89891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F1D8BE-10D7-4980-8439-A43C6A9953C8}"/>
              </a:ext>
            </a:extLst>
          </p:cNvPr>
          <p:cNvSpPr>
            <a:spLocks noGrp="1"/>
          </p:cNvSpPr>
          <p:nvPr>
            <p:ph type="title"/>
          </p:nvPr>
        </p:nvSpPr>
        <p:spPr>
          <a:xfrm>
            <a:off x="361925" y="327484"/>
            <a:ext cx="7196343" cy="1292662"/>
          </a:xfrm>
        </p:spPr>
        <p:txBody>
          <a:bodyPr/>
          <a:lstStyle/>
          <a:p>
            <a:r>
              <a:rPr lang="en-GB" sz="3200" dirty="0"/>
              <a:t>Coming soon…a guide to support employers with criminal record checks from overseas</a:t>
            </a:r>
          </a:p>
        </p:txBody>
      </p:sp>
      <p:sp>
        <p:nvSpPr>
          <p:cNvPr id="4" name="Text Placeholder 3">
            <a:extLst>
              <a:ext uri="{FF2B5EF4-FFF2-40B4-BE49-F238E27FC236}">
                <a16:creationId xmlns:a16="http://schemas.microsoft.com/office/drawing/2014/main" id="{E1FA5F56-19D4-4E9B-8450-D419558AFFD2}"/>
              </a:ext>
            </a:extLst>
          </p:cNvPr>
          <p:cNvSpPr txBox="1">
            <a:spLocks/>
          </p:cNvSpPr>
          <p:nvPr/>
        </p:nvSpPr>
        <p:spPr>
          <a:xfrm>
            <a:off x="209862" y="1434477"/>
            <a:ext cx="8799667" cy="2784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0326D438-E4CF-4925-BEBC-BAE9C00F5420}"/>
              </a:ext>
            </a:extLst>
          </p:cNvPr>
          <p:cNvSpPr txBox="1"/>
          <p:nvPr/>
        </p:nvSpPr>
        <p:spPr>
          <a:xfrm>
            <a:off x="134471" y="1121651"/>
            <a:ext cx="7705629" cy="992836"/>
          </a:xfrm>
          <a:prstGeom prst="rect">
            <a:avLst/>
          </a:prstGeom>
          <a:noFill/>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25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25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9" name="Text Placeholder 3">
            <a:extLst>
              <a:ext uri="{FF2B5EF4-FFF2-40B4-BE49-F238E27FC236}">
                <a16:creationId xmlns:a16="http://schemas.microsoft.com/office/drawing/2014/main" id="{729406F9-1326-B257-CDD4-8FE21F2351BA}"/>
              </a:ext>
            </a:extLst>
          </p:cNvPr>
          <p:cNvSpPr txBox="1">
            <a:spLocks/>
          </p:cNvSpPr>
          <p:nvPr/>
        </p:nvSpPr>
        <p:spPr>
          <a:xfrm>
            <a:off x="209862" y="1642821"/>
            <a:ext cx="8799667" cy="2784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400" b="1" dirty="0">
              <a:solidFill>
                <a:srgbClr val="005EB8"/>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dirty="0">
                <a:solidFill>
                  <a:srgbClr val="000000"/>
                </a:solidFill>
                <a:latin typeface="Arial" panose="020B0604020202020204"/>
              </a:rPr>
              <a:t>This will shortly be available to download from our </a:t>
            </a:r>
            <a:r>
              <a:rPr lang="en-GB" sz="2400" dirty="0">
                <a:solidFill>
                  <a:srgbClr val="000000"/>
                </a:solidFill>
                <a:latin typeface="Arial" panose="020B0604020202020204"/>
                <a:hlinkClick r:id="rId3"/>
              </a:rPr>
              <a:t>international recruitment webpage</a:t>
            </a:r>
            <a:endParaRPr lang="en-GB" sz="2400" dirty="0">
              <a:solidFill>
                <a:srgbClr val="000000"/>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400" dirty="0">
              <a:solidFill>
                <a:srgbClr val="000000"/>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dirty="0">
                <a:solidFill>
                  <a:srgbClr val="000000"/>
                </a:solidFill>
                <a:latin typeface="Arial" panose="020B0604020202020204"/>
              </a:rPr>
              <a:t>Other information on this page includes: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400" dirty="0">
              <a:solidFill>
                <a:srgbClr val="000000"/>
              </a:solidFill>
              <a:latin typeface="Arial" panose="020B0604020202020204"/>
            </a:endParaRPr>
          </a:p>
          <a:p>
            <a:pPr marR="0" lvl="0" algn="l" defTabSz="914400" rtl="0" eaLnBrk="1" fontAlgn="auto" latinLnBrk="0" hangingPunct="1">
              <a:lnSpc>
                <a:spcPct val="90000"/>
              </a:lnSpc>
              <a:spcBef>
                <a:spcPts val="1000"/>
              </a:spcBef>
              <a:spcAft>
                <a:spcPts val="0"/>
              </a:spcAft>
              <a:buClrTx/>
              <a:buSzTx/>
              <a:buFontTx/>
              <a:buChar char="-"/>
              <a:tabLst/>
              <a:defRPr/>
            </a:pPr>
            <a:r>
              <a:rPr lang="en-GB" sz="2400" dirty="0">
                <a:solidFill>
                  <a:srgbClr val="000000"/>
                </a:solidFill>
                <a:latin typeface="Arial" panose="020B0604020202020204"/>
              </a:rPr>
              <a:t>DHSC and Home Office guidance on recruiting from overseas</a:t>
            </a:r>
          </a:p>
          <a:p>
            <a:pPr marR="0" lvl="0" algn="l" defTabSz="914400" rtl="0" eaLnBrk="1" fontAlgn="auto" latinLnBrk="0" hangingPunct="1">
              <a:lnSpc>
                <a:spcPct val="90000"/>
              </a:lnSpc>
              <a:spcBef>
                <a:spcPts val="1000"/>
              </a:spcBef>
              <a:spcAft>
                <a:spcPts val="0"/>
              </a:spcAft>
              <a:buClrTx/>
              <a:buSzTx/>
              <a:buFontTx/>
              <a:buChar char="-"/>
              <a:tabLst/>
              <a:defRPr/>
            </a:pPr>
            <a:r>
              <a:rPr lang="en-GB" sz="2400" dirty="0">
                <a:solidFill>
                  <a:srgbClr val="000000"/>
                </a:solidFill>
                <a:latin typeface="Arial" panose="020B0604020202020204"/>
              </a:rPr>
              <a:t>How to apply for a sponsor licence</a:t>
            </a:r>
          </a:p>
          <a:p>
            <a:pPr marR="0" lvl="0" algn="l" defTabSz="914400" rtl="0" eaLnBrk="1" fontAlgn="auto" latinLnBrk="0" hangingPunct="1">
              <a:lnSpc>
                <a:spcPct val="90000"/>
              </a:lnSpc>
              <a:spcBef>
                <a:spcPts val="1000"/>
              </a:spcBef>
              <a:spcAft>
                <a:spcPts val="0"/>
              </a:spcAft>
              <a:buClrTx/>
              <a:buSzTx/>
              <a:buFontTx/>
              <a:buChar char="-"/>
              <a:tabLst/>
              <a:defRPr/>
            </a:pPr>
            <a:r>
              <a:rPr lang="en-GB" sz="2400" dirty="0">
                <a:solidFill>
                  <a:srgbClr val="000000"/>
                </a:solidFill>
                <a:latin typeface="Arial" panose="020B0604020202020204"/>
              </a:rPr>
              <a:t>Guide on navigating the immigration system in the care sector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918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344333" y="1863698"/>
            <a:ext cx="8589189" cy="974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Maximise recruitment webinar </a:t>
            </a:r>
            <a:endParaRPr kumimoji="0" lang="en-GB" sz="2400" b="0"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mn-cs"/>
              </a:rPr>
              <a:t>Monday 18 July 2022 I 14:00 – 14:45</a:t>
            </a:r>
            <a:r>
              <a:rPr kumimoji="0" lang="en-GB" sz="24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endParaRPr kumimoji="0" lang="en-GB" sz="2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hlinkClick r:id="rId3"/>
            <a:extLst>
              <a:ext uri="{FF2B5EF4-FFF2-40B4-BE49-F238E27FC236}">
                <a16:creationId xmlns:a16="http://schemas.microsoft.com/office/drawing/2014/main" id="{336FB8A6-FD65-4013-8589-38CE738913FA}"/>
              </a:ext>
            </a:extLst>
          </p:cNvPr>
          <p:cNvSpPr txBox="1"/>
          <p:nvPr/>
        </p:nvSpPr>
        <p:spPr>
          <a:xfrm>
            <a:off x="1828232" y="5581264"/>
            <a:ext cx="562139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hlinkClick r:id="rId3"/>
              </a:rPr>
              <a:t>Register for the webinar</a:t>
            </a:r>
            <a:endParaRPr kumimoji="0" lang="en-GB" sz="22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5"/>
          <a:stretch>
            <a:fillRect/>
          </a:stretch>
        </p:blipFill>
        <p:spPr>
          <a:xfrm>
            <a:off x="190132" y="-2967"/>
            <a:ext cx="1734592" cy="1734592"/>
          </a:xfrm>
          <a:prstGeom prst="rect">
            <a:avLst/>
          </a:prstGeom>
        </p:spPr>
      </p:pic>
      <p:sp>
        <p:nvSpPr>
          <p:cNvPr id="12" name="TextBox 11">
            <a:hlinkClick r:id="rId6"/>
            <a:extLst>
              <a:ext uri="{FF2B5EF4-FFF2-40B4-BE49-F238E27FC236}">
                <a16:creationId xmlns:a16="http://schemas.microsoft.com/office/drawing/2014/main" id="{9CAABE5A-6302-4F86-B719-EDB06B6FE595}"/>
              </a:ext>
            </a:extLst>
          </p:cNvPr>
          <p:cNvSpPr txBox="1"/>
          <p:nvPr/>
        </p:nvSpPr>
        <p:spPr>
          <a:xfrm>
            <a:off x="344333" y="2966094"/>
            <a:ext cx="8589189"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32333"/>
                </a:solidFill>
                <a:effectLst/>
                <a:uLnTx/>
                <a:uFillTx/>
                <a:latin typeface="Arial" panose="020B0604020202020204"/>
                <a:ea typeface="+mn-ea"/>
                <a:cs typeface="+mn-cs"/>
              </a:rPr>
              <a:t>In partnership with Neil Eastwood, Founder and CEO, Care Friends, and author of Saving Social Care, this webinar will share sector expertise to support you in the recruitment process.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232333"/>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32333"/>
                </a:solidFill>
                <a:effectLst/>
                <a:uLnTx/>
                <a:uFillTx/>
                <a:latin typeface="Arial" panose="020B0604020202020204"/>
                <a:ea typeface="+mn-ea"/>
                <a:cs typeface="+mn-cs"/>
              </a:rPr>
              <a:t>Join us to hear some top tips and innovative recruitment initiatives and lots of useful practical ideas from other managers. </a:t>
            </a:r>
            <a:endParaRPr kumimoji="0" lang="en-GB" sz="20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endParaRPr>
          </a:p>
        </p:txBody>
      </p:sp>
      <p:sp>
        <p:nvSpPr>
          <p:cNvPr id="10" name="Title 2">
            <a:extLst>
              <a:ext uri="{FF2B5EF4-FFF2-40B4-BE49-F238E27FC236}">
                <a16:creationId xmlns:a16="http://schemas.microsoft.com/office/drawing/2014/main" id="{0AF284D0-58C0-4967-A071-EE23F84F5E50}"/>
              </a:ext>
            </a:extLst>
          </p:cNvPr>
          <p:cNvSpPr txBox="1">
            <a:spLocks/>
          </p:cNvSpPr>
          <p:nvPr/>
        </p:nvSpPr>
        <p:spPr>
          <a:xfrm>
            <a:off x="2005683" y="411640"/>
            <a:ext cx="5360348" cy="113264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E87722"/>
                </a:solidFill>
                <a:effectLst/>
                <a:uLnTx/>
                <a:uFillTx/>
                <a:latin typeface="Arial" panose="020B0604020202020204"/>
                <a:ea typeface="+mj-ea"/>
                <a:cs typeface="+mj-cs"/>
              </a:rPr>
              <a:t>Upcoming webinar…</a:t>
            </a:r>
          </a:p>
        </p:txBody>
      </p:sp>
    </p:spTree>
    <p:extLst>
      <p:ext uri="{BB962C8B-B14F-4D97-AF65-F5344CB8AC3E}">
        <p14:creationId xmlns:p14="http://schemas.microsoft.com/office/powerpoint/2010/main" val="345563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83A8F-5F1C-4D9B-8C94-EAD8A1A668CE}"/>
              </a:ext>
            </a:extLst>
          </p:cNvPr>
          <p:cNvPicPr>
            <a:picLocks noChangeAspect="1"/>
          </p:cNvPicPr>
          <p:nvPr/>
        </p:nvPicPr>
        <p:blipFill>
          <a:blip r:embed="rId3"/>
          <a:stretch>
            <a:fillRect/>
          </a:stretch>
        </p:blipFill>
        <p:spPr>
          <a:xfrm>
            <a:off x="7656394" y="4900573"/>
            <a:ext cx="1487606" cy="1487606"/>
          </a:xfrm>
          <a:prstGeom prst="rect">
            <a:avLst/>
          </a:prstGeom>
        </p:spPr>
      </p:pic>
      <p:sp>
        <p:nvSpPr>
          <p:cNvPr id="2" name="Rectangle 1">
            <a:extLst>
              <a:ext uri="{FF2B5EF4-FFF2-40B4-BE49-F238E27FC236}">
                <a16:creationId xmlns:a16="http://schemas.microsoft.com/office/drawing/2014/main" id="{CA7C052F-9355-41F9-A414-9ECDB82D3EE0}"/>
              </a:ext>
            </a:extLst>
          </p:cNvPr>
          <p:cNvSpPr/>
          <p:nvPr/>
        </p:nvSpPr>
        <p:spPr>
          <a:xfrm>
            <a:off x="213761" y="1709131"/>
            <a:ext cx="8930239"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70C0"/>
                </a:solidFill>
                <a:effectLst/>
                <a:uLnTx/>
                <a:uFillTx/>
                <a:latin typeface="Arial" panose="020B0604020202020204"/>
                <a:ea typeface="+mn-ea"/>
                <a:cs typeface="+mn-cs"/>
              </a:rPr>
              <a:t>Forefront is a new programme </a:t>
            </a:r>
            <a:r>
              <a:rPr kumimoji="0" lang="en-GB" sz="2200" b="1"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mn-cs"/>
              </a:rPr>
              <a:t>designed to help those working directly with people drawing on care and support to start their leadership journey and provide an understanding of what they need to do to develop their career. </a:t>
            </a:r>
            <a:endParaRPr kumimoji="0" lang="en-GB" sz="2200" b="1" i="0" u="none" strike="noStrike" kern="1200" cap="none" spc="0" normalizeH="0" baseline="0" noProof="0">
              <a:ln>
                <a:noFill/>
              </a:ln>
              <a:solidFill>
                <a:srgbClr val="0070C0"/>
              </a:solidFill>
              <a:effectLst/>
              <a:uLnTx/>
              <a:uFillTx/>
              <a:latin typeface="Calibri" panose="020F0502020204030204" pitchFamily="34" charset="0"/>
              <a:ea typeface="Times New Roman" panose="02020603050405020304" pitchFamily="18" charset="0"/>
              <a:cs typeface="+mn-cs"/>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213761" y="539118"/>
            <a:ext cx="7050314" cy="748005"/>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1" i="0" u="none" strike="noStrike" kern="1200" cap="none" spc="0" normalizeH="0" baseline="0" noProof="0">
                <a:ln>
                  <a:noFill/>
                </a:ln>
                <a:solidFill>
                  <a:srgbClr val="E87722"/>
                </a:solidFill>
                <a:effectLst/>
                <a:uLnTx/>
                <a:uFillTx/>
                <a:latin typeface="Arial" panose="020B0604020202020204"/>
                <a:ea typeface="+mj-ea"/>
                <a:cs typeface="+mj-cs"/>
              </a:rPr>
              <a:t>New programme: Forefront</a:t>
            </a:r>
          </a:p>
        </p:txBody>
      </p:sp>
      <p:sp>
        <p:nvSpPr>
          <p:cNvPr id="5" name="TextBox 4">
            <a:hlinkClick r:id="rId4"/>
            <a:extLst>
              <a:ext uri="{FF2B5EF4-FFF2-40B4-BE49-F238E27FC236}">
                <a16:creationId xmlns:a16="http://schemas.microsoft.com/office/drawing/2014/main" id="{E09F7321-2034-48EC-8754-B882BD773FAA}"/>
              </a:ext>
            </a:extLst>
          </p:cNvPr>
          <p:cNvSpPr txBox="1"/>
          <p:nvPr/>
        </p:nvSpPr>
        <p:spPr>
          <a:xfrm>
            <a:off x="213761" y="3189801"/>
            <a:ext cx="8717029" cy="28315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While designed specifically to meet the needs of workers from a minority ethnic background, we also recognise the value for workers from wider backgrounds in supporting equality, diversity and inclusion within their organisations. All topics covered within the programme will form part of an action plan for the participant to use within their own role.        </a:t>
            </a:r>
            <a:endParaRPr kumimoji="0" lang="en-GB" sz="20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a:ea typeface="+mn-ea"/>
                <a:cs typeface="+mn-cs"/>
              </a:rPr>
              <a:t>Employers can claim £50 per participant, per module from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a:ea typeface="+mn-ea"/>
                <a:cs typeface="+mn-cs"/>
              </a:rPr>
              <a:t>Workforce Development Fund</a:t>
            </a: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a:ln>
                  <a:noFill/>
                </a:ln>
                <a:solidFill>
                  <a:srgbClr val="0070C0"/>
                </a:solidFill>
                <a:effectLst/>
                <a:uLnTx/>
                <a:uFillTx/>
                <a:latin typeface="Arial" panose="020B0604020202020204"/>
                <a:ea typeface="+mn-ea"/>
                <a:cs typeface="+mn-cs"/>
                <a:hlinkClick r:id="rId4"/>
              </a:rPr>
              <a:t>https://www.skillsforcare.org.uk/forefront</a:t>
            </a:r>
            <a:endParaRPr kumimoji="0" lang="en-GB" sz="2200" b="1" i="0" u="sng" strike="noStrike" kern="1200" cap="none" spc="0" normalizeH="0" baseline="0" noProof="0">
              <a:ln>
                <a:noFill/>
              </a:ln>
              <a:solidFill>
                <a:srgbClr val="0070C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0995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1610434" y="464495"/>
            <a:ext cx="5581936" cy="787326"/>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E87722"/>
                </a:solidFill>
                <a:effectLst/>
                <a:uLnTx/>
                <a:uFillTx/>
                <a:latin typeface="Arial" panose="020B0604020202020204" pitchFamily="34" charset="0"/>
                <a:ea typeface="Calibri" panose="020F0502020204030204" pitchFamily="34" charset="0"/>
                <a:cs typeface="+mj-cs"/>
              </a:rPr>
              <a:t>Wellbeing resources </a:t>
            </a:r>
            <a:endParaRPr kumimoji="0" lang="en-GB" sz="3600" b="1" i="0" u="none" strike="noStrike" kern="1200" cap="none" spc="0" normalizeH="0" baseline="0" noProof="0">
              <a:ln>
                <a:noFill/>
              </a:ln>
              <a:solidFill>
                <a:srgbClr val="E87722"/>
              </a:solidFill>
              <a:effectLst/>
              <a:uLnTx/>
              <a:uFillTx/>
              <a:latin typeface="Calibri" panose="020F0502020204030204" pitchFamily="34" charset="0"/>
              <a:ea typeface="Calibri" panose="020F0502020204030204" pitchFamily="34" charset="0"/>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a:ln>
                <a:noFill/>
              </a:ln>
              <a:solidFill>
                <a:srgbClr val="E87722"/>
              </a:solidFill>
              <a:effectLst/>
              <a:uLnTx/>
              <a:uFillTx/>
              <a:latin typeface="Arial" panose="020B0604020202020204"/>
              <a:ea typeface="+mj-ea"/>
              <a:cs typeface="+mj-cs"/>
            </a:endParaRPr>
          </a:p>
        </p:txBody>
      </p:sp>
      <p:sp>
        <p:nvSpPr>
          <p:cNvPr id="14" name="Rectangle 13">
            <a:extLst>
              <a:ext uri="{FF2B5EF4-FFF2-40B4-BE49-F238E27FC236}">
                <a16:creationId xmlns:a16="http://schemas.microsoft.com/office/drawing/2014/main" id="{0B6EB851-3D94-4902-AB86-51493C001BD0}"/>
              </a:ext>
            </a:extLst>
          </p:cNvPr>
          <p:cNvSpPr/>
          <p:nvPr/>
        </p:nvSpPr>
        <p:spPr>
          <a:xfrm>
            <a:off x="315177" y="1523622"/>
            <a:ext cx="8172450" cy="52322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400" b="1" i="0" u="none" strike="noStrike" kern="1200" cap="none" spc="0" normalizeH="0" baseline="0" noProof="0">
                <a:ln>
                  <a:noFill/>
                </a:ln>
                <a:solidFill>
                  <a:srgbClr val="E87722"/>
                </a:solidFill>
                <a:effectLst/>
                <a:uLnTx/>
                <a:uFillTx/>
                <a:latin typeface="Arial" panose="020B0604020202020204"/>
                <a:ea typeface="+mn-ea"/>
                <a:cs typeface="+mn-cs"/>
              </a:rPr>
              <a:t>NEW - Digital wellbeing card </a:t>
            </a: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Our new </a:t>
            </a:r>
            <a:r>
              <a:rPr kumimoji="0" lang="en-GB" sz="2000" b="1" i="0" u="none" strike="noStrike" kern="1200" cap="none" spc="0" normalizeH="0" baseline="0" noProof="0">
                <a:ln>
                  <a:noFill/>
                </a:ln>
                <a:solidFill>
                  <a:srgbClr val="000000"/>
                </a:solidFill>
                <a:effectLst/>
                <a:uLnTx/>
                <a:uFillTx/>
                <a:latin typeface="Arial" panose="020B0604020202020204"/>
                <a:ea typeface="+mn-ea"/>
                <a:cs typeface="+mn-cs"/>
                <a:hlinkClick r:id="rId4"/>
              </a:rPr>
              <a:t>digital wellbeing card </a:t>
            </a: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includes a variety of information, helplines and where to find support in one handy place for a snapshot of wellbeing support. The card can be viewed easily on a mobile phone, tablet or desktop or shared as a download ‘pdf’.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87722"/>
                </a:solidFill>
                <a:effectLst/>
                <a:uLnTx/>
                <a:uFillTx/>
                <a:latin typeface="Arial" panose="020B0604020202020204"/>
                <a:ea typeface="+mn-ea"/>
                <a:cs typeface="+mn-cs"/>
              </a:rPr>
              <a:t>Wellbeing guide for managers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Take a look at our </a:t>
            </a:r>
            <a:r>
              <a:rPr kumimoji="0" lang="en-GB" sz="2000" b="1" i="0" u="none" strike="noStrike" kern="1200" cap="none" spc="0" normalizeH="0" baseline="0" noProof="0">
                <a:ln>
                  <a:noFill/>
                </a:ln>
                <a:solidFill>
                  <a:srgbClr val="000000"/>
                </a:solidFill>
                <a:effectLst/>
                <a:uLnTx/>
                <a:uFillTx/>
                <a:latin typeface="Arial" panose="020B0604020202020204"/>
                <a:ea typeface="+mn-ea"/>
                <a:cs typeface="+mn-cs"/>
                <a:hlinkClick r:id="rId5"/>
              </a:rPr>
              <a:t>bite size wellbeing guide</a:t>
            </a:r>
            <a:r>
              <a:rPr kumimoji="0" lang="en-GB" sz="20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based on the New Economics Foundation Five Ways to Wellbeing.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87722"/>
                </a:solidFill>
                <a:effectLst/>
                <a:uLnTx/>
                <a:uFillTx/>
                <a:latin typeface="Arial" panose="020B0604020202020204"/>
                <a:ea typeface="+mn-ea"/>
                <a:cs typeface="+mn-cs"/>
              </a:rPr>
              <a:t>Workforce development funding for mental health first aid training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You can now claim up to £100 per person towards </a:t>
            </a:r>
            <a:r>
              <a:rPr kumimoji="0" lang="en-GB" sz="2000" b="1" i="0" u="none" strike="noStrike" kern="1200" cap="none" spc="0" normalizeH="0" baseline="0" noProof="0">
                <a:ln>
                  <a:noFill/>
                </a:ln>
                <a:solidFill>
                  <a:srgbClr val="000000"/>
                </a:solidFill>
                <a:effectLst/>
                <a:uLnTx/>
                <a:uFillTx/>
                <a:latin typeface="Arial" panose="020B0604020202020204"/>
                <a:ea typeface="+mn-ea"/>
                <a:cs typeface="+mn-cs"/>
                <a:hlinkClick r:id="rId6"/>
              </a:rPr>
              <a:t>mental health first aid</a:t>
            </a: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hlinkClick r:id="rId6"/>
              </a:rPr>
              <a:t> </a:t>
            </a: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training.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E87722"/>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90E380B3-97F6-484E-9101-D9213DBD45EB}"/>
              </a:ext>
            </a:extLst>
          </p:cNvPr>
          <p:cNvPicPr>
            <a:picLocks noChangeAspect="1"/>
          </p:cNvPicPr>
          <p:nvPr/>
        </p:nvPicPr>
        <p:blipFill>
          <a:blip r:embed="rId7"/>
          <a:stretch>
            <a:fillRect/>
          </a:stretch>
        </p:blipFill>
        <p:spPr>
          <a:xfrm>
            <a:off x="0" y="0"/>
            <a:ext cx="1501254" cy="1501254"/>
          </a:xfrm>
          <a:prstGeom prst="rect">
            <a:avLst/>
          </a:prstGeom>
        </p:spPr>
      </p:pic>
    </p:spTree>
    <p:extLst>
      <p:ext uri="{BB962C8B-B14F-4D97-AF65-F5344CB8AC3E}">
        <p14:creationId xmlns:p14="http://schemas.microsoft.com/office/powerpoint/2010/main" val="77100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209863" y="688068"/>
            <a:ext cx="7140172" cy="113264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E87722"/>
                </a:solidFill>
                <a:effectLst/>
                <a:uLnTx/>
                <a:uFillTx/>
                <a:latin typeface="Arial" panose="020B0604020202020204"/>
                <a:ea typeface="+mj-ea"/>
                <a:cs typeface="+mj-cs"/>
              </a:rPr>
              <a:t>Contacts</a:t>
            </a:r>
          </a:p>
        </p:txBody>
      </p:sp>
      <p:sp>
        <p:nvSpPr>
          <p:cNvPr id="7" name="Text Placeholder 3">
            <a:extLst>
              <a:ext uri="{FF2B5EF4-FFF2-40B4-BE49-F238E27FC236}">
                <a16:creationId xmlns:a16="http://schemas.microsoft.com/office/drawing/2014/main" id="{DC838B93-34BB-450A-BFBC-7BD54A2506E7}"/>
              </a:ext>
            </a:extLst>
          </p:cNvPr>
          <p:cNvSpPr txBox="1">
            <a:spLocks/>
          </p:cNvSpPr>
          <p:nvPr/>
        </p:nvSpPr>
        <p:spPr>
          <a:xfrm>
            <a:off x="209862" y="1642821"/>
            <a:ext cx="8799667" cy="2784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SW London: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Laura Anthony: 07890 514106 / </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hlinkClick r:id="rId3"/>
              </a:rPr>
              <a:t>laura.anthony@skillsforcare.org.uk</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NW London: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Selena Docherty: 07825 933674 / </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hlinkClick r:id="rId4"/>
              </a:rPr>
              <a:t>selena.docherty@skillsforcare.org.uk</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hlinkClick r:id="rId5"/>
              </a:rPr>
              <a:t>www.skillsforcare.org.uk/register</a:t>
            </a: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   </a:t>
            </a:r>
            <a:endParaRPr kumimoji="0" lang="en-GB" sz="20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3684736"/>
      </p:ext>
    </p:extLst>
  </p:cSld>
  <p:clrMapOvr>
    <a:masterClrMapping/>
  </p:clrMapOvr>
</p:sld>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MediaLengthInSeconds xmlns="405262ef-1549-4053-8312-0d29ee3e5d79" xsi:nil="true"/>
    <SharedWithUsers xmlns="c2c53579-2ed6-4858-9273-79d923c5fd65">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7" ma:contentTypeDescription="Create a new document." ma:contentTypeScope="" ma:versionID="552208d867862fea4f79b696afa7ece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8f0976fcfe7d5694f6e843eafa7ef34c"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E5F592-13D3-41F1-820A-53F19DEE4E24}">
  <ds:schemaRefs>
    <ds:schemaRef ds:uri="http://schemas.microsoft.com/sharepoint/v3/contenttype/forms"/>
  </ds:schemaRefs>
</ds:datastoreItem>
</file>

<file path=customXml/itemProps2.xml><?xml version="1.0" encoding="utf-8"?>
<ds:datastoreItem xmlns:ds="http://schemas.openxmlformats.org/officeDocument/2006/customXml" ds:itemID="{AA6E1F95-A172-4AB9-8A1E-0BBE62CBDB59}">
  <ds:schemaRefs>
    <ds:schemaRef ds:uri="http://purl.org/dc/dcmitype/"/>
    <ds:schemaRef ds:uri="http://schemas.microsoft.com/sharepoint/v3"/>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c2c53579-2ed6-4858-9273-79d923c5fd65"/>
    <ds:schemaRef ds:uri="405262ef-1549-4053-8312-0d29ee3e5d79"/>
  </ds:schemaRefs>
</ds:datastoreItem>
</file>

<file path=customXml/itemProps3.xml><?xml version="1.0" encoding="utf-8"?>
<ds:datastoreItem xmlns:ds="http://schemas.openxmlformats.org/officeDocument/2006/customXml" ds:itemID="{5FD442E9-F523-41E0-95C2-4FE349AAF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3821</TotalTime>
  <Words>617</Words>
  <Application>Microsoft Office PowerPoint</Application>
  <PresentationFormat>On-screen Show (4:3)</PresentationFormat>
  <Paragraphs>72</Paragraphs>
  <Slides>7</Slides>
  <Notes>7</Notes>
  <HiddenSlides>0</HiddenSlides>
  <MMClips>0</MMClips>
  <ScaleCrop>false</ScaleCrop>
  <HeadingPairs>
    <vt:vector size="6" baseType="variant">
      <vt:variant>
        <vt:lpstr>Fonts Used</vt:lpstr>
      </vt:variant>
      <vt:variant>
        <vt:i4>5</vt:i4>
      </vt:variant>
      <vt:variant>
        <vt:lpstr>Theme</vt:lpstr>
      </vt:variant>
      <vt:variant>
        <vt:i4>18</vt:i4>
      </vt:variant>
      <vt:variant>
        <vt:lpstr>Slide Titles</vt:lpstr>
      </vt:variant>
      <vt:variant>
        <vt:i4>7</vt:i4>
      </vt:variant>
    </vt:vector>
  </HeadingPairs>
  <TitlesOfParts>
    <vt:vector size="30" baseType="lpstr">
      <vt:lpstr>Arial</vt:lpstr>
      <vt:lpstr>Calibri</vt:lpstr>
      <vt:lpstr>font-regular</vt:lpstr>
      <vt:lpstr>font-semibold</vt:lpstr>
      <vt:lpstr>Wingdings</vt:lpstr>
      <vt:lpstr>Bespoke title slides</vt:lpstr>
      <vt:lpstr>Bespoke content slides</vt:lpstr>
      <vt:lpstr>End slides</vt:lpstr>
      <vt:lpstr>1_Bespoke content slides</vt:lpstr>
      <vt:lpstr>2_Colour slides</vt:lpstr>
      <vt:lpstr>1_Bespoke title slides</vt:lpstr>
      <vt:lpstr>2_Bespoke content slides</vt:lpstr>
      <vt:lpstr>Title Slides</vt:lpstr>
      <vt:lpstr>2_Bespoke title slides</vt:lpstr>
      <vt:lpstr>Content slides</vt:lpstr>
      <vt:lpstr>3_Bespoke content slides</vt:lpstr>
      <vt:lpstr>4_Bespoke content slides</vt:lpstr>
      <vt:lpstr>3_Bespoke title slides</vt:lpstr>
      <vt:lpstr>5_Bespoke content slides</vt:lpstr>
      <vt:lpstr>6_Bespoke content slides</vt:lpstr>
      <vt:lpstr>4_Bespoke title slides</vt:lpstr>
      <vt:lpstr>7_Bespoke content slides</vt:lpstr>
      <vt:lpstr>5_Bespoke title slides</vt:lpstr>
      <vt:lpstr>Registered Manager Network 06/07/22 - Skills for Care update    </vt:lpstr>
      <vt:lpstr>Safe &amp; fair recruitment guide</vt:lpstr>
      <vt:lpstr>Coming soon…a guide to support employers with criminal record checks from overseas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Laura Anthony</cp:lastModifiedBy>
  <cp:revision>429</cp:revision>
  <cp:lastPrinted>2021-02-09T14:39:47Z</cp:lastPrinted>
  <dcterms:created xsi:type="dcterms:W3CDTF">2019-11-26T09:38:15Z</dcterms:created>
  <dcterms:modified xsi:type="dcterms:W3CDTF">2022-06-29T09:07:46Z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Order">
    <vt:r8>163600</vt:r8>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