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17" r:id="rId5"/>
    <p:sldMasterId id="2147483691" r:id="rId6"/>
    <p:sldMasterId id="2147483686" r:id="rId7"/>
    <p:sldMasterId id="2147483682" r:id="rId8"/>
    <p:sldMasterId id="2147483684" r:id="rId9"/>
    <p:sldMasterId id="2147483731" r:id="rId10"/>
    <p:sldMasterId id="2147483734" r:id="rId11"/>
  </p:sldMasterIdLst>
  <p:notesMasterIdLst>
    <p:notesMasterId r:id="rId19"/>
  </p:notesMasterIdLst>
  <p:handoutMasterIdLst>
    <p:handoutMasterId r:id="rId20"/>
  </p:handoutMasterIdLst>
  <p:sldIdLst>
    <p:sldId id="256" r:id="rId12"/>
    <p:sldId id="526" r:id="rId13"/>
    <p:sldId id="520" r:id="rId14"/>
    <p:sldId id="475" r:id="rId15"/>
    <p:sldId id="552" r:id="rId16"/>
    <p:sldId id="553" r:id="rId17"/>
    <p:sldId id="31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3579ED-94E3-BD88-3971-2DFB19893C5F}" name="Diane Buddery" initials="DB" userId="S::diane.buddery@skillsforcare.org.uk::61ec23e3-f336-4ab8-ae16-18782a0d39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ane Buddery" initials="DB" lastIdx="14" clrIdx="0">
    <p:extLst>
      <p:ext uri="{19B8F6BF-5375-455C-9EA6-DF929625EA0E}">
        <p15:presenceInfo xmlns:p15="http://schemas.microsoft.com/office/powerpoint/2012/main" userId="S::Diane.Buddery@skillsforcare.org.uk::61ec23e3-f336-4ab8-ae16-18782a0d3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A20067"/>
    <a:srgbClr val="FFB81C"/>
    <a:srgbClr val="008C95"/>
    <a:srgbClr val="E87722"/>
    <a:srgbClr val="CACACA"/>
    <a:srgbClr val="BA0C2F"/>
    <a:srgbClr val="00A651"/>
    <a:srgbClr val="330072"/>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4F0B6-4FEC-45E2-BABC-4B269E8AE765}" v="8" dt="2022-06-09T09:11:07.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80" autoAdjust="0"/>
  </p:normalViewPr>
  <p:slideViewPr>
    <p:cSldViewPr snapToGrid="0">
      <p:cViewPr varScale="1">
        <p:scale>
          <a:sx n="81" d="100"/>
          <a:sy n="81" d="100"/>
        </p:scale>
        <p:origin x="2484" y="96"/>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14/06/2022</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0D2-496F-4335-94FD-7CD205B40B2C}" type="datetimeFigureOut">
              <a:rPr lang="en-GB" smtClean="0"/>
              <a:t>14/06/2022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a:t>
            </a:fld>
            <a:endParaRPr lang="en-GB"/>
          </a:p>
        </p:txBody>
      </p:sp>
    </p:spTree>
    <p:extLst>
      <p:ext uri="{BB962C8B-B14F-4D97-AF65-F5344CB8AC3E}">
        <p14:creationId xmlns:p14="http://schemas.microsoft.com/office/powerpoint/2010/main" val="376515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a:p>
        </p:txBody>
      </p:sp>
    </p:spTree>
    <p:extLst>
      <p:ext uri="{BB962C8B-B14F-4D97-AF65-F5344CB8AC3E}">
        <p14:creationId xmlns:p14="http://schemas.microsoft.com/office/powerpoint/2010/main" val="87508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a:p>
        </p:txBody>
      </p:sp>
    </p:spTree>
    <p:extLst>
      <p:ext uri="{BB962C8B-B14F-4D97-AF65-F5344CB8AC3E}">
        <p14:creationId xmlns:p14="http://schemas.microsoft.com/office/powerpoint/2010/main" val="303309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3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a:p>
        </p:txBody>
      </p:sp>
    </p:spTree>
    <p:extLst>
      <p:ext uri="{BB962C8B-B14F-4D97-AF65-F5344CB8AC3E}">
        <p14:creationId xmlns:p14="http://schemas.microsoft.com/office/powerpoint/2010/main" val="133848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18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505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A651"/>
                </a:solidFill>
              </a:defRPr>
            </a:lvl1pPr>
          </a:lstStyle>
          <a:p>
            <a:r>
              <a:rPr lang="en-GB"/>
              <a:t>Click to edit Master title style </a:t>
            </a:r>
            <a:endParaRPr lang="en-US"/>
          </a:p>
        </p:txBody>
      </p:sp>
    </p:spTree>
    <p:extLst>
      <p:ext uri="{BB962C8B-B14F-4D97-AF65-F5344CB8AC3E}">
        <p14:creationId xmlns:p14="http://schemas.microsoft.com/office/powerpoint/2010/main" val="6390974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slide 6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BA0C2F"/>
                </a:solidFill>
              </a:defRPr>
            </a:lvl1pPr>
          </a:lstStyle>
          <a:p>
            <a:r>
              <a:rPr lang="en-GB"/>
              <a:t>Click to edit Master title style </a:t>
            </a:r>
            <a:endParaRPr lang="en-US"/>
          </a:p>
        </p:txBody>
      </p:sp>
    </p:spTree>
    <p:extLst>
      <p:ext uri="{BB962C8B-B14F-4D97-AF65-F5344CB8AC3E}">
        <p14:creationId xmlns:p14="http://schemas.microsoft.com/office/powerpoint/2010/main" val="32167105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30369786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25506789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29" y="2145794"/>
            <a:ext cx="830795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spTree>
    <p:extLst>
      <p:ext uri="{BB962C8B-B14F-4D97-AF65-F5344CB8AC3E}">
        <p14:creationId xmlns:p14="http://schemas.microsoft.com/office/powerpoint/2010/main" val="26446348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4506250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A20067"/>
              </a:buClr>
              <a:buFont typeface="Wingdings" pitchFamily="2" charset="2"/>
              <a:buChar char="§"/>
              <a:defRPr sz="2400"/>
            </a:lvl1pPr>
            <a:lvl2pPr marL="685800" indent="-228600">
              <a:buClr>
                <a:srgbClr val="A20067"/>
              </a:buClr>
              <a:buFont typeface="Wingdings" pitchFamily="2" charset="2"/>
              <a:buChar char="§"/>
              <a:defRPr sz="2000"/>
            </a:lvl2pPr>
            <a:lvl3pPr marL="1143000" indent="-228600">
              <a:buClr>
                <a:srgbClr val="A20067"/>
              </a:buClr>
              <a:buFont typeface="Wingdings" pitchFamily="2" charset="2"/>
              <a:buChar char="§"/>
              <a:defRPr sz="1800"/>
            </a:lvl3pPr>
            <a:lvl4pPr marL="1600200" indent="-228600">
              <a:buClr>
                <a:srgbClr val="A20067"/>
              </a:buClr>
              <a:buFont typeface="Wingdings" pitchFamily="2" charset="2"/>
              <a:buChar char="§"/>
              <a:defRPr sz="1600"/>
            </a:lvl4pPr>
            <a:lvl5pPr marL="2057400" indent="-228600">
              <a:buClr>
                <a:srgbClr val="A20067"/>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A20067"/>
              </a:buClr>
              <a:buFont typeface="Wingdings" pitchFamily="2" charset="2"/>
              <a:buChar char="§"/>
              <a:defRPr>
                <a:solidFill>
                  <a:srgbClr val="A20067"/>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377218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8C95"/>
              </a:buClr>
              <a:buFont typeface="Wingdings" pitchFamily="2" charset="2"/>
              <a:buChar char="§"/>
              <a:defRPr sz="2400"/>
            </a:lvl1pPr>
            <a:lvl2pPr marL="685800" indent="-228600">
              <a:buClr>
                <a:srgbClr val="008C95"/>
              </a:buClr>
              <a:buFont typeface="Wingdings" pitchFamily="2" charset="2"/>
              <a:buChar char="§"/>
              <a:defRPr sz="2000"/>
            </a:lvl2pPr>
            <a:lvl3pPr marL="1143000" indent="-228600">
              <a:buClr>
                <a:srgbClr val="008C95"/>
              </a:buClr>
              <a:buFont typeface="Wingdings" pitchFamily="2" charset="2"/>
              <a:buChar char="§"/>
              <a:defRPr sz="1800"/>
            </a:lvl3pPr>
            <a:lvl4pPr marL="1600200" indent="-228600">
              <a:buClr>
                <a:srgbClr val="008C95"/>
              </a:buClr>
              <a:buFont typeface="Wingdings" pitchFamily="2" charset="2"/>
              <a:buChar char="§"/>
              <a:defRPr sz="1600"/>
            </a:lvl4pPr>
            <a:lvl5pPr marL="2057400" indent="-228600">
              <a:buClr>
                <a:srgbClr val="008C95"/>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8C95"/>
              </a:buClr>
              <a:buFont typeface="Wingdings" pitchFamily="2" charset="2"/>
              <a:buChar char="§"/>
              <a:defRPr>
                <a:solidFill>
                  <a:srgbClr val="008C95"/>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29067521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330072"/>
              </a:buClr>
              <a:buFont typeface="Wingdings" pitchFamily="2" charset="2"/>
              <a:buChar char="§"/>
              <a:defRPr sz="2400"/>
            </a:lvl1pPr>
            <a:lvl2pPr marL="685800" indent="-228600">
              <a:buClr>
                <a:srgbClr val="330072"/>
              </a:buClr>
              <a:buFont typeface="Wingdings" pitchFamily="2" charset="2"/>
              <a:buChar char="§"/>
              <a:defRPr sz="2000"/>
            </a:lvl2pPr>
            <a:lvl3pPr marL="1143000" indent="-228600">
              <a:buClr>
                <a:srgbClr val="330072"/>
              </a:buClr>
              <a:buFont typeface="Wingdings" pitchFamily="2" charset="2"/>
              <a:buChar char="§"/>
              <a:defRPr sz="1800"/>
            </a:lvl3pPr>
            <a:lvl4pPr marL="1600200" indent="-228600">
              <a:buClr>
                <a:srgbClr val="330072"/>
              </a:buClr>
              <a:buFont typeface="Wingdings" pitchFamily="2" charset="2"/>
              <a:buChar char="§"/>
              <a:defRPr sz="1600"/>
            </a:lvl4pPr>
            <a:lvl5pPr marL="2057400" indent="-228600">
              <a:buClr>
                <a:srgbClr val="330072"/>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330072"/>
              </a:buClr>
              <a:buFont typeface="Wingdings" pitchFamily="2" charset="2"/>
              <a:buChar char="§"/>
              <a:defRPr>
                <a:solidFill>
                  <a:srgbClr val="33007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40774369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A651"/>
              </a:buClr>
              <a:buFont typeface="Wingdings" pitchFamily="2" charset="2"/>
              <a:buChar char="§"/>
              <a:defRPr sz="2400"/>
            </a:lvl1pPr>
            <a:lvl2pPr marL="685800" indent="-228600">
              <a:buClr>
                <a:srgbClr val="00A651"/>
              </a:buClr>
              <a:buFont typeface="Wingdings" pitchFamily="2" charset="2"/>
              <a:buChar char="§"/>
              <a:defRPr sz="2000"/>
            </a:lvl2pPr>
            <a:lvl3pPr marL="1143000" indent="-228600">
              <a:buClr>
                <a:srgbClr val="00A651"/>
              </a:buClr>
              <a:buFont typeface="Wingdings" pitchFamily="2" charset="2"/>
              <a:buChar char="§"/>
              <a:defRPr sz="1800"/>
            </a:lvl3pPr>
            <a:lvl4pPr marL="1600200" indent="-228600">
              <a:buClr>
                <a:srgbClr val="00A651"/>
              </a:buClr>
              <a:buFont typeface="Wingdings" pitchFamily="2" charset="2"/>
              <a:buChar char="§"/>
              <a:defRPr sz="1600"/>
            </a:lvl4pPr>
            <a:lvl5pPr marL="2057400" indent="-228600">
              <a:buClr>
                <a:srgbClr val="00A651"/>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A651"/>
              </a:buClr>
              <a:buFont typeface="Wingdings" pitchFamily="2" charset="2"/>
              <a:buChar char="§"/>
              <a:defRPr>
                <a:solidFill>
                  <a:srgbClr val="00A651"/>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7312977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slide 5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BA0C2F"/>
              </a:buClr>
              <a:buFont typeface="Wingdings" pitchFamily="2" charset="2"/>
              <a:buChar char="§"/>
              <a:defRPr sz="2400"/>
            </a:lvl1pPr>
            <a:lvl2pPr marL="685800" indent="-228600">
              <a:buClr>
                <a:srgbClr val="BA0C2F"/>
              </a:buClr>
              <a:buFont typeface="Wingdings" pitchFamily="2" charset="2"/>
              <a:buChar char="§"/>
              <a:defRPr sz="2000"/>
            </a:lvl2pPr>
            <a:lvl3pPr marL="1143000" indent="-228600">
              <a:buClr>
                <a:srgbClr val="BA0C2F"/>
              </a:buClr>
              <a:buFont typeface="Wingdings" pitchFamily="2" charset="2"/>
              <a:buChar char="§"/>
              <a:defRPr sz="1800"/>
            </a:lvl3pPr>
            <a:lvl4pPr marL="1600200" indent="-228600">
              <a:buClr>
                <a:srgbClr val="BA0C2F"/>
              </a:buClr>
              <a:buFont typeface="Wingdings" pitchFamily="2" charset="2"/>
              <a:buChar char="§"/>
              <a:defRPr sz="1600"/>
            </a:lvl4pPr>
            <a:lvl5pPr marL="2057400" indent="-228600">
              <a:buClr>
                <a:srgbClr val="BA0C2F"/>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BA0C2F"/>
              </a:buClr>
              <a:buFont typeface="Wingdings" pitchFamily="2" charset="2"/>
              <a:buChar char="§"/>
              <a:defRPr>
                <a:solidFill>
                  <a:srgbClr val="BA0C2F"/>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7649316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a:extLst>
              <a:ext uri="{FF2B5EF4-FFF2-40B4-BE49-F238E27FC236}">
                <a16:creationId xmlns:a16="http://schemas.microsoft.com/office/drawing/2014/main" id="{4AF7D064-3FD2-8042-877F-A1141B0F1A6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1536207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72A34AD5-D911-DD4C-BEF3-40C0975C1D7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161480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A8220DF-6815-BF40-A078-D5B22A5FD752}"/>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96738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BD3B3786-9677-F243-9687-217339B3152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943647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926098A-F4D7-2C45-B97D-DA9C5C9F343E}"/>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3557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AA701A7C-7DC4-A044-B817-A748BDFB96A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68391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Find out more</a:t>
            </a:r>
            <a:endParaRPr lang="en-US" b="1"/>
          </a:p>
        </p:txBody>
      </p:sp>
    </p:spTree>
    <p:extLst>
      <p:ext uri="{BB962C8B-B14F-4D97-AF65-F5344CB8AC3E}">
        <p14:creationId xmlns:p14="http://schemas.microsoft.com/office/powerpoint/2010/main" val="331643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Find out more</a:t>
            </a:r>
            <a:endParaRPr lang="en-US" b="1">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Contact us</a:t>
            </a:r>
            <a:endParaRPr lang="en-US" b="1"/>
          </a:p>
        </p:txBody>
      </p:sp>
    </p:spTree>
    <p:extLst>
      <p:ext uri="{BB962C8B-B14F-4D97-AF65-F5344CB8AC3E}">
        <p14:creationId xmlns:p14="http://schemas.microsoft.com/office/powerpoint/2010/main" val="3991521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Contact us</a:t>
            </a:r>
            <a:endParaRPr lang="en-US" b="1">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1204405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824790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17586728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349662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Tree>
    <p:extLst>
      <p:ext uri="{BB962C8B-B14F-4D97-AF65-F5344CB8AC3E}">
        <p14:creationId xmlns:p14="http://schemas.microsoft.com/office/powerpoint/2010/main" val="27662016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A20067"/>
                </a:solidFill>
              </a:defRPr>
            </a:lvl1pPr>
          </a:lstStyle>
          <a:p>
            <a:r>
              <a:rPr lang="en-GB"/>
              <a:t>Click to edit Master title style </a:t>
            </a:r>
            <a:endParaRPr lang="en-US"/>
          </a:p>
        </p:txBody>
      </p:sp>
    </p:spTree>
    <p:extLst>
      <p:ext uri="{BB962C8B-B14F-4D97-AF65-F5344CB8AC3E}">
        <p14:creationId xmlns:p14="http://schemas.microsoft.com/office/powerpoint/2010/main" val="22201390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8C95"/>
                </a:solidFill>
              </a:defRPr>
            </a:lvl1pPr>
          </a:lstStyle>
          <a:p>
            <a:r>
              <a:rPr lang="en-GB"/>
              <a:t>Click to edit Master title style </a:t>
            </a:r>
            <a:endParaRPr lang="en-US"/>
          </a:p>
        </p:txBody>
      </p:sp>
    </p:spTree>
    <p:extLst>
      <p:ext uri="{BB962C8B-B14F-4D97-AF65-F5344CB8AC3E}">
        <p14:creationId xmlns:p14="http://schemas.microsoft.com/office/powerpoint/2010/main" val="18080552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330072"/>
                </a:solidFill>
              </a:defRPr>
            </a:lvl1pPr>
          </a:lstStyle>
          <a:p>
            <a:r>
              <a:rPr lang="en-GB"/>
              <a:t>Click to edit Master title style </a:t>
            </a:r>
            <a:endParaRPr lang="en-US"/>
          </a:p>
        </p:txBody>
      </p:sp>
    </p:spTree>
    <p:extLst>
      <p:ext uri="{BB962C8B-B14F-4D97-AF65-F5344CB8AC3E}">
        <p14:creationId xmlns:p14="http://schemas.microsoft.com/office/powerpoint/2010/main" val="37695223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1433824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8" r:id="rId7"/>
    <p:sldLayoutId id="214748373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B0D37FB-D3CF-7F45-BB86-5227AFF6EA9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612256413"/>
      </p:ext>
    </p:extLst>
  </p:cSld>
  <p:clrMap bg1="lt1" tx1="dk1" bg2="lt2" tx2="dk2" accent1="accent1" accent2="accent2" accent3="accent3" accent4="accent4" accent5="accent5" accent6="accent6" hlink="hlink" folHlink="folHlink"/>
  <p:sldLayoutIdLst>
    <p:sldLayoutId id="2147483692" r:id="rId1"/>
    <p:sldLayoutId id="2147483711" r:id="rId2"/>
    <p:sldLayoutId id="2147483712" r:id="rId3"/>
    <p:sldLayoutId id="2147483713" r:id="rId4"/>
    <p:sldLayoutId id="2147483714" r:id="rId5"/>
    <p:sldLayoutId id="2147483715" r:id="rId6"/>
    <p:sldLayoutId id="214748371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698" r:id="rId1"/>
    <p:sldLayoutId id="2147483710" r:id="rId2"/>
    <p:sldLayoutId id="2147483709" r:id="rId3"/>
    <p:sldLayoutId id="2147483700" r:id="rId4"/>
    <p:sldLayoutId id="2147483701" r:id="rId5"/>
    <p:sldLayoutId id="2147483699"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2490724918"/>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645125674"/>
      </p:ext>
    </p:extLst>
  </p:cSld>
  <p:clrMap bg1="lt1" tx1="dk1" bg2="lt2" tx2="dk2" accent1="accent1" accent2="accent2" accent3="accent3" accent4="accent4" accent5="accent5" accent6="accent6" hlink="hlink" folHlink="folHlink"/>
  <p:sldLayoutIdLst>
    <p:sldLayoutId id="2147483735" r:id="rId1"/>
    <p:sldLayoutId id="214748373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bit.ly/3xBh5on"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bit.ly/3vldWaA"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www.skillsforcare.org.uk/events" TargetMode="External"/><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hyperlink" Target="https://digital.wings.uk.barclays/"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forcare.org.uk/Developing-your-workforce/Care-topics/Infection-prevention-and-control/Infection-prevention-and-control.aspx"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mailto:laura.anthony@skillsforcare.org.uk" TargetMode="External"/><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hyperlink" Target="http://www.skillsforcare.org.uk/register" TargetMode="External"/><Relationship Id="rId4" Type="http://schemas.openxmlformats.org/officeDocument/2006/relationships/hyperlink" Target="mailto:selena.docherty@skillsforcar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875230D-BACE-4BE4-B68E-731D259B406B}"/>
              </a:ext>
            </a:extLst>
          </p:cNvPr>
          <p:cNvSpPr>
            <a:spLocks noGrp="1"/>
          </p:cNvSpPr>
          <p:nvPr>
            <p:ph type="title"/>
          </p:nvPr>
        </p:nvSpPr>
        <p:spPr/>
        <p:txBody>
          <a:bodyPr lIns="91440" tIns="45720" rIns="91440" bIns="45720" anchor="t"/>
          <a:lstStyle/>
          <a:p>
            <a:r>
              <a:rPr lang="en-GB" sz="4000" dirty="0">
                <a:latin typeface="Arial"/>
                <a:cs typeface="Arial"/>
              </a:rPr>
              <a:t>Skills for Care resources &amp; support – developing digital skills / IPC</a:t>
            </a:r>
            <a:endParaRPr lang="en-GB" sz="4000" dirty="0"/>
          </a:p>
        </p:txBody>
      </p:sp>
    </p:spTree>
    <p:extLst>
      <p:ext uri="{BB962C8B-B14F-4D97-AF65-F5344CB8AC3E}">
        <p14:creationId xmlns:p14="http://schemas.microsoft.com/office/powerpoint/2010/main" val="162302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98B5-200F-4F2B-9B2D-2A9F50F24EC0}"/>
              </a:ext>
            </a:extLst>
          </p:cNvPr>
          <p:cNvSpPr>
            <a:spLocks noGrp="1"/>
          </p:cNvSpPr>
          <p:nvPr>
            <p:ph type="title"/>
          </p:nvPr>
        </p:nvSpPr>
        <p:spPr/>
        <p:txBody>
          <a:bodyPr/>
          <a:lstStyle/>
          <a:p>
            <a:r>
              <a:rPr lang="en-GB" dirty="0"/>
              <a:t>Measuring Digital Readiness</a:t>
            </a:r>
          </a:p>
        </p:txBody>
      </p:sp>
      <p:sp>
        <p:nvSpPr>
          <p:cNvPr id="3" name="Text Placeholder 2">
            <a:extLst>
              <a:ext uri="{FF2B5EF4-FFF2-40B4-BE49-F238E27FC236}">
                <a16:creationId xmlns:a16="http://schemas.microsoft.com/office/drawing/2014/main" id="{7A6CF2FE-E951-4138-AA91-4CCFB6AFE14F}"/>
              </a:ext>
            </a:extLst>
          </p:cNvPr>
          <p:cNvSpPr>
            <a:spLocks noGrp="1"/>
          </p:cNvSpPr>
          <p:nvPr>
            <p:ph type="body" sz="quarter" idx="11"/>
          </p:nvPr>
        </p:nvSpPr>
        <p:spPr>
          <a:xfrm>
            <a:off x="367729" y="1380263"/>
            <a:ext cx="6982304" cy="3648456"/>
          </a:xfrm>
        </p:spPr>
        <p:txBody>
          <a:bodyPr/>
          <a:lstStyle/>
          <a:p>
            <a:pPr marL="0" indent="0">
              <a:buNone/>
            </a:pPr>
            <a:r>
              <a:rPr lang="en-GB" sz="2200" dirty="0"/>
              <a:t>Developed a digital self-assessment tool which will help you to measure:</a:t>
            </a:r>
            <a:br>
              <a:rPr lang="en-GB" sz="2200" dirty="0"/>
            </a:br>
            <a:endParaRPr lang="en-GB" sz="2200" dirty="0"/>
          </a:p>
          <a:p>
            <a:pPr lvl="1"/>
            <a:r>
              <a:rPr lang="en-GB" sz="2200" dirty="0"/>
              <a:t>how capable your staff are of harnessing the benefits of digital tools and skills</a:t>
            </a:r>
          </a:p>
          <a:p>
            <a:pPr lvl="1"/>
            <a:r>
              <a:rPr lang="en-GB" sz="2200" dirty="0"/>
              <a:t>whether you have the right infrastructure in place to use more digital tools</a:t>
            </a:r>
            <a:br>
              <a:rPr lang="en-GB" sz="2200" dirty="0"/>
            </a:br>
            <a:br>
              <a:rPr lang="en-GB" sz="2200" dirty="0"/>
            </a:br>
            <a:br>
              <a:rPr lang="en-GB" sz="2200" dirty="0"/>
            </a:br>
            <a:endParaRPr lang="en-GB" sz="2200" dirty="0"/>
          </a:p>
          <a:p>
            <a:pPr marL="0" indent="0">
              <a:buNone/>
            </a:pPr>
            <a:r>
              <a:rPr lang="en-GB" sz="2200" dirty="0">
                <a:hlinkClick r:id="rId3"/>
              </a:rPr>
              <a:t>Access the Digital Readiness tool.</a:t>
            </a:r>
            <a:endParaRPr lang="en-GB" sz="2200" dirty="0"/>
          </a:p>
        </p:txBody>
      </p:sp>
      <p:pic>
        <p:nvPicPr>
          <p:cNvPr id="5124" name="Picture 4" descr="Digital Social Care">
            <a:extLst>
              <a:ext uri="{FF2B5EF4-FFF2-40B4-BE49-F238E27FC236}">
                <a16:creationId xmlns:a16="http://schemas.microsoft.com/office/drawing/2014/main" id="{1B28B2D9-07E4-4279-BE84-8857CB6F1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29" y="5378361"/>
            <a:ext cx="3203244" cy="73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76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38C7-B41F-4D3C-A658-55F9EA8E4E13}"/>
              </a:ext>
            </a:extLst>
          </p:cNvPr>
          <p:cNvSpPr>
            <a:spLocks noGrp="1"/>
          </p:cNvSpPr>
          <p:nvPr>
            <p:ph type="title"/>
          </p:nvPr>
        </p:nvSpPr>
        <p:spPr/>
        <p:txBody>
          <a:bodyPr/>
          <a:lstStyle/>
          <a:p>
            <a:r>
              <a:rPr lang="en-GB" sz="3200" dirty="0"/>
              <a:t>Becoming a ‘digital’ social care organisation</a:t>
            </a:r>
          </a:p>
        </p:txBody>
      </p:sp>
      <p:sp>
        <p:nvSpPr>
          <p:cNvPr id="7" name="Text Placeholder 6">
            <a:extLst>
              <a:ext uri="{FF2B5EF4-FFF2-40B4-BE49-F238E27FC236}">
                <a16:creationId xmlns:a16="http://schemas.microsoft.com/office/drawing/2014/main" id="{F76DE9E8-F65F-4C29-A549-7EBB26357DDF}"/>
              </a:ext>
            </a:extLst>
          </p:cNvPr>
          <p:cNvSpPr>
            <a:spLocks noGrp="1"/>
          </p:cNvSpPr>
          <p:nvPr>
            <p:ph type="body" sz="quarter" idx="11"/>
          </p:nvPr>
        </p:nvSpPr>
        <p:spPr>
          <a:xfrm>
            <a:off x="463982" y="1563142"/>
            <a:ext cx="7509585" cy="4562857"/>
          </a:xfrm>
        </p:spPr>
        <p:txBody>
          <a:bodyPr/>
          <a:lstStyle/>
          <a:p>
            <a:pPr marL="0" indent="0">
              <a:buNone/>
            </a:pPr>
            <a:r>
              <a:rPr lang="en-GB" sz="2000" b="1" dirty="0">
                <a:solidFill>
                  <a:srgbClr val="005EB8"/>
                </a:solidFill>
              </a:rPr>
              <a:t>This focuses on:</a:t>
            </a:r>
          </a:p>
          <a:p>
            <a:pPr marL="0" indent="0">
              <a:buNone/>
            </a:pPr>
            <a:endParaRPr lang="en-GB" sz="2000" b="1" dirty="0">
              <a:solidFill>
                <a:srgbClr val="005EB8"/>
              </a:solidFill>
            </a:endParaRPr>
          </a:p>
          <a:p>
            <a:r>
              <a:rPr lang="en-GB" sz="2000" dirty="0"/>
              <a:t>becoming more digital</a:t>
            </a:r>
          </a:p>
          <a:p>
            <a:r>
              <a:rPr lang="en-GB" sz="2000" dirty="0"/>
              <a:t>first steps in thinking digital</a:t>
            </a:r>
          </a:p>
          <a:p>
            <a:r>
              <a:rPr lang="en-GB" sz="2000" dirty="0"/>
              <a:t>scoping and getting people on board</a:t>
            </a:r>
          </a:p>
          <a:p>
            <a:r>
              <a:rPr lang="en-GB" sz="2000" dirty="0"/>
              <a:t>your business plan and specification</a:t>
            </a:r>
          </a:p>
          <a:p>
            <a:r>
              <a:rPr lang="en-GB" sz="2000" dirty="0"/>
              <a:t>searching for a supplier and solution</a:t>
            </a:r>
          </a:p>
          <a:p>
            <a:r>
              <a:rPr lang="en-GB" sz="2000" dirty="0"/>
              <a:t>implementation plan</a:t>
            </a:r>
          </a:p>
          <a:p>
            <a:r>
              <a:rPr lang="en-GB" sz="2000" dirty="0"/>
              <a:t>Review</a:t>
            </a:r>
          </a:p>
          <a:p>
            <a:endParaRPr lang="en-GB" sz="2000" dirty="0"/>
          </a:p>
          <a:p>
            <a:pPr marL="0" indent="0">
              <a:buNone/>
            </a:pPr>
            <a:r>
              <a:rPr lang="en-GB" sz="2000" dirty="0"/>
              <a:t>To access the resource: </a:t>
            </a:r>
            <a:r>
              <a:rPr lang="en-GB" sz="2000" dirty="0">
                <a:hlinkClick r:id="rId3"/>
              </a:rPr>
              <a:t>https://bit.ly/3vldWaA</a:t>
            </a:r>
            <a:r>
              <a:rPr lang="en-GB" sz="2000" dirty="0"/>
              <a:t> </a:t>
            </a:r>
          </a:p>
        </p:txBody>
      </p:sp>
      <p:pic>
        <p:nvPicPr>
          <p:cNvPr id="5" name="Picture 4">
            <a:extLst>
              <a:ext uri="{FF2B5EF4-FFF2-40B4-BE49-F238E27FC236}">
                <a16:creationId xmlns:a16="http://schemas.microsoft.com/office/drawing/2014/main" id="{5C580F85-9B7E-4B1D-B727-9CB4EEB0CEB9}"/>
              </a:ext>
            </a:extLst>
          </p:cNvPr>
          <p:cNvPicPr>
            <a:picLocks noChangeAspect="1"/>
          </p:cNvPicPr>
          <p:nvPr/>
        </p:nvPicPr>
        <p:blipFill>
          <a:blip r:embed="rId4"/>
          <a:stretch>
            <a:fillRect/>
          </a:stretch>
        </p:blipFill>
        <p:spPr>
          <a:xfrm>
            <a:off x="5549403" y="2368296"/>
            <a:ext cx="1800631" cy="2575646"/>
          </a:xfrm>
          <a:prstGeom prst="rect">
            <a:avLst/>
          </a:prstGeom>
        </p:spPr>
      </p:pic>
    </p:spTree>
    <p:extLst>
      <p:ext uri="{BB962C8B-B14F-4D97-AF65-F5344CB8AC3E}">
        <p14:creationId xmlns:p14="http://schemas.microsoft.com/office/powerpoint/2010/main" val="1989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F1D8BE-10D7-4980-8439-A43C6A9953C8}"/>
              </a:ext>
            </a:extLst>
          </p:cNvPr>
          <p:cNvSpPr>
            <a:spLocks noGrp="1"/>
          </p:cNvSpPr>
          <p:nvPr>
            <p:ph type="title"/>
          </p:nvPr>
        </p:nvSpPr>
        <p:spPr>
          <a:xfrm>
            <a:off x="209862" y="302274"/>
            <a:ext cx="7428404" cy="1292662"/>
          </a:xfrm>
        </p:spPr>
        <p:txBody>
          <a:bodyPr/>
          <a:lstStyle/>
          <a:p>
            <a:r>
              <a:rPr lang="en-GB" sz="3600" dirty="0"/>
              <a:t>Social Media masterclasses</a:t>
            </a:r>
          </a:p>
        </p:txBody>
      </p:sp>
      <p:sp>
        <p:nvSpPr>
          <p:cNvPr id="4" name="Text Placeholder 3">
            <a:extLst>
              <a:ext uri="{FF2B5EF4-FFF2-40B4-BE49-F238E27FC236}">
                <a16:creationId xmlns:a16="http://schemas.microsoft.com/office/drawing/2014/main" id="{E1FA5F56-19D4-4E9B-8450-D419558AFFD2}"/>
              </a:ext>
            </a:extLst>
          </p:cNvPr>
          <p:cNvSpPr txBox="1">
            <a:spLocks/>
          </p:cNvSpPr>
          <p:nvPr/>
        </p:nvSpPr>
        <p:spPr>
          <a:xfrm>
            <a:off x="209862" y="1434477"/>
            <a:ext cx="8799667" cy="2784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0326D438-E4CF-4925-BEBC-BAE9C00F5420}"/>
              </a:ext>
            </a:extLst>
          </p:cNvPr>
          <p:cNvSpPr txBox="1"/>
          <p:nvPr/>
        </p:nvSpPr>
        <p:spPr>
          <a:xfrm>
            <a:off x="84700" y="1221602"/>
            <a:ext cx="7705629" cy="4201920"/>
          </a:xfrm>
          <a:prstGeom prst="rect">
            <a:avLst/>
          </a:prstGeom>
          <a:noFill/>
        </p:spPr>
        <p:txBody>
          <a:bodyPr wrap="square">
            <a:spAutoFit/>
          </a:bodyPr>
          <a:lstStyle/>
          <a:p>
            <a:pPr marL="342900" marR="0" lvl="0" indent="-34290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2400" dirty="0">
                <a:solidFill>
                  <a:srgbClr val="000000"/>
                </a:solidFill>
                <a:latin typeface="Arial" panose="020B0604020202020204"/>
                <a:ea typeface="Times New Roman" panose="02020603050405020304" pitchFamily="18" charset="0"/>
              </a:rPr>
              <a:t>5</a:t>
            </a:r>
            <a:r>
              <a:rPr lang="en-GB" sz="2400" baseline="30000" dirty="0">
                <a:solidFill>
                  <a:srgbClr val="000000"/>
                </a:solidFill>
                <a:latin typeface="Arial" panose="020B0604020202020204"/>
                <a:ea typeface="Times New Roman" panose="02020603050405020304" pitchFamily="18" charset="0"/>
              </a:rPr>
              <a:t>th</a:t>
            </a:r>
            <a:r>
              <a:rPr lang="en-GB" sz="2400" dirty="0">
                <a:solidFill>
                  <a:srgbClr val="000000"/>
                </a:solidFill>
                <a:latin typeface="Arial" panose="020B0604020202020204"/>
                <a:ea typeface="Times New Roman" panose="02020603050405020304" pitchFamily="18" charset="0"/>
              </a:rPr>
              <a:t> July – using LinkedIn to boost your recruitment &amp; retention</a:t>
            </a:r>
          </a:p>
          <a:p>
            <a:pPr marL="342900" marR="0" lvl="0" indent="-34290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2400" dirty="0">
                <a:solidFill>
                  <a:srgbClr val="000000"/>
                </a:solidFill>
                <a:latin typeface="Arial" panose="020B0604020202020204"/>
                <a:ea typeface="Times New Roman" panose="02020603050405020304" pitchFamily="18" charset="0"/>
              </a:rPr>
              <a:t>2</a:t>
            </a:r>
            <a:r>
              <a:rPr lang="en-GB" sz="2400" baseline="30000" dirty="0">
                <a:solidFill>
                  <a:srgbClr val="000000"/>
                </a:solidFill>
                <a:latin typeface="Arial" panose="020B0604020202020204"/>
                <a:ea typeface="Times New Roman" panose="02020603050405020304" pitchFamily="18" charset="0"/>
              </a:rPr>
              <a:t>nd</a:t>
            </a:r>
            <a:r>
              <a:rPr lang="en-GB" sz="2400" dirty="0">
                <a:solidFill>
                  <a:srgbClr val="000000"/>
                </a:solidFill>
                <a:latin typeface="Arial" panose="020B0604020202020204"/>
                <a:ea typeface="Times New Roman" panose="02020603050405020304" pitchFamily="18" charset="0"/>
              </a:rPr>
              <a:t> August – using TikTok to boost your recruitment &amp; retention</a:t>
            </a:r>
          </a:p>
          <a:p>
            <a:pPr marL="342900" marR="0" lvl="0" indent="-34290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GB" sz="2400" dirty="0">
              <a:solidFill>
                <a:srgbClr val="000000"/>
              </a:solidFill>
              <a:latin typeface="Arial" panose="020B0604020202020204"/>
              <a:ea typeface="Times New Roman" panose="02020603050405020304" pitchFamily="18" charset="0"/>
            </a:endParaRPr>
          </a:p>
          <a:p>
            <a:pPr marR="0" lvl="0" algn="l" defTabSz="457200" rtl="0" eaLnBrk="1" fontAlgn="auto" latinLnBrk="0" hangingPunct="1">
              <a:lnSpc>
                <a:spcPct val="125000"/>
              </a:lnSpc>
              <a:spcBef>
                <a:spcPts val="0"/>
              </a:spcBef>
              <a:spcAft>
                <a:spcPts val="0"/>
              </a:spcAft>
              <a:buClrTx/>
              <a:buSzTx/>
              <a:tabLst/>
              <a:defRPr/>
            </a:pPr>
            <a:r>
              <a:rPr lang="en-GB" sz="2400" dirty="0">
                <a:solidFill>
                  <a:srgbClr val="000000"/>
                </a:solidFill>
                <a:latin typeface="Arial" panose="020B0604020202020204"/>
                <a:ea typeface="Times New Roman" panose="02020603050405020304" pitchFamily="18" charset="0"/>
              </a:rPr>
              <a:t>Sessions on Facebook, Twitter &amp; Instagram have now been run – but more will be delivered later in the year </a:t>
            </a:r>
          </a:p>
          <a:p>
            <a:pPr marR="0" lvl="0" algn="l" defTabSz="457200" rtl="0" eaLnBrk="1" fontAlgn="auto" latinLnBrk="0" hangingPunct="1">
              <a:lnSpc>
                <a:spcPct val="125000"/>
              </a:lnSpc>
              <a:spcBef>
                <a:spcPts val="0"/>
              </a:spcBef>
              <a:spcAft>
                <a:spcPts val="0"/>
              </a:spcAft>
              <a:buClrTx/>
              <a:buSzTx/>
              <a:tabLst/>
              <a:defRPr/>
            </a:pPr>
            <a:endParaRPr lang="en-GB" sz="2400" dirty="0">
              <a:solidFill>
                <a:srgbClr val="000000"/>
              </a:solidFill>
              <a:latin typeface="Arial" panose="020B0604020202020204"/>
              <a:ea typeface="Times New Roman" panose="02020603050405020304" pitchFamily="18" charset="0"/>
            </a:endParaRPr>
          </a:p>
          <a:p>
            <a:pPr marR="0" lvl="0" algn="l" defTabSz="457200" rtl="0" eaLnBrk="1" fontAlgn="auto" latinLnBrk="0" hangingPunct="1">
              <a:lnSpc>
                <a:spcPct val="125000"/>
              </a:lnSpc>
              <a:spcBef>
                <a:spcPts val="0"/>
              </a:spcBef>
              <a:spcAft>
                <a:spcPts val="0"/>
              </a:spcAft>
              <a:buClrTx/>
              <a:buSzTx/>
              <a:tabLst/>
              <a:defRPr/>
            </a:pPr>
            <a:r>
              <a:rPr lang="en-GB" sz="2400" dirty="0">
                <a:solidFill>
                  <a:srgbClr val="000000"/>
                </a:solidFill>
                <a:latin typeface="Arial" panose="020B0604020202020204"/>
                <a:ea typeface="Times New Roman" panose="02020603050405020304" pitchFamily="18" charset="0"/>
              </a:rPr>
              <a:t>Book places at: </a:t>
            </a:r>
            <a:r>
              <a:rPr kumimoji="0" lang="en-GB" sz="2400" b="0" i="0" u="sng" strike="noStrike" kern="1200" cap="none" spc="0" normalizeH="0" baseline="0" noProof="0" dirty="0">
                <a:ln>
                  <a:noFill/>
                </a:ln>
                <a:solidFill>
                  <a:srgbClr val="0563C1"/>
                </a:solidFill>
                <a:effectLst/>
                <a:uLnTx/>
                <a:uFillTx/>
                <a:latin typeface="Arial" panose="020B0604020202020204"/>
                <a:ea typeface="Calibri" panose="020F0502020204030204" pitchFamily="34" charset="0"/>
                <a:cs typeface="+mn-cs"/>
                <a:hlinkClick r:id="rId3"/>
              </a:rPr>
              <a:t>www.skillsforcare.org.uk/events</a:t>
            </a:r>
            <a:r>
              <a:rPr kumimoji="0" lang="en-GB" sz="2400" b="0" i="0" u="sng" strike="noStrike" kern="1200" cap="none" spc="0" normalizeH="0" baseline="0" noProof="0" dirty="0">
                <a:ln>
                  <a:noFill/>
                </a:ln>
                <a:solidFill>
                  <a:srgbClr val="0563C1"/>
                </a:solidFill>
                <a:effectLst/>
                <a:uLnTx/>
                <a:uFillTx/>
                <a:latin typeface="Arial" panose="020B0604020202020204"/>
                <a:ea typeface="Calibri" panose="020F0502020204030204" pitchFamily="34" charset="0"/>
                <a:cs typeface="+mn-cs"/>
              </a:rPr>
              <a:t> </a:t>
            </a:r>
            <a:endParaRPr kumimoji="0" lang="en-GB" sz="2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p:txBody>
      </p:sp>
      <p:pic>
        <p:nvPicPr>
          <p:cNvPr id="5" name="Picture 4">
            <a:extLst>
              <a:ext uri="{FF2B5EF4-FFF2-40B4-BE49-F238E27FC236}">
                <a16:creationId xmlns:a16="http://schemas.microsoft.com/office/drawing/2014/main" id="{8A84566A-1355-9AEC-E18F-6BB9B7981FE5}"/>
              </a:ext>
            </a:extLst>
          </p:cNvPr>
          <p:cNvPicPr>
            <a:picLocks noChangeAspect="1"/>
          </p:cNvPicPr>
          <p:nvPr/>
        </p:nvPicPr>
        <p:blipFill>
          <a:blip r:embed="rId4"/>
          <a:stretch>
            <a:fillRect/>
          </a:stretch>
        </p:blipFill>
        <p:spPr>
          <a:xfrm>
            <a:off x="7589597" y="2750562"/>
            <a:ext cx="1344438" cy="996106"/>
          </a:xfrm>
          <a:prstGeom prst="rect">
            <a:avLst/>
          </a:prstGeom>
        </p:spPr>
      </p:pic>
      <p:pic>
        <p:nvPicPr>
          <p:cNvPr id="10" name="Picture 9">
            <a:extLst>
              <a:ext uri="{FF2B5EF4-FFF2-40B4-BE49-F238E27FC236}">
                <a16:creationId xmlns:a16="http://schemas.microsoft.com/office/drawing/2014/main" id="{7AE6D951-F0ED-FCBE-62A3-084669054554}"/>
              </a:ext>
            </a:extLst>
          </p:cNvPr>
          <p:cNvPicPr>
            <a:picLocks noChangeAspect="1"/>
          </p:cNvPicPr>
          <p:nvPr/>
        </p:nvPicPr>
        <p:blipFill>
          <a:blip r:embed="rId5"/>
          <a:stretch>
            <a:fillRect/>
          </a:stretch>
        </p:blipFill>
        <p:spPr>
          <a:xfrm>
            <a:off x="7871601" y="3946299"/>
            <a:ext cx="1056655" cy="1016273"/>
          </a:xfrm>
          <a:prstGeom prst="rect">
            <a:avLst/>
          </a:prstGeom>
        </p:spPr>
      </p:pic>
    </p:spTree>
    <p:extLst>
      <p:ext uri="{BB962C8B-B14F-4D97-AF65-F5344CB8AC3E}">
        <p14:creationId xmlns:p14="http://schemas.microsoft.com/office/powerpoint/2010/main" val="218359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A6E-CAAE-4656-93BD-16521D987FFD}"/>
              </a:ext>
            </a:extLst>
          </p:cNvPr>
          <p:cNvSpPr>
            <a:spLocks noGrp="1"/>
          </p:cNvSpPr>
          <p:nvPr>
            <p:ph type="title"/>
          </p:nvPr>
        </p:nvSpPr>
        <p:spPr/>
        <p:txBody>
          <a:bodyPr/>
          <a:lstStyle/>
          <a:p>
            <a:r>
              <a:rPr lang="en-GB" dirty="0"/>
              <a:t>Barclays Digital Eagles</a:t>
            </a:r>
          </a:p>
        </p:txBody>
      </p:sp>
      <p:sp>
        <p:nvSpPr>
          <p:cNvPr id="3" name="Text Placeholder 2">
            <a:extLst>
              <a:ext uri="{FF2B5EF4-FFF2-40B4-BE49-F238E27FC236}">
                <a16:creationId xmlns:a16="http://schemas.microsoft.com/office/drawing/2014/main" id="{A7473BCB-9F23-481B-B1C6-8627FA8473F4}"/>
              </a:ext>
            </a:extLst>
          </p:cNvPr>
          <p:cNvSpPr>
            <a:spLocks noGrp="1"/>
          </p:cNvSpPr>
          <p:nvPr>
            <p:ph type="body" sz="quarter" idx="11"/>
          </p:nvPr>
        </p:nvSpPr>
        <p:spPr/>
        <p:txBody>
          <a:bodyPr/>
          <a:lstStyle/>
          <a:p>
            <a:pPr>
              <a:lnSpc>
                <a:spcPct val="110000"/>
              </a:lnSpc>
            </a:pPr>
            <a:r>
              <a:rPr lang="en-GB" sz="2200" dirty="0">
                <a:latin typeface="Arial" panose="020B0604020202020204" pitchFamily="34" charset="0"/>
                <a:cs typeface="Arial" panose="020B0604020202020204" pitchFamily="34" charset="0"/>
              </a:rPr>
              <a:t>Digital Eagles provide support and training to staff which can include accessing healthcare appointments online, keeping residents connected to friends and family and accessing entertainment or hobbies online</a:t>
            </a:r>
            <a:br>
              <a:rPr lang="en-GB" sz="2200" dirty="0">
                <a:latin typeface="Arial" panose="020B060402020202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a:p>
            <a:pPr>
              <a:lnSpc>
                <a:spcPct val="110000"/>
              </a:lnSpc>
            </a:pPr>
            <a:r>
              <a:rPr lang="en-GB" sz="2200" dirty="0">
                <a:latin typeface="Arial" panose="020B0604020202020204" pitchFamily="34" charset="0"/>
                <a:cs typeface="Arial" panose="020B0604020202020204" pitchFamily="34" charset="0"/>
              </a:rPr>
              <a:t>Visit: </a:t>
            </a:r>
            <a:r>
              <a:rPr lang="en-GB" sz="2200" dirty="0">
                <a:latin typeface="Arial" panose="020B0604020202020204" pitchFamily="34" charset="0"/>
                <a:cs typeface="Arial" panose="020B0604020202020204" pitchFamily="34" charset="0"/>
                <a:hlinkClick r:id="rId3"/>
              </a:rPr>
              <a:t>https://digital.wings.uk.barclays/</a:t>
            </a:r>
            <a:r>
              <a:rPr lang="en-GB" sz="2200" dirty="0">
                <a:latin typeface="Arial" panose="020B0604020202020204" pitchFamily="34" charset="0"/>
                <a:cs typeface="Arial" panose="020B0604020202020204" pitchFamily="34" charset="0"/>
              </a:rPr>
              <a:t> </a:t>
            </a:r>
          </a:p>
          <a:p>
            <a:pPr marL="0" indent="0">
              <a:lnSpc>
                <a:spcPct val="110000"/>
              </a:lnSpc>
              <a:buNone/>
            </a:pPr>
            <a:endParaRPr lang="en-GB" sz="2200" dirty="0">
              <a:latin typeface="Arial" panose="020B0604020202020204" pitchFamily="34" charset="0"/>
              <a:cs typeface="Arial" panose="020B0604020202020204" pitchFamily="34" charset="0"/>
            </a:endParaRPr>
          </a:p>
          <a:p>
            <a:pPr>
              <a:lnSpc>
                <a:spcPct val="110000"/>
              </a:lnSpc>
            </a:pPr>
            <a:r>
              <a:rPr lang="en-GB" sz="2200" dirty="0">
                <a:latin typeface="Arial" panose="020B0604020202020204" pitchFamily="34" charset="0"/>
                <a:cs typeface="Arial" panose="020B0604020202020204" pitchFamily="34" charset="0"/>
              </a:rPr>
              <a:t>When registering please use the company code </a:t>
            </a:r>
            <a:r>
              <a:rPr lang="en-GB" sz="2200" b="1" dirty="0">
                <a:latin typeface="Arial" panose="020B0604020202020204" pitchFamily="34" charset="0"/>
                <a:cs typeface="Arial" panose="020B0604020202020204" pitchFamily="34" charset="0"/>
              </a:rPr>
              <a:t>SKIFCAR</a:t>
            </a:r>
            <a:endParaRPr lang="en-GB" sz="2200" dirty="0">
              <a:latin typeface="Arial" panose="020B0604020202020204" pitchFamily="34" charset="0"/>
              <a:cs typeface="Arial" panose="020B0604020202020204" pitchFamily="34" charset="0"/>
            </a:endParaRPr>
          </a:p>
          <a:p>
            <a:pPr marL="0" indent="0">
              <a:lnSpc>
                <a:spcPct val="110000"/>
              </a:lnSpc>
              <a:buNone/>
            </a:pPr>
            <a:br>
              <a:rPr lang="en-GB" sz="2000" dirty="0">
                <a:latin typeface="Arial" panose="020B0604020202020204" pitchFamily="34" charset="0"/>
                <a:cs typeface="Arial" panose="020B0604020202020204" pitchFamily="34" charset="0"/>
              </a:rPr>
            </a:br>
            <a:endParaRPr lang="en-GB" dirty="0"/>
          </a:p>
        </p:txBody>
      </p:sp>
      <p:pic>
        <p:nvPicPr>
          <p:cNvPr id="5" name="Picture 4" descr="Icon&#10;&#10;Description automatically generated">
            <a:extLst>
              <a:ext uri="{FF2B5EF4-FFF2-40B4-BE49-F238E27FC236}">
                <a16:creationId xmlns:a16="http://schemas.microsoft.com/office/drawing/2014/main" id="{9AEFD113-F64D-4575-A76A-DEBB3CCF9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8881" y="1353521"/>
            <a:ext cx="3563946" cy="655766"/>
          </a:xfrm>
          <a:prstGeom prst="rect">
            <a:avLst/>
          </a:prstGeom>
        </p:spPr>
      </p:pic>
    </p:spTree>
    <p:extLst>
      <p:ext uri="{BB962C8B-B14F-4D97-AF65-F5344CB8AC3E}">
        <p14:creationId xmlns:p14="http://schemas.microsoft.com/office/powerpoint/2010/main" val="370035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98B5-200F-4F2B-9B2D-2A9F50F24EC0}"/>
              </a:ext>
            </a:extLst>
          </p:cNvPr>
          <p:cNvSpPr>
            <a:spLocks noGrp="1"/>
          </p:cNvSpPr>
          <p:nvPr>
            <p:ph type="title"/>
          </p:nvPr>
        </p:nvSpPr>
        <p:spPr/>
        <p:txBody>
          <a:bodyPr/>
          <a:lstStyle/>
          <a:p>
            <a:r>
              <a:rPr lang="en-GB" dirty="0"/>
              <a:t>Infection Prevention &amp; Control</a:t>
            </a:r>
          </a:p>
        </p:txBody>
      </p:sp>
      <p:sp>
        <p:nvSpPr>
          <p:cNvPr id="3" name="Text Placeholder 2">
            <a:extLst>
              <a:ext uri="{FF2B5EF4-FFF2-40B4-BE49-F238E27FC236}">
                <a16:creationId xmlns:a16="http://schemas.microsoft.com/office/drawing/2014/main" id="{7A6CF2FE-E951-4138-AA91-4CCFB6AFE14F}"/>
              </a:ext>
            </a:extLst>
          </p:cNvPr>
          <p:cNvSpPr>
            <a:spLocks noGrp="1"/>
          </p:cNvSpPr>
          <p:nvPr>
            <p:ph type="body" sz="quarter" idx="11"/>
          </p:nvPr>
        </p:nvSpPr>
        <p:spPr>
          <a:xfrm>
            <a:off x="367729" y="1308073"/>
            <a:ext cx="6982304" cy="3648456"/>
          </a:xfrm>
        </p:spPr>
        <p:txBody>
          <a:bodyPr/>
          <a:lstStyle/>
          <a:p>
            <a:pPr>
              <a:buFont typeface="Arial" panose="020B0604020202020204" pitchFamily="34" charset="0"/>
              <a:buChar char="•"/>
            </a:pPr>
            <a:r>
              <a:rPr lang="en-GB" sz="2200" b="1" dirty="0">
                <a:latin typeface="+mj-lt"/>
              </a:rPr>
              <a:t>Department of Health &amp; Social Care: Every Action Counts toolkit </a:t>
            </a:r>
            <a:r>
              <a:rPr lang="en-GB" sz="2200" dirty="0">
                <a:latin typeface="+mj-lt"/>
              </a:rPr>
              <a:t>- </a:t>
            </a:r>
            <a:r>
              <a:rPr lang="en-GB" sz="2200" b="0" i="0" dirty="0">
                <a:effectLst/>
                <a:latin typeface="+mj-lt"/>
              </a:rPr>
              <a:t>suite of resources to support adult social care providers achieve excellence in infection prevention and control. The resources include posters, digital key cards and hints and tips, supporting compliance and awareness, leadership, morale and wellbeing, training and operational interventions</a:t>
            </a:r>
          </a:p>
          <a:p>
            <a:pPr>
              <a:buFont typeface="Arial" panose="020B0604020202020204" pitchFamily="34" charset="0"/>
              <a:buChar char="•"/>
            </a:pPr>
            <a:r>
              <a:rPr lang="en-GB" sz="2200" b="1" dirty="0">
                <a:solidFill>
                  <a:srgbClr val="212529"/>
                </a:solidFill>
                <a:latin typeface="+mj-lt"/>
              </a:rPr>
              <a:t>IPC good practice guide </a:t>
            </a:r>
            <a:r>
              <a:rPr lang="en-GB" sz="2200" dirty="0">
                <a:latin typeface="+mj-lt"/>
              </a:rPr>
              <a:t>– written by Deborah Sturdy, the Chief Nurse for Adult Social Care</a:t>
            </a:r>
          </a:p>
          <a:p>
            <a:pPr>
              <a:buFont typeface="Arial" panose="020B0604020202020204" pitchFamily="34" charset="0"/>
              <a:buChar char="•"/>
            </a:pPr>
            <a:r>
              <a:rPr lang="en-GB" sz="2200" b="1" dirty="0">
                <a:solidFill>
                  <a:srgbClr val="212529"/>
                </a:solidFill>
                <a:latin typeface="+mj-lt"/>
              </a:rPr>
              <a:t>Prevent infection quick guide</a:t>
            </a:r>
            <a:r>
              <a:rPr lang="en-GB" sz="2200" dirty="0">
                <a:solidFill>
                  <a:srgbClr val="212529"/>
                </a:solidFill>
                <a:latin typeface="+mj-lt"/>
              </a:rPr>
              <a:t> </a:t>
            </a:r>
            <a:r>
              <a:rPr lang="en-GB" sz="2200" dirty="0">
                <a:latin typeface="+mj-lt"/>
              </a:rPr>
              <a:t>– guide from NICE</a:t>
            </a:r>
            <a:endParaRPr lang="en-GB" sz="2200" b="1" dirty="0">
              <a:latin typeface="+mj-lt"/>
            </a:endParaRPr>
          </a:p>
          <a:p>
            <a:pPr>
              <a:buFont typeface="Arial" panose="020B0604020202020204" pitchFamily="34" charset="0"/>
              <a:buChar char="•"/>
            </a:pPr>
            <a:r>
              <a:rPr lang="en-GB" sz="2200" b="1" dirty="0">
                <a:latin typeface="+mj-lt"/>
              </a:rPr>
              <a:t>IPC webinar – National Cleaning Standards</a:t>
            </a:r>
          </a:p>
          <a:p>
            <a:pPr marL="0" indent="0">
              <a:buNone/>
            </a:pPr>
            <a:endParaRPr lang="en-GB" sz="2200" dirty="0"/>
          </a:p>
          <a:p>
            <a:pPr marL="0" indent="0">
              <a:buNone/>
            </a:pPr>
            <a:endParaRPr lang="en-GB" sz="2200" dirty="0"/>
          </a:p>
          <a:p>
            <a:pPr marL="0" indent="0">
              <a:buNone/>
            </a:pPr>
            <a:br>
              <a:rPr lang="en-GB" sz="2200" dirty="0"/>
            </a:br>
            <a:br>
              <a:rPr lang="en-GB" sz="2200" dirty="0"/>
            </a:br>
            <a:br>
              <a:rPr lang="en-GB" sz="2200" dirty="0"/>
            </a:br>
            <a:endParaRPr lang="en-GB" sz="2200" dirty="0"/>
          </a:p>
        </p:txBody>
      </p:sp>
      <p:sp>
        <p:nvSpPr>
          <p:cNvPr id="6" name="TextBox 5">
            <a:extLst>
              <a:ext uri="{FF2B5EF4-FFF2-40B4-BE49-F238E27FC236}">
                <a16:creationId xmlns:a16="http://schemas.microsoft.com/office/drawing/2014/main" id="{287522D7-A587-1104-4441-F30310E62337}"/>
              </a:ext>
            </a:extLst>
          </p:cNvPr>
          <p:cNvSpPr txBox="1"/>
          <p:nvPr/>
        </p:nvSpPr>
        <p:spPr>
          <a:xfrm>
            <a:off x="1347537" y="5649068"/>
            <a:ext cx="5654842" cy="461665"/>
          </a:xfrm>
          <a:prstGeom prst="rect">
            <a:avLst/>
          </a:prstGeom>
          <a:noFill/>
        </p:spPr>
        <p:txBody>
          <a:bodyPr wrap="square" rtlCol="0">
            <a:spAutoFit/>
          </a:bodyPr>
          <a:lstStyle/>
          <a:p>
            <a:pPr marL="0" indent="0">
              <a:buNone/>
            </a:pPr>
            <a:r>
              <a:rPr lang="en-GB" sz="2400" dirty="0">
                <a:hlinkClick r:id="rId3"/>
              </a:rPr>
              <a:t>IPC page on Skills for Care website</a:t>
            </a:r>
            <a:endParaRPr lang="en-GB" sz="2400" dirty="0"/>
          </a:p>
        </p:txBody>
      </p:sp>
    </p:spTree>
    <p:extLst>
      <p:ext uri="{BB962C8B-B14F-4D97-AF65-F5344CB8AC3E}">
        <p14:creationId xmlns:p14="http://schemas.microsoft.com/office/powerpoint/2010/main" val="310950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209863" y="688068"/>
            <a:ext cx="7140172" cy="113264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E87722"/>
                </a:solidFill>
                <a:effectLst/>
                <a:uLnTx/>
                <a:uFillTx/>
                <a:latin typeface="Arial" panose="020B0604020202020204"/>
                <a:ea typeface="+mj-ea"/>
                <a:cs typeface="+mj-cs"/>
              </a:rPr>
              <a:t>Contacts</a:t>
            </a:r>
          </a:p>
        </p:txBody>
      </p:sp>
      <p:sp>
        <p:nvSpPr>
          <p:cNvPr id="7" name="Text Placeholder 3">
            <a:extLst>
              <a:ext uri="{FF2B5EF4-FFF2-40B4-BE49-F238E27FC236}">
                <a16:creationId xmlns:a16="http://schemas.microsoft.com/office/drawing/2014/main" id="{DC838B93-34BB-450A-BFBC-7BD54A2506E7}"/>
              </a:ext>
            </a:extLst>
          </p:cNvPr>
          <p:cNvSpPr txBox="1">
            <a:spLocks/>
          </p:cNvSpPr>
          <p:nvPr/>
        </p:nvSpPr>
        <p:spPr>
          <a:xfrm>
            <a:off x="209862" y="1642821"/>
            <a:ext cx="8799667" cy="2784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t>SW London: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Laura Anthony: 07890 514106 / </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hlinkClick r:id="rId3"/>
              </a:rPr>
              <a:t>laura.anthony@skillsforcare.org.uk</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t>NW London: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Selena Docherty: 07825 933674 / </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hlinkClick r:id="rId4"/>
              </a:rPr>
              <a:t>selena.docherty@skillsforcare.org.uk</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hlinkClick r:id="rId5"/>
              </a:rPr>
              <a:t>www.skillsforcare.org.uk/register</a:t>
            </a: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t>   </a:t>
            </a:r>
            <a:endParaRPr kumimoji="0" lang="en-GB" sz="20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3684736"/>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SharedWithUsers xmlns="c2c53579-2ed6-4858-9273-79d923c5fd65">
      <UserInfo>
        <DisplayName/>
        <AccountId xsi:nil="true"/>
        <AccountType/>
      </UserInfo>
    </SharedWithUsers>
    <MediaLengthInSeconds xmlns="405262ef-1549-4053-8312-0d29ee3e5d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7" ma:contentTypeDescription="Create a new document." ma:contentTypeScope="" ma:versionID="552208d867862fea4f79b696afa7ece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8f0976fcfe7d5694f6e843eafa7ef34c"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AD54DB-1719-4645-9709-8F878C2AFFCF}">
  <ds:schemaRefs>
    <ds:schemaRef ds:uri="http://purl.org/dc/term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f12d3723-0a48-42b5-a517-bfee5095da8a"/>
    <ds:schemaRef ds:uri="d82c7b53-b029-44d5-9ef6-308ac41fe8b2"/>
    <ds:schemaRef ds:uri="http://schemas.microsoft.com/sharepoint/v3"/>
    <ds:schemaRef ds:uri="405262ef-1549-4053-8312-0d29ee3e5d79"/>
    <ds:schemaRef ds:uri="c2c53579-2ed6-4858-9273-79d923c5fd65"/>
  </ds:schemaRefs>
</ds:datastoreItem>
</file>

<file path=customXml/itemProps2.xml><?xml version="1.0" encoding="utf-8"?>
<ds:datastoreItem xmlns:ds="http://schemas.openxmlformats.org/officeDocument/2006/customXml" ds:itemID="{897EF87C-FFC9-49A8-9F99-098EB5D258D8}">
  <ds:schemaRefs>
    <ds:schemaRef ds:uri="http://schemas.microsoft.com/sharepoint/v3/contenttype/forms"/>
  </ds:schemaRefs>
</ds:datastoreItem>
</file>

<file path=customXml/itemProps3.xml><?xml version="1.0" encoding="utf-8"?>
<ds:datastoreItem xmlns:ds="http://schemas.openxmlformats.org/officeDocument/2006/customXml" ds:itemID="{9C2724B1-5A28-464B-BFFF-ED537520D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7304</TotalTime>
  <Words>384</Words>
  <Application>Microsoft Office PowerPoint</Application>
  <PresentationFormat>On-screen Show (4:3)</PresentationFormat>
  <Paragraphs>56</Paragraphs>
  <Slides>7</Slides>
  <Notes>7</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7</vt:i4>
      </vt:variant>
    </vt:vector>
  </HeadingPairs>
  <TitlesOfParts>
    <vt:vector size="18" baseType="lpstr">
      <vt:lpstr>Arial</vt:lpstr>
      <vt:lpstr>Calibri</vt:lpstr>
      <vt:lpstr>Wingdings</vt:lpstr>
      <vt:lpstr>Title slides</vt:lpstr>
      <vt:lpstr>Subtitle slides</vt:lpstr>
      <vt:lpstr>Content slides</vt:lpstr>
      <vt:lpstr>Bespoke title slides</vt:lpstr>
      <vt:lpstr>Bespoke content slides</vt:lpstr>
      <vt:lpstr>End slides</vt:lpstr>
      <vt:lpstr>1_Bespoke content slides</vt:lpstr>
      <vt:lpstr>4_Bespoke content slides</vt:lpstr>
      <vt:lpstr>Skills for Care resources &amp; support – developing digital skills / IPC</vt:lpstr>
      <vt:lpstr>Measuring Digital Readiness</vt:lpstr>
      <vt:lpstr>Becoming a ‘digital’ social care organisation</vt:lpstr>
      <vt:lpstr>Social Media masterclasses</vt:lpstr>
      <vt:lpstr>Barclays Digital Eagles</vt:lpstr>
      <vt:lpstr>Infection Prevention &amp;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digital skills – Skills for Care resources &amp; support</dc:title>
  <dc:creator>Laura Owen</dc:creator>
  <cp:lastModifiedBy>Peter</cp:lastModifiedBy>
  <cp:revision>163</cp:revision>
  <dcterms:created xsi:type="dcterms:W3CDTF">2019-11-26T09:38:15Z</dcterms:created>
  <dcterms:modified xsi:type="dcterms:W3CDTF">2022-06-14T08:07:36Z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