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8.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9.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0.xml" ContentType="application/vnd.openxmlformats-officedocument.theme+xml"/>
  <Override PartName="/ppt/slideLayouts/slideLayout41.xml" ContentType="application/vnd.openxmlformats-officedocument.presentationml.slideLayout+xml"/>
  <Override PartName="/ppt/theme/theme11.xml" ContentType="application/vnd.openxmlformats-officedocument.theme+xml"/>
  <Override PartName="/ppt/slideLayouts/slideLayout42.xml" ContentType="application/vnd.openxmlformats-officedocument.presentationml.slideLayout+xml"/>
  <Override PartName="/ppt/theme/theme1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 id="2147483682" r:id="rId5"/>
    <p:sldMasterId id="2147483684" r:id="rId6"/>
    <p:sldMasterId id="2147483731" r:id="rId7"/>
    <p:sldMasterId id="2147483735" r:id="rId8"/>
    <p:sldMasterId id="2147483744" r:id="rId9"/>
    <p:sldMasterId id="2147483748" r:id="rId10"/>
    <p:sldMasterId id="2147483751" r:id="rId11"/>
    <p:sldMasterId id="2147483762" r:id="rId12"/>
    <p:sldMasterId id="2147483766" r:id="rId13"/>
    <p:sldMasterId id="2147483774" r:id="rId14"/>
    <p:sldMasterId id="2147483777" r:id="rId15"/>
    <p:sldMasterId id="2147483780" r:id="rId16"/>
    <p:sldMasterId id="2147483784" r:id="rId17"/>
    <p:sldMasterId id="2147483794" r:id="rId18"/>
  </p:sldMasterIdLst>
  <p:notesMasterIdLst>
    <p:notesMasterId r:id="rId39"/>
  </p:notesMasterIdLst>
  <p:handoutMasterIdLst>
    <p:handoutMasterId r:id="rId40"/>
  </p:handoutMasterIdLst>
  <p:sldIdLst>
    <p:sldId id="466" r:id="rId19"/>
    <p:sldId id="1273" r:id="rId20"/>
    <p:sldId id="1285" r:id="rId21"/>
    <p:sldId id="1247" r:id="rId22"/>
    <p:sldId id="373" r:id="rId23"/>
    <p:sldId id="1281" r:id="rId24"/>
    <p:sldId id="1286" r:id="rId25"/>
    <p:sldId id="820" r:id="rId26"/>
    <p:sldId id="822" r:id="rId27"/>
    <p:sldId id="1311" r:id="rId28"/>
    <p:sldId id="1315" r:id="rId29"/>
    <p:sldId id="843" r:id="rId30"/>
    <p:sldId id="1307" r:id="rId31"/>
    <p:sldId id="1312" r:id="rId32"/>
    <p:sldId id="1313" r:id="rId33"/>
    <p:sldId id="1314" r:id="rId34"/>
    <p:sldId id="1319" r:id="rId35"/>
    <p:sldId id="1318" r:id="rId36"/>
    <p:sldId id="399" r:id="rId37"/>
    <p:sldId id="371" r:id="rId3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E87722"/>
    <a:srgbClr val="FFB81C"/>
    <a:srgbClr val="A20067"/>
    <a:srgbClr val="003057"/>
    <a:srgbClr val="008C95"/>
    <a:srgbClr val="CACACA"/>
    <a:srgbClr val="BA0C2F"/>
    <a:srgbClr val="00A651"/>
    <a:srgbClr val="3300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CBD025-DA2B-409D-AE1B-1E23C4E73D3F}" v="2" dt="2022-05-24T09:25:10.3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23" autoAdjust="0"/>
    <p:restoredTop sz="69771" autoAdjust="0"/>
  </p:normalViewPr>
  <p:slideViewPr>
    <p:cSldViewPr snapToGrid="0" snapToObjects="1">
      <p:cViewPr varScale="1">
        <p:scale>
          <a:sx n="80" d="100"/>
          <a:sy n="80" d="100"/>
        </p:scale>
        <p:origin x="276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6" d="100"/>
          <a:sy n="126" d="100"/>
        </p:scale>
        <p:origin x="427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10D1C5-C611-6044-ADE7-20462F95D6E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9C678EB7-8683-3D4A-B257-9724A20B805D}"/>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F3CB820-A449-A448-B1AD-1FAD9D18D087}" type="datetimeFigureOut">
              <a:rPr lang="en-GB" smtClean="0"/>
              <a:t>25/05/2022</a:t>
            </a:fld>
            <a:endParaRPr lang="en-GB" dirty="0"/>
          </a:p>
        </p:txBody>
      </p:sp>
      <p:sp>
        <p:nvSpPr>
          <p:cNvPr id="4" name="Footer Placeholder 3">
            <a:extLst>
              <a:ext uri="{FF2B5EF4-FFF2-40B4-BE49-F238E27FC236}">
                <a16:creationId xmlns:a16="http://schemas.microsoft.com/office/drawing/2014/main" id="{6B0332AA-E1A7-E148-9409-B1201AB90675}"/>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9A609170-FEDA-1D42-9A85-9C75F30CC57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9408056-F800-D243-93C1-74005A17F04A}" type="slidenum">
              <a:rPr lang="en-GB" smtClean="0"/>
              <a:t>‹#›</a:t>
            </a:fld>
            <a:endParaRPr lang="en-GB" dirty="0"/>
          </a:p>
        </p:txBody>
      </p:sp>
    </p:spTree>
    <p:extLst>
      <p:ext uri="{BB962C8B-B14F-4D97-AF65-F5344CB8AC3E}">
        <p14:creationId xmlns:p14="http://schemas.microsoft.com/office/powerpoint/2010/main" val="306300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8CE30D2-496F-4335-94FD-7CD205B40B2C}" type="datetimeFigureOut">
              <a:rPr lang="en-GB" smtClean="0"/>
              <a:t>25/05/2022</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5EB467E-689E-4776-8297-2FB7C7A995D4}" type="slidenum">
              <a:rPr lang="en-GB" smtClean="0"/>
              <a:t>‹#›</a:t>
            </a:fld>
            <a:endParaRPr lang="en-GB" dirty="0"/>
          </a:p>
        </p:txBody>
      </p:sp>
    </p:spTree>
    <p:extLst>
      <p:ext uri="{BB962C8B-B14F-4D97-AF65-F5344CB8AC3E}">
        <p14:creationId xmlns:p14="http://schemas.microsoft.com/office/powerpoint/2010/main" val="296201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u="sng"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620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11</a:t>
            </a:fld>
            <a:endParaRPr lang="en-GB" dirty="0"/>
          </a:p>
        </p:txBody>
      </p:sp>
    </p:spTree>
    <p:extLst>
      <p:ext uri="{BB962C8B-B14F-4D97-AF65-F5344CB8AC3E}">
        <p14:creationId xmlns:p14="http://schemas.microsoft.com/office/powerpoint/2010/main" val="3979015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fld id="{A5EB467E-689E-4776-8297-2FB7C7A995D4}" type="slidenum">
              <a:rPr lang="en-GB" smtClean="0"/>
              <a:t>12</a:t>
            </a:fld>
            <a:endParaRPr lang="en-GB" dirty="0"/>
          </a:p>
        </p:txBody>
      </p:sp>
    </p:spTree>
    <p:extLst>
      <p:ext uri="{BB962C8B-B14F-4D97-AF65-F5344CB8AC3E}">
        <p14:creationId xmlns:p14="http://schemas.microsoft.com/office/powerpoint/2010/main" val="2201891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fld id="{A5EB467E-689E-4776-8297-2FB7C7A995D4}" type="slidenum">
              <a:rPr lang="en-GB" smtClean="0"/>
              <a:t>13</a:t>
            </a:fld>
            <a:endParaRPr lang="en-GB" dirty="0"/>
          </a:p>
        </p:txBody>
      </p:sp>
    </p:spTree>
    <p:extLst>
      <p:ext uri="{BB962C8B-B14F-4D97-AF65-F5344CB8AC3E}">
        <p14:creationId xmlns:p14="http://schemas.microsoft.com/office/powerpoint/2010/main" val="1565590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fld id="{A5EB467E-689E-4776-8297-2FB7C7A995D4}" type="slidenum">
              <a:rPr lang="en-GB" smtClean="0"/>
              <a:t>14</a:t>
            </a:fld>
            <a:endParaRPr lang="en-GB" dirty="0"/>
          </a:p>
        </p:txBody>
      </p:sp>
    </p:spTree>
    <p:extLst>
      <p:ext uri="{BB962C8B-B14F-4D97-AF65-F5344CB8AC3E}">
        <p14:creationId xmlns:p14="http://schemas.microsoft.com/office/powerpoint/2010/main" val="1831760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15</a:t>
            </a:fld>
            <a:endParaRPr lang="en-GB" dirty="0"/>
          </a:p>
        </p:txBody>
      </p:sp>
    </p:spTree>
    <p:extLst>
      <p:ext uri="{BB962C8B-B14F-4D97-AF65-F5344CB8AC3E}">
        <p14:creationId xmlns:p14="http://schemas.microsoft.com/office/powerpoint/2010/main" val="2620795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16</a:t>
            </a:fld>
            <a:endParaRPr lang="en-GB" dirty="0"/>
          </a:p>
        </p:txBody>
      </p:sp>
    </p:spTree>
    <p:extLst>
      <p:ext uri="{BB962C8B-B14F-4D97-AF65-F5344CB8AC3E}">
        <p14:creationId xmlns:p14="http://schemas.microsoft.com/office/powerpoint/2010/main" val="15268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u="sng"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17</a:t>
            </a:fld>
            <a:endParaRPr lang="en-GB" dirty="0"/>
          </a:p>
        </p:txBody>
      </p:sp>
    </p:spTree>
    <p:extLst>
      <p:ext uri="{BB962C8B-B14F-4D97-AF65-F5344CB8AC3E}">
        <p14:creationId xmlns:p14="http://schemas.microsoft.com/office/powerpoint/2010/main" val="1839546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u="sng"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18</a:t>
            </a:fld>
            <a:endParaRPr lang="en-GB" dirty="0"/>
          </a:p>
        </p:txBody>
      </p:sp>
    </p:spTree>
    <p:extLst>
      <p:ext uri="{BB962C8B-B14F-4D97-AF65-F5344CB8AC3E}">
        <p14:creationId xmlns:p14="http://schemas.microsoft.com/office/powerpoint/2010/main" val="2153784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19</a:t>
            </a:fld>
            <a:endParaRPr lang="en-GB" dirty="0"/>
          </a:p>
        </p:txBody>
      </p:sp>
    </p:spTree>
    <p:extLst>
      <p:ext uri="{BB962C8B-B14F-4D97-AF65-F5344CB8AC3E}">
        <p14:creationId xmlns:p14="http://schemas.microsoft.com/office/powerpoint/2010/main" val="3958990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20</a:t>
            </a:fld>
            <a:endParaRPr lang="en-GB" dirty="0"/>
          </a:p>
        </p:txBody>
      </p:sp>
    </p:spTree>
    <p:extLst>
      <p:ext uri="{BB962C8B-B14F-4D97-AF65-F5344CB8AC3E}">
        <p14:creationId xmlns:p14="http://schemas.microsoft.com/office/powerpoint/2010/main" val="3691228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2DE14B-FE62-49A5-ADEE-F53369F447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4522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2DE14B-FE62-49A5-ADEE-F53369F447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6458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1DC808-C6D0-4AD0-8CC2-D1ADB7705CD4}"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51004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5155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a:buFontTx/>
              <a:buChar char="-"/>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2DE14B-FE62-49A5-ADEE-F53369F447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5034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8</a:t>
            </a:fld>
            <a:endParaRPr lang="en-GB" dirty="0"/>
          </a:p>
        </p:txBody>
      </p:sp>
    </p:spTree>
    <p:extLst>
      <p:ext uri="{BB962C8B-B14F-4D97-AF65-F5344CB8AC3E}">
        <p14:creationId xmlns:p14="http://schemas.microsoft.com/office/powerpoint/2010/main" val="4183955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800" dirty="0">
                <a:effectLst/>
                <a:latin typeface="Arial" panose="020B0604020202020204" pitchFamily="34" charset="0"/>
                <a:ea typeface="Calibri" panose="020F0502020204030204" pitchFamily="34" charset="0"/>
              </a:rPr>
              <a:t> </a:t>
            </a:r>
          </a:p>
          <a:p>
            <a:pPr>
              <a:lnSpc>
                <a:spcPct val="115000"/>
              </a:lnSpc>
            </a:pPr>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9</a:t>
            </a:fld>
            <a:endParaRPr lang="en-GB" dirty="0"/>
          </a:p>
        </p:txBody>
      </p:sp>
    </p:spTree>
    <p:extLst>
      <p:ext uri="{BB962C8B-B14F-4D97-AF65-F5344CB8AC3E}">
        <p14:creationId xmlns:p14="http://schemas.microsoft.com/office/powerpoint/2010/main" val="2376486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10</a:t>
            </a:fld>
            <a:endParaRPr lang="en-GB" dirty="0"/>
          </a:p>
        </p:txBody>
      </p:sp>
    </p:spTree>
    <p:extLst>
      <p:ext uri="{BB962C8B-B14F-4D97-AF65-F5344CB8AC3E}">
        <p14:creationId xmlns:p14="http://schemas.microsoft.com/office/powerpoint/2010/main" val="3415876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1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219673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us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t>Contact us</a:t>
            </a:r>
            <a:endParaRPr lang="en-US" b="1" dirty="0"/>
          </a:p>
        </p:txBody>
      </p:sp>
    </p:spTree>
    <p:extLst>
      <p:ext uri="{BB962C8B-B14F-4D97-AF65-F5344CB8AC3E}">
        <p14:creationId xmlns:p14="http://schemas.microsoft.com/office/powerpoint/2010/main" val="3991521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 us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solidFill>
                  <a:schemeClr val="bg1"/>
                </a:solidFill>
              </a:rPr>
              <a:t>Contact us</a:t>
            </a:r>
            <a:endParaRPr lang="en-US" b="1" dirty="0">
              <a:solidFill>
                <a:schemeClr val="bg1"/>
              </a:solidFill>
            </a:endParaRPr>
          </a:p>
        </p:txBody>
      </p:sp>
    </p:spTree>
    <p:extLst>
      <p:ext uri="{BB962C8B-B14F-4D97-AF65-F5344CB8AC3E}">
        <p14:creationId xmlns:p14="http://schemas.microsoft.com/office/powerpoint/2010/main" val="446095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1858226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ur content 1">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913D1A1-3793-4EDA-AB4E-082A28344263}"/>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DCFD551D-D656-4ABC-BF93-1B89F475BE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91BE3E"/>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3367900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ur content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3CB36D2-74EE-477E-A39A-68EF4F667813}"/>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0A180D6E-22D9-4CE4-8871-415EB62BAC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FFB81C"/>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456702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ur content 3">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CFD521C-F8C1-4C93-889C-1AEAFFA1B48C}"/>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C7499CFD-4C70-4439-BE7E-CF79DBFFE47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3023981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our content 4">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2B23E4F-B025-45D0-B95A-4DA9BFCCBD08}"/>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22B29865-DC30-47AB-9BAD-3F663824726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A1006B"/>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1777599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lour content 5">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B0B3752-AEA7-4D58-A981-B904DFA3A427}"/>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AF148E0A-68B5-41D4-949B-6F162D7518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3B0083"/>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2010725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lour content 6">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8114543-31D8-46A8-9C33-33CE18D4A9B5}"/>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43BDE48D-9D15-4A0F-9E08-87384B813F5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8B95"/>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358436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5">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8CB8298-51BD-4B88-95BE-B53940BEDC1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844728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1609351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6">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DF3B0ED-0FF8-48FC-B7DD-4D4477343227}"/>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49641A3C-36EE-4D19-8A5D-E717FFC2F89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1942101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2951370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28486786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1498411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6"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996091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0167525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704495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8700962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560631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fC Holding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2020824"/>
            <a:ext cx="6096000" cy="2816352"/>
          </a:xfrm>
          <a:prstGeom prst="rect">
            <a:avLst/>
          </a:prstGeom>
        </p:spPr>
      </p:pic>
    </p:spTree>
    <p:extLst>
      <p:ext uri="{BB962C8B-B14F-4D97-AF65-F5344CB8AC3E}">
        <p14:creationId xmlns:p14="http://schemas.microsoft.com/office/powerpoint/2010/main" val="449294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2151965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985240"/>
            <a:ext cx="6096000" cy="2816352"/>
          </a:xfrm>
          <a:prstGeom prst="rect">
            <a:avLst/>
          </a:prstGeom>
        </p:spPr>
      </p:pic>
      <p:sp>
        <p:nvSpPr>
          <p:cNvPr id="2" name="TextBox 1"/>
          <p:cNvSpPr txBox="1"/>
          <p:nvPr userDrawn="1"/>
        </p:nvSpPr>
        <p:spPr>
          <a:xfrm>
            <a:off x="1524000" y="3988107"/>
            <a:ext cx="6209841" cy="1015663"/>
          </a:xfrm>
          <a:prstGeom prst="rect">
            <a:avLst/>
          </a:prstGeom>
          <a:noFill/>
        </p:spPr>
        <p:txBody>
          <a:bodyPr wrap="square" rtlCol="0">
            <a:spAutoFit/>
          </a:bodyPr>
          <a:lstStyle/>
          <a:p>
            <a:pPr algn="ctr"/>
            <a:r>
              <a:rPr lang="en-GB" sz="6000" dirty="0">
                <a:solidFill>
                  <a:schemeClr val="tx1"/>
                </a:solidFill>
              </a:rPr>
              <a:t>Thank</a:t>
            </a:r>
            <a:r>
              <a:rPr lang="en-GB" sz="6000" baseline="0" dirty="0">
                <a:solidFill>
                  <a:schemeClr val="tx1"/>
                </a:solidFill>
              </a:rPr>
              <a:t> you</a:t>
            </a:r>
            <a:endParaRPr lang="en-GB" sz="6000" dirty="0">
              <a:solidFill>
                <a:schemeClr val="tx1"/>
              </a:solidFill>
            </a:endParaRPr>
          </a:p>
        </p:txBody>
      </p:sp>
    </p:spTree>
    <p:extLst>
      <p:ext uri="{BB962C8B-B14F-4D97-AF65-F5344CB8AC3E}">
        <p14:creationId xmlns:p14="http://schemas.microsoft.com/office/powerpoint/2010/main" val="30696228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lour content 2">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FFB81C"/>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28579463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2259374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31479906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5257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33636236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12540149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27561577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5941945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1457153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on white (thank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1EFCE54-37F2-3142-AAC7-A2AD97F6902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dirty="0"/>
              <a:t>Thank you</a:t>
            </a:r>
          </a:p>
        </p:txBody>
      </p:sp>
      <p:pic>
        <p:nvPicPr>
          <p:cNvPr id="4" name="Picture 3" descr="A close up of a logo&#10;&#10;Description automatically generated">
            <a:extLst>
              <a:ext uri="{FF2B5EF4-FFF2-40B4-BE49-F238E27FC236}">
                <a16:creationId xmlns:a16="http://schemas.microsoft.com/office/drawing/2014/main" id="{85FDE45D-26D8-3E46-B069-86B1166C2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213493"/>
            <a:ext cx="5598000" cy="3234078"/>
          </a:xfrm>
          <a:prstGeom prst="rect">
            <a:avLst/>
          </a:prstGeom>
        </p:spPr>
      </p:pic>
    </p:spTree>
    <p:extLst>
      <p:ext uri="{BB962C8B-B14F-4D97-AF65-F5344CB8AC3E}">
        <p14:creationId xmlns:p14="http://schemas.microsoft.com/office/powerpoint/2010/main" val="14344117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2557622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2348192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2467043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529619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2098564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E87722"/>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295209391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E2CE2177-2335-D344-AC68-1E84A8463B3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B0AC26F6-B251-6C43-8652-E7DF249E7420}"/>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87E9841E-C518-9249-ABAC-394235E0869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spTree>
    <p:extLst>
      <p:ext uri="{BB962C8B-B14F-4D97-AF65-F5344CB8AC3E}">
        <p14:creationId xmlns:p14="http://schemas.microsoft.com/office/powerpoint/2010/main" val="2281775560"/>
      </p:ext>
    </p:extLst>
  </p:cSld>
  <p:clrMapOvr>
    <a:masterClrMapping/>
  </p:clrMapOvr>
  <p:extLst>
    <p:ext uri="{DCECCB84-F9BA-43D5-87BE-67443E8EF086}">
      <p15:sldGuideLst xmlns:p15="http://schemas.microsoft.com/office/powerpoint/2012/main">
        <p15:guide id="1" orient="horz" pos="2160">
          <p15:clr>
            <a:srgbClr val="FBAE40"/>
          </p15:clr>
        </p15:guide>
        <p15:guide id="2" pos="651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E2CE2177-2335-D344-AC68-1E84A8463B3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B0AC26F6-B251-6C43-8652-E7DF249E7420}"/>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87E9841E-C518-9249-ABAC-394235E0869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7A84CAD6-8778-0E46-877A-6B50F8502ACA}"/>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2455715880"/>
      </p:ext>
    </p:extLst>
  </p:cSld>
  <p:clrMapOvr>
    <a:masterClrMapping/>
  </p:clrMapOvr>
  <p:extLst>
    <p:ext uri="{DCECCB84-F9BA-43D5-87BE-67443E8EF086}">
      <p15:sldGuideLst xmlns:p15="http://schemas.microsoft.com/office/powerpoint/2012/main">
        <p15:guide id="1" orient="horz" pos="2160">
          <p15:clr>
            <a:srgbClr val="FBAE40"/>
          </p15:clr>
        </p15:guide>
        <p15:guide id="2" pos="651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4FB00B97-2215-654B-8A55-1831B3B1079B}"/>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B7676493-672E-2048-87ED-0FE6BE0E3F67}"/>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4A30DE60-2F01-A447-A3E4-CF516DC8653C}"/>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2EC062B8-9B6B-FE43-9947-DF97FE3ACA24}"/>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18387538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D9FDDF49-038D-1D48-B428-97C1BFA93397}"/>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895ED71C-49CA-9840-AA2F-CB953A6C86FF}"/>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80E335F4-984E-0744-AD81-BE13080B7118}"/>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CB219B2D-A62A-9543-8C9D-67E610C23C4E}"/>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3407423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on blue (thank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4B4C24-8E23-A849-8ABD-D076D01B4F93}"/>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7225738-0017-6B48-9451-3D7AA0CD16E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dirty="0">
                <a:solidFill>
                  <a:schemeClr val="bg1"/>
                </a:solidFill>
              </a:rPr>
              <a:t>Thank you</a:t>
            </a:r>
          </a:p>
        </p:txBody>
      </p:sp>
      <p:pic>
        <p:nvPicPr>
          <p:cNvPr id="5" name="Picture 4" descr="A picture containing drawing&#10;&#10;Description automatically generated">
            <a:extLst>
              <a:ext uri="{FF2B5EF4-FFF2-40B4-BE49-F238E27FC236}">
                <a16:creationId xmlns:a16="http://schemas.microsoft.com/office/drawing/2014/main" id="{A9D59B36-A22C-864E-83A5-9B434E41C3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213955"/>
            <a:ext cx="5596400" cy="3233154"/>
          </a:xfrm>
          <a:prstGeom prst="rect">
            <a:avLst/>
          </a:prstGeom>
        </p:spPr>
      </p:pic>
    </p:spTree>
    <p:extLst>
      <p:ext uri="{BB962C8B-B14F-4D97-AF65-F5344CB8AC3E}">
        <p14:creationId xmlns:p14="http://schemas.microsoft.com/office/powerpoint/2010/main" val="510167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EC5E2E61-5AD8-694F-95AE-FC5F7254CE1C}"/>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E158A95B-1CDD-3142-AA58-7FF3FCEAD60D}"/>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5941B102-17C7-F142-B379-930EF479A58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B4EB780C-98DF-2641-A5CE-AC17C56CFD95}"/>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25302488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 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0FED4DFF-3E8A-7842-93F4-C9B30A89CC7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6E26B08B-E3EF-AF44-8078-7AE4A8B9EABC}"/>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4DAE1277-9892-6447-AE8A-45BEBFDA0BBD}"/>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33F6144D-DE6C-2140-82CA-7AF03B4B9E0A}"/>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33642538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 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8" name="Picture 7">
            <a:extLst>
              <a:ext uri="{FF2B5EF4-FFF2-40B4-BE49-F238E27FC236}">
                <a16:creationId xmlns:a16="http://schemas.microsoft.com/office/drawing/2014/main" id="{2EE5D8C6-B61F-164D-B68C-0C8677280AD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091824" y="1609969"/>
            <a:ext cx="921243" cy="4614828"/>
          </a:xfrm>
          <a:prstGeom prst="rect">
            <a:avLst/>
          </a:prstGeom>
        </p:spPr>
      </p:pic>
    </p:spTree>
    <p:extLst>
      <p:ext uri="{BB962C8B-B14F-4D97-AF65-F5344CB8AC3E}">
        <p14:creationId xmlns:p14="http://schemas.microsoft.com/office/powerpoint/2010/main" val="496598761"/>
      </p:ext>
    </p:extLst>
  </p:cSld>
  <p:clrMapOvr>
    <a:masterClrMapping/>
  </p:clrMapOvr>
  <p:extLst>
    <p:ext uri="{DCECCB84-F9BA-43D5-87BE-67443E8EF086}">
      <p15:sldGuideLst xmlns:p15="http://schemas.microsoft.com/office/powerpoint/2012/main">
        <p15:guide id="1" orient="horz" pos="2160">
          <p15:clr>
            <a:srgbClr val="FBAE40"/>
          </p15:clr>
        </p15:guide>
        <p15:guide id="2" pos="678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30" y="441327"/>
            <a:ext cx="6982305"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1" y="2145794"/>
            <a:ext cx="6982304" cy="3989830"/>
          </a:xfrm>
          <a:prstGeom prst="rect">
            <a:avLst/>
          </a:prstGeom>
        </p:spPr>
        <p:txBody>
          <a:bodyPr/>
          <a:lstStyle>
            <a:lvl1pPr marL="171450" indent="-171450">
              <a:buClr>
                <a:srgbClr val="005EB8"/>
              </a:buClr>
              <a:buFont typeface="Wingdings" pitchFamily="2" charset="2"/>
              <a:buChar char="§"/>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9" y="1351028"/>
            <a:ext cx="6982305" cy="731837"/>
          </a:xfrm>
          <a:prstGeom prst="rect">
            <a:avLst/>
          </a:prstGeom>
        </p:spPr>
        <p:txBody>
          <a:bodyPr/>
          <a:lstStyle>
            <a:lvl1pPr marL="171450" indent="-171450">
              <a:buClr>
                <a:srgbClr val="005EB8"/>
              </a:buClr>
              <a:buFont typeface="Wingdings" pitchFamily="2" charset="2"/>
              <a:buChar char="§"/>
              <a:defRPr>
                <a:solidFill>
                  <a:srgbClr val="005EB8"/>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3" name="Picture 2" descr="A screen shot of a person&#10;&#10;Description automatically generated">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7801" y="1609969"/>
            <a:ext cx="1228325" cy="4614828"/>
          </a:xfrm>
          <a:prstGeom prst="rect">
            <a:avLst/>
          </a:prstGeom>
        </p:spPr>
      </p:pic>
    </p:spTree>
    <p:extLst>
      <p:ext uri="{BB962C8B-B14F-4D97-AF65-F5344CB8AC3E}">
        <p14:creationId xmlns:p14="http://schemas.microsoft.com/office/powerpoint/2010/main" val="22683049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Events/meeting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30" y="441327"/>
            <a:ext cx="6982305"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1" y="2145794"/>
            <a:ext cx="6982304" cy="3989830"/>
          </a:xfrm>
          <a:prstGeom prst="rect">
            <a:avLst/>
          </a:prstGeom>
        </p:spPr>
        <p:txBody>
          <a:bodyPr/>
          <a:lstStyle>
            <a:lvl1pPr marL="171450" indent="-171450">
              <a:buClr>
                <a:srgbClr val="005EB8"/>
              </a:buClr>
              <a:buFont typeface="Wingdings" pitchFamily="2" charset="2"/>
              <a:buChar char="§"/>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9" y="1351028"/>
            <a:ext cx="6982305" cy="731837"/>
          </a:xfrm>
          <a:prstGeom prst="rect">
            <a:avLst/>
          </a:prstGeom>
        </p:spPr>
        <p:txBody>
          <a:bodyPr/>
          <a:lstStyle>
            <a:lvl1pPr marL="171450" indent="-171450">
              <a:buClr>
                <a:srgbClr val="005EB8"/>
              </a:buClr>
              <a:buFont typeface="Wingdings" pitchFamily="2" charset="2"/>
              <a:buChar char="§"/>
              <a:defRPr>
                <a:solidFill>
                  <a:srgbClr val="005EB8"/>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1" y="1609969"/>
            <a:ext cx="1228324" cy="4614828"/>
          </a:xfrm>
          <a:prstGeom prst="rect">
            <a:avLst/>
          </a:prstGeom>
        </p:spPr>
      </p:pic>
    </p:spTree>
    <p:extLst>
      <p:ext uri="{BB962C8B-B14F-4D97-AF65-F5344CB8AC3E}">
        <p14:creationId xmlns:p14="http://schemas.microsoft.com/office/powerpoint/2010/main" val="1565576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E87722"/>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76457232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E2CE2177-2335-D344-AC68-1E84A8463B3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B0AC26F6-B251-6C43-8652-E7DF249E7420}"/>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87E9841E-C518-9249-ABAC-394235E0869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spTree>
    <p:extLst>
      <p:ext uri="{BB962C8B-B14F-4D97-AF65-F5344CB8AC3E}">
        <p14:creationId xmlns:p14="http://schemas.microsoft.com/office/powerpoint/2010/main" val="2856907344"/>
      </p:ext>
    </p:extLst>
  </p:cSld>
  <p:clrMapOvr>
    <a:masterClrMapping/>
  </p:clrMapOvr>
  <p:extLst>
    <p:ext uri="{DCECCB84-F9BA-43D5-87BE-67443E8EF086}">
      <p15:sldGuideLst xmlns:p15="http://schemas.microsoft.com/office/powerpoint/2012/main">
        <p15:guide id="1" orient="horz" pos="2160">
          <p15:clr>
            <a:srgbClr val="FBAE40"/>
          </p15:clr>
        </p15:guide>
        <p15:guide id="2" pos="6516">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E2CE2177-2335-D344-AC68-1E84A8463B3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B0AC26F6-B251-6C43-8652-E7DF249E7420}"/>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87E9841E-C518-9249-ABAC-394235E0869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7A84CAD6-8778-0E46-877A-6B50F8502ACA}"/>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1629528016"/>
      </p:ext>
    </p:extLst>
  </p:cSld>
  <p:clrMapOvr>
    <a:masterClrMapping/>
  </p:clrMapOvr>
  <p:extLst>
    <p:ext uri="{DCECCB84-F9BA-43D5-87BE-67443E8EF086}">
      <p15:sldGuideLst xmlns:p15="http://schemas.microsoft.com/office/powerpoint/2012/main">
        <p15:guide id="1" orient="horz" pos="2160">
          <p15:clr>
            <a:srgbClr val="FBAE40"/>
          </p15:clr>
        </p15:guide>
        <p15:guide id="2" pos="651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4FB00B97-2215-654B-8A55-1831B3B1079B}"/>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B7676493-672E-2048-87ED-0FE6BE0E3F67}"/>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4A30DE60-2F01-A447-A3E4-CF516DC8653C}"/>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2EC062B8-9B6B-FE43-9947-DF97FE3ACA24}"/>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22819789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D9FDDF49-038D-1D48-B428-97C1BFA93397}"/>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895ED71C-49CA-9840-AA2F-CB953A6C86FF}"/>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80E335F4-984E-0744-AD81-BE13080B7118}"/>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CB219B2D-A62A-9543-8C9D-67E610C23C4E}"/>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1448314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st logo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811961"/>
            <a:ext cx="5598000" cy="3234078"/>
          </a:xfrm>
          <a:prstGeom prst="rect">
            <a:avLst/>
          </a:prstGeom>
        </p:spPr>
      </p:pic>
    </p:spTree>
    <p:extLst>
      <p:ext uri="{BB962C8B-B14F-4D97-AF65-F5344CB8AC3E}">
        <p14:creationId xmlns:p14="http://schemas.microsoft.com/office/powerpoint/2010/main" val="18012186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EC5E2E61-5AD8-694F-95AE-FC5F7254CE1C}"/>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E158A95B-1CDD-3142-AA58-7FF3FCEAD60D}"/>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5941B102-17C7-F142-B379-930EF479A58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B4EB780C-98DF-2641-A5CE-AC17C56CFD95}"/>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42917930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 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0FED4DFF-3E8A-7842-93F4-C9B30A89CC7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6E26B08B-E3EF-AF44-8078-7AE4A8B9EABC}"/>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4DAE1277-9892-6447-AE8A-45BEBFDA0BBD}"/>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33F6144D-DE6C-2140-82CA-7AF03B4B9E0A}"/>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6574378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 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8" name="Picture 7">
            <a:extLst>
              <a:ext uri="{FF2B5EF4-FFF2-40B4-BE49-F238E27FC236}">
                <a16:creationId xmlns:a16="http://schemas.microsoft.com/office/drawing/2014/main" id="{2EE5D8C6-B61F-164D-B68C-0C8677280AD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091824" y="1609969"/>
            <a:ext cx="921243" cy="4614828"/>
          </a:xfrm>
          <a:prstGeom prst="rect">
            <a:avLst/>
          </a:prstGeom>
        </p:spPr>
      </p:pic>
    </p:spTree>
    <p:extLst>
      <p:ext uri="{BB962C8B-B14F-4D97-AF65-F5344CB8AC3E}">
        <p14:creationId xmlns:p14="http://schemas.microsoft.com/office/powerpoint/2010/main" val="881672556"/>
      </p:ext>
    </p:extLst>
  </p:cSld>
  <p:clrMapOvr>
    <a:masterClrMapping/>
  </p:clrMapOvr>
  <p:extLst>
    <p:ext uri="{DCECCB84-F9BA-43D5-87BE-67443E8EF086}">
      <p15:sldGuideLst xmlns:p15="http://schemas.microsoft.com/office/powerpoint/2012/main">
        <p15:guide id="1" orient="horz" pos="2160">
          <p15:clr>
            <a:srgbClr val="FBAE40"/>
          </p15:clr>
        </p15:guide>
        <p15:guide id="2" pos="678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30" y="441327"/>
            <a:ext cx="6982305"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1" y="2145794"/>
            <a:ext cx="6982304" cy="3989830"/>
          </a:xfrm>
          <a:prstGeom prst="rect">
            <a:avLst/>
          </a:prstGeom>
        </p:spPr>
        <p:txBody>
          <a:bodyPr/>
          <a:lstStyle>
            <a:lvl1pPr marL="171450" indent="-171450">
              <a:buClr>
                <a:srgbClr val="005EB8"/>
              </a:buClr>
              <a:buFont typeface="Wingdings" pitchFamily="2" charset="2"/>
              <a:buChar char="§"/>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9" y="1351028"/>
            <a:ext cx="6982305" cy="731837"/>
          </a:xfrm>
          <a:prstGeom prst="rect">
            <a:avLst/>
          </a:prstGeom>
        </p:spPr>
        <p:txBody>
          <a:bodyPr/>
          <a:lstStyle>
            <a:lvl1pPr marL="171450" indent="-171450">
              <a:buClr>
                <a:srgbClr val="005EB8"/>
              </a:buClr>
              <a:buFont typeface="Wingdings" pitchFamily="2" charset="2"/>
              <a:buChar char="§"/>
              <a:defRPr>
                <a:solidFill>
                  <a:srgbClr val="005EB8"/>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3" name="Picture 2" descr="A screen shot of a person&#10;&#10;Description automatically generated">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7801" y="1609969"/>
            <a:ext cx="1228325" cy="4614828"/>
          </a:xfrm>
          <a:prstGeom prst="rect">
            <a:avLst/>
          </a:prstGeom>
        </p:spPr>
      </p:pic>
    </p:spTree>
    <p:extLst>
      <p:ext uri="{BB962C8B-B14F-4D97-AF65-F5344CB8AC3E}">
        <p14:creationId xmlns:p14="http://schemas.microsoft.com/office/powerpoint/2010/main" val="22004310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Events/meeting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30" y="441327"/>
            <a:ext cx="6982305"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1" y="2145794"/>
            <a:ext cx="6982304" cy="3989830"/>
          </a:xfrm>
          <a:prstGeom prst="rect">
            <a:avLst/>
          </a:prstGeom>
        </p:spPr>
        <p:txBody>
          <a:bodyPr/>
          <a:lstStyle>
            <a:lvl1pPr marL="171450" indent="-171450">
              <a:buClr>
                <a:srgbClr val="005EB8"/>
              </a:buClr>
              <a:buFont typeface="Wingdings" pitchFamily="2" charset="2"/>
              <a:buChar char="§"/>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9" y="1351028"/>
            <a:ext cx="6982305" cy="731837"/>
          </a:xfrm>
          <a:prstGeom prst="rect">
            <a:avLst/>
          </a:prstGeom>
        </p:spPr>
        <p:txBody>
          <a:bodyPr/>
          <a:lstStyle>
            <a:lvl1pPr marL="171450" indent="-171450">
              <a:buClr>
                <a:srgbClr val="005EB8"/>
              </a:buClr>
              <a:buFont typeface="Wingdings" pitchFamily="2" charset="2"/>
              <a:buChar char="§"/>
              <a:defRPr>
                <a:solidFill>
                  <a:srgbClr val="005EB8"/>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1" y="1609969"/>
            <a:ext cx="1228324" cy="4614828"/>
          </a:xfrm>
          <a:prstGeom prst="rect">
            <a:avLst/>
          </a:prstGeom>
        </p:spPr>
      </p:pic>
    </p:spTree>
    <p:extLst>
      <p:ext uri="{BB962C8B-B14F-4D97-AF65-F5344CB8AC3E}">
        <p14:creationId xmlns:p14="http://schemas.microsoft.com/office/powerpoint/2010/main" val="15018439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ontent 4">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15533294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hasCustomPrompt="1"/>
          </p:nvPr>
        </p:nvSpPr>
        <p:spPr>
          <a:xfrm>
            <a:off x="367730" y="3095853"/>
            <a:ext cx="8396563" cy="666297"/>
          </a:xfrm>
          <a:prstGeom prst="rect">
            <a:avLst/>
          </a:prstGeom>
          <a:noFill/>
          <a:ln w="12700">
            <a:noFill/>
          </a:ln>
        </p:spPr>
        <p:txBody>
          <a:bodyPr/>
          <a:lstStyle>
            <a:lvl1pPr>
              <a:defRPr sz="3150" b="1">
                <a:solidFill>
                  <a:srgbClr val="E87722"/>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190526337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ust logo on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3173DF-EB41-0842-B344-F88A039A952F}"/>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picture containing drawing&#10;&#10;Description automatically generated">
            <a:extLst>
              <a:ext uri="{FF2B5EF4-FFF2-40B4-BE49-F238E27FC236}">
                <a16:creationId xmlns:a16="http://schemas.microsoft.com/office/drawing/2014/main" id="{8D6A50DD-6A60-8342-B6AB-B39C43D99B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812423"/>
            <a:ext cx="5596400" cy="3233154"/>
          </a:xfrm>
          <a:prstGeom prst="rect">
            <a:avLst/>
          </a:prstGeom>
        </p:spPr>
      </p:pic>
    </p:spTree>
    <p:extLst>
      <p:ext uri="{BB962C8B-B14F-4D97-AF65-F5344CB8AC3E}">
        <p14:creationId xmlns:p14="http://schemas.microsoft.com/office/powerpoint/2010/main" val="3765749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d out more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t>Find out more</a:t>
            </a:r>
            <a:endParaRPr lang="en-US" b="1" dirty="0"/>
          </a:p>
        </p:txBody>
      </p:sp>
    </p:spTree>
    <p:extLst>
      <p:ext uri="{BB962C8B-B14F-4D97-AF65-F5344CB8AC3E}">
        <p14:creationId xmlns:p14="http://schemas.microsoft.com/office/powerpoint/2010/main" val="3316431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d out more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solidFill>
                  <a:schemeClr val="bg1"/>
                </a:solidFill>
              </a:rPr>
              <a:t>Find out more</a:t>
            </a:r>
            <a:endParaRPr lang="en-US" b="1" dirty="0">
              <a:solidFill>
                <a:schemeClr val="bg1"/>
              </a:solidFill>
            </a:endParaRPr>
          </a:p>
        </p:txBody>
      </p:sp>
    </p:spTree>
    <p:extLst>
      <p:ext uri="{BB962C8B-B14F-4D97-AF65-F5344CB8AC3E}">
        <p14:creationId xmlns:p14="http://schemas.microsoft.com/office/powerpoint/2010/main" val="92684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8.jp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1.xml"/><Relationship Id="rId1" Type="http://schemas.openxmlformats.org/officeDocument/2006/relationships/slideLayout" Target="../slideLayouts/slideLayout4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2.xml"/><Relationship Id="rId1" Type="http://schemas.openxmlformats.org/officeDocument/2006/relationships/slideLayout" Target="../slideLayouts/slideLayout4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image" Target="../media/image1.jpe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4.jpe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14.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1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8.jpg"/><Relationship Id="rId4" Type="http://schemas.openxmlformats.org/officeDocument/2006/relationships/slideLayout" Target="../slideLayouts/slideLayout16.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7.xml"/><Relationship Id="rId1" Type="http://schemas.openxmlformats.org/officeDocument/2006/relationships/slideLayout" Target="../slideLayouts/slideLayout2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8.jpg"/><Relationship Id="rId4" Type="http://schemas.openxmlformats.org/officeDocument/2006/relationships/slideLayout" Target="../slideLayouts/slideLayout27.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718475917"/>
      </p:ext>
    </p:extLst>
  </p:cSld>
  <p:clrMap bg1="lt1" tx1="dk1" bg2="lt2" tx2="dk2" accent1="accent1" accent2="accent2" accent3="accent3" accent4="accent4" accent5="accent5" accent6="accent6" hlink="hlink" folHlink="folHlink"/>
  <p:sldLayoutIdLst>
    <p:sldLayoutId id="2147483700" r:id="rId1"/>
    <p:sldLayoutId id="214748369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7744858" y="0"/>
            <a:ext cx="1399142" cy="1399142"/>
          </a:xfrm>
          <a:prstGeom prst="rect">
            <a:avLst/>
          </a:prstGeom>
        </p:spPr>
      </p:pic>
    </p:spTree>
    <p:extLst>
      <p:ext uri="{BB962C8B-B14F-4D97-AF65-F5344CB8AC3E}">
        <p14:creationId xmlns:p14="http://schemas.microsoft.com/office/powerpoint/2010/main" val="1288490817"/>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2473098525"/>
      </p:ext>
    </p:extLst>
  </p:cSld>
  <p:clrMap bg1="lt1" tx1="dk1" bg2="lt2" tx2="dk2" accent1="accent1" accent2="accent2" accent3="accent3" accent4="accent4" accent5="accent5" accent6="accent6" hlink="hlink" folHlink="folHlink"/>
  <p:sldLayoutIdLst>
    <p:sldLayoutId id="214748377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169304206"/>
      </p:ext>
    </p:extLst>
  </p:cSld>
  <p:clrMap bg1="lt1" tx1="dk1" bg2="lt2" tx2="dk2" accent1="accent1" accent2="accent2" accent3="accent3" accent4="accent4" accent5="accent5" accent6="accent6" hlink="hlink" folHlink="folHlink"/>
  <p:sldLayoutIdLst>
    <p:sldLayoutId id="214748377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370043632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3B627277-0FF0-F243-83A3-17A95ABB5777}"/>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8086725" y="0"/>
            <a:ext cx="1057275" cy="1409700"/>
          </a:xfrm>
          <a:prstGeom prst="rect">
            <a:avLst/>
          </a:prstGeom>
        </p:spPr>
      </p:pic>
    </p:spTree>
    <p:extLst>
      <p:ext uri="{BB962C8B-B14F-4D97-AF65-F5344CB8AC3E}">
        <p14:creationId xmlns:p14="http://schemas.microsoft.com/office/powerpoint/2010/main" val="3169606189"/>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806"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3B627277-0FF0-F243-83A3-17A95ABB5777}"/>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8086725" y="0"/>
            <a:ext cx="1057275" cy="1409700"/>
          </a:xfrm>
          <a:prstGeom prst="rect">
            <a:avLst/>
          </a:prstGeom>
        </p:spPr>
      </p:pic>
    </p:spTree>
    <p:extLst>
      <p:ext uri="{BB962C8B-B14F-4D97-AF65-F5344CB8AC3E}">
        <p14:creationId xmlns:p14="http://schemas.microsoft.com/office/powerpoint/2010/main" val="3271818610"/>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3444756830"/>
      </p:ext>
    </p:extLst>
  </p:cSld>
  <p:clrMap bg1="lt1" tx1="dk1" bg2="lt2" tx2="dk2" accent1="accent1" accent2="accent2" accent3="accent3" accent4="accent4" accent5="accent5" accent6="accent6" hlink="hlink" folHlink="folHlink"/>
  <p:sldLayoutIdLst>
    <p:sldLayoutId id="214748370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758238"/>
      </p:ext>
    </p:extLst>
  </p:cSld>
  <p:clrMap bg1="lt1" tx1="dk1" bg2="lt2" tx2="dk2" accent1="accent1" accent2="accent2" accent3="accent3" accent4="accent4" accent5="accent5" accent6="accent6" hlink="hlink" folHlink="folHlink"/>
  <p:sldLayoutIdLst>
    <p:sldLayoutId id="2147483685" r:id="rId1"/>
    <p:sldLayoutId id="2147483688" r:id="rId2"/>
    <p:sldLayoutId id="2147483689" r:id="rId3"/>
    <p:sldLayoutId id="2147483690" r:id="rId4"/>
    <p:sldLayoutId id="2147483724" r:id="rId5"/>
    <p:sldLayoutId id="2147483725" r:id="rId6"/>
    <p:sldLayoutId id="2147483726" r:id="rId7"/>
    <p:sldLayoutId id="214748372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5EB8"/>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1383823162"/>
      </p:ext>
    </p:extLst>
  </p:cSld>
  <p:clrMap bg1="lt1" tx1="dk1" bg2="lt2" tx2="dk2" accent1="accent1" accent2="accent2" accent3="accent3" accent4="accent4" accent5="accent5" accent6="accent6" hlink="hlink" folHlink="folHlink"/>
  <p:sldLayoutIdLst>
    <p:sldLayoutId id="214748373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3">
            <a:extLst>
              <a:ext uri="{FF2B5EF4-FFF2-40B4-BE49-F238E27FC236}">
                <a16:creationId xmlns:a16="http://schemas.microsoft.com/office/drawing/2014/main" id="{C35A151B-E2CC-4F05-BB0E-57D8F544E8FE}"/>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745413" y="0"/>
            <a:ext cx="1398587"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923878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2607775214"/>
      </p:ext>
    </p:extLst>
  </p:cSld>
  <p:clrMap bg1="lt1" tx1="dk1" bg2="lt2" tx2="dk2" accent1="accent1" accent2="accent2" accent3="accent3" accent4="accent4" accent5="accent5" accent6="accent6" hlink="hlink" folHlink="folHlink"/>
  <p:sldLayoutIdLst>
    <p:sldLayoutId id="2147483745" r:id="rId1"/>
    <p:sldLayoutId id="214748374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1409912528"/>
      </p:ext>
    </p:extLst>
  </p:cSld>
  <p:clrMap bg1="lt1" tx1="dk1" bg2="lt2" tx2="dk2" accent1="accent1" accent2="accent2" accent3="accent3" accent4="accent4" accent5="accent5" accent6="accent6" hlink="hlink" folHlink="folHlink"/>
  <p:sldLayoutIdLst>
    <p:sldLayoutId id="214748375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744858" y="0"/>
            <a:ext cx="1399142" cy="1399142"/>
          </a:xfrm>
          <a:prstGeom prst="rect">
            <a:avLst/>
          </a:prstGeom>
        </p:spPr>
      </p:pic>
    </p:spTree>
    <p:extLst>
      <p:ext uri="{BB962C8B-B14F-4D97-AF65-F5344CB8AC3E}">
        <p14:creationId xmlns:p14="http://schemas.microsoft.com/office/powerpoint/2010/main" val="157613836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3129556980"/>
      </p:ext>
    </p:extLst>
  </p:cSld>
  <p:clrMap bg1="lt1" tx1="dk1" bg2="lt2" tx2="dk2" accent1="accent1" accent2="accent2" accent3="accent3" accent4="accent4" accent5="accent5" accent6="accent6" hlink="hlink" folHlink="folHlink"/>
  <p:sldLayoutIdLst>
    <p:sldLayoutId id="2147483763" r:id="rId1"/>
    <p:sldLayoutId id="214748376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hyperlink" Target="https://www.skillsforcare.org.uk/Support-for-leaders-and-managers/Good-and-outstanding-care/Preparing-for-CQC-inspection.aspx" TargetMode="External"/><Relationship Id="rId2" Type="http://schemas.openxmlformats.org/officeDocument/2006/relationships/notesSlide" Target="../notesSlides/notesSlide9.xml"/><Relationship Id="rId1" Type="http://schemas.openxmlformats.org/officeDocument/2006/relationships/slideLayout" Target="../slideLayouts/slideLayout55.xml"/><Relationship Id="rId6" Type="http://schemas.openxmlformats.org/officeDocument/2006/relationships/hyperlink" Target="https://www.skillsforcare.org.uk/Support-for-leaders-and-managers/Good-and-outstanding-care/Outstanding-care.aspx" TargetMode="External"/><Relationship Id="rId5" Type="http://schemas.openxmlformats.org/officeDocument/2006/relationships/hyperlink" Target="https://www.skillsforcare.org.uk/Support-for-leaders-and-managers/Good-and-outstanding-care/Improve-your-CQC-rating.aspx" TargetMode="External"/><Relationship Id="rId4" Type="http://schemas.openxmlformats.org/officeDocument/2006/relationships/hyperlink" Target="https://www.skillsforcare.org.uk/Support-for-leaders-and-managers/Good-and-outstanding-care/inspect/Inspection-toolkit.asp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consultations/changes-to-the-mca-code-of-practice-and-implementation-of-the-lps" TargetMode="External"/><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1.xml"/><Relationship Id="rId1" Type="http://schemas.openxmlformats.org/officeDocument/2006/relationships/slideLayout" Target="../slideLayouts/slideLayout55.xml"/><Relationship Id="rId4" Type="http://schemas.openxmlformats.org/officeDocument/2006/relationships/hyperlink" Target="https://www.skillsforcare.org/forefron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england.nhs.uk/wp-content/uploads/2022/03/universal-principles-for-advance-care-planning.pdf" TargetMode="External"/><Relationship Id="rId2" Type="http://schemas.openxmlformats.org/officeDocument/2006/relationships/notesSlide" Target="../notesSlides/notesSlide12.xml"/><Relationship Id="rId1" Type="http://schemas.openxmlformats.org/officeDocument/2006/relationships/slideLayout" Target="../slideLayouts/slideLayout55.xml"/><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3.xml"/><Relationship Id="rId1" Type="http://schemas.openxmlformats.org/officeDocument/2006/relationships/slideLayout" Target="../slideLayouts/slideLayout55.xml"/><Relationship Id="rId4" Type="http://schemas.openxmlformats.org/officeDocument/2006/relationships/hyperlink" Target="https://www.skillsforcare.org.uk/Get-involved/Get-involved-in-our-work.asp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4.xml"/><Relationship Id="rId1" Type="http://schemas.openxmlformats.org/officeDocument/2006/relationships/slideLayout" Target="../slideLayouts/slideLayout55.xml"/><Relationship Id="rId4" Type="http://schemas.openxmlformats.org/officeDocument/2006/relationships/hyperlink" Target="https://www.skillsforcare.org.uk/news-and-events/news/skills-for-care-joins-with-marketing-expert-to-host-social-media-masterclasses-for-recruitmen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vents.skillsforcare.org.uk/skillsforcare/1378/home" TargetMode="External"/><Relationship Id="rId2" Type="http://schemas.openxmlformats.org/officeDocument/2006/relationships/notesSlide" Target="../notesSlides/notesSlide15.xml"/><Relationship Id="rId1" Type="http://schemas.openxmlformats.org/officeDocument/2006/relationships/slideLayout" Target="../slideLayouts/slideLayout55.xml"/><Relationship Id="rId4" Type="http://schemas.openxmlformats.org/officeDocument/2006/relationships/image" Target="../media/image46.emf"/></Relationships>
</file>

<file path=ppt/slides/_rels/slide17.xml.rels><?xml version="1.0" encoding="UTF-8" standalone="yes"?>
<Relationships xmlns="http://schemas.openxmlformats.org/package/2006/relationships"><Relationship Id="rId3" Type="http://schemas.openxmlformats.org/officeDocument/2006/relationships/hyperlink" Target="https://us06web.zoom.us/webinar/register/WN_gLkWFMFGQH6Wt4PVrfRm6w" TargetMode="External"/><Relationship Id="rId2" Type="http://schemas.openxmlformats.org/officeDocument/2006/relationships/notesSlide" Target="../notesSlides/notesSlide16.xml"/><Relationship Id="rId1" Type="http://schemas.openxmlformats.org/officeDocument/2006/relationships/slideLayout" Target="../slideLayouts/slideLayout55.xml"/><Relationship Id="rId6" Type="http://schemas.openxmlformats.org/officeDocument/2006/relationships/image" Target="../media/image48.emf"/><Relationship Id="rId5" Type="http://schemas.openxmlformats.org/officeDocument/2006/relationships/image" Target="../media/image47.jpg"/><Relationship Id="rId4" Type="http://schemas.openxmlformats.org/officeDocument/2006/relationships/hyperlink" Target="https://us06web.zoom.us/webinar/register/WN_G11212KEQfKBTZkTPWVxew"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7.xml"/><Relationship Id="rId1" Type="http://schemas.openxmlformats.org/officeDocument/2006/relationships/slideLayout" Target="../slideLayouts/slideLayout55.xml"/><Relationship Id="rId6" Type="http://schemas.openxmlformats.org/officeDocument/2006/relationships/image" Target="../media/image49.emf"/><Relationship Id="rId5" Type="http://schemas.openxmlformats.org/officeDocument/2006/relationships/hyperlink" Target="https://www.skillsforcare.org.uk/Support-for-leaders-and-managers/Support-for-registered-managers/Registered-manager-webinars/Wellbeing.aspx#Wellbeingleadershipwhatgoodlookslike" TargetMode="External"/><Relationship Id="rId4" Type="http://schemas.openxmlformats.org/officeDocument/2006/relationships/image" Target="../media/image48.emf"/></Relationships>
</file>

<file path=ppt/slides/_rels/slide1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8.xml"/><Relationship Id="rId1" Type="http://schemas.openxmlformats.org/officeDocument/2006/relationships/slideLayout" Target="../slideLayouts/slideLayout55.xml"/><Relationship Id="rId4" Type="http://schemas.openxmlformats.org/officeDocument/2006/relationships/hyperlink" Target="http://www.skillsforcare.org.uk/deputymanager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princes-trust.org.uk/help-for-young-people/programmes/health-and-social-care-hub/health-and-social-care-partners" TargetMode="External"/><Relationship Id="rId2" Type="http://schemas.openxmlformats.org/officeDocument/2006/relationships/notesSlide" Target="../notesSlides/notesSlide2.xml"/><Relationship Id="rId1" Type="http://schemas.openxmlformats.org/officeDocument/2006/relationships/slideLayout" Target="../slideLayouts/slideLayout48.xml"/><Relationship Id="rId5" Type="http://schemas.openxmlformats.org/officeDocument/2006/relationships/hyperlink" Target="https://www.skillsforcare.org.uk/Documents/Recruitment-and-retention/Values-and-behaviours-based-recruitment/Effective-ways-of-communicating-to-target-demographic-groups.pdf?utm_source=CampaignLandingPage&amp;amp;utm_medium=DemographicGroups&amp;amp;utm_campaign=RecruitmentReady" TargetMode="External"/><Relationship Id="rId4" Type="http://schemas.openxmlformats.org/officeDocument/2006/relationships/hyperlink" Target="https://www.skillsforcare.org.uk/Recruitment-retention/Seeing-potential-widen-your-talent-pool/Seeing-potential-widen-your-talent-pool.aspx"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9.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advertise-job" TargetMode="External"/><Relationship Id="rId2" Type="http://schemas.openxmlformats.org/officeDocument/2006/relationships/notesSlide" Target="../notesSlides/notesSlide3.xml"/><Relationship Id="rId1" Type="http://schemas.openxmlformats.org/officeDocument/2006/relationships/slideLayout" Target="../slideLayouts/slideLayout48.xml"/><Relationship Id="rId6" Type="http://schemas.openxmlformats.org/officeDocument/2006/relationships/hyperlink" Target="https://events.skillsforcare.org.uk/skillsforcare/frontend/reg/thome.csp?pageID=382086&amp;eventID=1235&amp;CSPCHD=0010010000000Y8Fnypd22Gbt2iO9D7ZTIezyE51ZIzVj2CSwm" TargetMode="External"/><Relationship Id="rId5" Type="http://schemas.openxmlformats.org/officeDocument/2006/relationships/hyperlink" Target="https://www.skillsforcare.org.uk/Getting-involved/In-your-area/In-your-area.aspx" TargetMode="External"/><Relationship Id="rId4" Type="http://schemas.openxmlformats.org/officeDocument/2006/relationships/hyperlink" Target="https://nextdoor.co.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46.xml"/><Relationship Id="rId6" Type="http://schemas.openxmlformats.org/officeDocument/2006/relationships/hyperlink" Target="http://www.skillsforcare.org.uk/SocialMediaTips" TargetMode="External"/><Relationship Id="rId5" Type="http://schemas.openxmlformats.org/officeDocument/2006/relationships/image" Target="../media/image38.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66.xml"/><Relationship Id="rId5" Type="http://schemas.openxmlformats.org/officeDocument/2006/relationships/hyperlink" Target="http://www.carefriends.co.uk/" TargetMode="External"/><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hyperlink" Target="https://www.skillsforcare.org.uk/Recruitment-retention/Values-based-recruitment-and-retention/Values-based-recruitment-and-retention.aspx" TargetMode="External"/><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hyperlink" Target="https://www.skillsforcare.org.uk/Recruitment-support/Attracting-people/International-recruitment.aspx" TargetMode="Externa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hyperlink" Target="http://www.skillsforcare.org.uk/ASCWDS" TargetMode="External"/><Relationship Id="rId2" Type="http://schemas.openxmlformats.org/officeDocument/2006/relationships/notesSlide" Target="../notesSlides/notesSlide7.xml"/><Relationship Id="rId1" Type="http://schemas.openxmlformats.org/officeDocument/2006/relationships/slideLayout" Target="../slideLayouts/slideLayout55.xml"/><Relationship Id="rId4" Type="http://schemas.openxmlformats.org/officeDocument/2006/relationships/image" Target="../media/image41.emf"/></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55.xml"/><Relationship Id="rId4" Type="http://schemas.openxmlformats.org/officeDocument/2006/relationships/hyperlink" Target="https://bit.ly/3vSQzb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12F9D2C-EDE2-4423-B796-82592087E9EF}"/>
              </a:ext>
            </a:extLst>
          </p:cNvPr>
          <p:cNvSpPr txBox="1">
            <a:spLocks/>
          </p:cNvSpPr>
          <p:nvPr/>
        </p:nvSpPr>
        <p:spPr>
          <a:xfrm>
            <a:off x="2115076" y="282789"/>
            <a:ext cx="5258180" cy="1132642"/>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E87722"/>
                </a:solidFill>
                <a:effectLst/>
                <a:uLnTx/>
                <a:uFillTx/>
                <a:latin typeface="Arial" panose="020B0604020202020204"/>
                <a:ea typeface="+mj-ea"/>
                <a:cs typeface="+mj-cs"/>
              </a:rPr>
              <a:t>Helping you get #RecruitmentReady</a:t>
            </a:r>
          </a:p>
        </p:txBody>
      </p:sp>
      <p:sp>
        <p:nvSpPr>
          <p:cNvPr id="8" name="TextBox 7">
            <a:extLst>
              <a:ext uri="{FF2B5EF4-FFF2-40B4-BE49-F238E27FC236}">
                <a16:creationId xmlns:a16="http://schemas.microsoft.com/office/drawing/2014/main" id="{EAABC5DB-D852-47B7-8A6E-2F3F18131C75}"/>
              </a:ext>
            </a:extLst>
          </p:cNvPr>
          <p:cNvSpPr txBox="1"/>
          <p:nvPr/>
        </p:nvSpPr>
        <p:spPr>
          <a:xfrm>
            <a:off x="344333" y="2770948"/>
            <a:ext cx="8589189" cy="2476255"/>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Recruiting new workers can be challenging at any time, but the impact of the COVID-19 pandemic has made this challenge even greater.</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We can provide support to help you find and keep the right people. From our research and work with employers across the sector we know what has worked well for others.</a:t>
            </a:r>
            <a:b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b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D4869F53-E7AF-4C2B-81F8-4A3A976873C8}"/>
              </a:ext>
            </a:extLst>
          </p:cNvPr>
          <p:cNvPicPr>
            <a:picLocks noChangeAspect="1"/>
          </p:cNvPicPr>
          <p:nvPr/>
        </p:nvPicPr>
        <p:blipFill>
          <a:blip r:embed="rId3"/>
          <a:stretch>
            <a:fillRect/>
          </a:stretch>
        </p:blipFill>
        <p:spPr>
          <a:xfrm>
            <a:off x="295935" y="126678"/>
            <a:ext cx="1750579" cy="1750579"/>
          </a:xfrm>
          <a:prstGeom prst="rect">
            <a:avLst/>
          </a:prstGeom>
        </p:spPr>
      </p:pic>
    </p:spTree>
    <p:extLst>
      <p:ext uri="{BB962C8B-B14F-4D97-AF65-F5344CB8AC3E}">
        <p14:creationId xmlns:p14="http://schemas.microsoft.com/office/powerpoint/2010/main" val="3061200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7C052F-9355-41F9-A414-9ECDB82D3EE0}"/>
              </a:ext>
            </a:extLst>
          </p:cNvPr>
          <p:cNvSpPr/>
          <p:nvPr/>
        </p:nvSpPr>
        <p:spPr>
          <a:xfrm>
            <a:off x="325572" y="1789865"/>
            <a:ext cx="8657789" cy="4819204"/>
          </a:xfrm>
          <a:prstGeom prst="rect">
            <a:avLst/>
          </a:prstGeom>
        </p:spPr>
        <p:txBody>
          <a:bodyPr wrap="square">
            <a:spAutoFit/>
          </a:bodyPr>
          <a:lstStyle/>
          <a:p>
            <a:r>
              <a:rPr lang="en-GB" sz="2200" b="1" dirty="0">
                <a:solidFill>
                  <a:srgbClr val="005EB8"/>
                </a:solidFill>
                <a:effectLst/>
                <a:latin typeface="Arial" panose="020B0604020202020204" pitchFamily="34" charset="0"/>
                <a:ea typeface="Calibri" panose="020F0502020204030204" pitchFamily="34" charset="0"/>
                <a:cs typeface="Times New Roman" panose="02020603050405020304" pitchFamily="18" charset="0"/>
                <a:hlinkClick r:id="rId3"/>
              </a:rPr>
              <a:t>Preparing for your CQC inspection</a:t>
            </a:r>
            <a:endParaRPr lang="en-GB" sz="2200" b="1" dirty="0">
              <a:solidFill>
                <a:srgbClr val="005EB8"/>
              </a:solidFill>
              <a:effectLst/>
              <a:latin typeface="Arial" panose="020B0604020202020204" pitchFamily="34" charset="0"/>
              <a:ea typeface="Calibri" panose="020F0502020204030204" pitchFamily="34" charset="0"/>
              <a:cs typeface="Times New Roman" panose="02020603050405020304" pitchFamily="18" charset="0"/>
            </a:endParaRPr>
          </a:p>
          <a:p>
            <a:r>
              <a:rPr lang="en-GB" sz="2000" dirty="0">
                <a:latin typeface="Arial" panose="020B0604020202020204" pitchFamily="34" charset="0"/>
                <a:ea typeface="Calibri" panose="020F0502020204030204" pitchFamily="34" charset="0"/>
                <a:cs typeface="Times New Roman" panose="02020603050405020304" pitchFamily="18" charset="0"/>
              </a:rPr>
              <a:t>An introductory virtual learning module, practical checklist and opportunities to commission in further experience.</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endParaRPr lang="en-GB" sz="800" dirty="0">
              <a:effectLst/>
              <a:latin typeface="Arial" panose="020B0604020202020204" pitchFamily="34" charset="0"/>
              <a:ea typeface="Calibri" panose="020F0502020204030204" pitchFamily="34" charset="0"/>
              <a:cs typeface="Times New Roman" panose="02020603050405020304" pitchFamily="18" charset="0"/>
            </a:endParaRPr>
          </a:p>
          <a:p>
            <a:r>
              <a:rPr lang="en-GB" sz="2200" b="1"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hlinkClick r:id="rId4"/>
              </a:rPr>
              <a:t>Inspection toolkit</a:t>
            </a:r>
            <a:endParaRPr lang="en-GB" sz="2200" b="1"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r>
              <a:rPr lang="en-GB" sz="2000" dirty="0">
                <a:latin typeface="Arial" panose="020B0604020202020204" pitchFamily="34" charset="0"/>
                <a:ea typeface="Calibri" panose="020F0502020204030204" pitchFamily="34" charset="0"/>
                <a:cs typeface="Times New Roman" panose="02020603050405020304" pitchFamily="18" charset="0"/>
              </a:rPr>
              <a:t>This toolkit includes r</a:t>
            </a:r>
            <a:r>
              <a:rPr lang="en-GB" sz="2000" dirty="0">
                <a:effectLst/>
                <a:latin typeface="Arial" panose="020B0604020202020204" pitchFamily="34" charset="0"/>
                <a:ea typeface="Calibri" panose="020F0502020204030204" pitchFamily="34" charset="0"/>
                <a:cs typeface="Times New Roman" panose="02020603050405020304" pitchFamily="18" charset="0"/>
              </a:rPr>
              <a:t>ecommendations, examples and resources to help you understand expectations.</a:t>
            </a:r>
            <a:endParaRPr lang="en-GB" sz="2000" b="1"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800" dirty="0">
              <a:latin typeface="Arial" panose="020B0604020202020204" pitchFamily="34" charset="0"/>
              <a:ea typeface="Times New Roman" panose="02020603050405020304" pitchFamily="18" charset="0"/>
            </a:endParaRPr>
          </a:p>
          <a:p>
            <a:r>
              <a:rPr lang="en-GB" sz="2200" b="1"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hlinkClick r:id="rId5"/>
              </a:rPr>
              <a:t>Improving your CQC rating</a:t>
            </a:r>
            <a:endParaRPr lang="en-GB" sz="2200" b="1"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r>
              <a:rPr lang="en-GB" sz="2000" dirty="0">
                <a:latin typeface="Arial" panose="020B0604020202020204" pitchFamily="34" charset="0"/>
                <a:ea typeface="Calibri" panose="020F0502020204030204" pitchFamily="34" charset="0"/>
                <a:cs typeface="Times New Roman" panose="02020603050405020304" pitchFamily="18" charset="0"/>
              </a:rPr>
              <a:t>Resources to help services improve their rating including a practical checklist, Action Plan resource, full guide and virtual learning module.</a:t>
            </a:r>
          </a:p>
          <a:p>
            <a:endParaRPr lang="en-GB" sz="2000" b="1"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r>
              <a:rPr lang="en-GB" sz="2200" b="1"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hlinkClick r:id="rId6"/>
              </a:rPr>
              <a:t>Outstanding care</a:t>
            </a:r>
            <a:endParaRPr lang="en-GB" sz="2200" b="1"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r>
              <a:rPr lang="en-GB" sz="2000" dirty="0">
                <a:latin typeface="Arial" panose="020B0604020202020204" pitchFamily="34" charset="0"/>
                <a:ea typeface="Calibri" panose="020F0502020204030204" pitchFamily="34" charset="0"/>
                <a:cs typeface="Times New Roman" panose="02020603050405020304" pitchFamily="18" charset="0"/>
              </a:rPr>
              <a:t>Resource to help you achieve Outstanding including a checklist, Action Plan resource and films. Virtual learning module due summer 2022</a:t>
            </a:r>
            <a:endParaRPr lang="en-GB" sz="2000" b="1"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endParaRPr lang="en-GB" sz="800" b="1"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800" dirty="0">
              <a:latin typeface="Arial" panose="020B0604020202020204" pitchFamily="34" charset="0"/>
              <a:ea typeface="Times New Roman" panose="02020603050405020304" pitchFamily="18" charset="0"/>
            </a:endParaRPr>
          </a:p>
        </p:txBody>
      </p:sp>
      <p:sp>
        <p:nvSpPr>
          <p:cNvPr id="9" name="Title 2">
            <a:extLst>
              <a:ext uri="{FF2B5EF4-FFF2-40B4-BE49-F238E27FC236}">
                <a16:creationId xmlns:a16="http://schemas.microsoft.com/office/drawing/2014/main" id="{F035FCB4-AB5E-4472-B85F-A210B5F04E33}"/>
              </a:ext>
            </a:extLst>
          </p:cNvPr>
          <p:cNvSpPr txBox="1">
            <a:spLocks/>
          </p:cNvSpPr>
          <p:nvPr/>
        </p:nvSpPr>
        <p:spPr>
          <a:xfrm>
            <a:off x="421106" y="333937"/>
            <a:ext cx="6785263" cy="1140021"/>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800" dirty="0"/>
              <a:t>Good and outstanding care (GO) resources and support</a:t>
            </a:r>
          </a:p>
        </p:txBody>
      </p:sp>
    </p:spTree>
    <p:extLst>
      <p:ext uri="{BB962C8B-B14F-4D97-AF65-F5344CB8AC3E}">
        <p14:creationId xmlns:p14="http://schemas.microsoft.com/office/powerpoint/2010/main" val="1898362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F035FCB4-AB5E-4472-B85F-A210B5F04E33}"/>
              </a:ext>
            </a:extLst>
          </p:cNvPr>
          <p:cNvSpPr txBox="1">
            <a:spLocks/>
          </p:cNvSpPr>
          <p:nvPr/>
        </p:nvSpPr>
        <p:spPr>
          <a:xfrm>
            <a:off x="421106" y="333937"/>
            <a:ext cx="6785263" cy="1249203"/>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400" dirty="0"/>
              <a:t>Launch of Liberty Protection Safeguards (LPS) consultation</a:t>
            </a:r>
          </a:p>
        </p:txBody>
      </p:sp>
      <p:sp>
        <p:nvSpPr>
          <p:cNvPr id="6" name="TextBox 5">
            <a:extLst>
              <a:ext uri="{FF2B5EF4-FFF2-40B4-BE49-F238E27FC236}">
                <a16:creationId xmlns:a16="http://schemas.microsoft.com/office/drawing/2014/main" id="{FECF661D-2513-459A-986A-F08EA381B865}"/>
              </a:ext>
            </a:extLst>
          </p:cNvPr>
          <p:cNvSpPr txBox="1"/>
          <p:nvPr/>
        </p:nvSpPr>
        <p:spPr>
          <a:xfrm>
            <a:off x="421106" y="1834478"/>
            <a:ext cx="8301787" cy="4462760"/>
          </a:xfrm>
          <a:prstGeom prst="rect">
            <a:avLst/>
          </a:prstGeom>
          <a:noFill/>
        </p:spPr>
        <p:txBody>
          <a:bodyPr wrap="square">
            <a:spAutoFit/>
          </a:bodyPr>
          <a:lstStyle/>
          <a:p>
            <a:r>
              <a:rPr lang="en-GB" sz="2000" dirty="0">
                <a:effectLst/>
                <a:latin typeface="Arial" panose="020B0604020202020204" pitchFamily="34" charset="0"/>
                <a:ea typeface="Calibri" panose="020F0502020204030204" pitchFamily="34" charset="0"/>
                <a:cs typeface="Times New Roman" panose="02020603050405020304" pitchFamily="18" charset="0"/>
              </a:rPr>
              <a:t>The Government has launched a public consultation on proposed changes to the Mental Capacity Act (MCA) Code of Practice for England and Wales, which includes guidance on the new LPS system. As part of the consultation, the Government are asking for feedback on a consultation document and a Code of Practice via an online survey.</a:t>
            </a:r>
          </a:p>
          <a:p>
            <a:r>
              <a:rPr lang="en-GB" sz="800" dirty="0">
                <a:latin typeface="Arial" panose="020B0604020202020204" pitchFamily="34" charset="0"/>
                <a:ea typeface="Calibri" panose="020F0502020204030204" pitchFamily="34" charset="0"/>
                <a:cs typeface="Times New Roman" panose="02020603050405020304" pitchFamily="18" charset="0"/>
              </a:rPr>
              <a:t> </a:t>
            </a:r>
            <a:br>
              <a:rPr lang="en-GB" sz="2000" dirty="0">
                <a:effectLst/>
                <a:latin typeface="Arial" panose="020B0604020202020204" pitchFamily="34" charset="0"/>
                <a:ea typeface="Calibri" panose="020F0502020204030204" pitchFamily="34" charset="0"/>
                <a:cs typeface="Times New Roman" panose="02020603050405020304" pitchFamily="18" charset="0"/>
              </a:rPr>
            </a:br>
            <a:r>
              <a:rPr lang="en-GB" sz="2000" dirty="0">
                <a:effectLst/>
                <a:latin typeface="Arial" panose="020B0604020202020204" pitchFamily="34" charset="0"/>
                <a:ea typeface="Calibri" panose="020F0502020204030204" pitchFamily="34" charset="0"/>
                <a:cs typeface="Times New Roman" panose="02020603050405020304" pitchFamily="18" charset="0"/>
              </a:rPr>
              <a:t>The proposed changes include significant new responsibilities for many adult social care settings and roles, including services supporting children aged 16-18 and services providing support to people in their own homes. </a:t>
            </a:r>
          </a:p>
          <a:p>
            <a:endParaRPr lang="en-GB" sz="800" dirty="0">
              <a:effectLst/>
              <a:latin typeface="Arial" panose="020B0604020202020204" pitchFamily="34" charset="0"/>
              <a:ea typeface="Calibri" panose="020F0502020204030204" pitchFamily="34" charset="0"/>
              <a:cs typeface="Times New Roman" panose="02020603050405020304" pitchFamily="18" charset="0"/>
            </a:endParaRPr>
          </a:p>
          <a:p>
            <a:r>
              <a:rPr lang="en-GB" sz="2000" dirty="0">
                <a:effectLst/>
                <a:latin typeface="Arial" panose="020B0604020202020204" pitchFamily="34" charset="0"/>
                <a:ea typeface="Calibri" panose="020F0502020204030204" pitchFamily="34" charset="0"/>
                <a:cs typeface="Times New Roman" panose="02020603050405020304" pitchFamily="18" charset="0"/>
              </a:rPr>
              <a:t>We’re encouraging all adult social care providers and those with an interest in the training and development of the sector to get involved with the consultation. </a:t>
            </a:r>
            <a:r>
              <a:rPr lang="en-GB" sz="2000" b="1" dirty="0">
                <a:effectLst/>
                <a:latin typeface="Arial" panose="020B0604020202020204" pitchFamily="34" charset="0"/>
                <a:ea typeface="Calibri" panose="020F0502020204030204" pitchFamily="34" charset="0"/>
                <a:cs typeface="Times New Roman" panose="02020603050405020304" pitchFamily="18" charset="0"/>
              </a:rPr>
              <a:t>The closing date is Thursday 7 July 2022.</a:t>
            </a:r>
          </a:p>
          <a:p>
            <a:endParaRPr lang="en-GB" sz="800" b="1" dirty="0">
              <a:effectLst/>
              <a:latin typeface="Arial" panose="020B0604020202020204" pitchFamily="34" charset="0"/>
              <a:ea typeface="Calibri" panose="020F0502020204030204" pitchFamily="34" charset="0"/>
              <a:cs typeface="Times New Roman" panose="02020603050405020304" pitchFamily="18" charset="0"/>
            </a:endParaRPr>
          </a:p>
          <a:p>
            <a:r>
              <a:rPr lang="en-GB" sz="2000" b="1" dirty="0">
                <a:solidFill>
                  <a:srgbClr val="0070C0"/>
                </a:solidFill>
                <a:latin typeface="Arial" panose="020B0604020202020204" pitchFamily="34" charset="0"/>
                <a:ea typeface="Calibri" panose="020F0502020204030204" pitchFamily="34" charset="0"/>
                <a:cs typeface="Times New Roman" panose="02020603050405020304" pitchFamily="18" charset="0"/>
                <a:hlinkClick r:id="rId3"/>
              </a:rPr>
              <a:t>Get involved with the consultation</a:t>
            </a:r>
            <a:endParaRPr lang="en-GB" sz="20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9318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E83A8F-5F1C-4D9B-8C94-EAD8A1A668CE}"/>
              </a:ext>
            </a:extLst>
          </p:cNvPr>
          <p:cNvPicPr>
            <a:picLocks noChangeAspect="1"/>
          </p:cNvPicPr>
          <p:nvPr/>
        </p:nvPicPr>
        <p:blipFill>
          <a:blip r:embed="rId3"/>
          <a:stretch>
            <a:fillRect/>
          </a:stretch>
        </p:blipFill>
        <p:spPr>
          <a:xfrm>
            <a:off x="7491594" y="4735773"/>
            <a:ext cx="1652406" cy="1652406"/>
          </a:xfrm>
          <a:prstGeom prst="rect">
            <a:avLst/>
          </a:prstGeom>
        </p:spPr>
      </p:pic>
      <p:sp>
        <p:nvSpPr>
          <p:cNvPr id="2" name="Rectangle 1">
            <a:extLst>
              <a:ext uri="{FF2B5EF4-FFF2-40B4-BE49-F238E27FC236}">
                <a16:creationId xmlns:a16="http://schemas.microsoft.com/office/drawing/2014/main" id="{CA7C052F-9355-41F9-A414-9ECDB82D3EE0}"/>
              </a:ext>
            </a:extLst>
          </p:cNvPr>
          <p:cNvSpPr/>
          <p:nvPr/>
        </p:nvSpPr>
        <p:spPr>
          <a:xfrm>
            <a:off x="213761" y="1551563"/>
            <a:ext cx="8930239" cy="1877437"/>
          </a:xfrm>
          <a:prstGeom prst="rect">
            <a:avLst/>
          </a:prstGeom>
        </p:spPr>
        <p:txBody>
          <a:bodyPr wrap="square">
            <a:spAutoFit/>
          </a:bodyPr>
          <a:lstStyle/>
          <a:p>
            <a:pPr algn="l"/>
            <a:endParaRPr lang="en-GB" sz="2000" b="1" i="0" dirty="0">
              <a:solidFill>
                <a:srgbClr val="005EB8"/>
              </a:solidFill>
              <a:effectLst/>
              <a:latin typeface="+mj-lt"/>
            </a:endParaRPr>
          </a:p>
          <a:p>
            <a:r>
              <a:rPr lang="en-GB" sz="2400" b="1" i="0" dirty="0">
                <a:solidFill>
                  <a:srgbClr val="0070C0"/>
                </a:solidFill>
                <a:effectLst/>
                <a:latin typeface="+mj-lt"/>
              </a:rPr>
              <a:t>Forefront is a new programme </a:t>
            </a:r>
            <a:r>
              <a:rPr lang="en-GB" sz="2400" b="1" dirty="0">
                <a:solidFill>
                  <a:srgbClr val="0070C0"/>
                </a:solidFill>
                <a:effectLst/>
                <a:latin typeface="Arial" panose="020B0604020202020204" pitchFamily="34" charset="0"/>
                <a:ea typeface="Times New Roman" panose="02020603050405020304" pitchFamily="18" charset="0"/>
              </a:rPr>
              <a:t>designed to help those working directly with people drawing on care and support to start their leadership journey and provide an understanding of what they need to do to develop their career. </a:t>
            </a:r>
            <a:endParaRPr lang="en-GB" sz="2400" b="1" dirty="0">
              <a:solidFill>
                <a:srgbClr val="0070C0"/>
              </a:solidFill>
              <a:effectLst/>
              <a:latin typeface="Calibri" panose="020F0502020204030204" pitchFamily="34" charset="0"/>
              <a:ea typeface="Times New Roman" panose="02020603050405020304" pitchFamily="18" charset="0"/>
            </a:endParaRPr>
          </a:p>
        </p:txBody>
      </p:sp>
      <p:sp>
        <p:nvSpPr>
          <p:cNvPr id="9" name="Title 2">
            <a:extLst>
              <a:ext uri="{FF2B5EF4-FFF2-40B4-BE49-F238E27FC236}">
                <a16:creationId xmlns:a16="http://schemas.microsoft.com/office/drawing/2014/main" id="{F035FCB4-AB5E-4472-B85F-A210B5F04E33}"/>
              </a:ext>
            </a:extLst>
          </p:cNvPr>
          <p:cNvSpPr txBox="1">
            <a:spLocks/>
          </p:cNvSpPr>
          <p:nvPr/>
        </p:nvSpPr>
        <p:spPr>
          <a:xfrm>
            <a:off x="213761" y="539118"/>
            <a:ext cx="7050314" cy="748005"/>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800" dirty="0"/>
              <a:t>New programme: Forefront</a:t>
            </a:r>
          </a:p>
        </p:txBody>
      </p:sp>
      <p:sp>
        <p:nvSpPr>
          <p:cNvPr id="5" name="TextBox 4">
            <a:hlinkClick r:id="rId4"/>
            <a:extLst>
              <a:ext uri="{FF2B5EF4-FFF2-40B4-BE49-F238E27FC236}">
                <a16:creationId xmlns:a16="http://schemas.microsoft.com/office/drawing/2014/main" id="{E09F7321-2034-48EC-8754-B882BD773FAA}"/>
              </a:ext>
            </a:extLst>
          </p:cNvPr>
          <p:cNvSpPr txBox="1"/>
          <p:nvPr/>
        </p:nvSpPr>
        <p:spPr>
          <a:xfrm>
            <a:off x="213761" y="3391469"/>
            <a:ext cx="8717029" cy="2831544"/>
          </a:xfrm>
          <a:prstGeom prst="rect">
            <a:avLst/>
          </a:prstGeom>
          <a:noFill/>
        </p:spPr>
        <p:txBody>
          <a:bodyPr wrap="square" rtlCol="0">
            <a:spAutoFit/>
          </a:bodyPr>
          <a:lstStyle/>
          <a:p>
            <a:r>
              <a:rPr lang="en-GB" sz="2000" dirty="0">
                <a:effectLst/>
                <a:latin typeface="Arial" panose="020B0604020202020204" pitchFamily="34" charset="0"/>
                <a:ea typeface="Times New Roman" panose="02020603050405020304" pitchFamily="18" charset="0"/>
              </a:rPr>
              <a:t>While designed specifically to meet the needs of workers from a minority ethnic background, we also recognise the value for workers from wider backgrounds in supporting equality, diversity and inclusion within their organisations. All topics covered within the programme will form part of an action plan for the participant to use within their own role.        </a:t>
            </a:r>
            <a:endParaRPr lang="en-GB" sz="2000" dirty="0">
              <a:effectLst/>
              <a:latin typeface="Calibri" panose="020F0502020204030204" pitchFamily="34" charset="0"/>
              <a:ea typeface="Times New Roman" panose="02020603050405020304" pitchFamily="18" charset="0"/>
            </a:endParaRPr>
          </a:p>
          <a:p>
            <a:endParaRPr lang="en-GB" sz="800" dirty="0"/>
          </a:p>
          <a:p>
            <a:r>
              <a:rPr lang="en-GB" sz="2000" b="1" dirty="0"/>
              <a:t>Employers can claim £50 per participant, per module from the </a:t>
            </a:r>
          </a:p>
          <a:p>
            <a:r>
              <a:rPr lang="en-GB" sz="2000" b="1" dirty="0"/>
              <a:t>Workforce Development Fund</a:t>
            </a:r>
            <a:r>
              <a:rPr lang="en-GB" sz="2000" dirty="0"/>
              <a:t>.</a:t>
            </a:r>
          </a:p>
          <a:p>
            <a:endParaRPr lang="en-GB" sz="800" dirty="0"/>
          </a:p>
          <a:p>
            <a:pPr algn="ctr"/>
            <a:r>
              <a:rPr lang="en-GB" sz="2200" b="1" u="sng" dirty="0">
                <a:solidFill>
                  <a:srgbClr val="0070C0"/>
                </a:solidFill>
                <a:hlinkClick r:id="rId4"/>
              </a:rPr>
              <a:t>www.skillsforcare.org.uk/forefront</a:t>
            </a:r>
            <a:endParaRPr lang="en-GB" sz="2200" b="1" u="sng" dirty="0">
              <a:solidFill>
                <a:srgbClr val="0070C0"/>
              </a:solidFill>
            </a:endParaRPr>
          </a:p>
        </p:txBody>
      </p:sp>
    </p:spTree>
    <p:extLst>
      <p:ext uri="{BB962C8B-B14F-4D97-AF65-F5344CB8AC3E}">
        <p14:creationId xmlns:p14="http://schemas.microsoft.com/office/powerpoint/2010/main" val="1998251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F035FCB4-AB5E-4472-B85F-A210B5F04E33}"/>
              </a:ext>
            </a:extLst>
          </p:cNvPr>
          <p:cNvSpPr txBox="1">
            <a:spLocks/>
          </p:cNvSpPr>
          <p:nvPr/>
        </p:nvSpPr>
        <p:spPr>
          <a:xfrm>
            <a:off x="325572" y="333937"/>
            <a:ext cx="6785263" cy="859135"/>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pPr marL="0" indent="0">
              <a:buNone/>
            </a:pPr>
            <a:r>
              <a:rPr lang="en-GB" sz="3600" b="1" dirty="0">
                <a:solidFill>
                  <a:schemeClr val="accent2"/>
                </a:solidFill>
                <a:latin typeface="Arial" panose="020B0604020202020204" pitchFamily="34" charset="0"/>
                <a:cs typeface="Arial" panose="020B0604020202020204" pitchFamily="34" charset="0"/>
              </a:rPr>
              <a:t>Universal Principles for Advance Care Planning (ACP) </a:t>
            </a:r>
          </a:p>
        </p:txBody>
      </p:sp>
      <p:sp>
        <p:nvSpPr>
          <p:cNvPr id="4" name="TextBox 3">
            <a:extLst>
              <a:ext uri="{FF2B5EF4-FFF2-40B4-BE49-F238E27FC236}">
                <a16:creationId xmlns:a16="http://schemas.microsoft.com/office/drawing/2014/main" id="{46B0CB4F-E2DC-4F12-970B-23FEA16542AA}"/>
              </a:ext>
            </a:extLst>
          </p:cNvPr>
          <p:cNvSpPr txBox="1"/>
          <p:nvPr/>
        </p:nvSpPr>
        <p:spPr>
          <a:xfrm>
            <a:off x="341086" y="3037036"/>
            <a:ext cx="5674589" cy="3377848"/>
          </a:xfrm>
          <a:prstGeom prst="rect">
            <a:avLst/>
          </a:prstGeom>
          <a:noFill/>
        </p:spPr>
        <p:txBody>
          <a:bodyPr wrap="square" rtlCol="0">
            <a:spAutoFit/>
          </a:bodyPr>
          <a:lstStyle/>
          <a:p>
            <a:r>
              <a:rPr lang="en-GB" sz="2000" dirty="0">
                <a:solidFill>
                  <a:srgbClr val="202A30"/>
                </a:solidFill>
                <a:latin typeface="Arial" panose="020B0604020202020204" pitchFamily="34" charset="0"/>
                <a:cs typeface="Arial" panose="020B0604020202020204" pitchFamily="34" charset="0"/>
              </a:rPr>
              <a:t>The six high level principles for advance care planning set out clearly a </a:t>
            </a:r>
            <a:r>
              <a:rPr lang="en-GB" sz="2000" dirty="0">
                <a:latin typeface="Arial" panose="020B0604020202020204" pitchFamily="34" charset="0"/>
                <a:cs typeface="Arial" panose="020B0604020202020204" pitchFamily="34" charset="0"/>
              </a:rPr>
              <a:t>personalised approach for individuals and families and all those who support them on their end of life journey</a:t>
            </a:r>
          </a:p>
          <a:p>
            <a:endParaRPr lang="en-GB" sz="2000" dirty="0">
              <a:solidFill>
                <a:srgbClr val="202A30"/>
              </a:solidFill>
              <a:latin typeface="Arial" panose="020B0604020202020204" pitchFamily="34" charset="0"/>
              <a:cs typeface="Arial" panose="020B0604020202020204" pitchFamily="34" charset="0"/>
            </a:endParaRPr>
          </a:p>
          <a:p>
            <a:r>
              <a:rPr lang="en-GB" sz="2000" dirty="0">
                <a:solidFill>
                  <a:srgbClr val="202A30"/>
                </a:solidFill>
                <a:latin typeface="Arial" panose="020B0604020202020204" pitchFamily="34" charset="0"/>
                <a:cs typeface="Arial" panose="020B0604020202020204" pitchFamily="34" charset="0"/>
              </a:rPr>
              <a:t>This work has been in response to the CQC report </a:t>
            </a:r>
            <a:r>
              <a:rPr lang="en-GB" sz="2000" dirty="0">
                <a:latin typeface="Arial" panose="020B0604020202020204" pitchFamily="34" charset="0"/>
                <a:cs typeface="Arial" panose="020B0604020202020204" pitchFamily="34" charset="0"/>
              </a:rPr>
              <a:t>‘Protect, Connect, Respect – decisions about living and dying well’ (2021).</a:t>
            </a:r>
          </a:p>
          <a:p>
            <a:endParaRPr lang="en-GB" sz="2000" dirty="0">
              <a:latin typeface="Arial" panose="020B0604020202020204" pitchFamily="34" charset="0"/>
              <a:cs typeface="Arial" panose="020B0604020202020204" pitchFamily="34" charset="0"/>
            </a:endParaRPr>
          </a:p>
          <a:p>
            <a:r>
              <a:rPr lang="en-GB" sz="2200" b="1" dirty="0">
                <a:latin typeface="Arial" panose="020B0604020202020204" pitchFamily="34" charset="0"/>
                <a:cs typeface="Arial" panose="020B0604020202020204" pitchFamily="34" charset="0"/>
                <a:hlinkClick r:id="rId3"/>
              </a:rPr>
              <a:t>Download the document</a:t>
            </a:r>
            <a:endParaRPr lang="en-GB" sz="2200" b="1" dirty="0">
              <a:latin typeface="Arial" panose="020B0604020202020204" pitchFamily="34" charset="0"/>
              <a:cs typeface="Arial" panose="020B0604020202020204" pitchFamily="34" charset="0"/>
            </a:endParaRPr>
          </a:p>
          <a:p>
            <a:endParaRPr lang="en-GB" sz="1350" dirty="0">
              <a:solidFill>
                <a:srgbClr val="202A30"/>
              </a:solidFill>
              <a:latin typeface="-apple-system"/>
            </a:endParaRPr>
          </a:p>
        </p:txBody>
      </p:sp>
      <p:pic>
        <p:nvPicPr>
          <p:cNvPr id="5" name="Picture 4">
            <a:extLst>
              <a:ext uri="{FF2B5EF4-FFF2-40B4-BE49-F238E27FC236}">
                <a16:creationId xmlns:a16="http://schemas.microsoft.com/office/drawing/2014/main" id="{37F25DBB-24FF-426C-A6EF-BEB4772A782E}"/>
              </a:ext>
            </a:extLst>
          </p:cNvPr>
          <p:cNvPicPr>
            <a:picLocks noChangeAspect="1"/>
          </p:cNvPicPr>
          <p:nvPr/>
        </p:nvPicPr>
        <p:blipFill>
          <a:blip r:embed="rId4"/>
          <a:stretch>
            <a:fillRect/>
          </a:stretch>
        </p:blipFill>
        <p:spPr>
          <a:xfrm>
            <a:off x="6359921" y="2793890"/>
            <a:ext cx="2596807" cy="3279364"/>
          </a:xfrm>
          <a:prstGeom prst="rect">
            <a:avLst/>
          </a:prstGeom>
          <a:ln w="28575">
            <a:solidFill>
              <a:schemeClr val="tx1"/>
            </a:solidFill>
          </a:ln>
        </p:spPr>
      </p:pic>
      <p:sp>
        <p:nvSpPr>
          <p:cNvPr id="6" name="Rectangle 5">
            <a:extLst>
              <a:ext uri="{FF2B5EF4-FFF2-40B4-BE49-F238E27FC236}">
                <a16:creationId xmlns:a16="http://schemas.microsoft.com/office/drawing/2014/main" id="{D664D63D-2EFF-446D-B053-FCA19D5167D6}"/>
              </a:ext>
            </a:extLst>
          </p:cNvPr>
          <p:cNvSpPr/>
          <p:nvPr/>
        </p:nvSpPr>
        <p:spPr>
          <a:xfrm>
            <a:off x="322943" y="1764258"/>
            <a:ext cx="8479971" cy="1323439"/>
          </a:xfrm>
          <a:prstGeom prst="rect">
            <a:avLst/>
          </a:prstGeom>
        </p:spPr>
        <p:txBody>
          <a:bodyPr wrap="square">
            <a:spAutoFit/>
          </a:bodyPr>
          <a:lstStyle/>
          <a:p>
            <a:r>
              <a:rPr lang="en-GB" sz="2400" b="1" dirty="0">
                <a:solidFill>
                  <a:schemeClr val="accent1"/>
                </a:solidFill>
                <a:latin typeface="Arial" panose="020B0604020202020204" pitchFamily="34" charset="0"/>
                <a:cs typeface="Arial" panose="020B0604020202020204" pitchFamily="34" charset="0"/>
              </a:rPr>
              <a:t>NHS E&amp;I have developed these principles working with Skills for Care and partners across health and social care.</a:t>
            </a:r>
          </a:p>
          <a:p>
            <a:pPr algn="l"/>
            <a:endParaRPr lang="en-GB" sz="800" b="1" i="0" dirty="0">
              <a:solidFill>
                <a:srgbClr val="005EB8"/>
              </a:solidFill>
              <a:effectLst/>
              <a:latin typeface="+mj-lt"/>
            </a:endParaRPr>
          </a:p>
        </p:txBody>
      </p:sp>
    </p:spTree>
    <p:extLst>
      <p:ext uri="{BB962C8B-B14F-4D97-AF65-F5344CB8AC3E}">
        <p14:creationId xmlns:p14="http://schemas.microsoft.com/office/powerpoint/2010/main" val="661398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2822BAD-E4E1-47BE-BD97-733FE8E9AC31}"/>
              </a:ext>
            </a:extLst>
          </p:cNvPr>
          <p:cNvPicPr>
            <a:picLocks noChangeAspect="1"/>
          </p:cNvPicPr>
          <p:nvPr/>
        </p:nvPicPr>
        <p:blipFill>
          <a:blip r:embed="rId3"/>
          <a:stretch>
            <a:fillRect/>
          </a:stretch>
        </p:blipFill>
        <p:spPr>
          <a:xfrm>
            <a:off x="-1" y="-1"/>
            <a:ext cx="1897039" cy="1897039"/>
          </a:xfrm>
          <a:prstGeom prst="rect">
            <a:avLst/>
          </a:prstGeom>
        </p:spPr>
      </p:pic>
      <p:sp>
        <p:nvSpPr>
          <p:cNvPr id="2" name="Rectangle 1">
            <a:extLst>
              <a:ext uri="{FF2B5EF4-FFF2-40B4-BE49-F238E27FC236}">
                <a16:creationId xmlns:a16="http://schemas.microsoft.com/office/drawing/2014/main" id="{CA7C052F-9355-41F9-A414-9ECDB82D3EE0}"/>
              </a:ext>
            </a:extLst>
          </p:cNvPr>
          <p:cNvSpPr/>
          <p:nvPr/>
        </p:nvSpPr>
        <p:spPr>
          <a:xfrm>
            <a:off x="332464" y="1732233"/>
            <a:ext cx="8684579" cy="1107996"/>
          </a:xfrm>
          <a:prstGeom prst="rect">
            <a:avLst/>
          </a:prstGeom>
        </p:spPr>
        <p:txBody>
          <a:bodyPr wrap="square">
            <a:spAutoFit/>
          </a:bodyPr>
          <a:lstStyle/>
          <a:p>
            <a:pPr algn="l"/>
            <a:r>
              <a:rPr lang="en-GB" sz="2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Skills for Care wants to ensure that we continue to support the sector and are responsive to its learning and development needs</a:t>
            </a:r>
            <a:endParaRPr lang="en-GB" sz="2200" b="1" i="0" dirty="0">
              <a:solidFill>
                <a:srgbClr val="0070C0"/>
              </a:solidFill>
              <a:effectLst/>
              <a:latin typeface="+mj-lt"/>
            </a:endParaRPr>
          </a:p>
        </p:txBody>
      </p:sp>
      <p:sp>
        <p:nvSpPr>
          <p:cNvPr id="9" name="Title 2">
            <a:extLst>
              <a:ext uri="{FF2B5EF4-FFF2-40B4-BE49-F238E27FC236}">
                <a16:creationId xmlns:a16="http://schemas.microsoft.com/office/drawing/2014/main" id="{F035FCB4-AB5E-4472-B85F-A210B5F04E33}"/>
              </a:ext>
            </a:extLst>
          </p:cNvPr>
          <p:cNvSpPr txBox="1">
            <a:spLocks/>
          </p:cNvSpPr>
          <p:nvPr/>
        </p:nvSpPr>
        <p:spPr>
          <a:xfrm>
            <a:off x="1774209" y="213121"/>
            <a:ext cx="5608568" cy="1315428"/>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200" dirty="0"/>
              <a:t>What learning and development opportunities do the care sector need?</a:t>
            </a:r>
          </a:p>
        </p:txBody>
      </p:sp>
      <p:sp>
        <p:nvSpPr>
          <p:cNvPr id="11" name="TextBox 10">
            <a:extLst>
              <a:ext uri="{FF2B5EF4-FFF2-40B4-BE49-F238E27FC236}">
                <a16:creationId xmlns:a16="http://schemas.microsoft.com/office/drawing/2014/main" id="{D85DBE3D-71D0-4222-AF40-9321D843BFD9}"/>
              </a:ext>
            </a:extLst>
          </p:cNvPr>
          <p:cNvSpPr txBox="1"/>
          <p:nvPr/>
        </p:nvSpPr>
        <p:spPr>
          <a:xfrm>
            <a:off x="322943" y="2840691"/>
            <a:ext cx="848859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effectLst/>
                <a:latin typeface="Arial" panose="020B0604020202020204" pitchFamily="34" charset="0"/>
                <a:ea typeface="Calibri" panose="020F0502020204030204" pitchFamily="34" charset="0"/>
                <a:cs typeface="Times New Roman" panose="02020603050405020304" pitchFamily="18" charset="0"/>
              </a:rPr>
              <a:t>We’re running some small events to understand more about what people working in the sector think about the learning and development opportunities available to them. Come along and have your say…</a:t>
            </a:r>
          </a:p>
        </p:txBody>
      </p:sp>
      <p:sp>
        <p:nvSpPr>
          <p:cNvPr id="7" name="TextBox 6">
            <a:extLst>
              <a:ext uri="{FF2B5EF4-FFF2-40B4-BE49-F238E27FC236}">
                <a16:creationId xmlns:a16="http://schemas.microsoft.com/office/drawing/2014/main" id="{62D40669-F4BC-494C-84AA-CCE623C087E1}"/>
              </a:ext>
            </a:extLst>
          </p:cNvPr>
          <p:cNvSpPr txBox="1"/>
          <p:nvPr/>
        </p:nvSpPr>
        <p:spPr>
          <a:xfrm>
            <a:off x="350238" y="3870352"/>
            <a:ext cx="6405403" cy="1446550"/>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
                <a:srgbClr val="E87722"/>
              </a:buClr>
              <a:buSzTx/>
              <a:tabLst/>
              <a:defRPr/>
            </a:pPr>
            <a:r>
              <a:rPr lang="en-GB" sz="2000" b="1" dirty="0">
                <a:effectLst/>
                <a:latin typeface="Arial" panose="020B0604020202020204" pitchFamily="34" charset="0"/>
                <a:ea typeface="Calibri" panose="020F0502020204030204" pitchFamily="34" charset="0"/>
                <a:cs typeface="Times New Roman" panose="02020603050405020304" pitchFamily="18" charset="0"/>
              </a:rPr>
              <a:t>Events for providers with less than 250 employees</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sz="2000" dirty="0">
                <a:effectLst/>
                <a:latin typeface="Arial" panose="020B0604020202020204" pitchFamily="34" charset="0"/>
                <a:ea typeface="Calibri" panose="020F0502020204030204" pitchFamily="34" charset="0"/>
                <a:cs typeface="Times New Roman" panose="02020603050405020304" pitchFamily="18" charset="0"/>
              </a:rPr>
              <a:t>Wednesday 18 May 2022 | 10:30 – 12:00</a:t>
            </a:r>
          </a:p>
          <a:p>
            <a:pPr marR="0" lvl="0" algn="l" defTabSz="457200" rtl="0" eaLnBrk="1" fontAlgn="auto" latinLnBrk="0" hangingPunct="1">
              <a:lnSpc>
                <a:spcPct val="100000"/>
              </a:lnSpc>
              <a:spcBef>
                <a:spcPts val="0"/>
              </a:spcBef>
              <a:spcAft>
                <a:spcPts val="0"/>
              </a:spcAft>
              <a:buClr>
                <a:srgbClr val="E87722"/>
              </a:buClr>
              <a:buSzTx/>
              <a:tabLst/>
              <a:defRPr/>
            </a:pPr>
            <a:endParaRPr lang="en-GB" sz="800" b="1" dirty="0">
              <a:effectLst/>
              <a:latin typeface="Arial" panose="020B0604020202020204" pitchFamily="34" charset="0"/>
              <a:ea typeface="Calibri" panose="020F0502020204030204" pitchFamily="34" charset="0"/>
              <a:cs typeface="Times New Roman" panose="02020603050405020304" pitchFamily="18" charset="0"/>
            </a:endParaRPr>
          </a:p>
          <a:p>
            <a:pPr marR="0" lvl="0" algn="l" defTabSz="457200" rtl="0" eaLnBrk="1" fontAlgn="auto" latinLnBrk="0" hangingPunct="1">
              <a:lnSpc>
                <a:spcPct val="100000"/>
              </a:lnSpc>
              <a:spcBef>
                <a:spcPts val="0"/>
              </a:spcBef>
              <a:spcAft>
                <a:spcPts val="0"/>
              </a:spcAft>
              <a:buClr>
                <a:srgbClr val="E87722"/>
              </a:buClr>
              <a:buSzTx/>
              <a:tabLst/>
              <a:defRPr/>
            </a:pPr>
            <a:r>
              <a:rPr lang="en-GB" sz="2000" b="1" dirty="0">
                <a:effectLst/>
                <a:latin typeface="Arial" panose="020B0604020202020204" pitchFamily="34" charset="0"/>
                <a:ea typeface="Calibri" panose="020F0502020204030204" pitchFamily="34" charset="0"/>
                <a:cs typeface="Times New Roman" panose="02020603050405020304" pitchFamily="18" charset="0"/>
              </a:rPr>
              <a:t>Events for learners</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sz="2000" dirty="0">
                <a:effectLst/>
                <a:latin typeface="Arial" panose="020B0604020202020204" pitchFamily="34" charset="0"/>
                <a:ea typeface="Calibri" panose="020F0502020204030204" pitchFamily="34" charset="0"/>
                <a:cs typeface="Times New Roman" panose="02020603050405020304" pitchFamily="18" charset="0"/>
              </a:rPr>
              <a:t>Thursday 19 May 2022 |10:30 – 12:00 </a:t>
            </a:r>
          </a:p>
        </p:txBody>
      </p:sp>
      <p:sp>
        <p:nvSpPr>
          <p:cNvPr id="4" name="TextBox 3">
            <a:hlinkClick r:id="rId4"/>
            <a:extLst>
              <a:ext uri="{FF2B5EF4-FFF2-40B4-BE49-F238E27FC236}">
                <a16:creationId xmlns:a16="http://schemas.microsoft.com/office/drawing/2014/main" id="{F68631D0-4248-4AFC-81E8-D05951A81D0A}"/>
              </a:ext>
            </a:extLst>
          </p:cNvPr>
          <p:cNvSpPr txBox="1"/>
          <p:nvPr/>
        </p:nvSpPr>
        <p:spPr>
          <a:xfrm>
            <a:off x="350238" y="5776415"/>
            <a:ext cx="7115178" cy="430887"/>
          </a:xfrm>
          <a:prstGeom prst="rect">
            <a:avLst/>
          </a:prstGeom>
          <a:noFill/>
        </p:spPr>
        <p:txBody>
          <a:bodyPr wrap="square" rtlCol="0">
            <a:spAutoFit/>
          </a:bodyPr>
          <a:lstStyle/>
          <a:p>
            <a:r>
              <a:rPr lang="en-GB" sz="2200" b="1" dirty="0">
                <a:solidFill>
                  <a:srgbClr val="0070C0"/>
                </a:solidFill>
              </a:rPr>
              <a:t>Find out more </a:t>
            </a:r>
            <a:r>
              <a:rPr lang="en-GB" sz="2200" b="1" dirty="0">
                <a:solidFill>
                  <a:srgbClr val="0070C0"/>
                </a:solidFill>
                <a:hlinkClick r:id="rId4"/>
              </a:rPr>
              <a:t>www.skillsforcare.org.uk/TellUs</a:t>
            </a:r>
            <a:endParaRPr lang="en-GB" sz="2200" b="1" dirty="0">
              <a:solidFill>
                <a:srgbClr val="0070C0"/>
              </a:solidFill>
            </a:endParaRPr>
          </a:p>
        </p:txBody>
      </p:sp>
    </p:spTree>
    <p:extLst>
      <p:ext uri="{BB962C8B-B14F-4D97-AF65-F5344CB8AC3E}">
        <p14:creationId xmlns:p14="http://schemas.microsoft.com/office/powerpoint/2010/main" val="1410883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A4D8E9-8407-406A-B62B-A8796022F224}"/>
              </a:ext>
            </a:extLst>
          </p:cNvPr>
          <p:cNvPicPr>
            <a:picLocks noChangeAspect="1"/>
          </p:cNvPicPr>
          <p:nvPr/>
        </p:nvPicPr>
        <p:blipFill>
          <a:blip r:embed="rId3"/>
          <a:stretch>
            <a:fillRect/>
          </a:stretch>
        </p:blipFill>
        <p:spPr>
          <a:xfrm>
            <a:off x="7006410" y="4486652"/>
            <a:ext cx="1897039" cy="1897039"/>
          </a:xfrm>
          <a:prstGeom prst="rect">
            <a:avLst/>
          </a:prstGeom>
        </p:spPr>
      </p:pic>
      <p:sp>
        <p:nvSpPr>
          <p:cNvPr id="2" name="Rectangle 1">
            <a:extLst>
              <a:ext uri="{FF2B5EF4-FFF2-40B4-BE49-F238E27FC236}">
                <a16:creationId xmlns:a16="http://schemas.microsoft.com/office/drawing/2014/main" id="{CA7C052F-9355-41F9-A414-9ECDB82D3EE0}"/>
              </a:ext>
            </a:extLst>
          </p:cNvPr>
          <p:cNvSpPr/>
          <p:nvPr/>
        </p:nvSpPr>
        <p:spPr>
          <a:xfrm>
            <a:off x="245660" y="3259260"/>
            <a:ext cx="8657789" cy="3015249"/>
          </a:xfrm>
          <a:prstGeom prst="rect">
            <a:avLst/>
          </a:prstGeom>
        </p:spPr>
        <p:txBody>
          <a:bodyPr wrap="square">
            <a:spAutoFit/>
          </a:bodyPr>
          <a:lstStyle/>
          <a:p>
            <a:r>
              <a:rPr lang="en-GB" sz="2000" b="0" i="0" dirty="0">
                <a:solidFill>
                  <a:srgbClr val="212529"/>
                </a:solidFill>
                <a:effectLst/>
                <a:latin typeface="Arial" panose="020B0604020202020204" pitchFamily="34" charset="0"/>
                <a:cs typeface="Arial" panose="020B0604020202020204" pitchFamily="34" charset="0"/>
              </a:rPr>
              <a:t>Each masterclass is free and open to anyone currently working for an adult social care provider organisation who is involved in recruitment, employee engagement, and workforce planning.</a:t>
            </a:r>
            <a:endParaRPr lang="en-GB" sz="2000"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sz="2000" dirty="0">
                <a:effectLst/>
                <a:latin typeface="Arial" panose="020B0604020202020204" pitchFamily="34" charset="0"/>
                <a:ea typeface="Calibri" panose="020F0502020204030204" pitchFamily="34" charset="0"/>
              </a:rPr>
              <a:t>Tuesday 14 June | 10</a:t>
            </a:r>
            <a:r>
              <a:rPr lang="en-GB" sz="2000" dirty="0">
                <a:latin typeface="Arial" panose="020B0604020202020204" pitchFamily="34" charset="0"/>
                <a:ea typeface="Calibri" panose="020F0502020204030204" pitchFamily="34" charset="0"/>
              </a:rPr>
              <a:t>:00 </a:t>
            </a:r>
            <a:r>
              <a:rPr lang="en-GB" sz="2000" dirty="0">
                <a:effectLst/>
                <a:latin typeface="Arial" panose="020B0604020202020204" pitchFamily="34" charset="0"/>
                <a:ea typeface="Calibri" panose="020F0502020204030204" pitchFamily="34" charset="0"/>
              </a:rPr>
              <a:t>-11.30 | Using Twitter to boost your recruitment and retention </a:t>
            </a:r>
            <a:endParaRPr lang="en-GB" sz="2000" dirty="0">
              <a:latin typeface="Calibri" panose="020F0502020204030204" pitchFamily="34" charset="0"/>
              <a:ea typeface="Calibri" panose="020F0502020204030204" pitchFamily="34" charset="0"/>
            </a:endParaRP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sz="2000" dirty="0">
                <a:effectLst/>
                <a:latin typeface="Arial" panose="020B0604020202020204" pitchFamily="34" charset="0"/>
                <a:ea typeface="Calibri" panose="020F0502020204030204" pitchFamily="34" charset="0"/>
              </a:rPr>
              <a:t>Tuesday 5 July | 10:00 - 11.30 | Using LinkedIn</a:t>
            </a:r>
            <a:endParaRPr lang="en-GB" sz="2000" dirty="0">
              <a:latin typeface="Calibri" panose="020F0502020204030204" pitchFamily="34" charset="0"/>
              <a:ea typeface="Calibri" panose="020F0502020204030204" pitchFamily="34" charset="0"/>
            </a:endParaRP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sz="2000" dirty="0">
                <a:effectLst/>
                <a:latin typeface="Arial" panose="020B0604020202020204" pitchFamily="34" charset="0"/>
                <a:ea typeface="Calibri" panose="020F0502020204030204" pitchFamily="34" charset="0"/>
              </a:rPr>
              <a:t>Tuesday 2 August | 10</a:t>
            </a:r>
            <a:r>
              <a:rPr lang="en-GB" sz="2000" dirty="0">
                <a:latin typeface="Arial" panose="020B0604020202020204" pitchFamily="34" charset="0"/>
                <a:ea typeface="Calibri" panose="020F0502020204030204" pitchFamily="34" charset="0"/>
              </a:rPr>
              <a:t>:00 </a:t>
            </a:r>
            <a:r>
              <a:rPr lang="en-GB" sz="2000" dirty="0">
                <a:effectLst/>
                <a:latin typeface="Arial" panose="020B0604020202020204" pitchFamily="34" charset="0"/>
                <a:ea typeface="Calibri" panose="020F0502020204030204" pitchFamily="34" charset="0"/>
              </a:rPr>
              <a:t>-11.30 | Using TikTok</a:t>
            </a:r>
          </a:p>
          <a:p>
            <a:pPr marR="0" lvl="0" algn="l" defTabSz="457200" rtl="0" eaLnBrk="1" fontAlgn="auto" latinLnBrk="0" hangingPunct="1">
              <a:lnSpc>
                <a:spcPct val="100000"/>
              </a:lnSpc>
              <a:spcBef>
                <a:spcPts val="0"/>
              </a:spcBef>
              <a:spcAft>
                <a:spcPts val="0"/>
              </a:spcAft>
              <a:buClr>
                <a:srgbClr val="E87722"/>
              </a:buClr>
              <a:buSzTx/>
              <a:tabLst/>
              <a:defRPr/>
            </a:pPr>
            <a:r>
              <a:rPr lang="en-GB" sz="2000" dirty="0">
                <a:effectLst/>
                <a:latin typeface="Arial" panose="020B0604020202020204" pitchFamily="34" charset="0"/>
                <a:ea typeface="Calibri" panose="020F0502020204030204" pitchFamily="34" charset="0"/>
              </a:rPr>
              <a:t>                                                               </a:t>
            </a:r>
          </a:p>
          <a:p>
            <a:pPr marR="0" lvl="0" algn="ctr" defTabSz="457200" rtl="0" eaLnBrk="1" fontAlgn="auto" latinLnBrk="0" hangingPunct="1">
              <a:lnSpc>
                <a:spcPct val="100000"/>
              </a:lnSpc>
              <a:spcBef>
                <a:spcPts val="0"/>
              </a:spcBef>
              <a:spcAft>
                <a:spcPts val="0"/>
              </a:spcAft>
              <a:buClr>
                <a:srgbClr val="E87722"/>
              </a:buClr>
              <a:buSzTx/>
              <a:tabLst/>
              <a:defRPr/>
            </a:pPr>
            <a:r>
              <a:rPr lang="en-GB" sz="2200" b="1" dirty="0">
                <a:solidFill>
                  <a:srgbClr val="0070C0"/>
                </a:solidFill>
                <a:effectLst/>
                <a:latin typeface="Arial" panose="020B0604020202020204" pitchFamily="34" charset="0"/>
                <a:ea typeface="Calibri" panose="020F0502020204030204" pitchFamily="34" charset="0"/>
                <a:hlinkClick r:id="rId4"/>
              </a:rPr>
              <a:t>Find out more</a:t>
            </a:r>
            <a:endParaRPr lang="en-GB" sz="22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800" dirty="0">
              <a:latin typeface="Arial" panose="020B0604020202020204" pitchFamily="34" charset="0"/>
              <a:ea typeface="Times New Roman" panose="02020603050405020304" pitchFamily="18" charset="0"/>
            </a:endParaRPr>
          </a:p>
        </p:txBody>
      </p:sp>
      <p:sp>
        <p:nvSpPr>
          <p:cNvPr id="9" name="Title 2">
            <a:extLst>
              <a:ext uri="{FF2B5EF4-FFF2-40B4-BE49-F238E27FC236}">
                <a16:creationId xmlns:a16="http://schemas.microsoft.com/office/drawing/2014/main" id="{F035FCB4-AB5E-4472-B85F-A210B5F04E33}"/>
              </a:ext>
            </a:extLst>
          </p:cNvPr>
          <p:cNvSpPr txBox="1">
            <a:spLocks/>
          </p:cNvSpPr>
          <p:nvPr/>
        </p:nvSpPr>
        <p:spPr>
          <a:xfrm>
            <a:off x="325572" y="466513"/>
            <a:ext cx="6785263" cy="1140021"/>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800" dirty="0"/>
              <a:t>Social media masterclasses for recruitment</a:t>
            </a:r>
          </a:p>
        </p:txBody>
      </p:sp>
      <p:sp>
        <p:nvSpPr>
          <p:cNvPr id="5" name="TextBox 4">
            <a:extLst>
              <a:ext uri="{FF2B5EF4-FFF2-40B4-BE49-F238E27FC236}">
                <a16:creationId xmlns:a16="http://schemas.microsoft.com/office/drawing/2014/main" id="{D70D2DC9-A797-4321-B6FA-4C5C24B2AEF4}"/>
              </a:ext>
            </a:extLst>
          </p:cNvPr>
          <p:cNvSpPr txBox="1"/>
          <p:nvPr/>
        </p:nvSpPr>
        <p:spPr>
          <a:xfrm>
            <a:off x="325572" y="1714341"/>
            <a:ext cx="8492856" cy="1569660"/>
          </a:xfrm>
          <a:prstGeom prst="rect">
            <a:avLst/>
          </a:prstGeom>
          <a:noFill/>
        </p:spPr>
        <p:txBody>
          <a:bodyPr wrap="square">
            <a:spAutoFit/>
          </a:bodyPr>
          <a:lstStyle/>
          <a:p>
            <a:r>
              <a:rPr lang="en-GB" sz="2400" b="1" i="0" dirty="0">
                <a:solidFill>
                  <a:srgbClr val="0070C0"/>
                </a:solidFill>
                <a:effectLst/>
                <a:latin typeface="Arial" panose="020B0604020202020204" pitchFamily="34" charset="0"/>
                <a:cs typeface="Arial" panose="020B0604020202020204" pitchFamily="34" charset="0"/>
              </a:rPr>
              <a:t>Skills for Care is working with marketing strategist Paul Ince of marketing agency LikeMind Media to deliver a series of masterclasses to support social care recruiters in using social media to find and keep staff.</a:t>
            </a:r>
            <a:endParaRPr lang="en-GB"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4463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F035FCB4-AB5E-4472-B85F-A210B5F04E33}"/>
              </a:ext>
            </a:extLst>
          </p:cNvPr>
          <p:cNvSpPr txBox="1">
            <a:spLocks/>
          </p:cNvSpPr>
          <p:nvPr/>
        </p:nvSpPr>
        <p:spPr>
          <a:xfrm>
            <a:off x="421106" y="333937"/>
            <a:ext cx="6785263" cy="1631341"/>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600" dirty="0"/>
              <a:t>Modern Slavery: Awareness information for social care providers</a:t>
            </a:r>
          </a:p>
        </p:txBody>
      </p:sp>
      <p:sp>
        <p:nvSpPr>
          <p:cNvPr id="4" name="TextBox 3">
            <a:extLst>
              <a:ext uri="{FF2B5EF4-FFF2-40B4-BE49-F238E27FC236}">
                <a16:creationId xmlns:a16="http://schemas.microsoft.com/office/drawing/2014/main" id="{C3DF0275-029A-4782-99CE-D3951B66C703}"/>
              </a:ext>
            </a:extLst>
          </p:cNvPr>
          <p:cNvSpPr txBox="1"/>
          <p:nvPr/>
        </p:nvSpPr>
        <p:spPr>
          <a:xfrm>
            <a:off x="421104" y="3614252"/>
            <a:ext cx="8301788" cy="1872307"/>
          </a:xfrm>
          <a:prstGeom prst="rect">
            <a:avLst/>
          </a:prstGeom>
          <a:noFill/>
        </p:spPr>
        <p:txBody>
          <a:bodyPr wrap="square">
            <a:spAutoFit/>
          </a:bodyPr>
          <a:lstStyle/>
          <a:p>
            <a:pPr>
              <a:lnSpc>
                <a:spcPct val="115000"/>
              </a:lnSpc>
              <a:spcAft>
                <a:spcPts val="800"/>
              </a:spcAft>
            </a:pPr>
            <a:r>
              <a:rPr lang="en-GB" sz="2000" dirty="0">
                <a:latin typeface="Arial" panose="020B0604020202020204" pitchFamily="34" charset="0"/>
                <a:ea typeface="Calibri" panose="020F0502020204030204" pitchFamily="34" charset="0"/>
                <a:cs typeface="Times New Roman" panose="02020603050405020304" pitchFamily="18" charset="0"/>
              </a:rPr>
              <a:t>Attendees will gain a wider knowledge of the dynamics at play in modern slavery situations, help in identifying red flags and how to signpost to the relevant services.</a:t>
            </a:r>
          </a:p>
          <a:p>
            <a:pPr marR="0" lvl="0" algn="l" defTabSz="457200" rtl="0" eaLnBrk="1" fontAlgn="auto" latinLnBrk="0" hangingPunct="1">
              <a:lnSpc>
                <a:spcPct val="100000"/>
              </a:lnSpc>
              <a:spcBef>
                <a:spcPts val="0"/>
              </a:spcBef>
              <a:spcAft>
                <a:spcPts val="0"/>
              </a:spcAft>
              <a:buClr>
                <a:srgbClr val="E87722"/>
              </a:buClr>
              <a:buSzTx/>
              <a:tabLst/>
              <a:defRPr/>
            </a:pPr>
            <a:r>
              <a:rPr lang="en-GB" sz="2000" b="1" dirty="0">
                <a:effectLst/>
                <a:latin typeface="Arial" panose="020B0604020202020204" pitchFamily="34" charset="0"/>
                <a:ea typeface="Calibri" panose="020F0502020204030204" pitchFamily="34" charset="0"/>
                <a:cs typeface="Times New Roman" panose="02020603050405020304" pitchFamily="18" charset="0"/>
              </a:rPr>
              <a:t> </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sz="2000" b="1" dirty="0">
                <a:effectLst/>
                <a:latin typeface="Arial" panose="020B0604020202020204" pitchFamily="34" charset="0"/>
                <a:ea typeface="Calibri" panose="020F0502020204030204" pitchFamily="34" charset="0"/>
                <a:cs typeface="Times New Roman" panose="02020603050405020304" pitchFamily="18" charset="0"/>
              </a:rPr>
              <a:t>Tuesday 7 June 2022 | 13:30 - 15:00 - </a:t>
            </a:r>
            <a:r>
              <a:rPr lang="en-GB" sz="2000" b="1" dirty="0">
                <a:effectLst/>
                <a:latin typeface="Arial" panose="020B0604020202020204" pitchFamily="34" charset="0"/>
                <a:ea typeface="Calibri" panose="020F0502020204030204" pitchFamily="34" charset="0"/>
                <a:cs typeface="Times New Roman" panose="02020603050405020304" pitchFamily="18" charset="0"/>
                <a:hlinkClick r:id="rId3"/>
              </a:rPr>
              <a:t>book now</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ECF661D-2513-459A-986A-F08EA381B865}"/>
              </a:ext>
            </a:extLst>
          </p:cNvPr>
          <p:cNvSpPr txBox="1"/>
          <p:nvPr/>
        </p:nvSpPr>
        <p:spPr>
          <a:xfrm>
            <a:off x="421105" y="2066490"/>
            <a:ext cx="8301787" cy="1446550"/>
          </a:xfrm>
          <a:prstGeom prst="rect">
            <a:avLst/>
          </a:prstGeom>
          <a:noFill/>
        </p:spPr>
        <p:txBody>
          <a:bodyPr wrap="square">
            <a:spAutoFit/>
          </a:bodyPr>
          <a:lstStyle/>
          <a:p>
            <a:r>
              <a:rPr lang="en-GB" sz="2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The National Care Forum and Skills for Care are offering an online workshop for those interested in understanding more about modern slavery in the UK today and helping to identify when someone might be a victim. </a:t>
            </a:r>
          </a:p>
        </p:txBody>
      </p:sp>
      <p:pic>
        <p:nvPicPr>
          <p:cNvPr id="7" name="Picture 6">
            <a:extLst>
              <a:ext uri="{FF2B5EF4-FFF2-40B4-BE49-F238E27FC236}">
                <a16:creationId xmlns:a16="http://schemas.microsoft.com/office/drawing/2014/main" id="{69929EE1-F523-4961-B253-2E2CB0CF1DDB}"/>
              </a:ext>
            </a:extLst>
          </p:cNvPr>
          <p:cNvPicPr>
            <a:picLocks noChangeAspect="1"/>
          </p:cNvPicPr>
          <p:nvPr/>
        </p:nvPicPr>
        <p:blipFill>
          <a:blip r:embed="rId4"/>
          <a:stretch>
            <a:fillRect/>
          </a:stretch>
        </p:blipFill>
        <p:spPr>
          <a:xfrm>
            <a:off x="7006410" y="4486652"/>
            <a:ext cx="1897039" cy="1897039"/>
          </a:xfrm>
          <a:prstGeom prst="rect">
            <a:avLst/>
          </a:prstGeom>
        </p:spPr>
      </p:pic>
    </p:spTree>
    <p:extLst>
      <p:ext uri="{BB962C8B-B14F-4D97-AF65-F5344CB8AC3E}">
        <p14:creationId xmlns:p14="http://schemas.microsoft.com/office/powerpoint/2010/main" val="2687870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CBF1316B-BB97-4197-BE6B-93EAA28092C6}"/>
              </a:ext>
            </a:extLst>
          </p:cNvPr>
          <p:cNvSpPr txBox="1">
            <a:spLocks/>
          </p:cNvSpPr>
          <p:nvPr/>
        </p:nvSpPr>
        <p:spPr>
          <a:xfrm>
            <a:off x="344333" y="1863697"/>
            <a:ext cx="8589189" cy="12826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Take a virtual tour of the Adult Social Care Workforce Data Set (ASC-WDS)</a:t>
            </a:r>
            <a:endParaRPr lang="en-GB" sz="24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GB" sz="2400" b="1" dirty="0">
                <a:solidFill>
                  <a:srgbClr val="0070C0"/>
                </a:solidFill>
                <a:effectLst/>
                <a:latin typeface="Arial" panose="020B0604020202020204" pitchFamily="34" charset="0"/>
                <a:ea typeface="Times New Roman" panose="02020603050405020304" pitchFamily="18" charset="0"/>
              </a:rPr>
              <a:t>Tuesday 21 June 2022 I 10:00 – 10:45</a:t>
            </a:r>
            <a:r>
              <a:rPr lang="en-GB" sz="2400" b="1" dirty="0">
                <a:solidFill>
                  <a:srgbClr val="0070C0"/>
                </a:solidFill>
                <a:latin typeface="Arial" panose="020B0604020202020204" pitchFamily="34" charset="0"/>
                <a:cs typeface="Arial" panose="020B0604020202020204" pitchFamily="34" charset="0"/>
              </a:rPr>
              <a:t> </a:t>
            </a:r>
          </a:p>
          <a:p>
            <a:pPr marL="0" indent="0">
              <a:buNone/>
            </a:pPr>
            <a:endParaRPr lang="en-GB" sz="2600" b="1" dirty="0">
              <a:solidFill>
                <a:schemeClr val="accent1"/>
              </a:solidFill>
            </a:endParaRPr>
          </a:p>
          <a:p>
            <a:pPr marL="0" indent="0">
              <a:buNone/>
            </a:pPr>
            <a:endParaRPr lang="en-GB" sz="2200" dirty="0"/>
          </a:p>
        </p:txBody>
      </p:sp>
      <p:sp>
        <p:nvSpPr>
          <p:cNvPr id="4" name="TextBox 3">
            <a:hlinkClick r:id="rId3"/>
            <a:extLst>
              <a:ext uri="{FF2B5EF4-FFF2-40B4-BE49-F238E27FC236}">
                <a16:creationId xmlns:a16="http://schemas.microsoft.com/office/drawing/2014/main" id="{336FB8A6-FD65-4013-8589-38CE738913FA}"/>
              </a:ext>
            </a:extLst>
          </p:cNvPr>
          <p:cNvSpPr txBox="1"/>
          <p:nvPr/>
        </p:nvSpPr>
        <p:spPr>
          <a:xfrm>
            <a:off x="1843765" y="5796708"/>
            <a:ext cx="5621390" cy="430887"/>
          </a:xfrm>
          <a:prstGeom prst="rect">
            <a:avLst/>
          </a:prstGeom>
          <a:noFill/>
        </p:spPr>
        <p:txBody>
          <a:bodyPr wrap="square" rtlCol="0">
            <a:spAutoFit/>
          </a:bodyPr>
          <a:lstStyle/>
          <a:p>
            <a:pPr algn="ctr"/>
            <a:r>
              <a:rPr lang="en-GB" sz="2200" b="1" u="sng" dirty="0">
                <a:solidFill>
                  <a:schemeClr val="accent1"/>
                </a:solidFill>
                <a:latin typeface="Arial" panose="020B0604020202020204" pitchFamily="34" charset="0"/>
                <a:cs typeface="Arial" panose="020B0604020202020204" pitchFamily="34" charset="0"/>
                <a:hlinkClick r:id="rId4"/>
              </a:rPr>
              <a:t>Register for the webinar</a:t>
            </a:r>
            <a:endParaRPr lang="en-GB" sz="2200" b="1" dirty="0">
              <a:solidFill>
                <a:schemeClr val="accent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7977622C-D28F-4D3D-8558-6CFD3A167D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73" y="0"/>
            <a:ext cx="1734592" cy="1734592"/>
          </a:xfrm>
          <a:prstGeom prst="rect">
            <a:avLst/>
          </a:prstGeom>
        </p:spPr>
      </p:pic>
      <p:pic>
        <p:nvPicPr>
          <p:cNvPr id="6" name="Picture 5">
            <a:extLst>
              <a:ext uri="{FF2B5EF4-FFF2-40B4-BE49-F238E27FC236}">
                <a16:creationId xmlns:a16="http://schemas.microsoft.com/office/drawing/2014/main" id="{BDF1AEED-4774-42E8-95D2-CC02FF056D1F}"/>
              </a:ext>
            </a:extLst>
          </p:cNvPr>
          <p:cNvPicPr>
            <a:picLocks noChangeAspect="1"/>
          </p:cNvPicPr>
          <p:nvPr/>
        </p:nvPicPr>
        <p:blipFill>
          <a:blip r:embed="rId6"/>
          <a:stretch>
            <a:fillRect/>
          </a:stretch>
        </p:blipFill>
        <p:spPr>
          <a:xfrm>
            <a:off x="190132" y="-2967"/>
            <a:ext cx="1734592" cy="1734592"/>
          </a:xfrm>
          <a:prstGeom prst="rect">
            <a:avLst/>
          </a:prstGeom>
        </p:spPr>
      </p:pic>
      <p:sp>
        <p:nvSpPr>
          <p:cNvPr id="12" name="TextBox 11">
            <a:extLst>
              <a:ext uri="{FF2B5EF4-FFF2-40B4-BE49-F238E27FC236}">
                <a16:creationId xmlns:a16="http://schemas.microsoft.com/office/drawing/2014/main" id="{9CAABE5A-6302-4F86-B719-EDB06B6FE595}"/>
              </a:ext>
            </a:extLst>
          </p:cNvPr>
          <p:cNvSpPr txBox="1"/>
          <p:nvPr/>
        </p:nvSpPr>
        <p:spPr>
          <a:xfrm>
            <a:off x="391262" y="3146372"/>
            <a:ext cx="8589189" cy="3293209"/>
          </a:xfrm>
          <a:prstGeom prst="rect">
            <a:avLst/>
          </a:prstGeom>
          <a:noFill/>
        </p:spPr>
        <p:txBody>
          <a:bodyPr wrap="square">
            <a:spAutoFit/>
          </a:bodyPr>
          <a:lstStyle/>
          <a:p>
            <a:r>
              <a:rPr lang="en-GB" sz="2000" dirty="0">
                <a:effectLst/>
                <a:latin typeface="Arial" panose="020B0604020202020204" pitchFamily="34" charset="0"/>
                <a:ea typeface="Calibri" panose="020F0502020204030204" pitchFamily="34" charset="0"/>
              </a:rPr>
              <a:t>This session is designed to give social care providers who do not yet have an ASC-WDS account a demonstration of how the service works. It will be a practical demonstration of the service and will show you first-hand the key features which are already being used by over 20,000 care providers.</a:t>
            </a:r>
          </a:p>
          <a:p>
            <a:endParaRPr lang="en-GB" sz="800" dirty="0">
              <a:latin typeface="Arial" panose="020B0604020202020204" pitchFamily="34" charset="0"/>
              <a:ea typeface="Calibri" panose="020F0502020204030204" pitchFamily="34" charset="0"/>
            </a:endParaRPr>
          </a:p>
          <a:p>
            <a:r>
              <a:rPr lang="en-GB" sz="2000" dirty="0">
                <a:latin typeface="Arial" panose="020B0604020202020204" pitchFamily="34" charset="0"/>
                <a:ea typeface="Calibri" panose="020F0502020204030204" pitchFamily="34" charset="0"/>
              </a:rPr>
              <a:t>Benefits of an ASC-WDS account include:</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sz="2000" b="0" i="0" dirty="0">
                <a:effectLst/>
              </a:rPr>
              <a:t>Eligibility to claim from the Workforce Development Fund.</a:t>
            </a:r>
            <a:endParaRPr lang="en-GB" sz="2000" dirty="0"/>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sz="2000" b="0" i="0" dirty="0">
                <a:effectLst/>
              </a:rPr>
              <a:t>Record key information about your staff.</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sz="2000" b="0" i="0" dirty="0">
                <a:effectLst/>
              </a:rPr>
              <a:t>Access exclusive discounts and offers with the ASC-WDS Benefits Bundle.</a:t>
            </a:r>
            <a:endParaRPr kumimoji="0" lang="en-GB" sz="2000" b="0" i="0" u="none" strike="noStrike" kern="1200" cap="none" spc="0" normalizeH="0" baseline="0" noProof="0" dirty="0">
              <a:ln>
                <a:noFill/>
              </a:ln>
              <a:effectLst/>
              <a:uLnTx/>
              <a:uFillTx/>
              <a:ea typeface="+mn-ea"/>
              <a:cs typeface="+mn-cs"/>
            </a:endParaRPr>
          </a:p>
          <a:p>
            <a:endParaRPr lang="en-GB" sz="2000" dirty="0">
              <a:effectLst/>
              <a:ea typeface="Calibri" panose="020F0502020204030204" pitchFamily="34" charset="0"/>
            </a:endParaRPr>
          </a:p>
        </p:txBody>
      </p:sp>
      <p:sp>
        <p:nvSpPr>
          <p:cNvPr id="10" name="Title 2">
            <a:extLst>
              <a:ext uri="{FF2B5EF4-FFF2-40B4-BE49-F238E27FC236}">
                <a16:creationId xmlns:a16="http://schemas.microsoft.com/office/drawing/2014/main" id="{0AF284D0-58C0-4967-A071-EE23F84F5E50}"/>
              </a:ext>
            </a:extLst>
          </p:cNvPr>
          <p:cNvSpPr txBox="1">
            <a:spLocks/>
          </p:cNvSpPr>
          <p:nvPr/>
        </p:nvSpPr>
        <p:spPr>
          <a:xfrm>
            <a:off x="2005683" y="411640"/>
            <a:ext cx="5360348" cy="1132642"/>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4000" dirty="0"/>
              <a:t>Upcoming webinar…</a:t>
            </a:r>
          </a:p>
        </p:txBody>
      </p:sp>
    </p:spTree>
    <p:extLst>
      <p:ext uri="{BB962C8B-B14F-4D97-AF65-F5344CB8AC3E}">
        <p14:creationId xmlns:p14="http://schemas.microsoft.com/office/powerpoint/2010/main" val="3455631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CBF1316B-BB97-4197-BE6B-93EAA28092C6}"/>
              </a:ext>
            </a:extLst>
          </p:cNvPr>
          <p:cNvSpPr txBox="1">
            <a:spLocks/>
          </p:cNvSpPr>
          <p:nvPr/>
        </p:nvSpPr>
        <p:spPr>
          <a:xfrm>
            <a:off x="359864" y="2029676"/>
            <a:ext cx="8589189" cy="8825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600" b="1" dirty="0">
                <a:solidFill>
                  <a:srgbClr val="005EB8"/>
                </a:solidFill>
                <a:effectLst/>
                <a:latin typeface="Arial" panose="020B0604020202020204" pitchFamily="34" charset="0"/>
                <a:ea typeface="Calibri" panose="020F0502020204030204" pitchFamily="34" charset="0"/>
                <a:cs typeface="Arial" panose="020B0604020202020204" pitchFamily="34" charset="0"/>
              </a:rPr>
              <a:t>Wellbeing leadership – what does good look like?</a:t>
            </a:r>
            <a:endParaRPr lang="en-GB" sz="2600" b="1" dirty="0">
              <a:solidFill>
                <a:schemeClr val="accent1"/>
              </a:solidFill>
            </a:endParaRPr>
          </a:p>
          <a:p>
            <a:pPr marL="0" indent="0">
              <a:buNone/>
            </a:pPr>
            <a:endParaRPr lang="en-GB" sz="2200" dirty="0"/>
          </a:p>
        </p:txBody>
      </p:sp>
      <p:pic>
        <p:nvPicPr>
          <p:cNvPr id="15" name="Picture 14">
            <a:extLst>
              <a:ext uri="{FF2B5EF4-FFF2-40B4-BE49-F238E27FC236}">
                <a16:creationId xmlns:a16="http://schemas.microsoft.com/office/drawing/2014/main" id="{7977622C-D28F-4D3D-8558-6CFD3A167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73" y="0"/>
            <a:ext cx="1734592" cy="1734592"/>
          </a:xfrm>
          <a:prstGeom prst="rect">
            <a:avLst/>
          </a:prstGeom>
        </p:spPr>
      </p:pic>
      <p:pic>
        <p:nvPicPr>
          <p:cNvPr id="6" name="Picture 5">
            <a:extLst>
              <a:ext uri="{FF2B5EF4-FFF2-40B4-BE49-F238E27FC236}">
                <a16:creationId xmlns:a16="http://schemas.microsoft.com/office/drawing/2014/main" id="{BDF1AEED-4774-42E8-95D2-CC02FF056D1F}"/>
              </a:ext>
            </a:extLst>
          </p:cNvPr>
          <p:cNvPicPr>
            <a:picLocks noChangeAspect="1"/>
          </p:cNvPicPr>
          <p:nvPr/>
        </p:nvPicPr>
        <p:blipFill>
          <a:blip r:embed="rId4"/>
          <a:stretch>
            <a:fillRect/>
          </a:stretch>
        </p:blipFill>
        <p:spPr>
          <a:xfrm>
            <a:off x="190132" y="-2967"/>
            <a:ext cx="1734592" cy="1734592"/>
          </a:xfrm>
          <a:prstGeom prst="rect">
            <a:avLst/>
          </a:prstGeom>
        </p:spPr>
      </p:pic>
      <p:sp>
        <p:nvSpPr>
          <p:cNvPr id="10" name="Title 2">
            <a:extLst>
              <a:ext uri="{FF2B5EF4-FFF2-40B4-BE49-F238E27FC236}">
                <a16:creationId xmlns:a16="http://schemas.microsoft.com/office/drawing/2014/main" id="{0AF284D0-58C0-4967-A071-EE23F84F5E50}"/>
              </a:ext>
            </a:extLst>
          </p:cNvPr>
          <p:cNvSpPr txBox="1">
            <a:spLocks/>
          </p:cNvSpPr>
          <p:nvPr/>
        </p:nvSpPr>
        <p:spPr>
          <a:xfrm>
            <a:off x="2005683" y="411640"/>
            <a:ext cx="5360348" cy="1132642"/>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4000" dirty="0"/>
              <a:t>New recorded  webinar…</a:t>
            </a:r>
          </a:p>
        </p:txBody>
      </p:sp>
      <p:sp>
        <p:nvSpPr>
          <p:cNvPr id="9" name="TextBox 8">
            <a:extLst>
              <a:ext uri="{FF2B5EF4-FFF2-40B4-BE49-F238E27FC236}">
                <a16:creationId xmlns:a16="http://schemas.microsoft.com/office/drawing/2014/main" id="{7988AE82-5A27-407B-A69C-1075B65AD248}"/>
              </a:ext>
            </a:extLst>
          </p:cNvPr>
          <p:cNvSpPr txBox="1"/>
          <p:nvPr/>
        </p:nvSpPr>
        <p:spPr>
          <a:xfrm>
            <a:off x="359863" y="2470959"/>
            <a:ext cx="8589189" cy="3816429"/>
          </a:xfrm>
          <a:prstGeom prst="rect">
            <a:avLst/>
          </a:prstGeom>
          <a:noFill/>
        </p:spPr>
        <p:txBody>
          <a:bodyPr wrap="square">
            <a:spAutoFit/>
          </a:bodyPr>
          <a:lstStyle/>
          <a:p>
            <a:r>
              <a:rPr lang="en-GB"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 our latest recorded 30-minute webinar, we focus on wellbeing leadership, what good looks like and best practice with practical tips, tools and ideas. </a:t>
            </a:r>
          </a:p>
          <a:p>
            <a:endParaRPr lang="en-GB" sz="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GB"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webinar talks about compassionate leadership and psychological safety, as well as exploring courageous conversations about wellbeing. </a:t>
            </a:r>
          </a:p>
          <a:p>
            <a:endParaRPr lang="en-GB" sz="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en-GB"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You’ll also hear from others how they create a wellbeing </a:t>
            </a:r>
          </a:p>
          <a:p>
            <a:r>
              <a:rPr lang="en-GB"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culture.</a:t>
            </a:r>
          </a:p>
          <a:p>
            <a:endParaRPr lang="en-GB" sz="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en-GB" sz="2200" b="1"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5"/>
              </a:rPr>
              <a:t>View the webinar</a:t>
            </a:r>
            <a:endParaRPr lang="en-GB" sz="2200" b="1" dirty="0">
              <a:effectLst/>
              <a:latin typeface="Arial" panose="020B0604020202020204" pitchFamily="34" charset="0"/>
              <a:ea typeface="Calibri" panose="020F0502020204030204" pitchFamily="34" charset="0"/>
              <a:cs typeface="Times New Roman" panose="02020603050405020304" pitchFamily="18" charset="0"/>
            </a:endParaRPr>
          </a:p>
          <a:p>
            <a:endParaRPr lang="en-GB" sz="2000" dirty="0">
              <a:effectLst/>
              <a:ea typeface="Calibri" panose="020F0502020204030204" pitchFamily="34" charset="0"/>
            </a:endParaRPr>
          </a:p>
        </p:txBody>
      </p:sp>
      <p:pic>
        <p:nvPicPr>
          <p:cNvPr id="13" name="Picture 12">
            <a:extLst>
              <a:ext uri="{FF2B5EF4-FFF2-40B4-BE49-F238E27FC236}">
                <a16:creationId xmlns:a16="http://schemas.microsoft.com/office/drawing/2014/main" id="{E21A8549-F53E-44D8-8AC4-3A3125C383D4}"/>
              </a:ext>
            </a:extLst>
          </p:cNvPr>
          <p:cNvPicPr>
            <a:picLocks noChangeAspect="1"/>
          </p:cNvPicPr>
          <p:nvPr/>
        </p:nvPicPr>
        <p:blipFill>
          <a:blip r:embed="rId6"/>
          <a:stretch>
            <a:fillRect/>
          </a:stretch>
        </p:blipFill>
        <p:spPr>
          <a:xfrm>
            <a:off x="7642746" y="4854740"/>
            <a:ext cx="1501254" cy="1501254"/>
          </a:xfrm>
          <a:prstGeom prst="rect">
            <a:avLst/>
          </a:prstGeom>
        </p:spPr>
      </p:pic>
    </p:spTree>
    <p:extLst>
      <p:ext uri="{BB962C8B-B14F-4D97-AF65-F5344CB8AC3E}">
        <p14:creationId xmlns:p14="http://schemas.microsoft.com/office/powerpoint/2010/main" val="1923386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EAA49A-42DB-4FC4-B591-3B71D3ECBF2E}"/>
              </a:ext>
            </a:extLst>
          </p:cNvPr>
          <p:cNvPicPr>
            <a:picLocks noChangeAspect="1"/>
          </p:cNvPicPr>
          <p:nvPr/>
        </p:nvPicPr>
        <p:blipFill>
          <a:blip r:embed="rId3"/>
          <a:stretch>
            <a:fillRect/>
          </a:stretch>
        </p:blipFill>
        <p:spPr>
          <a:xfrm>
            <a:off x="6253514" y="3657600"/>
            <a:ext cx="2730575" cy="2730575"/>
          </a:xfrm>
          <a:prstGeom prst="rect">
            <a:avLst/>
          </a:prstGeom>
        </p:spPr>
      </p:pic>
      <p:sp>
        <p:nvSpPr>
          <p:cNvPr id="2" name="Title 1">
            <a:extLst>
              <a:ext uri="{FF2B5EF4-FFF2-40B4-BE49-F238E27FC236}">
                <a16:creationId xmlns:a16="http://schemas.microsoft.com/office/drawing/2014/main" id="{0307D6D2-F18B-4B7D-BD9B-FD929BCC3B75}"/>
              </a:ext>
            </a:extLst>
          </p:cNvPr>
          <p:cNvSpPr>
            <a:spLocks noGrp="1"/>
          </p:cNvSpPr>
          <p:nvPr>
            <p:ph type="title"/>
          </p:nvPr>
        </p:nvSpPr>
        <p:spPr>
          <a:xfrm>
            <a:off x="177972" y="446574"/>
            <a:ext cx="8360635" cy="780905"/>
          </a:xfrm>
        </p:spPr>
        <p:txBody>
          <a:bodyPr/>
          <a:lstStyle/>
          <a:p>
            <a:r>
              <a:rPr lang="en-GB" sz="3600" dirty="0"/>
              <a:t>Deputy manager networks</a:t>
            </a:r>
          </a:p>
        </p:txBody>
      </p:sp>
      <p:sp>
        <p:nvSpPr>
          <p:cNvPr id="3" name="Rectangle 2">
            <a:extLst>
              <a:ext uri="{FF2B5EF4-FFF2-40B4-BE49-F238E27FC236}">
                <a16:creationId xmlns:a16="http://schemas.microsoft.com/office/drawing/2014/main" id="{E53B9323-2150-4A56-B4F4-BF303AEFBF94}"/>
              </a:ext>
            </a:extLst>
          </p:cNvPr>
          <p:cNvSpPr/>
          <p:nvPr/>
        </p:nvSpPr>
        <p:spPr>
          <a:xfrm>
            <a:off x="295935" y="1779315"/>
            <a:ext cx="8688154" cy="1292662"/>
          </a:xfrm>
          <a:prstGeom prst="rect">
            <a:avLst/>
          </a:prstGeom>
        </p:spPr>
        <p:txBody>
          <a:bodyPr wrap="square">
            <a:spAutoFit/>
          </a:bodyPr>
          <a:lstStyle/>
          <a:p>
            <a:pPr marL="285750" lvl="0" indent="-285750">
              <a:buClr>
                <a:srgbClr val="E87722"/>
              </a:buClr>
              <a:buFont typeface="Wingdings" panose="05000000000000000000" pitchFamily="2" charset="2"/>
              <a:buChar char="§"/>
            </a:pPr>
            <a:endParaRPr lang="en-GB" sz="2000" dirty="0"/>
          </a:p>
          <a:p>
            <a:endParaRPr lang="en-GB" sz="2000" dirty="0"/>
          </a:p>
          <a:p>
            <a:pPr marL="342900" lvl="0" indent="-342900">
              <a:buFont typeface="Wingdings" panose="05000000000000000000" pitchFamily="2" charset="2"/>
              <a:buChar char="§"/>
            </a:pPr>
            <a:endParaRPr lang="en-GB" sz="2000" dirty="0"/>
          </a:p>
          <a:p>
            <a:endParaRPr lang="en-GB" dirty="0">
              <a:latin typeface="+mj-lt"/>
            </a:endParaRPr>
          </a:p>
        </p:txBody>
      </p:sp>
      <p:sp>
        <p:nvSpPr>
          <p:cNvPr id="5" name="Text Placeholder 3">
            <a:extLst>
              <a:ext uri="{FF2B5EF4-FFF2-40B4-BE49-F238E27FC236}">
                <a16:creationId xmlns:a16="http://schemas.microsoft.com/office/drawing/2014/main" id="{50C4C528-9723-4C39-AC7E-44AD62C09F23}"/>
              </a:ext>
            </a:extLst>
          </p:cNvPr>
          <p:cNvSpPr txBox="1">
            <a:spLocks/>
          </p:cNvSpPr>
          <p:nvPr/>
        </p:nvSpPr>
        <p:spPr>
          <a:xfrm>
            <a:off x="177972" y="1456547"/>
            <a:ext cx="8724276" cy="7809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chemeClr val="accent1"/>
                </a:solidFill>
              </a:rPr>
              <a:t>These networks are specifically for deputy managers, team leaders and assistant managers</a:t>
            </a:r>
            <a:br>
              <a:rPr lang="en-GB" sz="2400" b="1" dirty="0">
                <a:solidFill>
                  <a:srgbClr val="005EB8"/>
                </a:solidFill>
              </a:rPr>
            </a:br>
            <a:endParaRPr lang="en-GB" sz="2000" b="1" dirty="0">
              <a:solidFill>
                <a:srgbClr val="005EB8"/>
              </a:solidFill>
            </a:endParaRPr>
          </a:p>
          <a:p>
            <a:pPr marL="285750" lvl="0" indent="-285750" defTabSz="457200">
              <a:lnSpc>
                <a:spcPct val="100000"/>
              </a:lnSpc>
              <a:spcBef>
                <a:spcPts val="0"/>
              </a:spcBef>
              <a:buClr>
                <a:srgbClr val="E87722"/>
              </a:buClr>
              <a:buFont typeface="Wingdings" panose="05000000000000000000" pitchFamily="2" charset="2"/>
              <a:buChar char="§"/>
            </a:pPr>
            <a:r>
              <a:rPr lang="en-GB" sz="2200" dirty="0">
                <a:solidFill>
                  <a:srgbClr val="000000"/>
                </a:solidFill>
              </a:rPr>
              <a:t>Virtual meetings facilitated by a Skills for Care Locality Manager.</a:t>
            </a:r>
          </a:p>
          <a:p>
            <a:pPr marL="285750" lvl="0" indent="-285750" defTabSz="457200">
              <a:lnSpc>
                <a:spcPct val="100000"/>
              </a:lnSpc>
              <a:spcBef>
                <a:spcPts val="0"/>
              </a:spcBef>
              <a:buClr>
                <a:srgbClr val="E87722"/>
              </a:buClr>
              <a:buFont typeface="Wingdings" panose="05000000000000000000" pitchFamily="2" charset="2"/>
              <a:buChar char="§"/>
            </a:pPr>
            <a:r>
              <a:rPr lang="en-GB" sz="2200" dirty="0">
                <a:solidFill>
                  <a:srgbClr val="000000"/>
                </a:solidFill>
              </a:rPr>
              <a:t>Great opportunity for deputies to meet the challenges they face in their day-to-day work.</a:t>
            </a:r>
          </a:p>
          <a:p>
            <a:pPr marL="285750" lvl="0" indent="-285750" defTabSz="457200">
              <a:lnSpc>
                <a:spcPct val="100000"/>
              </a:lnSpc>
              <a:spcBef>
                <a:spcPts val="0"/>
              </a:spcBef>
              <a:buClr>
                <a:srgbClr val="E87722"/>
              </a:buClr>
              <a:buFont typeface="Wingdings" panose="05000000000000000000" pitchFamily="2" charset="2"/>
              <a:buChar char="§"/>
            </a:pPr>
            <a:r>
              <a:rPr lang="en-GB" sz="2200" dirty="0">
                <a:solidFill>
                  <a:srgbClr val="000000"/>
                </a:solidFill>
              </a:rPr>
              <a:t>Opportunity to build connections and a peer supportive network.</a:t>
            </a:r>
          </a:p>
          <a:p>
            <a:pPr marL="285750" lvl="0" indent="-285750" defTabSz="457200">
              <a:lnSpc>
                <a:spcPct val="100000"/>
              </a:lnSpc>
              <a:spcBef>
                <a:spcPts val="0"/>
              </a:spcBef>
              <a:buClr>
                <a:srgbClr val="E87722"/>
              </a:buClr>
              <a:buFont typeface="Wingdings" panose="05000000000000000000" pitchFamily="2" charset="2"/>
              <a:buChar char="§"/>
            </a:pPr>
            <a:r>
              <a:rPr lang="en-GB" sz="2200" dirty="0">
                <a:solidFill>
                  <a:srgbClr val="000000"/>
                </a:solidFill>
              </a:rPr>
              <a:t>Facilitate the sharing of best practice and learning.</a:t>
            </a:r>
          </a:p>
          <a:p>
            <a:pPr marL="0" lvl="0" indent="0" defTabSz="457200">
              <a:lnSpc>
                <a:spcPct val="100000"/>
              </a:lnSpc>
              <a:spcBef>
                <a:spcPts val="0"/>
              </a:spcBef>
              <a:buClr>
                <a:srgbClr val="E87722"/>
              </a:buClr>
              <a:buNone/>
            </a:pPr>
            <a:r>
              <a:rPr lang="en-GB" sz="3200" dirty="0">
                <a:solidFill>
                  <a:srgbClr val="000000"/>
                </a:solidFill>
              </a:rPr>
              <a:t>The next DM network for your area is</a:t>
            </a:r>
          </a:p>
          <a:p>
            <a:pPr marL="0" lvl="0" indent="0" defTabSz="457200">
              <a:lnSpc>
                <a:spcPct val="100000"/>
              </a:lnSpc>
              <a:spcBef>
                <a:spcPts val="0"/>
              </a:spcBef>
              <a:buClr>
                <a:srgbClr val="E87722"/>
              </a:buClr>
              <a:buNone/>
            </a:pPr>
            <a:r>
              <a:rPr lang="en-GB" sz="3200" dirty="0">
                <a:solidFill>
                  <a:srgbClr val="000000"/>
                </a:solidFill>
              </a:rPr>
              <a:t>13</a:t>
            </a:r>
            <a:r>
              <a:rPr lang="en-GB" sz="3200" baseline="30000" dirty="0">
                <a:solidFill>
                  <a:srgbClr val="000000"/>
                </a:solidFill>
              </a:rPr>
              <a:t>th</a:t>
            </a:r>
            <a:r>
              <a:rPr lang="en-GB" sz="3200" dirty="0">
                <a:solidFill>
                  <a:srgbClr val="000000"/>
                </a:solidFill>
              </a:rPr>
              <a:t> July 10-12</a:t>
            </a:r>
          </a:p>
          <a:p>
            <a:pPr marL="0" lvl="0" indent="0" defTabSz="457200">
              <a:lnSpc>
                <a:spcPct val="100000"/>
              </a:lnSpc>
              <a:spcBef>
                <a:spcPts val="0"/>
              </a:spcBef>
              <a:buClr>
                <a:srgbClr val="E87722"/>
              </a:buClr>
              <a:buNone/>
            </a:pPr>
            <a:endParaRPr lang="en-GB" sz="2000" dirty="0">
              <a:solidFill>
                <a:srgbClr val="000000"/>
              </a:solidFill>
            </a:endParaRPr>
          </a:p>
          <a:p>
            <a:pPr marL="0" lvl="0" indent="0" defTabSz="457200">
              <a:lnSpc>
                <a:spcPct val="100000"/>
              </a:lnSpc>
              <a:spcBef>
                <a:spcPts val="0"/>
              </a:spcBef>
              <a:buClr>
                <a:srgbClr val="E87722"/>
              </a:buClr>
              <a:buNone/>
            </a:pPr>
            <a:endParaRPr lang="en-GB" sz="2200" b="1" dirty="0">
              <a:solidFill>
                <a:schemeClr val="accent1"/>
              </a:solidFill>
            </a:endParaRPr>
          </a:p>
          <a:p>
            <a:pPr marL="0" lvl="0" indent="0" defTabSz="457200">
              <a:lnSpc>
                <a:spcPct val="100000"/>
              </a:lnSpc>
              <a:spcBef>
                <a:spcPts val="0"/>
              </a:spcBef>
              <a:buClr>
                <a:srgbClr val="E87722"/>
              </a:buClr>
              <a:buNone/>
            </a:pPr>
            <a:r>
              <a:rPr lang="en-GB" sz="2200" b="1" dirty="0">
                <a:solidFill>
                  <a:srgbClr val="000000"/>
                </a:solidFill>
                <a:hlinkClick r:id="rId4"/>
              </a:rPr>
              <a:t>www.skillsforcare.org.uk/deputymanagers</a:t>
            </a:r>
            <a:endParaRPr lang="en-GB" sz="2200" b="1" dirty="0">
              <a:solidFill>
                <a:srgbClr val="000000"/>
              </a:solidFill>
            </a:endParaRPr>
          </a:p>
          <a:p>
            <a:pPr marL="0" lvl="0" indent="0" defTabSz="457200">
              <a:lnSpc>
                <a:spcPct val="100000"/>
              </a:lnSpc>
              <a:spcBef>
                <a:spcPts val="0"/>
              </a:spcBef>
              <a:buClr>
                <a:srgbClr val="E87722"/>
              </a:buClr>
              <a:buNone/>
            </a:pPr>
            <a:endParaRPr lang="en-GB" sz="2000" dirty="0">
              <a:solidFill>
                <a:srgbClr val="000000"/>
              </a:solidFill>
            </a:endParaRPr>
          </a:p>
          <a:p>
            <a:pPr marL="0" indent="0">
              <a:buNone/>
            </a:pPr>
            <a:endParaRPr lang="en-GB" sz="2000" b="1" dirty="0">
              <a:solidFill>
                <a:srgbClr val="005EB8"/>
              </a:solidFill>
            </a:endParaRPr>
          </a:p>
        </p:txBody>
      </p:sp>
    </p:spTree>
    <p:extLst>
      <p:ext uri="{BB962C8B-B14F-4D97-AF65-F5344CB8AC3E}">
        <p14:creationId xmlns:p14="http://schemas.microsoft.com/office/powerpoint/2010/main" val="401508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F0E0-F40F-4A87-AF33-BE074BEC8BDE}"/>
              </a:ext>
            </a:extLst>
          </p:cNvPr>
          <p:cNvSpPr>
            <a:spLocks noGrp="1"/>
          </p:cNvSpPr>
          <p:nvPr>
            <p:ph type="title"/>
          </p:nvPr>
        </p:nvSpPr>
        <p:spPr/>
        <p:txBody>
          <a:bodyPr/>
          <a:lstStyle/>
          <a:p>
            <a:r>
              <a:rPr lang="en-GB" dirty="0"/>
              <a:t>Recruitment tips</a:t>
            </a:r>
          </a:p>
        </p:txBody>
      </p:sp>
      <p:sp>
        <p:nvSpPr>
          <p:cNvPr id="3" name="Text Placeholder 2">
            <a:extLst>
              <a:ext uri="{FF2B5EF4-FFF2-40B4-BE49-F238E27FC236}">
                <a16:creationId xmlns:a16="http://schemas.microsoft.com/office/drawing/2014/main" id="{EAB6855B-0D99-4F83-87BF-BB0B0294C750}"/>
              </a:ext>
            </a:extLst>
          </p:cNvPr>
          <p:cNvSpPr>
            <a:spLocks noGrp="1"/>
          </p:cNvSpPr>
          <p:nvPr>
            <p:ph type="body" sz="quarter" idx="11"/>
          </p:nvPr>
        </p:nvSpPr>
        <p:spPr>
          <a:xfrm>
            <a:off x="159384" y="972115"/>
            <a:ext cx="7366964" cy="2992373"/>
          </a:xfrm>
        </p:spPr>
        <p:txBody>
          <a:bodyPr/>
          <a:lstStyle/>
          <a:p>
            <a:pPr marL="257175" indent="-257175">
              <a:buFontTx/>
              <a:buChar char="-"/>
            </a:pPr>
            <a:r>
              <a:rPr lang="en-GB" sz="2200" dirty="0">
                <a:latin typeface="+mj-lt"/>
              </a:rPr>
              <a:t>Speak to your local Jobcentre Plus to find out about current initiatives i.e. Sector-Based Work Academy Programmes; Kickstart. Also – send them detailed information about your current vacancies</a:t>
            </a:r>
          </a:p>
          <a:p>
            <a:pPr marL="257175" indent="-257175">
              <a:buFontTx/>
              <a:buChar char="-"/>
            </a:pPr>
            <a:r>
              <a:rPr lang="en-GB" sz="2200" dirty="0">
                <a:latin typeface="+mj-lt"/>
              </a:rPr>
              <a:t>Speak to your local authority – some are running recruitment programmes </a:t>
            </a:r>
          </a:p>
          <a:p>
            <a:pPr marL="257175" indent="-257175">
              <a:buFontTx/>
              <a:buChar char="-"/>
            </a:pPr>
            <a:r>
              <a:rPr lang="en-GB" sz="2200" dirty="0">
                <a:latin typeface="+mj-lt"/>
              </a:rPr>
              <a:t>Get in touch with local colleges and universities – students who have recently completed courses may be looking for work</a:t>
            </a:r>
          </a:p>
          <a:p>
            <a:pPr marL="257175" indent="-257175">
              <a:buFontTx/>
              <a:buChar char="-"/>
            </a:pPr>
            <a:r>
              <a:rPr lang="en-GB" sz="2200" dirty="0">
                <a:latin typeface="+mj-lt"/>
              </a:rPr>
              <a:t>The </a:t>
            </a:r>
            <a:r>
              <a:rPr lang="en-GB" sz="2200" dirty="0">
                <a:latin typeface="+mj-lt"/>
                <a:hlinkClick r:id="rId3"/>
              </a:rPr>
              <a:t>Prince’s Trust </a:t>
            </a:r>
            <a:r>
              <a:rPr lang="en-GB" sz="2200" dirty="0">
                <a:latin typeface="+mj-lt"/>
              </a:rPr>
              <a:t>is working to support young people into the sector and is looking for employers with vacancies</a:t>
            </a:r>
          </a:p>
          <a:p>
            <a:pPr marL="257175" indent="-257175">
              <a:buFontTx/>
              <a:buChar char="-"/>
            </a:pPr>
            <a:r>
              <a:rPr lang="en-GB" sz="2200" dirty="0">
                <a:latin typeface="+mj-lt"/>
              </a:rPr>
              <a:t>Look into widening the pools you recruit from – </a:t>
            </a:r>
            <a:r>
              <a:rPr lang="en-GB" sz="2200" dirty="0">
                <a:latin typeface="+mj-lt"/>
                <a:hlinkClick r:id="rId4"/>
              </a:rPr>
              <a:t>Seeing Potential resources</a:t>
            </a:r>
            <a:r>
              <a:rPr lang="en-GB" sz="2200" dirty="0">
                <a:latin typeface="+mj-lt"/>
              </a:rPr>
              <a:t>; </a:t>
            </a:r>
            <a:r>
              <a:rPr lang="en-GB" sz="2200" dirty="0">
                <a:latin typeface="+mj-lt"/>
                <a:hlinkClick r:id="rId5"/>
              </a:rPr>
              <a:t>Skills for Care guidance on recruiting from different demographic groups</a:t>
            </a:r>
            <a:endParaRPr lang="en-GB" sz="2200" dirty="0">
              <a:latin typeface="+mj-lt"/>
            </a:endParaRPr>
          </a:p>
          <a:p>
            <a:endParaRPr lang="en-GB" dirty="0"/>
          </a:p>
        </p:txBody>
      </p:sp>
    </p:spTree>
    <p:extLst>
      <p:ext uri="{BB962C8B-B14F-4D97-AF65-F5344CB8AC3E}">
        <p14:creationId xmlns:p14="http://schemas.microsoft.com/office/powerpoint/2010/main" val="2412956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drawing&#10;&#10;Description automatically generated">
            <a:extLst>
              <a:ext uri="{FF2B5EF4-FFF2-40B4-BE49-F238E27FC236}">
                <a16:creationId xmlns:a16="http://schemas.microsoft.com/office/drawing/2014/main" id="{A8E64266-3B82-47D6-86A4-4C9FC7E10580}"/>
              </a:ext>
            </a:extLst>
          </p:cNvPr>
          <p:cNvPicPr>
            <a:picLocks noChangeAspect="1"/>
          </p:cNvPicPr>
          <p:nvPr/>
        </p:nvPicPr>
        <p:blipFill>
          <a:blip r:embed="rId3"/>
          <a:stretch>
            <a:fillRect/>
          </a:stretch>
        </p:blipFill>
        <p:spPr>
          <a:xfrm>
            <a:off x="6297283" y="2801321"/>
            <a:ext cx="2412568" cy="2412568"/>
          </a:xfrm>
          <a:prstGeom prst="rect">
            <a:avLst/>
          </a:prstGeom>
        </p:spPr>
      </p:pic>
      <p:sp>
        <p:nvSpPr>
          <p:cNvPr id="6" name="Title 2">
            <a:extLst>
              <a:ext uri="{FF2B5EF4-FFF2-40B4-BE49-F238E27FC236}">
                <a16:creationId xmlns:a16="http://schemas.microsoft.com/office/drawing/2014/main" id="{151171E7-3DAC-408B-97B5-DD7B740B2E25}"/>
              </a:ext>
            </a:extLst>
          </p:cNvPr>
          <p:cNvSpPr txBox="1">
            <a:spLocks/>
          </p:cNvSpPr>
          <p:nvPr/>
        </p:nvSpPr>
        <p:spPr>
          <a:xfrm>
            <a:off x="291619" y="592342"/>
            <a:ext cx="7140172" cy="771758"/>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4000" dirty="0"/>
              <a:t>Advice line for managers</a:t>
            </a:r>
          </a:p>
          <a:p>
            <a:endParaRPr lang="en-GB" sz="4000" dirty="0"/>
          </a:p>
        </p:txBody>
      </p:sp>
      <p:sp>
        <p:nvSpPr>
          <p:cNvPr id="7" name="Text Placeholder 3">
            <a:extLst>
              <a:ext uri="{FF2B5EF4-FFF2-40B4-BE49-F238E27FC236}">
                <a16:creationId xmlns:a16="http://schemas.microsoft.com/office/drawing/2014/main" id="{DC838B93-34BB-450A-BFBC-7BD54A2506E7}"/>
              </a:ext>
            </a:extLst>
          </p:cNvPr>
          <p:cNvSpPr txBox="1">
            <a:spLocks/>
          </p:cNvSpPr>
          <p:nvPr/>
        </p:nvSpPr>
        <p:spPr>
          <a:xfrm>
            <a:off x="291619" y="1581665"/>
            <a:ext cx="8724276" cy="7211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i="0" dirty="0">
                <a:solidFill>
                  <a:schemeClr val="accent1"/>
                </a:solidFill>
                <a:effectLst/>
              </a:rPr>
              <a:t>If you are a social care manager, we can help you to recruit and retain staff, develop your team, strengthen leadership, and meet CQC expectations around quality of care.</a:t>
            </a:r>
            <a:br>
              <a:rPr lang="en-GB" sz="2200" b="1" dirty="0">
                <a:solidFill>
                  <a:schemeClr val="accent1"/>
                </a:solidFill>
              </a:rPr>
            </a:br>
            <a:br>
              <a:rPr lang="en-GB" sz="2200" dirty="0">
                <a:solidFill>
                  <a:schemeClr val="accent1"/>
                </a:solidFill>
              </a:rPr>
            </a:br>
            <a:endParaRPr lang="en-GB" sz="2200" b="1" dirty="0">
              <a:solidFill>
                <a:schemeClr val="accent1"/>
              </a:solidFill>
            </a:endParaRPr>
          </a:p>
        </p:txBody>
      </p:sp>
      <p:sp>
        <p:nvSpPr>
          <p:cNvPr id="3" name="TextBox 2">
            <a:extLst>
              <a:ext uri="{FF2B5EF4-FFF2-40B4-BE49-F238E27FC236}">
                <a16:creationId xmlns:a16="http://schemas.microsoft.com/office/drawing/2014/main" id="{BD4F86B7-8DD0-491D-A23F-C6B873B552CF}"/>
              </a:ext>
            </a:extLst>
          </p:cNvPr>
          <p:cNvSpPr txBox="1"/>
          <p:nvPr/>
        </p:nvSpPr>
        <p:spPr>
          <a:xfrm>
            <a:off x="291619" y="5335513"/>
            <a:ext cx="2920796" cy="738664"/>
          </a:xfrm>
          <a:prstGeom prst="rect">
            <a:avLst/>
          </a:prstGeom>
          <a:noFill/>
        </p:spPr>
        <p:txBody>
          <a:bodyPr wrap="square" rtlCol="0">
            <a:spAutoFit/>
          </a:bodyPr>
          <a:lstStyle/>
          <a:p>
            <a:r>
              <a:rPr lang="en-GB" b="1" dirty="0"/>
              <a:t>Call</a:t>
            </a:r>
          </a:p>
          <a:p>
            <a:r>
              <a:rPr lang="en-GB" sz="2400" b="1" u="sng" dirty="0">
                <a:solidFill>
                  <a:srgbClr val="005EB8"/>
                </a:solidFill>
              </a:rPr>
              <a:t>0113 241 1260 </a:t>
            </a:r>
          </a:p>
        </p:txBody>
      </p:sp>
      <p:sp>
        <p:nvSpPr>
          <p:cNvPr id="9" name="TextBox 8">
            <a:extLst>
              <a:ext uri="{FF2B5EF4-FFF2-40B4-BE49-F238E27FC236}">
                <a16:creationId xmlns:a16="http://schemas.microsoft.com/office/drawing/2014/main" id="{C0C1BC99-22D8-4E83-A5BC-A0D35FB692C8}"/>
              </a:ext>
            </a:extLst>
          </p:cNvPr>
          <p:cNvSpPr txBox="1"/>
          <p:nvPr/>
        </p:nvSpPr>
        <p:spPr>
          <a:xfrm>
            <a:off x="3130658" y="5326149"/>
            <a:ext cx="5803480" cy="738664"/>
          </a:xfrm>
          <a:prstGeom prst="rect">
            <a:avLst/>
          </a:prstGeom>
          <a:noFill/>
        </p:spPr>
        <p:txBody>
          <a:bodyPr wrap="square" rtlCol="0">
            <a:spAutoFit/>
          </a:bodyPr>
          <a:lstStyle/>
          <a:p>
            <a:r>
              <a:rPr lang="en-GB" b="1" dirty="0"/>
              <a:t>Email</a:t>
            </a:r>
          </a:p>
          <a:p>
            <a:r>
              <a:rPr lang="en-GB" sz="2400" b="1" u="sng" dirty="0">
                <a:solidFill>
                  <a:srgbClr val="005EB8"/>
                </a:solidFill>
              </a:rPr>
              <a:t>RMAdvice@skillsforcare.org.uk</a:t>
            </a:r>
          </a:p>
        </p:txBody>
      </p:sp>
      <p:sp>
        <p:nvSpPr>
          <p:cNvPr id="14" name="Rectangle 13">
            <a:extLst>
              <a:ext uri="{FF2B5EF4-FFF2-40B4-BE49-F238E27FC236}">
                <a16:creationId xmlns:a16="http://schemas.microsoft.com/office/drawing/2014/main" id="{0B6EB851-3D94-4902-AB86-51493C001BD0}"/>
              </a:ext>
            </a:extLst>
          </p:cNvPr>
          <p:cNvSpPr/>
          <p:nvPr/>
        </p:nvSpPr>
        <p:spPr>
          <a:xfrm>
            <a:off x="291619" y="2689061"/>
            <a:ext cx="6005664" cy="2462213"/>
          </a:xfrm>
          <a:prstGeom prst="rect">
            <a:avLst/>
          </a:prstGeom>
        </p:spPr>
        <p:txBody>
          <a:bodyPr wrap="square">
            <a:spAutoFit/>
          </a:bodyPr>
          <a:lstStyle/>
          <a:p>
            <a:r>
              <a:rPr lang="en-GB" sz="2200" b="1" dirty="0">
                <a:latin typeface="+mj-lt"/>
              </a:rPr>
              <a:t>Our team can help you with:</a:t>
            </a:r>
            <a:br>
              <a:rPr lang="en-GB" sz="2200" b="1" dirty="0">
                <a:latin typeface="+mj-lt"/>
              </a:rPr>
            </a:br>
            <a:r>
              <a:rPr lang="en-GB" sz="2200" b="1" dirty="0">
                <a:latin typeface="+mj-lt"/>
              </a:rPr>
              <a:t> </a:t>
            </a:r>
          </a:p>
          <a:p>
            <a:pPr marL="285750" indent="-285750">
              <a:buClr>
                <a:srgbClr val="E87722"/>
              </a:buClr>
              <a:buFont typeface="Wingdings" panose="05000000000000000000" pitchFamily="2" charset="2"/>
              <a:buChar char="§"/>
            </a:pPr>
            <a:r>
              <a:rPr lang="en-GB" sz="2200" dirty="0">
                <a:latin typeface="+mj-lt"/>
              </a:rPr>
              <a:t>resources</a:t>
            </a:r>
          </a:p>
          <a:p>
            <a:pPr marL="285750" indent="-285750">
              <a:buClr>
                <a:srgbClr val="E87722"/>
              </a:buClr>
              <a:buFont typeface="Wingdings" panose="05000000000000000000" pitchFamily="2" charset="2"/>
              <a:buChar char="§"/>
            </a:pPr>
            <a:r>
              <a:rPr lang="en-GB" sz="2200" dirty="0">
                <a:latin typeface="+mj-lt"/>
              </a:rPr>
              <a:t>wellbeing</a:t>
            </a:r>
          </a:p>
          <a:p>
            <a:pPr marL="285750" indent="-285750">
              <a:buClr>
                <a:srgbClr val="E87722"/>
              </a:buClr>
              <a:buFont typeface="Wingdings" panose="05000000000000000000" pitchFamily="2" charset="2"/>
              <a:buChar char="§"/>
            </a:pPr>
            <a:r>
              <a:rPr lang="en-GB" sz="2200" dirty="0">
                <a:latin typeface="+mj-lt"/>
              </a:rPr>
              <a:t>online learning </a:t>
            </a:r>
          </a:p>
          <a:p>
            <a:pPr marL="285750" indent="-285750">
              <a:buClr>
                <a:srgbClr val="E87722"/>
              </a:buClr>
              <a:buFont typeface="Wingdings" panose="05000000000000000000" pitchFamily="2" charset="2"/>
              <a:buChar char="§"/>
            </a:pPr>
            <a:r>
              <a:rPr lang="en-GB" sz="2200" dirty="0">
                <a:latin typeface="+mj-lt"/>
              </a:rPr>
              <a:t>funding</a:t>
            </a:r>
          </a:p>
          <a:p>
            <a:pPr marL="285750" indent="-285750">
              <a:buClr>
                <a:srgbClr val="E87722"/>
              </a:buClr>
              <a:buFont typeface="Wingdings" panose="05000000000000000000" pitchFamily="2" charset="2"/>
              <a:buChar char="§"/>
            </a:pPr>
            <a:r>
              <a:rPr lang="en-GB" sz="2200" dirty="0">
                <a:latin typeface="+mj-lt"/>
              </a:rPr>
              <a:t>latest guidance and advice</a:t>
            </a:r>
          </a:p>
        </p:txBody>
      </p:sp>
    </p:spTree>
    <p:extLst>
      <p:ext uri="{BB962C8B-B14F-4D97-AF65-F5344CB8AC3E}">
        <p14:creationId xmlns:p14="http://schemas.microsoft.com/office/powerpoint/2010/main" val="1895195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F0E0-F40F-4A87-AF33-BE074BEC8BDE}"/>
              </a:ext>
            </a:extLst>
          </p:cNvPr>
          <p:cNvSpPr>
            <a:spLocks noGrp="1"/>
          </p:cNvSpPr>
          <p:nvPr>
            <p:ph type="title"/>
          </p:nvPr>
        </p:nvSpPr>
        <p:spPr>
          <a:xfrm>
            <a:off x="367729" y="571058"/>
            <a:ext cx="7366964" cy="485108"/>
          </a:xfrm>
        </p:spPr>
        <p:txBody>
          <a:bodyPr/>
          <a:lstStyle/>
          <a:p>
            <a:r>
              <a:rPr lang="en-GB" dirty="0"/>
              <a:t>Recruitment tips </a:t>
            </a:r>
            <a:r>
              <a:rPr lang="en-GB" dirty="0" err="1"/>
              <a:t>cont</a:t>
            </a:r>
            <a:r>
              <a:rPr lang="en-GB" dirty="0"/>
              <a:t>…</a:t>
            </a:r>
          </a:p>
        </p:txBody>
      </p:sp>
      <p:sp>
        <p:nvSpPr>
          <p:cNvPr id="3" name="Text Placeholder 2">
            <a:extLst>
              <a:ext uri="{FF2B5EF4-FFF2-40B4-BE49-F238E27FC236}">
                <a16:creationId xmlns:a16="http://schemas.microsoft.com/office/drawing/2014/main" id="{EAB6855B-0D99-4F83-87BF-BB0B0294C750}"/>
              </a:ext>
            </a:extLst>
          </p:cNvPr>
          <p:cNvSpPr>
            <a:spLocks noGrp="1"/>
          </p:cNvSpPr>
          <p:nvPr>
            <p:ph type="body" sz="quarter" idx="11"/>
          </p:nvPr>
        </p:nvSpPr>
        <p:spPr>
          <a:xfrm>
            <a:off x="367729" y="1267834"/>
            <a:ext cx="7366964" cy="2992373"/>
          </a:xfrm>
        </p:spPr>
        <p:txBody>
          <a:bodyPr/>
          <a:lstStyle/>
          <a:p>
            <a:pPr marL="257175" indent="-257175">
              <a:buFontTx/>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Link with other care providers to ensure we keep those interested in social care – for example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dom</a:t>
            </a:r>
            <a:r>
              <a:rPr lang="en-GB" sz="2000" dirty="0">
                <a:effectLst/>
                <a:latin typeface="Arial" panose="020B0604020202020204" pitchFamily="34" charset="0"/>
                <a:ea typeface="Calibri" panose="020F0502020204030204" pitchFamily="34" charset="0"/>
                <a:cs typeface="Times New Roman" panose="02020603050405020304" pitchFamily="18" charset="0"/>
              </a:rPr>
              <a:t> care services might not be able to take people on because they can’t drive </a:t>
            </a:r>
          </a:p>
          <a:p>
            <a:pPr marL="257175" indent="-257175">
              <a:buFontTx/>
              <a:buChar char="-"/>
            </a:pPr>
            <a:r>
              <a:rPr lang="en-GB" sz="2000" dirty="0">
                <a:latin typeface="Arial" panose="020B0604020202020204" pitchFamily="34" charset="0"/>
                <a:ea typeface="Calibri" panose="020F0502020204030204" pitchFamily="34" charset="0"/>
                <a:cs typeface="Times New Roman" panose="02020603050405020304" pitchFamily="18" charset="0"/>
              </a:rPr>
              <a:t>Speak to local employment services i.e. Croydon Works</a:t>
            </a:r>
          </a:p>
          <a:p>
            <a:pPr marL="257175" indent="-257175">
              <a:buFontTx/>
              <a:buChar char="-"/>
            </a:pPr>
            <a:r>
              <a:rPr lang="en-GB" sz="2000" dirty="0">
                <a:latin typeface="Arial" panose="020B0604020202020204" pitchFamily="34" charset="0"/>
                <a:ea typeface="Calibri" panose="020F0502020204030204" pitchFamily="34" charset="0"/>
                <a:cs typeface="Times New Roman" panose="02020603050405020304" pitchFamily="18" charset="0"/>
              </a:rPr>
              <a:t>Use free jobs boards i.e. DWP’s </a:t>
            </a:r>
            <a:r>
              <a:rPr lang="en-GB" sz="2000" dirty="0">
                <a:latin typeface="Arial" panose="020B0604020202020204" pitchFamily="34" charset="0"/>
                <a:ea typeface="Calibri" panose="020F0502020204030204" pitchFamily="34" charset="0"/>
                <a:cs typeface="Times New Roman" panose="02020603050405020304" pitchFamily="18" charset="0"/>
                <a:hlinkClick r:id="rId3"/>
              </a:rPr>
              <a:t>Find a Job</a:t>
            </a:r>
            <a:r>
              <a:rPr lang="en-GB" sz="2000" dirty="0">
                <a:latin typeface="Arial" panose="020B0604020202020204" pitchFamily="34" charset="0"/>
                <a:ea typeface="Calibri" panose="020F0502020204030204" pitchFamily="34" charset="0"/>
                <a:cs typeface="Times New Roman" panose="02020603050405020304" pitchFamily="18" charset="0"/>
              </a:rPr>
              <a:t>; </a:t>
            </a:r>
            <a:r>
              <a:rPr lang="en-GB" sz="2000" dirty="0">
                <a:latin typeface="Arial" panose="020B0604020202020204" pitchFamily="34" charset="0"/>
                <a:ea typeface="Calibri" panose="020F0502020204030204" pitchFamily="34" charset="0"/>
                <a:cs typeface="Times New Roman" panose="02020603050405020304" pitchFamily="18" charset="0"/>
                <a:hlinkClick r:id="rId4"/>
              </a:rPr>
              <a:t>Nextdoor</a:t>
            </a:r>
            <a:r>
              <a:rPr lang="en-GB" sz="2000" dirty="0">
                <a:latin typeface="Arial" panose="020B0604020202020204" pitchFamily="34" charset="0"/>
                <a:ea typeface="Calibri" panose="020F0502020204030204" pitchFamily="34" charset="0"/>
                <a:cs typeface="Times New Roman" panose="02020603050405020304" pitchFamily="18" charset="0"/>
              </a:rPr>
              <a:t> – two free business posts a month</a:t>
            </a:r>
          </a:p>
          <a:p>
            <a:pPr marL="257175" indent="-257175">
              <a:buFontTx/>
              <a:buChar char="-"/>
            </a:pPr>
            <a:r>
              <a:rPr lang="en-GB" sz="2000" dirty="0">
                <a:latin typeface="Arial" panose="020B0604020202020204" pitchFamily="34" charset="0"/>
                <a:ea typeface="Calibri" panose="020F0502020204030204" pitchFamily="34" charset="0"/>
                <a:cs typeface="Times New Roman" panose="02020603050405020304" pitchFamily="18" charset="0"/>
              </a:rPr>
              <a:t>Link with local voluntary sector organisations – they may know of volunteers looking to move into paid work</a:t>
            </a:r>
          </a:p>
          <a:p>
            <a:pPr marL="257175" indent="-257175">
              <a:buFontTx/>
              <a:buChar char="-"/>
            </a:pPr>
            <a:r>
              <a:rPr lang="en-GB" sz="2000" dirty="0">
                <a:latin typeface="Arial" panose="020B0604020202020204" pitchFamily="34" charset="0"/>
                <a:ea typeface="Calibri" panose="020F0502020204030204" pitchFamily="34" charset="0"/>
                <a:cs typeface="Times New Roman" panose="02020603050405020304" pitchFamily="18" charset="0"/>
              </a:rPr>
              <a:t>Speak to your </a:t>
            </a:r>
            <a:r>
              <a:rPr lang="en-GB" sz="2000" dirty="0">
                <a:latin typeface="Arial" panose="020B0604020202020204" pitchFamily="34" charset="0"/>
                <a:ea typeface="Calibri" panose="020F0502020204030204" pitchFamily="34" charset="0"/>
                <a:cs typeface="Times New Roman" panose="02020603050405020304" pitchFamily="18" charset="0"/>
                <a:hlinkClick r:id="rId5"/>
              </a:rPr>
              <a:t>Locality Manager</a:t>
            </a:r>
            <a:r>
              <a:rPr lang="en-GB" sz="2000" dirty="0">
                <a:latin typeface="Arial" panose="020B0604020202020204" pitchFamily="34" charset="0"/>
                <a:ea typeface="Calibri" panose="020F0502020204030204" pitchFamily="34" charset="0"/>
                <a:cs typeface="Times New Roman" panose="02020603050405020304" pitchFamily="18" charset="0"/>
              </a:rPr>
              <a:t> to find out about local initiatives i.e. Proud to Care London </a:t>
            </a:r>
          </a:p>
          <a:p>
            <a:pPr marL="257175" indent="-257175">
              <a:buFontTx/>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Attend some sessions to boost your ideas: </a:t>
            </a:r>
          </a:p>
          <a:p>
            <a:pPr marL="342900" lvl="1" indent="0">
              <a:lnSpc>
                <a:spcPct val="107000"/>
              </a:lnSpc>
              <a:buNone/>
            </a:pPr>
            <a:r>
              <a:rPr lang="en-GB" sz="2000" dirty="0">
                <a:latin typeface="Arial" panose="020B0604020202020204" pitchFamily="34" charset="0"/>
                <a:ea typeface="Calibri" panose="020F0502020204030204" pitchFamily="34" charset="0"/>
                <a:cs typeface="Times New Roman" panose="02020603050405020304" pitchFamily="18" charset="0"/>
              </a:rPr>
              <a:t>Skills for Care </a:t>
            </a:r>
            <a:r>
              <a:rPr lang="en-GB" sz="2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6"/>
              </a:rPr>
              <a:t>Values Based Recruitment &amp; Retention Workshops</a:t>
            </a:r>
            <a:endParaRPr lang="en-GB" sz="2000" u="sng" dirty="0">
              <a:solidFill>
                <a:srgbClr val="0000FF"/>
              </a:solidFill>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655824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ED5B7-2219-49FF-84E0-46BC17F1A9D3}"/>
              </a:ext>
            </a:extLst>
          </p:cNvPr>
          <p:cNvSpPr>
            <a:spLocks noGrp="1"/>
          </p:cNvSpPr>
          <p:nvPr>
            <p:ph type="title"/>
          </p:nvPr>
        </p:nvSpPr>
        <p:spPr/>
        <p:txBody>
          <a:bodyPr/>
          <a:lstStyle/>
          <a:p>
            <a:r>
              <a:rPr lang="en-GB" dirty="0"/>
              <a:t>Using social media to support your service</a:t>
            </a:r>
          </a:p>
        </p:txBody>
      </p:sp>
      <p:sp>
        <p:nvSpPr>
          <p:cNvPr id="3" name="Text Placeholder 2">
            <a:extLst>
              <a:ext uri="{FF2B5EF4-FFF2-40B4-BE49-F238E27FC236}">
                <a16:creationId xmlns:a16="http://schemas.microsoft.com/office/drawing/2014/main" id="{A4C79255-6990-442A-8244-9EA481D484A6}"/>
              </a:ext>
            </a:extLst>
          </p:cNvPr>
          <p:cNvSpPr>
            <a:spLocks noGrp="1"/>
          </p:cNvSpPr>
          <p:nvPr>
            <p:ph type="body" sz="quarter" idx="11"/>
          </p:nvPr>
        </p:nvSpPr>
        <p:spPr>
          <a:xfrm>
            <a:off x="503647" y="1492242"/>
            <a:ext cx="7366964" cy="2992373"/>
          </a:xfrm>
        </p:spPr>
        <p:txBody>
          <a:bodyPr/>
          <a:lstStyle/>
          <a:p>
            <a:pPr algn="ctr"/>
            <a:endParaRPr lang="en-GB" sz="600" dirty="0">
              <a:solidFill>
                <a:srgbClr val="00B050"/>
              </a:solidFill>
            </a:endParaRPr>
          </a:p>
          <a:p>
            <a:r>
              <a:rPr lang="en-GB" sz="2200" dirty="0">
                <a:latin typeface="Arial" panose="020B0604020202020204" pitchFamily="34" charset="0"/>
                <a:ea typeface="Calibri" panose="020F0502020204030204" pitchFamily="34" charset="0"/>
              </a:rPr>
              <a:t>Skills for Care has developed some guidance to support employers to use social media to promote their service, particularly in relation to recruitment activity. </a:t>
            </a:r>
          </a:p>
        </p:txBody>
      </p:sp>
      <p:pic>
        <p:nvPicPr>
          <p:cNvPr id="4" name="Picture 3">
            <a:extLst>
              <a:ext uri="{FF2B5EF4-FFF2-40B4-BE49-F238E27FC236}">
                <a16:creationId xmlns:a16="http://schemas.microsoft.com/office/drawing/2014/main" id="{4AE64B95-8EC8-469E-81C9-E70A381D5B3B}"/>
              </a:ext>
            </a:extLst>
          </p:cNvPr>
          <p:cNvPicPr>
            <a:picLocks noChangeAspect="1"/>
          </p:cNvPicPr>
          <p:nvPr/>
        </p:nvPicPr>
        <p:blipFill>
          <a:blip r:embed="rId3"/>
          <a:stretch>
            <a:fillRect/>
          </a:stretch>
        </p:blipFill>
        <p:spPr>
          <a:xfrm rot="-780000">
            <a:off x="1241189" y="3159743"/>
            <a:ext cx="1270593" cy="1825865"/>
          </a:xfrm>
          <a:prstGeom prst="rect">
            <a:avLst/>
          </a:prstGeom>
        </p:spPr>
      </p:pic>
      <p:pic>
        <p:nvPicPr>
          <p:cNvPr id="5" name="Picture 4">
            <a:extLst>
              <a:ext uri="{FF2B5EF4-FFF2-40B4-BE49-F238E27FC236}">
                <a16:creationId xmlns:a16="http://schemas.microsoft.com/office/drawing/2014/main" id="{D1E4B6B2-3F5E-4AA8-BF6D-CFD5D0650833}"/>
              </a:ext>
            </a:extLst>
          </p:cNvPr>
          <p:cNvPicPr>
            <a:picLocks noChangeAspect="1"/>
          </p:cNvPicPr>
          <p:nvPr/>
        </p:nvPicPr>
        <p:blipFill>
          <a:blip r:embed="rId4"/>
          <a:stretch>
            <a:fillRect/>
          </a:stretch>
        </p:blipFill>
        <p:spPr>
          <a:xfrm>
            <a:off x="3535489" y="3040232"/>
            <a:ext cx="1303281" cy="1866137"/>
          </a:xfrm>
          <a:prstGeom prst="rect">
            <a:avLst/>
          </a:prstGeom>
        </p:spPr>
      </p:pic>
      <p:pic>
        <p:nvPicPr>
          <p:cNvPr id="6" name="Picture 5">
            <a:extLst>
              <a:ext uri="{FF2B5EF4-FFF2-40B4-BE49-F238E27FC236}">
                <a16:creationId xmlns:a16="http://schemas.microsoft.com/office/drawing/2014/main" id="{C21D82CA-14DC-4B46-A7B9-8212993C8765}"/>
              </a:ext>
            </a:extLst>
          </p:cNvPr>
          <p:cNvPicPr>
            <a:picLocks noChangeAspect="1"/>
          </p:cNvPicPr>
          <p:nvPr/>
        </p:nvPicPr>
        <p:blipFill>
          <a:blip r:embed="rId5"/>
          <a:stretch>
            <a:fillRect/>
          </a:stretch>
        </p:blipFill>
        <p:spPr>
          <a:xfrm rot="1200000">
            <a:off x="5635092" y="3115684"/>
            <a:ext cx="1303281" cy="1913981"/>
          </a:xfrm>
          <a:prstGeom prst="rect">
            <a:avLst/>
          </a:prstGeom>
        </p:spPr>
      </p:pic>
      <p:sp>
        <p:nvSpPr>
          <p:cNvPr id="7" name="TextBox 6">
            <a:extLst>
              <a:ext uri="{FF2B5EF4-FFF2-40B4-BE49-F238E27FC236}">
                <a16:creationId xmlns:a16="http://schemas.microsoft.com/office/drawing/2014/main" id="{0F93DAF5-F478-4AC4-B83D-3A3AE10C7203}"/>
              </a:ext>
            </a:extLst>
          </p:cNvPr>
          <p:cNvSpPr txBox="1"/>
          <p:nvPr/>
        </p:nvSpPr>
        <p:spPr>
          <a:xfrm>
            <a:off x="942917" y="5194827"/>
            <a:ext cx="7024994" cy="638636"/>
          </a:xfrm>
          <a:prstGeom prst="rect">
            <a:avLst/>
          </a:prstGeom>
          <a:noFill/>
        </p:spPr>
        <p:txBody>
          <a:bodyPr wrap="square" rtlCol="0">
            <a:spAutoFit/>
          </a:bodyPr>
          <a:lstStyle/>
          <a:p>
            <a:pPr algn="ctr" defTabSz="342900">
              <a:defRPr/>
            </a:pPr>
            <a:r>
              <a:rPr lang="en-GB" sz="2200" b="1" u="sng" dirty="0">
                <a:solidFill>
                  <a:srgbClr val="005EB8"/>
                </a:solidFill>
                <a:latin typeface="+mj-lt"/>
                <a:ea typeface="Calibri" panose="020F0502020204030204" pitchFamily="34" charset="0"/>
                <a:hlinkClick r:id="rId6">
                  <a:extLst>
                    <a:ext uri="{A12FA001-AC4F-418D-AE19-62706E023703}">
                      <ahyp:hlinkClr xmlns:ahyp="http://schemas.microsoft.com/office/drawing/2018/hyperlinkcolor" val="tx"/>
                    </a:ext>
                  </a:extLst>
                </a:hlinkClick>
              </a:rPr>
              <a:t>www.skillsforcare.org.uk/SocialMediaTips</a:t>
            </a:r>
            <a:r>
              <a:rPr lang="en-GB" sz="2200" b="1" dirty="0">
                <a:solidFill>
                  <a:srgbClr val="005EB8"/>
                </a:solidFill>
                <a:latin typeface="+mj-lt"/>
                <a:ea typeface="Calibri" panose="020F0502020204030204" pitchFamily="34" charset="0"/>
              </a:rPr>
              <a:t> </a:t>
            </a:r>
          </a:p>
          <a:p>
            <a:pPr defTabSz="342900">
              <a:defRPr/>
            </a:pPr>
            <a:endParaRPr lang="en-GB" sz="1350" dirty="0">
              <a:solidFill>
                <a:srgbClr val="000000"/>
              </a:solidFill>
              <a:latin typeface="Arial" panose="020B0604020202020204"/>
            </a:endParaRPr>
          </a:p>
        </p:txBody>
      </p:sp>
    </p:spTree>
    <p:extLst>
      <p:ext uri="{BB962C8B-B14F-4D97-AF65-F5344CB8AC3E}">
        <p14:creationId xmlns:p14="http://schemas.microsoft.com/office/powerpoint/2010/main" val="818764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151171E7-3DAC-408B-97B5-DD7B740B2E25}"/>
              </a:ext>
            </a:extLst>
          </p:cNvPr>
          <p:cNvSpPr txBox="1">
            <a:spLocks/>
          </p:cNvSpPr>
          <p:nvPr/>
        </p:nvSpPr>
        <p:spPr>
          <a:xfrm>
            <a:off x="445771" y="332032"/>
            <a:ext cx="6422354" cy="947078"/>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pPr defTabSz="685800">
              <a:defRPr/>
            </a:pPr>
            <a:r>
              <a:rPr lang="en-GB" sz="1500" dirty="0">
                <a:solidFill>
                  <a:srgbClr val="005EB8"/>
                </a:solidFill>
                <a:latin typeface="Arial" panose="020B0604020202020204"/>
              </a:rPr>
              <a:t> </a:t>
            </a:r>
            <a:br>
              <a:rPr lang="en-GB" sz="1500" dirty="0">
                <a:solidFill>
                  <a:srgbClr val="005EB8"/>
                </a:solidFill>
                <a:latin typeface="Arial" panose="020B0604020202020204"/>
              </a:rPr>
            </a:br>
            <a:r>
              <a:rPr lang="en-GB" sz="2400" dirty="0">
                <a:latin typeface="Arial" panose="020B0604020202020204"/>
              </a:rPr>
              <a:t>Care Friends – the employee referral app for social care</a:t>
            </a:r>
          </a:p>
        </p:txBody>
      </p:sp>
      <p:sp>
        <p:nvSpPr>
          <p:cNvPr id="7" name="Text Placeholder 3">
            <a:extLst>
              <a:ext uri="{FF2B5EF4-FFF2-40B4-BE49-F238E27FC236}">
                <a16:creationId xmlns:a16="http://schemas.microsoft.com/office/drawing/2014/main" id="{DC838B93-34BB-450A-BFBC-7BD54A2506E7}"/>
              </a:ext>
            </a:extLst>
          </p:cNvPr>
          <p:cNvSpPr txBox="1">
            <a:spLocks/>
          </p:cNvSpPr>
          <p:nvPr/>
        </p:nvSpPr>
        <p:spPr>
          <a:xfrm>
            <a:off x="1008966" y="1655338"/>
            <a:ext cx="6775436" cy="8387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750"/>
              </a:spcBef>
              <a:buNone/>
              <a:defRPr/>
            </a:pPr>
            <a:r>
              <a:rPr lang="en-GB" sz="2000" b="1" dirty="0">
                <a:solidFill>
                  <a:srgbClr val="0070C0"/>
                </a:solidFill>
                <a:latin typeface="Arial" panose="020B0604020202020204"/>
              </a:rPr>
              <a:t>Since its launch in June 2020, over 11,000 care workers have downloaded the app, there have been 160,313 job shares and 9,292 candidates have been generated.</a:t>
            </a:r>
            <a:endParaRPr lang="en-GB" sz="2000" b="1" dirty="0">
              <a:solidFill>
                <a:srgbClr val="005EB8"/>
              </a:solidFill>
              <a:latin typeface="Arial" panose="020B0604020202020204"/>
            </a:endParaRPr>
          </a:p>
          <a:p>
            <a:pPr marL="0" indent="0" defTabSz="685800">
              <a:spcBef>
                <a:spcPts val="0"/>
              </a:spcBef>
              <a:buNone/>
              <a:defRPr/>
            </a:pPr>
            <a:endParaRPr lang="en-GB" sz="1650" dirty="0">
              <a:solidFill>
                <a:srgbClr val="000000"/>
              </a:solidFill>
              <a:latin typeface="Arial" panose="020B0604020202020204"/>
            </a:endParaRPr>
          </a:p>
        </p:txBody>
      </p:sp>
      <p:pic>
        <p:nvPicPr>
          <p:cNvPr id="4" name="Picture 3" descr="A close up of a phone&#10;&#10;Description automatically generated">
            <a:extLst>
              <a:ext uri="{FF2B5EF4-FFF2-40B4-BE49-F238E27FC236}">
                <a16:creationId xmlns:a16="http://schemas.microsoft.com/office/drawing/2014/main" id="{89DA76D1-2FF3-0341-9B40-2CDE4F3D5734}"/>
              </a:ext>
            </a:extLst>
          </p:cNvPr>
          <p:cNvPicPr>
            <a:picLocks noChangeAspect="1"/>
          </p:cNvPicPr>
          <p:nvPr/>
        </p:nvPicPr>
        <p:blipFill rotWithShape="1">
          <a:blip r:embed="rId3"/>
          <a:srcRect l="29623" r="30266"/>
          <a:stretch/>
        </p:blipFill>
        <p:spPr>
          <a:xfrm>
            <a:off x="6655526" y="2870333"/>
            <a:ext cx="1007766" cy="1884357"/>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5BB17769-6470-A846-B1C9-6D88640D2241}"/>
              </a:ext>
            </a:extLst>
          </p:cNvPr>
          <p:cNvPicPr>
            <a:picLocks noChangeAspect="1"/>
          </p:cNvPicPr>
          <p:nvPr/>
        </p:nvPicPr>
        <p:blipFill>
          <a:blip r:embed="rId4"/>
          <a:stretch>
            <a:fillRect/>
          </a:stretch>
        </p:blipFill>
        <p:spPr>
          <a:xfrm>
            <a:off x="6579962" y="4885879"/>
            <a:ext cx="1007766" cy="506153"/>
          </a:xfrm>
          <a:prstGeom prst="rect">
            <a:avLst/>
          </a:prstGeom>
        </p:spPr>
      </p:pic>
      <p:sp>
        <p:nvSpPr>
          <p:cNvPr id="17" name="TextBox 16">
            <a:extLst>
              <a:ext uri="{FF2B5EF4-FFF2-40B4-BE49-F238E27FC236}">
                <a16:creationId xmlns:a16="http://schemas.microsoft.com/office/drawing/2014/main" id="{C7D873F5-6331-4151-A7B4-78876EF54F4D}"/>
              </a:ext>
            </a:extLst>
          </p:cNvPr>
          <p:cNvSpPr txBox="1"/>
          <p:nvPr/>
        </p:nvSpPr>
        <p:spPr>
          <a:xfrm>
            <a:off x="1124712" y="3069157"/>
            <a:ext cx="5296825" cy="4139595"/>
          </a:xfrm>
          <a:prstGeom prst="rect">
            <a:avLst/>
          </a:prstGeom>
          <a:noFill/>
        </p:spPr>
        <p:txBody>
          <a:bodyPr wrap="square" rtlCol="0">
            <a:spAutoFit/>
          </a:bodyPr>
          <a:lstStyle/>
          <a:p>
            <a:pPr defTabSz="342900">
              <a:buClr>
                <a:srgbClr val="E87722"/>
              </a:buClr>
              <a:defRPr/>
            </a:pPr>
            <a:r>
              <a:rPr lang="en-GB" sz="2000" b="1" dirty="0">
                <a:solidFill>
                  <a:srgbClr val="000000"/>
                </a:solidFill>
                <a:latin typeface="Arial" panose="020B0604020202020204"/>
              </a:rPr>
              <a:t>How does it work?</a:t>
            </a:r>
          </a:p>
          <a:p>
            <a:pPr marL="214313" indent="-214313" defTabSz="342900">
              <a:buClr>
                <a:srgbClr val="E87722"/>
              </a:buClr>
              <a:buFont typeface="Wingdings" panose="05000000000000000000" pitchFamily="2" charset="2"/>
              <a:buChar char="§"/>
              <a:defRPr/>
            </a:pPr>
            <a:r>
              <a:rPr lang="en-GB" sz="2000" dirty="0">
                <a:solidFill>
                  <a:srgbClr val="000000"/>
                </a:solidFill>
                <a:latin typeface="Arial" panose="020B0604020202020204"/>
              </a:rPr>
              <a:t>Add job vacancies from the Care Friends portal</a:t>
            </a:r>
          </a:p>
          <a:p>
            <a:pPr marL="214313" indent="-214313" defTabSz="342900">
              <a:buClr>
                <a:srgbClr val="E87722"/>
              </a:buClr>
              <a:buFont typeface="Wingdings" panose="05000000000000000000" pitchFamily="2" charset="2"/>
              <a:buChar char="§"/>
              <a:defRPr/>
            </a:pPr>
            <a:r>
              <a:rPr lang="en-GB" sz="2000" dirty="0">
                <a:solidFill>
                  <a:srgbClr val="000000"/>
                </a:solidFill>
                <a:latin typeface="Arial" panose="020B0604020202020204"/>
              </a:rPr>
              <a:t>Employees see job vacancies in app and share with their friends and contacts</a:t>
            </a:r>
          </a:p>
          <a:p>
            <a:pPr marL="214313" indent="-214313" defTabSz="342900">
              <a:buClr>
                <a:srgbClr val="E87722"/>
              </a:buClr>
              <a:buFont typeface="Wingdings" panose="05000000000000000000" pitchFamily="2" charset="2"/>
              <a:buChar char="§"/>
              <a:defRPr/>
            </a:pPr>
            <a:r>
              <a:rPr lang="en-GB" sz="2000" dirty="0">
                <a:solidFill>
                  <a:srgbClr val="000000"/>
                </a:solidFill>
                <a:latin typeface="Arial" panose="020B0604020202020204"/>
              </a:rPr>
              <a:t>Track progress of candidates through portal. </a:t>
            </a:r>
          </a:p>
          <a:p>
            <a:pPr marL="214313" indent="-214313" defTabSz="342900">
              <a:buClr>
                <a:srgbClr val="E87722"/>
              </a:buClr>
              <a:buFont typeface="Wingdings" panose="05000000000000000000" pitchFamily="2" charset="2"/>
              <a:buChar char="§"/>
              <a:defRPr/>
            </a:pPr>
            <a:endParaRPr lang="en-GB" sz="2000" dirty="0">
              <a:solidFill>
                <a:srgbClr val="000000"/>
              </a:solidFill>
              <a:latin typeface="Arial" panose="020B0604020202020204"/>
            </a:endParaRPr>
          </a:p>
          <a:p>
            <a:pPr defTabSz="342900">
              <a:buClr>
                <a:srgbClr val="E87722"/>
              </a:buClr>
              <a:defRPr/>
            </a:pPr>
            <a:r>
              <a:rPr lang="en-GB" sz="2000" b="1" dirty="0">
                <a:solidFill>
                  <a:srgbClr val="005EB8"/>
                </a:solidFill>
                <a:latin typeface="Arial" panose="020B0604020202020204"/>
              </a:rPr>
              <a:t>For more information visit: </a:t>
            </a:r>
            <a:r>
              <a:rPr lang="en-GB" sz="2000" b="1" dirty="0">
                <a:solidFill>
                  <a:srgbClr val="005EB8"/>
                </a:solidFill>
                <a:latin typeface="Arial" panose="020B0604020202020204"/>
                <a:hlinkClick r:id="rId5"/>
              </a:rPr>
              <a:t>www.carefriends.co.uk</a:t>
            </a:r>
            <a:endParaRPr lang="en-GB" sz="2000" b="1" dirty="0">
              <a:solidFill>
                <a:srgbClr val="005EB8"/>
              </a:solidFill>
              <a:latin typeface="Arial" panose="020B0604020202020204"/>
            </a:endParaRPr>
          </a:p>
          <a:p>
            <a:pPr defTabSz="342900">
              <a:buClr>
                <a:srgbClr val="E87722"/>
              </a:buClr>
              <a:defRPr/>
            </a:pPr>
            <a:endParaRPr lang="en-GB" sz="1650" b="1" dirty="0">
              <a:solidFill>
                <a:srgbClr val="005EB8"/>
              </a:solidFill>
              <a:latin typeface="Arial" panose="020B0604020202020204"/>
            </a:endParaRPr>
          </a:p>
          <a:p>
            <a:pPr defTabSz="342900">
              <a:buClr>
                <a:srgbClr val="E87722"/>
              </a:buClr>
              <a:defRPr/>
            </a:pPr>
            <a:endParaRPr lang="en-GB" sz="1650" b="1" dirty="0">
              <a:solidFill>
                <a:srgbClr val="005EB8"/>
              </a:solidFill>
              <a:latin typeface="Arial" panose="020B0604020202020204"/>
            </a:endParaRPr>
          </a:p>
          <a:p>
            <a:pPr defTabSz="342900">
              <a:buClr>
                <a:srgbClr val="E87722"/>
              </a:buClr>
              <a:defRPr/>
            </a:pPr>
            <a:endParaRPr lang="en-GB" sz="1500" dirty="0">
              <a:solidFill>
                <a:srgbClr val="000000"/>
              </a:solidFill>
              <a:latin typeface="Arial" panose="020B0604020202020204"/>
            </a:endParaRPr>
          </a:p>
          <a:p>
            <a:pPr marL="214313" indent="-214313" defTabSz="342900">
              <a:buClr>
                <a:srgbClr val="E87722"/>
              </a:buClr>
              <a:buFont typeface="Wingdings" panose="05000000000000000000" pitchFamily="2" charset="2"/>
              <a:buChar char="§"/>
              <a:defRPr/>
            </a:pPr>
            <a:endParaRPr lang="en-GB" sz="1500" dirty="0">
              <a:solidFill>
                <a:srgbClr val="000000"/>
              </a:solidFill>
              <a:latin typeface="Arial" panose="020B0604020202020204"/>
            </a:endParaRPr>
          </a:p>
        </p:txBody>
      </p:sp>
    </p:spTree>
    <p:extLst>
      <p:ext uri="{BB962C8B-B14F-4D97-AF65-F5344CB8AC3E}">
        <p14:creationId xmlns:p14="http://schemas.microsoft.com/office/powerpoint/2010/main" val="3200445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F0E0-F40F-4A87-AF33-BE074BEC8BDE}"/>
              </a:ext>
            </a:extLst>
          </p:cNvPr>
          <p:cNvSpPr>
            <a:spLocks noGrp="1"/>
          </p:cNvSpPr>
          <p:nvPr>
            <p:ph type="title"/>
          </p:nvPr>
        </p:nvSpPr>
        <p:spPr/>
        <p:txBody>
          <a:bodyPr/>
          <a:lstStyle/>
          <a:p>
            <a:r>
              <a:rPr lang="en-GB" dirty="0"/>
              <a:t>Recruitment: </a:t>
            </a:r>
            <a:r>
              <a:rPr lang="en-US" dirty="0">
                <a:solidFill>
                  <a:srgbClr val="FF0000"/>
                </a:solidFill>
              </a:rPr>
              <a:t>How do we attract more and better quality applications </a:t>
            </a:r>
            <a:r>
              <a:rPr lang="en-US" dirty="0"/>
              <a:t>which progress to employment?</a:t>
            </a:r>
            <a:endParaRPr lang="en-GB" dirty="0"/>
          </a:p>
        </p:txBody>
      </p:sp>
      <p:sp>
        <p:nvSpPr>
          <p:cNvPr id="3" name="Text Placeholder 2">
            <a:extLst>
              <a:ext uri="{FF2B5EF4-FFF2-40B4-BE49-F238E27FC236}">
                <a16:creationId xmlns:a16="http://schemas.microsoft.com/office/drawing/2014/main" id="{EAB6855B-0D99-4F83-87BF-BB0B0294C750}"/>
              </a:ext>
            </a:extLst>
          </p:cNvPr>
          <p:cNvSpPr>
            <a:spLocks noGrp="1"/>
          </p:cNvSpPr>
          <p:nvPr>
            <p:ph type="body" sz="quarter" idx="11"/>
          </p:nvPr>
        </p:nvSpPr>
        <p:spPr>
          <a:xfrm>
            <a:off x="170961" y="1744223"/>
            <a:ext cx="7366964" cy="2992373"/>
          </a:xfrm>
        </p:spPr>
        <p:txBody>
          <a:bodyPr/>
          <a:lstStyle/>
          <a:p>
            <a:pPr marL="728663" lvl="1" indent="-214313"/>
            <a:r>
              <a:rPr lang="en-GB" sz="2000" dirty="0"/>
              <a:t>Promote what your organisation does well</a:t>
            </a:r>
          </a:p>
          <a:p>
            <a:pPr marL="728663" lvl="1" indent="-214313"/>
            <a:r>
              <a:rPr lang="en-GB" sz="2000" dirty="0"/>
              <a:t>Be clear about the job - and benefits of working for you (training, structured inductions, flexibility, progression)</a:t>
            </a:r>
          </a:p>
          <a:p>
            <a:pPr marL="728663" lvl="1" indent="-214313"/>
            <a:r>
              <a:rPr lang="en-GB" sz="2000" dirty="0"/>
              <a:t>Think about your job titles – do they really reflect the work people do?</a:t>
            </a:r>
          </a:p>
          <a:p>
            <a:pPr marL="728663" lvl="1" indent="-214313"/>
            <a:r>
              <a:rPr lang="en-GB" sz="2000" dirty="0"/>
              <a:t>Enhance your approach to </a:t>
            </a:r>
            <a:r>
              <a:rPr lang="en-GB" sz="2000" dirty="0">
                <a:hlinkClick r:id="rId3"/>
              </a:rPr>
              <a:t>Values-Based Recruitment</a:t>
            </a:r>
            <a:endParaRPr lang="en-GB" sz="2000" dirty="0"/>
          </a:p>
          <a:p>
            <a:pPr marL="728663" lvl="1" indent="-214313"/>
            <a:r>
              <a:rPr lang="en-GB" sz="2000" dirty="0"/>
              <a:t>Think about whether you’re ruling applicants out unnecessarily by asking for qualifications and previous experience</a:t>
            </a:r>
          </a:p>
          <a:p>
            <a:pPr marL="728663" lvl="1" indent="-214313"/>
            <a:r>
              <a:rPr lang="en-GB" sz="2000" dirty="0"/>
              <a:t>Sharpen up your recruitment message and adverts</a:t>
            </a:r>
          </a:p>
          <a:p>
            <a:pPr marL="728663" lvl="1" indent="-214313"/>
            <a:r>
              <a:rPr lang="en-GB" sz="2000" dirty="0"/>
              <a:t>Be responsive and professional with applicants, explain the process and timelines</a:t>
            </a:r>
          </a:p>
          <a:p>
            <a:pPr marL="728663" lvl="1" indent="-214313"/>
            <a:r>
              <a:rPr lang="en-GB" sz="2000" dirty="0"/>
              <a:t>Revisit application forms – reduce length; look into whether applications can be made via mobile phone</a:t>
            </a:r>
          </a:p>
          <a:p>
            <a:pPr marL="257175" indent="-257175">
              <a:buFont typeface="Arial" panose="020B0604020202020204" pitchFamily="34" charset="0"/>
              <a:buChar char="•"/>
            </a:pPr>
            <a:endParaRPr lang="en-GB" dirty="0"/>
          </a:p>
        </p:txBody>
      </p:sp>
    </p:spTree>
    <p:extLst>
      <p:ext uri="{BB962C8B-B14F-4D97-AF65-F5344CB8AC3E}">
        <p14:creationId xmlns:p14="http://schemas.microsoft.com/office/powerpoint/2010/main" val="1337582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D1E00-222C-459A-8F43-73A2E5979A7A}"/>
              </a:ext>
            </a:extLst>
          </p:cNvPr>
          <p:cNvSpPr>
            <a:spLocks noGrp="1"/>
          </p:cNvSpPr>
          <p:nvPr>
            <p:ph type="title"/>
          </p:nvPr>
        </p:nvSpPr>
        <p:spPr/>
        <p:txBody>
          <a:bodyPr/>
          <a:lstStyle/>
          <a:p>
            <a:r>
              <a:rPr lang="en-GB" dirty="0"/>
              <a:t>Recruitment resources</a:t>
            </a:r>
          </a:p>
        </p:txBody>
      </p:sp>
      <p:sp>
        <p:nvSpPr>
          <p:cNvPr id="3" name="Text Placeholder 2">
            <a:extLst>
              <a:ext uri="{FF2B5EF4-FFF2-40B4-BE49-F238E27FC236}">
                <a16:creationId xmlns:a16="http://schemas.microsoft.com/office/drawing/2014/main" id="{9566BB97-5DFB-4422-A892-1B2623D481DF}"/>
              </a:ext>
            </a:extLst>
          </p:cNvPr>
          <p:cNvSpPr>
            <a:spLocks noGrp="1"/>
          </p:cNvSpPr>
          <p:nvPr>
            <p:ph type="body" sz="quarter" idx="11"/>
          </p:nvPr>
        </p:nvSpPr>
        <p:spPr/>
        <p:txBody>
          <a:bodyPr/>
          <a:lstStyle/>
          <a:p>
            <a:r>
              <a:rPr lang="en-GB" sz="2000" dirty="0">
                <a:hlinkClick r:id="rId2"/>
              </a:rPr>
              <a:t>https://www.skillsforcare.org.uk/Recruitment-support/Attracting-people/International-recruitment.aspx</a:t>
            </a:r>
            <a:endParaRPr lang="en-GB" sz="2000" dirty="0"/>
          </a:p>
          <a:p>
            <a:endParaRPr lang="en-GB" dirty="0"/>
          </a:p>
          <a:p>
            <a:r>
              <a:rPr lang="en-GB" b="1" dirty="0"/>
              <a:t>On this link you will find:</a:t>
            </a:r>
          </a:p>
          <a:p>
            <a:pPr marL="285750" indent="-285750">
              <a:buFont typeface="Arial" panose="020B0604020202020204" pitchFamily="34" charset="0"/>
              <a:buChar char="•"/>
            </a:pPr>
            <a:r>
              <a:rPr lang="en-GB" sz="2800" b="1" dirty="0">
                <a:solidFill>
                  <a:schemeClr val="accent1">
                    <a:lumMod val="75000"/>
                  </a:schemeClr>
                </a:solidFill>
              </a:rPr>
              <a:t>Recruitment planning</a:t>
            </a:r>
          </a:p>
          <a:p>
            <a:pPr marL="285750" indent="-285750">
              <a:buFont typeface="Arial" panose="020B0604020202020204" pitchFamily="34" charset="0"/>
              <a:buChar char="•"/>
            </a:pPr>
            <a:r>
              <a:rPr lang="en-GB" sz="2800" b="1" dirty="0">
                <a:solidFill>
                  <a:schemeClr val="accent1">
                    <a:lumMod val="75000"/>
                  </a:schemeClr>
                </a:solidFill>
              </a:rPr>
              <a:t>Attracting People</a:t>
            </a:r>
          </a:p>
          <a:p>
            <a:pPr marL="285750" indent="-285750">
              <a:buFont typeface="Arial" panose="020B0604020202020204" pitchFamily="34" charset="0"/>
              <a:buChar char="•"/>
            </a:pPr>
            <a:r>
              <a:rPr lang="en-GB" sz="2800" b="1" dirty="0">
                <a:solidFill>
                  <a:schemeClr val="accent1">
                    <a:lumMod val="75000"/>
                  </a:schemeClr>
                </a:solidFill>
              </a:rPr>
              <a:t>Application and selection process</a:t>
            </a:r>
          </a:p>
          <a:p>
            <a:pPr marL="285750" indent="-285750">
              <a:buFont typeface="Arial" panose="020B0604020202020204" pitchFamily="34" charset="0"/>
              <a:buChar char="•"/>
            </a:pPr>
            <a:r>
              <a:rPr lang="en-GB" sz="2800" b="1" dirty="0">
                <a:solidFill>
                  <a:schemeClr val="accent1">
                    <a:lumMod val="75000"/>
                  </a:schemeClr>
                </a:solidFill>
              </a:rPr>
              <a:t>Retaining your workforce</a:t>
            </a:r>
          </a:p>
          <a:p>
            <a:pPr marL="285750" indent="-285750">
              <a:buFont typeface="Arial" panose="020B0604020202020204" pitchFamily="34" charset="0"/>
              <a:buChar char="•"/>
            </a:pPr>
            <a:r>
              <a:rPr lang="en-GB" sz="2800" b="1" dirty="0">
                <a:solidFill>
                  <a:schemeClr val="accent1">
                    <a:lumMod val="75000"/>
                  </a:schemeClr>
                </a:solidFill>
              </a:rPr>
              <a:t>Workshops and seminars</a:t>
            </a:r>
          </a:p>
        </p:txBody>
      </p:sp>
      <p:sp>
        <p:nvSpPr>
          <p:cNvPr id="4" name="Text Placeholder 3">
            <a:extLst>
              <a:ext uri="{FF2B5EF4-FFF2-40B4-BE49-F238E27FC236}">
                <a16:creationId xmlns:a16="http://schemas.microsoft.com/office/drawing/2014/main" id="{324C3DE2-7830-48BC-A16D-76344AF1AC9F}"/>
              </a:ext>
            </a:extLst>
          </p:cNvPr>
          <p:cNvSpPr>
            <a:spLocks noGrp="1"/>
          </p:cNvSpPr>
          <p:nvPr>
            <p:ph type="body" sz="quarter" idx="12"/>
          </p:nvPr>
        </p:nvSpPr>
        <p:spPr/>
        <p:txBody>
          <a:bodyPr/>
          <a:lstStyle/>
          <a:p>
            <a:r>
              <a:rPr lang="en-GB" dirty="0"/>
              <a:t>Skills for Care Website</a:t>
            </a:r>
          </a:p>
        </p:txBody>
      </p:sp>
    </p:spTree>
    <p:extLst>
      <p:ext uri="{BB962C8B-B14F-4D97-AF65-F5344CB8AC3E}">
        <p14:creationId xmlns:p14="http://schemas.microsoft.com/office/powerpoint/2010/main" val="2099519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7D6D2-F18B-4B7D-BD9B-FD929BCC3B75}"/>
              </a:ext>
            </a:extLst>
          </p:cNvPr>
          <p:cNvSpPr>
            <a:spLocks noGrp="1"/>
          </p:cNvSpPr>
          <p:nvPr>
            <p:ph type="title"/>
          </p:nvPr>
        </p:nvSpPr>
        <p:spPr>
          <a:xfrm>
            <a:off x="1800224" y="273066"/>
            <a:ext cx="5660119" cy="1292662"/>
          </a:xfrm>
        </p:spPr>
        <p:txBody>
          <a:bodyPr/>
          <a:lstStyle/>
          <a:p>
            <a:r>
              <a:rPr lang="en-GB" sz="3600" dirty="0">
                <a:latin typeface="Arial" panose="020B0604020202020204" pitchFamily="34" charset="0"/>
                <a:cs typeface="Arial" panose="020B0604020202020204" pitchFamily="34" charset="0"/>
              </a:rPr>
              <a:t>ASC-WDS Benefits Bundle – new discounts added</a:t>
            </a:r>
          </a:p>
        </p:txBody>
      </p:sp>
      <p:sp>
        <p:nvSpPr>
          <p:cNvPr id="3" name="Rectangle 2">
            <a:extLst>
              <a:ext uri="{FF2B5EF4-FFF2-40B4-BE49-F238E27FC236}">
                <a16:creationId xmlns:a16="http://schemas.microsoft.com/office/drawing/2014/main" id="{E53B9323-2150-4A56-B4F4-BF303AEFBF94}"/>
              </a:ext>
            </a:extLst>
          </p:cNvPr>
          <p:cNvSpPr/>
          <p:nvPr/>
        </p:nvSpPr>
        <p:spPr>
          <a:xfrm>
            <a:off x="295935" y="1779315"/>
            <a:ext cx="8688154" cy="1292662"/>
          </a:xfrm>
          <a:prstGeom prst="rect">
            <a:avLst/>
          </a:prstGeom>
        </p:spPr>
        <p:txBody>
          <a:bodyPr wrap="square">
            <a:spAutoFit/>
          </a:bodyPr>
          <a:lstStyle/>
          <a:p>
            <a:pPr marL="285750" lvl="0" indent="-285750">
              <a:buClr>
                <a:srgbClr val="E87722"/>
              </a:buClr>
              <a:buFont typeface="Wingdings" panose="05000000000000000000" pitchFamily="2" charset="2"/>
              <a:buChar char="§"/>
            </a:pPr>
            <a:endParaRPr lang="en-GB" sz="2000" dirty="0"/>
          </a:p>
          <a:p>
            <a:endParaRPr lang="en-GB" sz="2000" dirty="0"/>
          </a:p>
          <a:p>
            <a:pPr marL="342900" lvl="0" indent="-342900">
              <a:buFont typeface="Wingdings" panose="05000000000000000000" pitchFamily="2" charset="2"/>
              <a:buChar char="§"/>
            </a:pPr>
            <a:endParaRPr lang="en-GB" sz="2000" dirty="0"/>
          </a:p>
          <a:p>
            <a:endParaRPr lang="en-GB" dirty="0">
              <a:latin typeface="+mj-lt"/>
            </a:endParaRPr>
          </a:p>
        </p:txBody>
      </p:sp>
      <p:sp>
        <p:nvSpPr>
          <p:cNvPr id="5" name="Text Placeholder 3">
            <a:extLst>
              <a:ext uri="{FF2B5EF4-FFF2-40B4-BE49-F238E27FC236}">
                <a16:creationId xmlns:a16="http://schemas.microsoft.com/office/drawing/2014/main" id="{50C4C528-9723-4C39-AC7E-44AD62C09F23}"/>
              </a:ext>
            </a:extLst>
          </p:cNvPr>
          <p:cNvSpPr txBox="1">
            <a:spLocks/>
          </p:cNvSpPr>
          <p:nvPr/>
        </p:nvSpPr>
        <p:spPr>
          <a:xfrm>
            <a:off x="357830" y="1991087"/>
            <a:ext cx="8786170" cy="49850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solidFill>
                  <a:srgbClr val="005EB8"/>
                </a:solidFill>
                <a:effectLst/>
                <a:latin typeface="Arial" panose="020B0604020202020204" pitchFamily="34" charset="0"/>
                <a:ea typeface="Calibri" panose="020F0502020204030204" pitchFamily="34" charset="0"/>
                <a:cs typeface="Times New Roman" panose="02020603050405020304" pitchFamily="18" charset="0"/>
              </a:rPr>
              <a:t>The ASC-WDS Benefits Bundle is available to all new and existing users of the service, and it offers access to special offers and discounts across our products.</a:t>
            </a:r>
            <a:endParaRPr lang="en-GB" sz="2200" b="1" dirty="0">
              <a:solidFill>
                <a:srgbClr val="005EB8"/>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800" dirty="0">
              <a:solidFill>
                <a:srgbClr val="4D4D4D"/>
              </a:solidFill>
            </a:endParaRPr>
          </a:p>
          <a:p>
            <a:pPr marL="0" indent="0" defTabSz="457200">
              <a:lnSpc>
                <a:spcPct val="100000"/>
              </a:lnSpc>
              <a:spcBef>
                <a:spcPts val="0"/>
              </a:spcBef>
              <a:buClr>
                <a:srgbClr val="E87722"/>
              </a:buClr>
              <a:buNone/>
            </a:pPr>
            <a:r>
              <a:rPr lang="en-GB" sz="2000" b="1" dirty="0">
                <a:effectLst/>
                <a:latin typeface="Arial" panose="020B0604020202020204" pitchFamily="34" charset="0"/>
                <a:ea typeface="Calibri" panose="020F0502020204030204" pitchFamily="34" charset="0"/>
              </a:rPr>
              <a:t>The first of our Skills for Care endorsed training providers have added their support to the Benefits Bundle with offers that will allow care providers to save on training for their staff</a:t>
            </a:r>
            <a:r>
              <a:rPr lang="en-GB" sz="2000" dirty="0">
                <a:effectLst/>
                <a:latin typeface="Arial" panose="020B0604020202020204" pitchFamily="34" charset="0"/>
                <a:ea typeface="Calibri" panose="020F0502020204030204" pitchFamily="34" charset="0"/>
              </a:rPr>
              <a:t>.</a:t>
            </a:r>
            <a:endParaRPr lang="en-GB" sz="2000" b="1" dirty="0">
              <a:effectLst/>
              <a:latin typeface="Arial" panose="020B0604020202020204" pitchFamily="34" charset="0"/>
              <a:ea typeface="Calibri" panose="020F0502020204030204" pitchFamily="34" charset="0"/>
            </a:endParaRPr>
          </a:p>
          <a:p>
            <a:pPr marL="285750" indent="-285750" defTabSz="457200">
              <a:lnSpc>
                <a:spcPct val="100000"/>
              </a:lnSpc>
              <a:spcBef>
                <a:spcPts val="0"/>
              </a:spcBef>
              <a:buClr>
                <a:srgbClr val="E87722"/>
              </a:buClr>
              <a:buFont typeface="Wingdings" panose="05000000000000000000" pitchFamily="2" charset="2"/>
              <a:buChar char="§"/>
            </a:pPr>
            <a:r>
              <a:rPr lang="en-GB" sz="2000" dirty="0">
                <a:effectLst/>
                <a:latin typeface="Arial" panose="020B0604020202020204" pitchFamily="34" charset="0"/>
                <a:ea typeface="Calibri" panose="020F0502020204030204" pitchFamily="34" charset="0"/>
              </a:rPr>
              <a:t>Coleman Training and Consultancy,</a:t>
            </a:r>
          </a:p>
          <a:p>
            <a:pPr marL="285750" indent="-285750" defTabSz="457200">
              <a:lnSpc>
                <a:spcPct val="100000"/>
              </a:lnSpc>
              <a:spcBef>
                <a:spcPts val="0"/>
              </a:spcBef>
              <a:buClr>
                <a:srgbClr val="E87722"/>
              </a:buClr>
              <a:buFont typeface="Wingdings" panose="05000000000000000000" pitchFamily="2" charset="2"/>
              <a:buChar char="§"/>
            </a:pPr>
            <a:r>
              <a:rPr lang="en-GB" sz="2000" dirty="0">
                <a:effectLst/>
                <a:latin typeface="Arial" panose="020B0604020202020204" pitchFamily="34" charset="0"/>
                <a:ea typeface="Calibri" panose="020F0502020204030204" pitchFamily="34" charset="0"/>
              </a:rPr>
              <a:t>The National Activity Providers Association (NAPA)</a:t>
            </a:r>
          </a:p>
          <a:p>
            <a:pPr marL="285750" indent="-285750" defTabSz="457200">
              <a:lnSpc>
                <a:spcPct val="100000"/>
              </a:lnSpc>
              <a:spcBef>
                <a:spcPts val="0"/>
              </a:spcBef>
              <a:buClr>
                <a:srgbClr val="E87722"/>
              </a:buClr>
              <a:buFont typeface="Wingdings" panose="05000000000000000000" pitchFamily="2" charset="2"/>
              <a:buChar char="§"/>
            </a:pPr>
            <a:r>
              <a:rPr lang="en-GB" sz="2000" dirty="0">
                <a:solidFill>
                  <a:srgbClr val="000000"/>
                </a:solidFill>
                <a:effectLst/>
                <a:latin typeface="Arial" panose="020B0604020202020204" pitchFamily="34" charset="0"/>
                <a:ea typeface="Calibri" panose="020F0502020204030204" pitchFamily="34" charset="0"/>
              </a:rPr>
              <a:t>The Medication Training Company.</a:t>
            </a:r>
            <a:endParaRPr lang="en-GB" sz="2000" dirty="0">
              <a:latin typeface="Arial" panose="020B0604020202020204" pitchFamily="34" charset="0"/>
              <a:ea typeface="Calibri" panose="020F0502020204030204" pitchFamily="34" charset="0"/>
            </a:endParaRPr>
          </a:p>
          <a:p>
            <a:pPr marL="0" indent="0" defTabSz="457200">
              <a:lnSpc>
                <a:spcPct val="100000"/>
              </a:lnSpc>
              <a:spcBef>
                <a:spcPts val="0"/>
              </a:spcBef>
              <a:buClr>
                <a:srgbClr val="E87722"/>
              </a:buClr>
              <a:buNone/>
            </a:pPr>
            <a:endParaRPr lang="en-GB" sz="2000" dirty="0">
              <a:latin typeface="Arial" panose="020B0604020202020204" pitchFamily="34" charset="0"/>
              <a:ea typeface="Calibri" panose="020F0502020204030204" pitchFamily="34" charset="0"/>
            </a:endParaRPr>
          </a:p>
          <a:p>
            <a:pPr marL="0" indent="0" defTabSz="457200">
              <a:lnSpc>
                <a:spcPct val="100000"/>
              </a:lnSpc>
              <a:spcBef>
                <a:spcPts val="0"/>
              </a:spcBef>
              <a:buClr>
                <a:srgbClr val="E87722"/>
              </a:buClr>
              <a:buNone/>
            </a:pPr>
            <a:r>
              <a:rPr lang="en-GB" sz="2000" dirty="0">
                <a:effectLst/>
                <a:latin typeface="Arial" panose="020B0604020202020204" pitchFamily="34" charset="0"/>
                <a:ea typeface="Times New Roman" panose="02020603050405020304" pitchFamily="18" charset="0"/>
              </a:rPr>
              <a:t>To find out more about the Benefits Bundle, learn more about the ASC-WDS service or create an account, visit our dedicated webpage</a:t>
            </a:r>
            <a:r>
              <a:rPr lang="en-GB" sz="2200" dirty="0">
                <a:effectLst/>
                <a:latin typeface="Arial" panose="020B0604020202020204" pitchFamily="34" charset="0"/>
                <a:ea typeface="Calibri" panose="020F0502020204030204" pitchFamily="34" charset="0"/>
              </a:rPr>
              <a:t>	</a:t>
            </a:r>
            <a:r>
              <a:rPr lang="en-GB" sz="2200" dirty="0">
                <a:solidFill>
                  <a:srgbClr val="505050"/>
                </a:solidFill>
                <a:effectLst/>
                <a:latin typeface="Arial" panose="020B0604020202020204" pitchFamily="34" charset="0"/>
                <a:ea typeface="Calibri" panose="020F0502020204030204" pitchFamily="34" charset="0"/>
              </a:rPr>
              <a:t> </a:t>
            </a:r>
          </a:p>
          <a:p>
            <a:pPr marL="0" indent="0" algn="ctr" defTabSz="457200">
              <a:lnSpc>
                <a:spcPct val="100000"/>
              </a:lnSpc>
              <a:spcBef>
                <a:spcPts val="0"/>
              </a:spcBef>
              <a:buClr>
                <a:srgbClr val="E87722"/>
              </a:buClr>
              <a:buNone/>
            </a:pPr>
            <a:r>
              <a:rPr lang="en-GB" sz="2200" b="1" u="sng" dirty="0">
                <a:solidFill>
                  <a:schemeClr val="accent1"/>
                </a:solidFill>
                <a:latin typeface="Arial" panose="020B0604020202020204" pitchFamily="34" charset="0"/>
                <a:ea typeface="Calibri" panose="020F0502020204030204" pitchFamily="34" charset="0"/>
                <a:hlinkClick r:id="rId3"/>
              </a:rPr>
              <a:t>www.skillsforcare.org.uk/ASCWDS</a:t>
            </a:r>
            <a:endParaRPr lang="en-GB" sz="2200" b="1" u="sng" dirty="0">
              <a:solidFill>
                <a:schemeClr val="accent1"/>
              </a:solidFill>
              <a:effectLst/>
              <a:latin typeface="Arial" panose="020B0604020202020204" pitchFamily="34" charset="0"/>
              <a:ea typeface="Calibri" panose="020F0502020204030204" pitchFamily="34" charset="0"/>
            </a:endParaRPr>
          </a:p>
          <a:p>
            <a:pPr marL="0" lvl="0" indent="0" defTabSz="457200">
              <a:lnSpc>
                <a:spcPct val="100000"/>
              </a:lnSpc>
              <a:spcBef>
                <a:spcPts val="0"/>
              </a:spcBef>
              <a:buClr>
                <a:srgbClr val="E87722"/>
              </a:buClr>
              <a:buNone/>
            </a:pPr>
            <a:endParaRPr lang="en-GB" sz="2000" dirty="0">
              <a:solidFill>
                <a:srgbClr val="505050"/>
              </a:solidFill>
              <a:latin typeface="Arial" panose="020B0604020202020204" pitchFamily="34" charset="0"/>
            </a:endParaRPr>
          </a:p>
          <a:p>
            <a:pPr marL="0" lvl="0" indent="0" defTabSz="457200">
              <a:lnSpc>
                <a:spcPct val="100000"/>
              </a:lnSpc>
              <a:spcBef>
                <a:spcPts val="0"/>
              </a:spcBef>
              <a:buClr>
                <a:srgbClr val="E87722"/>
              </a:buClr>
              <a:buNone/>
            </a:pPr>
            <a:endParaRPr lang="en-GB" sz="2000" dirty="0">
              <a:solidFill>
                <a:srgbClr val="000000"/>
              </a:solidFill>
            </a:endParaRPr>
          </a:p>
          <a:p>
            <a:pPr marL="0" lvl="0" indent="0" defTabSz="457200">
              <a:lnSpc>
                <a:spcPct val="100000"/>
              </a:lnSpc>
              <a:spcBef>
                <a:spcPts val="0"/>
              </a:spcBef>
              <a:buClr>
                <a:srgbClr val="E87722"/>
              </a:buClr>
              <a:buNone/>
            </a:pPr>
            <a:endParaRPr lang="en-GB" sz="2000" dirty="0">
              <a:solidFill>
                <a:srgbClr val="000000"/>
              </a:solidFill>
            </a:endParaRPr>
          </a:p>
          <a:p>
            <a:pPr marL="0" indent="0">
              <a:buNone/>
            </a:pPr>
            <a:endParaRPr lang="en-GB" sz="2000" b="1" dirty="0">
              <a:solidFill>
                <a:srgbClr val="005EB8"/>
              </a:solidFill>
            </a:endParaRPr>
          </a:p>
        </p:txBody>
      </p:sp>
      <p:pic>
        <p:nvPicPr>
          <p:cNvPr id="8" name="Picture 7">
            <a:extLst>
              <a:ext uri="{FF2B5EF4-FFF2-40B4-BE49-F238E27FC236}">
                <a16:creationId xmlns:a16="http://schemas.microsoft.com/office/drawing/2014/main" id="{1A930383-B57E-46F9-BA27-A322CA896E5B}"/>
              </a:ext>
            </a:extLst>
          </p:cNvPr>
          <p:cNvPicPr>
            <a:picLocks noChangeAspect="1"/>
          </p:cNvPicPr>
          <p:nvPr/>
        </p:nvPicPr>
        <p:blipFill rotWithShape="1">
          <a:blip r:embed="rId4"/>
          <a:srcRect t="11759"/>
          <a:stretch/>
        </p:blipFill>
        <p:spPr>
          <a:xfrm>
            <a:off x="25853" y="0"/>
            <a:ext cx="1774372" cy="1565728"/>
          </a:xfrm>
          <a:prstGeom prst="rect">
            <a:avLst/>
          </a:prstGeom>
        </p:spPr>
      </p:pic>
    </p:spTree>
    <p:extLst>
      <p:ext uri="{BB962C8B-B14F-4D97-AF65-F5344CB8AC3E}">
        <p14:creationId xmlns:p14="http://schemas.microsoft.com/office/powerpoint/2010/main" val="964033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AF1F75-9A0D-470C-9A48-035705A1A471}"/>
              </a:ext>
            </a:extLst>
          </p:cNvPr>
          <p:cNvSpPr txBox="1">
            <a:spLocks/>
          </p:cNvSpPr>
          <p:nvPr/>
        </p:nvSpPr>
        <p:spPr>
          <a:xfrm>
            <a:off x="1759102" y="714146"/>
            <a:ext cx="5519387" cy="698653"/>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400" dirty="0"/>
              <a:t>#HappyHealthyWorkplace</a:t>
            </a:r>
          </a:p>
        </p:txBody>
      </p:sp>
      <p:sp>
        <p:nvSpPr>
          <p:cNvPr id="5" name="Text Placeholder 3">
            <a:extLst>
              <a:ext uri="{FF2B5EF4-FFF2-40B4-BE49-F238E27FC236}">
                <a16:creationId xmlns:a16="http://schemas.microsoft.com/office/drawing/2014/main" id="{1F09C963-A1F6-489B-9017-14E06423B929}"/>
              </a:ext>
            </a:extLst>
          </p:cNvPr>
          <p:cNvSpPr txBox="1">
            <a:spLocks/>
          </p:cNvSpPr>
          <p:nvPr/>
        </p:nvSpPr>
        <p:spPr>
          <a:xfrm>
            <a:off x="357830" y="2685143"/>
            <a:ext cx="8786170" cy="30742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GB" sz="2000" b="0" i="0" dirty="0">
                <a:solidFill>
                  <a:srgbClr val="212529"/>
                </a:solidFill>
                <a:effectLst/>
                <a:latin typeface="Arial" panose="020B0604020202020204" pitchFamily="34" charset="0"/>
                <a:cs typeface="Arial" panose="020B0604020202020204" pitchFamily="34" charset="0"/>
              </a:rPr>
              <a:t>A happy and healthy team is a productive team, a team who will go above and beyond to deliver the highest quality of care to people who draw on support. </a:t>
            </a:r>
          </a:p>
          <a:p>
            <a:pPr marL="0" indent="0" algn="l">
              <a:buNone/>
            </a:pPr>
            <a:r>
              <a:rPr lang="en-GB" sz="2000" b="0" i="0" dirty="0">
                <a:solidFill>
                  <a:srgbClr val="212529"/>
                </a:solidFill>
                <a:effectLst/>
                <a:latin typeface="Arial" panose="020B0604020202020204" pitchFamily="34" charset="0"/>
                <a:cs typeface="Arial" panose="020B0604020202020204" pitchFamily="34" charset="0"/>
              </a:rPr>
              <a:t>While the events of the past two years have undoubtably impacted the wellbeing of the people working in social care, we’ve also seen examples of fantastic creativity and understanding for the ways that we look after ourselves, as well as one another.</a:t>
            </a:r>
          </a:p>
          <a:p>
            <a:pPr marL="0" indent="0" algn="l">
              <a:buNone/>
            </a:pPr>
            <a:r>
              <a:rPr lang="en-GB" sz="2000" dirty="0">
                <a:effectLst/>
                <a:latin typeface="Arial" panose="020B0604020202020204" pitchFamily="34" charset="0"/>
                <a:ea typeface="Times New Roman" panose="02020603050405020304" pitchFamily="18" charset="0"/>
              </a:rPr>
              <a:t>We have lots of resources which can help you with creating and maintaining a happy and healthy workplace and we will be publishing blogs and articles that share advice and real life examples.</a:t>
            </a:r>
            <a:endParaRPr lang="en-GB" sz="2000" dirty="0">
              <a:latin typeface="Arial" panose="020B0604020202020204" pitchFamily="34" charset="0"/>
              <a:ea typeface="Calibri" panose="020F0502020204030204" pitchFamily="34" charset="0"/>
            </a:endParaRPr>
          </a:p>
          <a:p>
            <a:pPr marL="0" indent="0">
              <a:lnSpc>
                <a:spcPct val="107000"/>
              </a:lnSpc>
              <a:spcAft>
                <a:spcPts val="800"/>
              </a:spcAft>
              <a:buNone/>
            </a:pPr>
            <a:endParaRPr lang="en-GB" sz="2200" b="1" dirty="0">
              <a:solidFill>
                <a:schemeClr val="accent1"/>
              </a:solidFill>
              <a:latin typeface="Arial" panose="020B0604020202020204" pitchFamily="34" charset="0"/>
              <a:cs typeface="Times New Roman" panose="02020603050405020304" pitchFamily="18" charset="0"/>
            </a:endParaRPr>
          </a:p>
          <a:p>
            <a:pPr marL="0" indent="0">
              <a:lnSpc>
                <a:spcPct val="107000"/>
              </a:lnSpc>
              <a:spcAft>
                <a:spcPts val="800"/>
              </a:spcAft>
              <a:buNone/>
            </a:pPr>
            <a:endParaRPr lang="en-GB" sz="2200" b="1" dirty="0">
              <a:solidFill>
                <a:schemeClr val="accent1"/>
              </a:solidFill>
              <a:latin typeface="Arial" panose="020B0604020202020204" pitchFamily="34" charset="0"/>
              <a:cs typeface="Times New Roman" panose="02020603050405020304" pitchFamily="18" charset="0"/>
            </a:endParaRPr>
          </a:p>
          <a:p>
            <a:pPr marL="0" indent="0">
              <a:lnSpc>
                <a:spcPct val="107000"/>
              </a:lnSpc>
              <a:spcAft>
                <a:spcPts val="800"/>
              </a:spcAft>
              <a:buNone/>
            </a:pPr>
            <a:endParaRPr lang="en-GB" sz="2000" dirty="0">
              <a:solidFill>
                <a:srgbClr val="000000"/>
              </a:solidFill>
            </a:endParaRPr>
          </a:p>
        </p:txBody>
      </p:sp>
      <p:pic>
        <p:nvPicPr>
          <p:cNvPr id="9" name="Picture 8">
            <a:extLst>
              <a:ext uri="{FF2B5EF4-FFF2-40B4-BE49-F238E27FC236}">
                <a16:creationId xmlns:a16="http://schemas.microsoft.com/office/drawing/2014/main" id="{F9912123-E291-4145-A692-0EC2313B21A4}"/>
              </a:ext>
            </a:extLst>
          </p:cNvPr>
          <p:cNvPicPr>
            <a:picLocks noChangeAspect="1"/>
          </p:cNvPicPr>
          <p:nvPr/>
        </p:nvPicPr>
        <p:blipFill>
          <a:blip r:embed="rId3"/>
          <a:stretch>
            <a:fillRect/>
          </a:stretch>
        </p:blipFill>
        <p:spPr>
          <a:xfrm>
            <a:off x="295935" y="215445"/>
            <a:ext cx="1463167" cy="1469263"/>
          </a:xfrm>
          <a:prstGeom prst="rect">
            <a:avLst/>
          </a:prstGeom>
        </p:spPr>
      </p:pic>
      <p:sp>
        <p:nvSpPr>
          <p:cNvPr id="10" name="Text Placeholder 3">
            <a:extLst>
              <a:ext uri="{FF2B5EF4-FFF2-40B4-BE49-F238E27FC236}">
                <a16:creationId xmlns:a16="http://schemas.microsoft.com/office/drawing/2014/main" id="{CF403862-B2E8-4DF7-9CC3-056C16BB85FF}"/>
              </a:ext>
            </a:extLst>
          </p:cNvPr>
          <p:cNvSpPr txBox="1">
            <a:spLocks/>
          </p:cNvSpPr>
          <p:nvPr/>
        </p:nvSpPr>
        <p:spPr>
          <a:xfrm>
            <a:off x="295935" y="1839543"/>
            <a:ext cx="8786170" cy="845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GB" sz="2200" b="1" dirty="0">
                <a:solidFill>
                  <a:schemeClr val="accent1"/>
                </a:solidFill>
                <a:effectLst/>
                <a:latin typeface="Arial" panose="020B0604020202020204" pitchFamily="34" charset="0"/>
                <a:ea typeface="Calibri" panose="020F0502020204030204" pitchFamily="34" charset="0"/>
              </a:rPr>
              <a:t>Throughout May and June, Skills for Care will be focusing on creating a happy and healthy workplace</a:t>
            </a:r>
            <a:endParaRPr lang="en-GB" sz="2200" b="1" dirty="0">
              <a:solidFill>
                <a:schemeClr val="accent1"/>
              </a:solidFill>
            </a:endParaRPr>
          </a:p>
        </p:txBody>
      </p:sp>
      <p:sp>
        <p:nvSpPr>
          <p:cNvPr id="11" name="TextBox 10">
            <a:hlinkClick r:id="rId4"/>
            <a:extLst>
              <a:ext uri="{FF2B5EF4-FFF2-40B4-BE49-F238E27FC236}">
                <a16:creationId xmlns:a16="http://schemas.microsoft.com/office/drawing/2014/main" id="{8870B304-D55C-4E9D-9DCA-959552A7F027}"/>
              </a:ext>
            </a:extLst>
          </p:cNvPr>
          <p:cNvSpPr txBox="1"/>
          <p:nvPr/>
        </p:nvSpPr>
        <p:spPr>
          <a:xfrm>
            <a:off x="2033347" y="5934198"/>
            <a:ext cx="5311345" cy="400110"/>
          </a:xfrm>
          <a:prstGeom prst="rect">
            <a:avLst/>
          </a:prstGeom>
          <a:noFill/>
        </p:spPr>
        <p:txBody>
          <a:bodyPr wrap="square">
            <a:spAutoFit/>
          </a:bodyPr>
          <a:lstStyle/>
          <a:p>
            <a:r>
              <a:rPr lang="en-GB" sz="2000" b="1" u="sng" dirty="0">
                <a:solidFill>
                  <a:schemeClr val="accent1"/>
                </a:solidFill>
                <a:effectLst/>
                <a:latin typeface="Arial" panose="020B0604020202020204" pitchFamily="34" charset="0"/>
                <a:ea typeface="Calibri" panose="020F0502020204030204" pitchFamily="34" charset="0"/>
                <a:hlinkClick r:id="rId4"/>
              </a:rPr>
              <a:t>Find out more information on our website</a:t>
            </a:r>
            <a:endParaRPr lang="en-GB" sz="2000" b="1" dirty="0">
              <a:solidFill>
                <a:schemeClr val="accent1"/>
              </a:solidFill>
            </a:endParaRPr>
          </a:p>
        </p:txBody>
      </p:sp>
    </p:spTree>
    <p:extLst>
      <p:ext uri="{BB962C8B-B14F-4D97-AF65-F5344CB8AC3E}">
        <p14:creationId xmlns:p14="http://schemas.microsoft.com/office/powerpoint/2010/main" val="96293550"/>
      </p:ext>
    </p:extLst>
  </p:cSld>
  <p:clrMapOvr>
    <a:masterClrMapping/>
  </p:clrMapOvr>
</p:sld>
</file>

<file path=ppt/theme/theme1.xml><?xml version="1.0" encoding="utf-8"?>
<a:theme xmlns:a="http://schemas.openxmlformats.org/drawingml/2006/main" name="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_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5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6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nd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olour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CBCD77B4BABD48BE4102153461E9B9" ma:contentTypeVersion="17" ma:contentTypeDescription="Create a new document." ma:contentTypeScope="" ma:versionID="552208d867862fea4f79b696afa7eced">
  <xsd:schema xmlns:xsd="http://www.w3.org/2001/XMLSchema" xmlns:xs="http://www.w3.org/2001/XMLSchema" xmlns:p="http://schemas.microsoft.com/office/2006/metadata/properties" xmlns:ns1="http://schemas.microsoft.com/sharepoint/v3" xmlns:ns2="405262ef-1549-4053-8312-0d29ee3e5d79" xmlns:ns3="c2c53579-2ed6-4858-9273-79d923c5fd65" targetNamespace="http://schemas.microsoft.com/office/2006/metadata/properties" ma:root="true" ma:fieldsID="8f0976fcfe7d5694f6e843eafa7ef34c" ns1:_="" ns2:_="" ns3:_="">
    <xsd:import namespace="http://schemas.microsoft.com/sharepoint/v3"/>
    <xsd:import namespace="405262ef-1549-4053-8312-0d29ee3e5d79"/>
    <xsd:import namespace="c2c53579-2ed6-4858-9273-79d923c5fd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5262ef-1549-4053-8312-0d29ee3e5d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c53579-2ed6-4858-9273-79d923c5fd6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d9939ca-99a4-4c5e-9464-52ab108ec208}" ma:internalName="TaxCatchAll" ma:showField="CatchAllData" ma:web="c2c53579-2ed6-4858-9273-79d923c5fd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405262ef-1549-4053-8312-0d29ee3e5d79">
      <Terms xmlns="http://schemas.microsoft.com/office/infopath/2007/PartnerControls"/>
    </lcf76f155ced4ddcb4097134ff3c332f>
    <TaxCatchAll xmlns="c2c53579-2ed6-4858-9273-79d923c5fd6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D6875F-5C15-4484-826F-4D1C3318F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05262ef-1549-4053-8312-0d29ee3e5d79"/>
    <ds:schemaRef ds:uri="c2c53579-2ed6-4858-9273-79d923c5fd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6E1F95-A172-4AB9-8A1E-0BBE62CBDB59}">
  <ds:schemaRefs>
    <ds:schemaRef ds:uri="http://schemas.microsoft.com/office/infopath/2007/PartnerControls"/>
    <ds:schemaRef ds:uri="http://www.w3.org/XML/1998/namespace"/>
    <ds:schemaRef ds:uri="http://purl.org/dc/terms/"/>
    <ds:schemaRef ds:uri="http://schemas.microsoft.com/office/2006/documentManagement/types"/>
    <ds:schemaRef ds:uri="http://schemas.openxmlformats.org/package/2006/metadata/core-properties"/>
    <ds:schemaRef ds:uri="37149553-2e0a-4176-a042-55e0d05d019a"/>
    <ds:schemaRef ds:uri="8ecc2c5c-55ab-4d36-8543-35d9843a42b0"/>
    <ds:schemaRef ds:uri="http://schemas.microsoft.com/office/2006/metadata/properties"/>
    <ds:schemaRef ds:uri="http://purl.org/dc/dcmitype/"/>
    <ds:schemaRef ds:uri="http://purl.org/dc/elements/1.1/"/>
    <ds:schemaRef ds:uri="http://schemas.microsoft.com/sharepoint/v3"/>
    <ds:schemaRef ds:uri="405262ef-1549-4053-8312-0d29ee3e5d79"/>
    <ds:schemaRef ds:uri="c2c53579-2ed6-4858-9273-79d923c5fd65"/>
  </ds:schemaRefs>
</ds:datastoreItem>
</file>

<file path=customXml/itemProps3.xml><?xml version="1.0" encoding="utf-8"?>
<ds:datastoreItem xmlns:ds="http://schemas.openxmlformats.org/officeDocument/2006/customXml" ds:itemID="{D6E5F592-13D3-41F1-820A-53F19DEE4E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3469</TotalTime>
  <Words>1970</Words>
  <Application>Microsoft Office PowerPoint</Application>
  <PresentationFormat>On-screen Show (4:3)</PresentationFormat>
  <Paragraphs>193</Paragraphs>
  <Slides>20</Slides>
  <Notes>19</Notes>
  <HiddenSlides>0</HiddenSlides>
  <MMClips>0</MMClips>
  <ScaleCrop>false</ScaleCrop>
  <HeadingPairs>
    <vt:vector size="6" baseType="variant">
      <vt:variant>
        <vt:lpstr>Fonts Used</vt:lpstr>
      </vt:variant>
      <vt:variant>
        <vt:i4>4</vt:i4>
      </vt:variant>
      <vt:variant>
        <vt:lpstr>Theme</vt:lpstr>
      </vt:variant>
      <vt:variant>
        <vt:i4>15</vt:i4>
      </vt:variant>
      <vt:variant>
        <vt:lpstr>Slide Titles</vt:lpstr>
      </vt:variant>
      <vt:variant>
        <vt:i4>20</vt:i4>
      </vt:variant>
    </vt:vector>
  </HeadingPairs>
  <TitlesOfParts>
    <vt:vector size="39" baseType="lpstr">
      <vt:lpstr>-apple-system</vt:lpstr>
      <vt:lpstr>Arial</vt:lpstr>
      <vt:lpstr>Calibri</vt:lpstr>
      <vt:lpstr>Wingdings</vt:lpstr>
      <vt:lpstr>Bespoke title slides</vt:lpstr>
      <vt:lpstr>Bespoke content slides</vt:lpstr>
      <vt:lpstr>End slides</vt:lpstr>
      <vt:lpstr>1_Bespoke content slides</vt:lpstr>
      <vt:lpstr>2_Colour slides</vt:lpstr>
      <vt:lpstr>1_Bespoke title slides</vt:lpstr>
      <vt:lpstr>2_Bespoke content slides</vt:lpstr>
      <vt:lpstr>Title Slides</vt:lpstr>
      <vt:lpstr>2_Bespoke title slides</vt:lpstr>
      <vt:lpstr>Content slides</vt:lpstr>
      <vt:lpstr>3_Bespoke content slides</vt:lpstr>
      <vt:lpstr>4_Bespoke content slides</vt:lpstr>
      <vt:lpstr>3_Bespoke title slides</vt:lpstr>
      <vt:lpstr>5_Bespoke content slides</vt:lpstr>
      <vt:lpstr>6_Bespoke content slides</vt:lpstr>
      <vt:lpstr>PowerPoint Presentation</vt:lpstr>
      <vt:lpstr>Recruitment tips</vt:lpstr>
      <vt:lpstr>Recruitment tips cont…</vt:lpstr>
      <vt:lpstr>Using social media to support your service</vt:lpstr>
      <vt:lpstr>PowerPoint Presentation</vt:lpstr>
      <vt:lpstr>Recruitment: How do we attract more and better quality applications which progress to employment?</vt:lpstr>
      <vt:lpstr>Recruitment resources</vt:lpstr>
      <vt:lpstr>ASC-WDS Benefits Bundle – new discounts added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Deputy manager networks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Owen</dc:creator>
  <cp:lastModifiedBy>Peter</cp:lastModifiedBy>
  <cp:revision>428</cp:revision>
  <cp:lastPrinted>2021-02-09T14:39:47Z</cp:lastPrinted>
  <dcterms:created xsi:type="dcterms:W3CDTF">2019-11-26T09:38:15Z</dcterms:created>
  <dcterms:modified xsi:type="dcterms:W3CDTF">2022-05-25T12:53:46Z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0x010100D5CBCD77B4BABD48BE4102153461E9B9</vt:lpwstr>
  </property>
  <property fmtid="{D5CDD505-2E9C-101B-9397-08002B2CF9AE}" pid="3" name="Order">
    <vt:r8>163600</vt:r8>
  </property>
  <property fmtid="{D5CDD505-2E9C-101B-9397-08002B2CF9AE}" pid="4" name="MediaServiceImageTags">
    <vt:lpwstr/>
  </property>
</Properties>
</file>