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4"/>
    <p:sldMasterId id="2147483682" r:id="rId5"/>
    <p:sldMasterId id="2147483684" r:id="rId6"/>
  </p:sldMasterIdLst>
  <p:notesMasterIdLst>
    <p:notesMasterId r:id="rId13"/>
  </p:notesMasterIdLst>
  <p:handoutMasterIdLst>
    <p:handoutMasterId r:id="rId14"/>
  </p:handoutMasterIdLst>
  <p:sldIdLst>
    <p:sldId id="441" r:id="rId7"/>
    <p:sldId id="845" r:id="rId8"/>
    <p:sldId id="1305" r:id="rId9"/>
    <p:sldId id="1299" r:id="rId10"/>
    <p:sldId id="1303" r:id="rId11"/>
    <p:sldId id="130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 Brightman" initials="JB" lastIdx="1" clrIdx="0">
    <p:extLst>
      <p:ext uri="{19B8F6BF-5375-455C-9EA6-DF929625EA0E}">
        <p15:presenceInfo xmlns:p15="http://schemas.microsoft.com/office/powerpoint/2012/main" userId="S::Jane.Brightman@skillsforcare.org.uk::43dc2628-6938-45aa-a18c-2b7479784acc" providerId="AD"/>
      </p:ext>
    </p:extLst>
  </p:cmAuthor>
  <p:cmAuthor id="2" name="Jo Hawkins" initials="JH" lastIdx="2" clrIdx="1">
    <p:extLst>
      <p:ext uri="{19B8F6BF-5375-455C-9EA6-DF929625EA0E}">
        <p15:presenceInfo xmlns:p15="http://schemas.microsoft.com/office/powerpoint/2012/main" userId="S::Jo.Hawkins@skillsforcare.org.uk::de2f5101-fd6d-4722-addb-c4f4d1e572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E87722"/>
    <a:srgbClr val="E7EAF3"/>
    <a:srgbClr val="FFB81C"/>
    <a:srgbClr val="A20067"/>
    <a:srgbClr val="003057"/>
    <a:srgbClr val="008C95"/>
    <a:srgbClr val="CACACA"/>
    <a:srgbClr val="BA0C2F"/>
    <a:srgbClr val="00A6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1483C6-2700-4C6B-8536-EE2A325C47CA}" v="8" dt="2022-04-04T15:46:57.2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74764" autoAdjust="0"/>
  </p:normalViewPr>
  <p:slideViewPr>
    <p:cSldViewPr snapToGrid="0" snapToObjects="1">
      <p:cViewPr varScale="1">
        <p:scale>
          <a:sx n="85" d="100"/>
          <a:sy n="85" d="100"/>
        </p:scale>
        <p:origin x="2196" y="7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126" d="100"/>
          <a:sy n="126" d="100"/>
        </p:scale>
        <p:origin x="42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10D1C5-C611-6044-ADE7-20462F95D6E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9C678EB7-8683-3D4A-B257-9724A20B80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3CB820-A449-A448-B1AD-1FAD9D18D087}" type="datetimeFigureOut">
              <a:rPr lang="en-GB" smtClean="0"/>
              <a:t>07/04/2022</a:t>
            </a:fld>
            <a:endParaRPr lang="en-GB" dirty="0"/>
          </a:p>
        </p:txBody>
      </p:sp>
      <p:sp>
        <p:nvSpPr>
          <p:cNvPr id="4" name="Footer Placeholder 3">
            <a:extLst>
              <a:ext uri="{FF2B5EF4-FFF2-40B4-BE49-F238E27FC236}">
                <a16:creationId xmlns:a16="http://schemas.microsoft.com/office/drawing/2014/main" id="{6B0332AA-E1A7-E148-9409-B1201AB906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9A609170-FEDA-1D42-9A85-9C75F30CC5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408056-F800-D243-93C1-74005A17F04A}" type="slidenum">
              <a:rPr lang="en-GB" smtClean="0"/>
              <a:t>‹#›</a:t>
            </a:fld>
            <a:endParaRPr lang="en-GB" dirty="0"/>
          </a:p>
        </p:txBody>
      </p:sp>
    </p:spTree>
    <p:extLst>
      <p:ext uri="{BB962C8B-B14F-4D97-AF65-F5344CB8AC3E}">
        <p14:creationId xmlns:p14="http://schemas.microsoft.com/office/powerpoint/2010/main" val="306300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CE30D2-496F-4335-94FD-7CD205B40B2C}" type="datetimeFigureOut">
              <a:rPr lang="en-GB" smtClean="0"/>
              <a:t>07/04/2022</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EB467E-689E-4776-8297-2FB7C7A995D4}" type="slidenum">
              <a:rPr lang="en-GB" smtClean="0"/>
              <a:t>‹#›</a:t>
            </a:fld>
            <a:endParaRPr lang="en-GB" dirty="0"/>
          </a:p>
        </p:txBody>
      </p:sp>
    </p:spTree>
    <p:extLst>
      <p:ext uri="{BB962C8B-B14F-4D97-AF65-F5344CB8AC3E}">
        <p14:creationId xmlns:p14="http://schemas.microsoft.com/office/powerpoint/2010/main" val="2962012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r>
              <a:rPr lang="en-GB" sz="1200" b="1" i="0" u="none" strike="noStrike" kern="1200" baseline="0" dirty="0">
                <a:solidFill>
                  <a:schemeClr val="tx1"/>
                </a:solidFill>
                <a:latin typeface="+mn-lt"/>
                <a:ea typeface="+mn-ea"/>
                <a:cs typeface="+mn-cs"/>
              </a:rPr>
              <a:t>https://www.skillsforcare.org.uk/Support-for-leaders-and-managers/Good-and-outstanding-care/Good-and-Outstanding-Care-GO.aspx</a:t>
            </a:r>
          </a:p>
          <a:p>
            <a:endParaRPr lang="en-GB"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1</a:t>
            </a:fld>
            <a:endParaRPr lang="en-GB" dirty="0"/>
          </a:p>
        </p:txBody>
      </p:sp>
    </p:spTree>
    <p:extLst>
      <p:ext uri="{BB962C8B-B14F-4D97-AF65-F5344CB8AC3E}">
        <p14:creationId xmlns:p14="http://schemas.microsoft.com/office/powerpoint/2010/main" val="2475925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Also available is a 1-hour virtual learning module that’s aimed at organisations with a CQC rating of Requires Improvement or Inadequate. It provides insight into practical ways to drive forward improvements after falling below CQC standards. Informed by successful approaches to improvement, the module looks at a step-by-step approach to addressing quality issues in your service. It can be accessed at: https://www.skillsforcare.org.uk/Support-for-leaders-and-managers/Good-and-outstanding-care/Improve-your-CQC-rating.aspx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module costs £10 to buy (£9 if you have an ASC-WDS account) but you can claim back £50 from Skills for Care’s Workforce Development Funding (this additional funding covers the cost of your time spent completing the module).  </a:t>
            </a:r>
          </a:p>
        </p:txBody>
      </p:sp>
      <p:sp>
        <p:nvSpPr>
          <p:cNvPr id="4" name="Slide Number Placeholder 3"/>
          <p:cNvSpPr>
            <a:spLocks noGrp="1"/>
          </p:cNvSpPr>
          <p:nvPr>
            <p:ph type="sldNum" sz="quarter" idx="5"/>
          </p:nvPr>
        </p:nvSpPr>
        <p:spPr/>
        <p:txBody>
          <a:bodyPr/>
          <a:lstStyle/>
          <a:p>
            <a:fld id="{A5EB467E-689E-4776-8297-2FB7C7A995D4}" type="slidenum">
              <a:rPr lang="en-GB" smtClean="0"/>
              <a:t>2</a:t>
            </a:fld>
            <a:endParaRPr lang="en-GB" dirty="0"/>
          </a:p>
        </p:txBody>
      </p:sp>
    </p:spTree>
    <p:extLst>
      <p:ext uri="{BB962C8B-B14F-4D97-AF65-F5344CB8AC3E}">
        <p14:creationId xmlns:p14="http://schemas.microsoft.com/office/powerpoint/2010/main" val="1697969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5EB467E-689E-4776-8297-2FB7C7A995D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0140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5</a:t>
            </a:fld>
            <a:endParaRPr lang="en-GB" dirty="0"/>
          </a:p>
        </p:txBody>
      </p:sp>
    </p:spTree>
    <p:extLst>
      <p:ext uri="{BB962C8B-B14F-4D97-AF65-F5344CB8AC3E}">
        <p14:creationId xmlns:p14="http://schemas.microsoft.com/office/powerpoint/2010/main" val="40926791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pic>
        <p:nvPicPr>
          <p:cNvPr id="11" name="Picture 10" descr="A picture containing necklace, drawing&#10;&#10;Description automatically generated">
            <a:extLst>
              <a:ext uri="{FF2B5EF4-FFF2-40B4-BE49-F238E27FC236}">
                <a16:creationId xmlns:a16="http://schemas.microsoft.com/office/drawing/2014/main" id="{C7F98455-8795-434A-B68C-C5E56166DE4B}"/>
              </a:ext>
            </a:extLst>
          </p:cNvPr>
          <p:cNvPicPr>
            <a:picLocks noChangeAspect="1"/>
          </p:cNvPicPr>
          <p:nvPr userDrawn="1"/>
        </p:nvPicPr>
        <p:blipFill rotWithShape="1">
          <a:blip r:embed="rId2"/>
          <a:srcRect r="8865"/>
          <a:stretch/>
        </p:blipFill>
        <p:spPr>
          <a:xfrm>
            <a:off x="4750293" y="0"/>
            <a:ext cx="4393707" cy="6858000"/>
          </a:xfrm>
          <a:prstGeom prst="rect">
            <a:avLst/>
          </a:prstGeom>
        </p:spPr>
      </p:pic>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4711167" cy="1465823"/>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spTree>
    <p:extLst>
      <p:ext uri="{BB962C8B-B14F-4D97-AF65-F5344CB8AC3E}">
        <p14:creationId xmlns:p14="http://schemas.microsoft.com/office/powerpoint/2010/main" val="219673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Just logo on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D3173DF-EB41-0842-B344-F88A039A952F}"/>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descr="A picture containing drawing&#10;&#10;Description automatically generated">
            <a:extLst>
              <a:ext uri="{FF2B5EF4-FFF2-40B4-BE49-F238E27FC236}">
                <a16:creationId xmlns:a16="http://schemas.microsoft.com/office/drawing/2014/main" id="{8D6A50DD-6A60-8342-B6AB-B39C43D99B5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812423"/>
            <a:ext cx="5596400" cy="3233154"/>
          </a:xfrm>
          <a:prstGeom prst="rect">
            <a:avLst/>
          </a:prstGeom>
        </p:spPr>
      </p:pic>
    </p:spTree>
    <p:extLst>
      <p:ext uri="{BB962C8B-B14F-4D97-AF65-F5344CB8AC3E}">
        <p14:creationId xmlns:p14="http://schemas.microsoft.com/office/powerpoint/2010/main" val="3765749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nd out more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Find out more</a:t>
            </a:r>
            <a:endParaRPr lang="en-US" b="1" dirty="0"/>
          </a:p>
        </p:txBody>
      </p:sp>
    </p:spTree>
    <p:extLst>
      <p:ext uri="{BB962C8B-B14F-4D97-AF65-F5344CB8AC3E}">
        <p14:creationId xmlns:p14="http://schemas.microsoft.com/office/powerpoint/2010/main" val="3316431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d out more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Find out more</a:t>
            </a:r>
            <a:endParaRPr lang="en-US" b="1" dirty="0">
              <a:solidFill>
                <a:schemeClr val="bg1"/>
              </a:solidFill>
            </a:endParaRPr>
          </a:p>
        </p:txBody>
      </p:sp>
    </p:spTree>
    <p:extLst>
      <p:ext uri="{BB962C8B-B14F-4D97-AF65-F5344CB8AC3E}">
        <p14:creationId xmlns:p14="http://schemas.microsoft.com/office/powerpoint/2010/main" val="926843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act us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Contact us</a:t>
            </a:r>
            <a:endParaRPr lang="en-US" b="1" dirty="0"/>
          </a:p>
        </p:txBody>
      </p:sp>
    </p:spTree>
    <p:extLst>
      <p:ext uri="{BB962C8B-B14F-4D97-AF65-F5344CB8AC3E}">
        <p14:creationId xmlns:p14="http://schemas.microsoft.com/office/powerpoint/2010/main" val="3991521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act us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Contact us</a:t>
            </a:r>
            <a:endParaRPr lang="en-US" b="1" dirty="0">
              <a:solidFill>
                <a:schemeClr val="bg1"/>
              </a:solidFill>
            </a:endParaRPr>
          </a:p>
        </p:txBody>
      </p:sp>
    </p:spTree>
    <p:extLst>
      <p:ext uri="{BB962C8B-B14F-4D97-AF65-F5344CB8AC3E}">
        <p14:creationId xmlns:p14="http://schemas.microsoft.com/office/powerpoint/2010/main" val="44609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areers/young peopl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6718871" cy="1169861"/>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005EB8"/>
              </a:buClr>
              <a:buFont typeface="Wingdings" pitchFamily="2" charset="2"/>
              <a:buChar char="§"/>
              <a:defRPr>
                <a:solidFill>
                  <a:srgbClr val="005EB8"/>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pic>
        <p:nvPicPr>
          <p:cNvPr id="8" name="Picture 7">
            <a:extLst>
              <a:ext uri="{FF2B5EF4-FFF2-40B4-BE49-F238E27FC236}">
                <a16:creationId xmlns:a16="http://schemas.microsoft.com/office/drawing/2014/main" id="{71227A66-0678-1C49-A37B-07FDED0ACB9D}"/>
              </a:ext>
            </a:extLst>
          </p:cNvPr>
          <p:cNvPicPr>
            <a:picLocks noChangeAspect="1"/>
          </p:cNvPicPr>
          <p:nvPr userDrawn="1"/>
        </p:nvPicPr>
        <p:blipFill>
          <a:blip r:embed="rId2"/>
          <a:srcRect/>
          <a:stretch/>
        </p:blipFill>
        <p:spPr>
          <a:xfrm>
            <a:off x="3888" y="3292838"/>
            <a:ext cx="9136224" cy="2984500"/>
          </a:xfrm>
          <a:prstGeom prst="rect">
            <a:avLst/>
          </a:prstGeom>
        </p:spPr>
      </p:pic>
    </p:spTree>
    <p:extLst>
      <p:ext uri="{BB962C8B-B14F-4D97-AF65-F5344CB8AC3E}">
        <p14:creationId xmlns:p14="http://schemas.microsoft.com/office/powerpoint/2010/main" val="1609351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ubtitle slide 7 (oran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7DCEC3-7146-6E4C-922B-3BC0DD4E479B}"/>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367729" y="3095851"/>
            <a:ext cx="8396563" cy="666297"/>
          </a:xfrm>
          <a:prstGeom prst="rect">
            <a:avLst/>
          </a:prstGeom>
          <a:noFill/>
          <a:ln w="12700">
            <a:noFill/>
          </a:ln>
        </p:spPr>
        <p:txBody>
          <a:bodyPr/>
          <a:lstStyle>
            <a:lvl1pPr>
              <a:defRPr sz="4200" b="1">
                <a:solidFill>
                  <a:srgbClr val="E87722"/>
                </a:solidFill>
              </a:defRPr>
            </a:lvl1pPr>
          </a:lstStyle>
          <a:p>
            <a:r>
              <a:rPr lang="en-GB" dirty="0"/>
              <a:t>Click to edit Master title style </a:t>
            </a:r>
            <a:endParaRPr lang="en-US" dirty="0"/>
          </a:p>
        </p:txBody>
      </p:sp>
    </p:spTree>
    <p:extLst>
      <p:ext uri="{BB962C8B-B14F-4D97-AF65-F5344CB8AC3E}">
        <p14:creationId xmlns:p14="http://schemas.microsoft.com/office/powerpoint/2010/main" val="78758497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7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Leadership and manag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357A81-478E-CA45-A841-088A0D106062}"/>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183DF0C0-4911-1B47-A402-0E0D2BE73A0E}"/>
              </a:ext>
            </a:extLst>
          </p:cNvPr>
          <p:cNvSpPr>
            <a:spLocks noGrp="1"/>
          </p:cNvSpPr>
          <p:nvPr>
            <p:ph type="title" hasCustomPrompt="1"/>
          </p:nvPr>
        </p:nvSpPr>
        <p:spPr>
          <a:xfrm>
            <a:off x="367729" y="441325"/>
            <a:ext cx="6982305" cy="646811"/>
          </a:xfrm>
          <a:prstGeom prst="rect">
            <a:avLst/>
          </a:prstGeom>
          <a:noFill/>
          <a:ln w="12700">
            <a:noFill/>
          </a:ln>
        </p:spPr>
        <p:txBody>
          <a:bodyPr/>
          <a:lstStyle>
            <a:lvl1pPr>
              <a:defRPr sz="3600" b="1">
                <a:solidFill>
                  <a:srgbClr val="005EB8"/>
                </a:solidFill>
              </a:defRPr>
            </a:lvl1pPr>
          </a:lstStyle>
          <a:p>
            <a:r>
              <a:rPr lang="en-GB" dirty="0"/>
              <a:t>Click to edit Master title style  </a:t>
            </a:r>
            <a:endParaRPr lang="en-US" dirty="0"/>
          </a:p>
        </p:txBody>
      </p:sp>
      <p:sp>
        <p:nvSpPr>
          <p:cNvPr id="6" name="Text Placeholder 3">
            <a:extLst>
              <a:ext uri="{FF2B5EF4-FFF2-40B4-BE49-F238E27FC236}">
                <a16:creationId xmlns:a16="http://schemas.microsoft.com/office/drawing/2014/main" id="{FA007014-30B5-9C43-A122-2198A767119D}"/>
              </a:ext>
            </a:extLst>
          </p:cNvPr>
          <p:cNvSpPr>
            <a:spLocks noGrp="1"/>
          </p:cNvSpPr>
          <p:nvPr>
            <p:ph type="body" sz="quarter" idx="11"/>
          </p:nvPr>
        </p:nvSpPr>
        <p:spPr>
          <a:xfrm>
            <a:off x="367730" y="2145794"/>
            <a:ext cx="6982304" cy="3989830"/>
          </a:xfrm>
          <a:prstGeom prst="rect">
            <a:avLst/>
          </a:prstGeom>
        </p:spPr>
        <p:txBody>
          <a:bodyPr/>
          <a:lstStyle>
            <a:lvl1pPr marL="228600" indent="-228600">
              <a:buClr>
                <a:srgbClr val="005EB8"/>
              </a:buClr>
              <a:buFont typeface="Wingdings" pitchFamily="2" charset="2"/>
              <a:buChar char="§"/>
              <a:defRPr sz="2400"/>
            </a:lvl1pPr>
            <a:lvl2pPr marL="685800" indent="-228600">
              <a:buClr>
                <a:srgbClr val="005EB8"/>
              </a:buClr>
              <a:buFont typeface="Wingdings" pitchFamily="2" charset="2"/>
              <a:buChar char="§"/>
              <a:defRPr sz="2000"/>
            </a:lvl2pPr>
            <a:lvl3pPr marL="1143000" indent="-228600">
              <a:buClr>
                <a:srgbClr val="005EB8"/>
              </a:buClr>
              <a:buFont typeface="Wingdings" pitchFamily="2" charset="2"/>
              <a:buChar char="§"/>
              <a:defRPr sz="1800"/>
            </a:lvl3pPr>
            <a:lvl4pPr marL="1600200" indent="-228600">
              <a:buClr>
                <a:srgbClr val="005EB8"/>
              </a:buClr>
              <a:buFont typeface="Wingdings" pitchFamily="2" charset="2"/>
              <a:buChar char="§"/>
              <a:defRPr sz="1600"/>
            </a:lvl4pPr>
            <a:lvl5pPr marL="2057400" indent="-228600">
              <a:buClr>
                <a:srgbClr val="005EB8"/>
              </a:buClr>
              <a:buFont typeface="Wingdings" pitchFamily="2" charset="2"/>
              <a:buChar char="§"/>
              <a:defRPr sz="14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 Placeholder 9">
            <a:extLst>
              <a:ext uri="{FF2B5EF4-FFF2-40B4-BE49-F238E27FC236}">
                <a16:creationId xmlns:a16="http://schemas.microsoft.com/office/drawing/2014/main" id="{C260E0BD-312E-ED44-B40A-73964C6EEE28}"/>
              </a:ext>
            </a:extLst>
          </p:cNvPr>
          <p:cNvSpPr>
            <a:spLocks noGrp="1"/>
          </p:cNvSpPr>
          <p:nvPr>
            <p:ph type="body" sz="quarter" idx="12"/>
          </p:nvPr>
        </p:nvSpPr>
        <p:spPr>
          <a:xfrm>
            <a:off x="367728" y="1351027"/>
            <a:ext cx="6982305" cy="731837"/>
          </a:xfrm>
          <a:prstGeom prst="rect">
            <a:avLst/>
          </a:prstGeom>
        </p:spPr>
        <p:txBody>
          <a:bodyPr/>
          <a:lstStyle>
            <a:lvl1pPr marL="228600" indent="-2286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lvl2pPr>
            <a:lvl3pPr marL="1143000" indent="-228600">
              <a:buClr>
                <a:srgbClr val="005EB8"/>
              </a:buClr>
              <a:buFont typeface="Wingdings" pitchFamily="2" charset="2"/>
              <a:buChar char="§"/>
              <a:defRPr/>
            </a:lvl3pPr>
            <a:lvl4pPr marL="1600200" indent="-228600">
              <a:buClr>
                <a:srgbClr val="005EB8"/>
              </a:buClr>
              <a:buFont typeface="Wingdings" pitchFamily="2" charset="2"/>
              <a:buChar char="§"/>
              <a:defRPr/>
            </a:lvl4pPr>
            <a:lvl5pPr marL="2057400" indent="-228600">
              <a:buClr>
                <a:srgbClr val="005EB8"/>
              </a:buClr>
              <a:buFont typeface="Wingdings" pitchFamily="2" charset="2"/>
              <a:buChar char="§"/>
              <a:defRPr/>
            </a:lvl5pPr>
          </a:lstStyle>
          <a:p>
            <a:pPr lvl="0"/>
            <a:r>
              <a:rPr lang="en-GB" dirty="0"/>
              <a:t>Click to edit Master text styles</a:t>
            </a:r>
          </a:p>
        </p:txBody>
      </p:sp>
      <p:pic>
        <p:nvPicPr>
          <p:cNvPr id="3" name="Picture 2">
            <a:extLst>
              <a:ext uri="{FF2B5EF4-FFF2-40B4-BE49-F238E27FC236}">
                <a16:creationId xmlns:a16="http://schemas.microsoft.com/office/drawing/2014/main" id="{B8DBDC8C-6B15-A949-B64C-3E5076958C63}"/>
              </a:ext>
            </a:extLst>
          </p:cNvPr>
          <p:cNvPicPr>
            <a:picLocks noChangeAspect="1"/>
          </p:cNvPicPr>
          <p:nvPr userDrawn="1"/>
        </p:nvPicPr>
        <p:blipFill>
          <a:blip r:embed="rId2"/>
          <a:srcRect/>
          <a:stretch/>
        </p:blipFill>
        <p:spPr>
          <a:xfrm>
            <a:off x="7737800" y="1609971"/>
            <a:ext cx="1228324" cy="4614824"/>
          </a:xfrm>
          <a:prstGeom prst="rect">
            <a:avLst/>
          </a:prstGeom>
        </p:spPr>
      </p:pic>
    </p:spTree>
    <p:extLst>
      <p:ext uri="{BB962C8B-B14F-4D97-AF65-F5344CB8AC3E}">
        <p14:creationId xmlns:p14="http://schemas.microsoft.com/office/powerpoint/2010/main" val="1028912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ubtitle slide 7 (oran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7DCEC3-7146-6E4C-922B-3BC0DD4E479B}"/>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367729" y="3095851"/>
            <a:ext cx="8396563" cy="666297"/>
          </a:xfrm>
          <a:prstGeom prst="rect">
            <a:avLst/>
          </a:prstGeom>
          <a:noFill/>
          <a:ln w="12700">
            <a:noFill/>
          </a:ln>
        </p:spPr>
        <p:txBody>
          <a:bodyPr/>
          <a:lstStyle>
            <a:lvl1pPr>
              <a:defRPr sz="4200" b="1">
                <a:solidFill>
                  <a:srgbClr val="E87722"/>
                </a:solidFill>
              </a:defRPr>
            </a:lvl1pPr>
          </a:lstStyle>
          <a:p>
            <a:r>
              <a:rPr lang="en-GB" dirty="0"/>
              <a:t>Click to edit Master title style </a:t>
            </a:r>
            <a:endParaRPr lang="en-US" dirty="0"/>
          </a:p>
        </p:txBody>
      </p:sp>
    </p:spTree>
    <p:extLst>
      <p:ext uri="{BB962C8B-B14F-4D97-AF65-F5344CB8AC3E}">
        <p14:creationId xmlns:p14="http://schemas.microsoft.com/office/powerpoint/2010/main" val="169255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357A81-478E-CA45-A841-088A0D106062}"/>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183DF0C0-4911-1B47-A402-0E0D2BE73A0E}"/>
              </a:ext>
            </a:extLst>
          </p:cNvPr>
          <p:cNvSpPr>
            <a:spLocks noGrp="1"/>
          </p:cNvSpPr>
          <p:nvPr>
            <p:ph type="title" hasCustomPrompt="1"/>
          </p:nvPr>
        </p:nvSpPr>
        <p:spPr>
          <a:xfrm>
            <a:off x="367729" y="441325"/>
            <a:ext cx="6982305" cy="646811"/>
          </a:xfrm>
          <a:prstGeom prst="rect">
            <a:avLst/>
          </a:prstGeom>
          <a:noFill/>
          <a:ln w="12700">
            <a:noFill/>
          </a:ln>
        </p:spPr>
        <p:txBody>
          <a:bodyPr/>
          <a:lstStyle>
            <a:lvl1pPr>
              <a:defRPr sz="3600" b="1">
                <a:solidFill>
                  <a:srgbClr val="005EB8"/>
                </a:solidFill>
              </a:defRPr>
            </a:lvl1pPr>
          </a:lstStyle>
          <a:p>
            <a:r>
              <a:rPr lang="en-GB" dirty="0"/>
              <a:t>Click to edit Master title style  </a:t>
            </a:r>
            <a:endParaRPr lang="en-US" dirty="0"/>
          </a:p>
        </p:txBody>
      </p:sp>
      <p:sp>
        <p:nvSpPr>
          <p:cNvPr id="6" name="Text Placeholder 3">
            <a:extLst>
              <a:ext uri="{FF2B5EF4-FFF2-40B4-BE49-F238E27FC236}">
                <a16:creationId xmlns:a16="http://schemas.microsoft.com/office/drawing/2014/main" id="{FA007014-30B5-9C43-A122-2198A767119D}"/>
              </a:ext>
            </a:extLst>
          </p:cNvPr>
          <p:cNvSpPr>
            <a:spLocks noGrp="1"/>
          </p:cNvSpPr>
          <p:nvPr>
            <p:ph type="body" sz="quarter" idx="11"/>
          </p:nvPr>
        </p:nvSpPr>
        <p:spPr>
          <a:xfrm>
            <a:off x="367730" y="2145794"/>
            <a:ext cx="6982304" cy="3989830"/>
          </a:xfrm>
          <a:prstGeom prst="rect">
            <a:avLst/>
          </a:prstGeom>
        </p:spPr>
        <p:txBody>
          <a:bodyPr/>
          <a:lstStyle>
            <a:lvl1pPr marL="228600" indent="-228600">
              <a:buClr>
                <a:srgbClr val="005EB8"/>
              </a:buClr>
              <a:buFont typeface="Wingdings" pitchFamily="2" charset="2"/>
              <a:buChar char="§"/>
              <a:defRPr sz="2400"/>
            </a:lvl1pPr>
            <a:lvl2pPr marL="685800" indent="-228600">
              <a:buClr>
                <a:srgbClr val="005EB8"/>
              </a:buClr>
              <a:buFont typeface="Wingdings" pitchFamily="2" charset="2"/>
              <a:buChar char="§"/>
              <a:defRPr sz="2000"/>
            </a:lvl2pPr>
            <a:lvl3pPr marL="1143000" indent="-228600">
              <a:buClr>
                <a:srgbClr val="005EB8"/>
              </a:buClr>
              <a:buFont typeface="Wingdings" pitchFamily="2" charset="2"/>
              <a:buChar char="§"/>
              <a:defRPr sz="1800"/>
            </a:lvl3pPr>
            <a:lvl4pPr marL="1600200" indent="-228600">
              <a:buClr>
                <a:srgbClr val="005EB8"/>
              </a:buClr>
              <a:buFont typeface="Wingdings" pitchFamily="2" charset="2"/>
              <a:buChar char="§"/>
              <a:defRPr sz="1600"/>
            </a:lvl4pPr>
            <a:lvl5pPr marL="2057400" indent="-228600">
              <a:buClr>
                <a:srgbClr val="005EB8"/>
              </a:buClr>
              <a:buFont typeface="Wingdings" pitchFamily="2" charset="2"/>
              <a:buChar char="§"/>
              <a:defRPr sz="14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 Placeholder 9">
            <a:extLst>
              <a:ext uri="{FF2B5EF4-FFF2-40B4-BE49-F238E27FC236}">
                <a16:creationId xmlns:a16="http://schemas.microsoft.com/office/drawing/2014/main" id="{C260E0BD-312E-ED44-B40A-73964C6EEE28}"/>
              </a:ext>
            </a:extLst>
          </p:cNvPr>
          <p:cNvSpPr>
            <a:spLocks noGrp="1"/>
          </p:cNvSpPr>
          <p:nvPr>
            <p:ph type="body" sz="quarter" idx="12"/>
          </p:nvPr>
        </p:nvSpPr>
        <p:spPr>
          <a:xfrm>
            <a:off x="367728" y="1351027"/>
            <a:ext cx="6982305" cy="731837"/>
          </a:xfrm>
          <a:prstGeom prst="rect">
            <a:avLst/>
          </a:prstGeom>
        </p:spPr>
        <p:txBody>
          <a:bodyPr/>
          <a:lstStyle>
            <a:lvl1pPr marL="228600" indent="-2286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lvl2pPr>
            <a:lvl3pPr marL="1143000" indent="-228600">
              <a:buClr>
                <a:srgbClr val="005EB8"/>
              </a:buClr>
              <a:buFont typeface="Wingdings" pitchFamily="2" charset="2"/>
              <a:buChar char="§"/>
              <a:defRPr/>
            </a:lvl3pPr>
            <a:lvl4pPr marL="1600200" indent="-228600">
              <a:buClr>
                <a:srgbClr val="005EB8"/>
              </a:buClr>
              <a:buFont typeface="Wingdings" pitchFamily="2" charset="2"/>
              <a:buChar char="§"/>
              <a:defRPr/>
            </a:lvl4pPr>
            <a:lvl5pPr marL="2057400" indent="-228600">
              <a:buClr>
                <a:srgbClr val="005EB8"/>
              </a:buClr>
              <a:buFont typeface="Wingdings" pitchFamily="2" charset="2"/>
              <a:buChar char="§"/>
              <a:defRPr/>
            </a:lvl5pPr>
          </a:lstStyle>
          <a:p>
            <a:pPr lvl="0"/>
            <a:r>
              <a:rPr lang="en-GB" dirty="0"/>
              <a:t>Click to edit Master text styles</a:t>
            </a:r>
          </a:p>
        </p:txBody>
      </p:sp>
      <p:pic>
        <p:nvPicPr>
          <p:cNvPr id="3" name="Picture 2">
            <a:extLst>
              <a:ext uri="{FF2B5EF4-FFF2-40B4-BE49-F238E27FC236}">
                <a16:creationId xmlns:a16="http://schemas.microsoft.com/office/drawing/2014/main" id="{B8DBDC8C-6B15-A949-B64C-3E5076958C63}"/>
              </a:ext>
            </a:extLst>
          </p:cNvPr>
          <p:cNvPicPr>
            <a:picLocks noChangeAspect="1"/>
          </p:cNvPicPr>
          <p:nvPr userDrawn="1"/>
        </p:nvPicPr>
        <p:blipFill>
          <a:blip r:embed="rId2"/>
          <a:srcRect/>
          <a:stretch/>
        </p:blipFill>
        <p:spPr>
          <a:xfrm>
            <a:off x="7737800" y="1609971"/>
            <a:ext cx="1228324" cy="4614824"/>
          </a:xfrm>
          <a:prstGeom prst="rect">
            <a:avLst/>
          </a:prstGeom>
        </p:spPr>
      </p:pic>
    </p:spTree>
    <p:extLst>
      <p:ext uri="{BB962C8B-B14F-4D97-AF65-F5344CB8AC3E}">
        <p14:creationId xmlns:p14="http://schemas.microsoft.com/office/powerpoint/2010/main" val="215196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go on white (thanks)">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EFCE54-37F2-3142-AAC7-A2AD97F6902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t>Thank you</a:t>
            </a:r>
          </a:p>
        </p:txBody>
      </p:sp>
      <p:pic>
        <p:nvPicPr>
          <p:cNvPr id="4" name="Picture 3" descr="A close up of a logo&#10;&#10;Description automatically generated">
            <a:extLst>
              <a:ext uri="{FF2B5EF4-FFF2-40B4-BE49-F238E27FC236}">
                <a16:creationId xmlns:a16="http://schemas.microsoft.com/office/drawing/2014/main" id="{85FDE45D-26D8-3E46-B069-86B1166C26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213493"/>
            <a:ext cx="5598000" cy="3234078"/>
          </a:xfrm>
          <a:prstGeom prst="rect">
            <a:avLst/>
          </a:prstGeom>
        </p:spPr>
      </p:pic>
    </p:spTree>
    <p:extLst>
      <p:ext uri="{BB962C8B-B14F-4D97-AF65-F5344CB8AC3E}">
        <p14:creationId xmlns:p14="http://schemas.microsoft.com/office/powerpoint/2010/main" val="1434411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go on blue (thank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54B4C24-8E23-A849-8ABD-D076D01B4F93}"/>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77225738-0017-6B48-9451-3D7AA0CD16E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solidFill>
                  <a:schemeClr val="bg1"/>
                </a:solidFill>
              </a:rPr>
              <a:t>Thank you</a:t>
            </a:r>
          </a:p>
        </p:txBody>
      </p:sp>
      <p:pic>
        <p:nvPicPr>
          <p:cNvPr id="5" name="Picture 4" descr="A picture containing drawing&#10;&#10;Description automatically generated">
            <a:extLst>
              <a:ext uri="{FF2B5EF4-FFF2-40B4-BE49-F238E27FC236}">
                <a16:creationId xmlns:a16="http://schemas.microsoft.com/office/drawing/2014/main" id="{A9D59B36-A22C-864E-83A5-9B434E41C3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213955"/>
            <a:ext cx="5596400" cy="3233154"/>
          </a:xfrm>
          <a:prstGeom prst="rect">
            <a:avLst/>
          </a:prstGeom>
        </p:spPr>
      </p:pic>
    </p:spTree>
    <p:extLst>
      <p:ext uri="{BB962C8B-B14F-4D97-AF65-F5344CB8AC3E}">
        <p14:creationId xmlns:p14="http://schemas.microsoft.com/office/powerpoint/2010/main" val="51016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Just logo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811961"/>
            <a:ext cx="5598000" cy="3234078"/>
          </a:xfrm>
          <a:prstGeom prst="rect">
            <a:avLst/>
          </a:prstGeom>
        </p:spPr>
      </p:pic>
    </p:spTree>
    <p:extLst>
      <p:ext uri="{BB962C8B-B14F-4D97-AF65-F5344CB8AC3E}">
        <p14:creationId xmlns:p14="http://schemas.microsoft.com/office/powerpoint/2010/main" val="18012186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5.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C3F180CD-8FFC-6643-AE92-EBFB6DBC66F5}"/>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426960" y="0"/>
            <a:ext cx="1717040" cy="1717040"/>
          </a:xfrm>
          <a:prstGeom prst="rect">
            <a:avLst/>
          </a:prstGeom>
        </p:spPr>
      </p:pic>
      <p:sp>
        <p:nvSpPr>
          <p:cNvPr id="3" name="TextBox 2">
            <a:extLst>
              <a:ext uri="{FF2B5EF4-FFF2-40B4-BE49-F238E27FC236}">
                <a16:creationId xmlns:a16="http://schemas.microsoft.com/office/drawing/2014/main" id="{AB51C5F6-B6DC-D0BA-49AB-A1441278DF17}"/>
              </a:ext>
            </a:extLst>
          </p:cNvPr>
          <p:cNvSpPr txBox="1"/>
          <p:nvPr>
            <p:extLst>
              <p:ext uri="{1162E1C5-73C7-4A58-AE30-91384D911F3F}">
                <p184:classification xmlns:p184="http://schemas.microsoft.com/office/powerpoint/2018/4/main" val="ftr"/>
              </p:ext>
            </p:extLst>
          </p:nvPr>
        </p:nvSpPr>
        <p:spPr>
          <a:xfrm>
            <a:off x="0" y="6705600"/>
            <a:ext cx="461963"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Internal </a:t>
            </a:r>
          </a:p>
        </p:txBody>
      </p:sp>
    </p:spTree>
    <p:extLst>
      <p:ext uri="{BB962C8B-B14F-4D97-AF65-F5344CB8AC3E}">
        <p14:creationId xmlns:p14="http://schemas.microsoft.com/office/powerpoint/2010/main" val="718475917"/>
      </p:ext>
    </p:extLst>
  </p:cSld>
  <p:clrMap bg1="lt1" tx1="dk1" bg2="lt2" tx2="dk2" accent1="accent1" accent2="accent2" accent3="accent3" accent4="accent4" accent5="accent5" accent6="accent6" hlink="hlink" folHlink="folHlink"/>
  <p:sldLayoutIdLst>
    <p:sldLayoutId id="2147483700" r:id="rId1"/>
    <p:sldLayoutId id="2147483698" r:id="rId2"/>
    <p:sldLayoutId id="2147483731" r:id="rId3"/>
    <p:sldLayoutId id="2147483732"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3A4CBB1A-F042-2A46-AD67-4B8860EEFFE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734300" y="0"/>
            <a:ext cx="1409700" cy="1409700"/>
          </a:xfrm>
          <a:prstGeom prst="rect">
            <a:avLst/>
          </a:prstGeom>
        </p:spPr>
      </p:pic>
      <p:sp>
        <p:nvSpPr>
          <p:cNvPr id="3" name="TextBox 2">
            <a:extLst>
              <a:ext uri="{FF2B5EF4-FFF2-40B4-BE49-F238E27FC236}">
                <a16:creationId xmlns:a16="http://schemas.microsoft.com/office/drawing/2014/main" id="{D529EB78-9814-932F-B65B-E47519CC1BAE}"/>
              </a:ext>
            </a:extLst>
          </p:cNvPr>
          <p:cNvSpPr txBox="1"/>
          <p:nvPr>
            <p:extLst>
              <p:ext uri="{1162E1C5-73C7-4A58-AE30-91384D911F3F}">
                <p184:classification xmlns:p184="http://schemas.microsoft.com/office/powerpoint/2018/4/main" val="ftr"/>
              </p:ext>
            </p:extLst>
          </p:nvPr>
        </p:nvSpPr>
        <p:spPr>
          <a:xfrm>
            <a:off x="0" y="6705600"/>
            <a:ext cx="461963"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Internal </a:t>
            </a:r>
          </a:p>
        </p:txBody>
      </p:sp>
    </p:spTree>
    <p:extLst>
      <p:ext uri="{BB962C8B-B14F-4D97-AF65-F5344CB8AC3E}">
        <p14:creationId xmlns:p14="http://schemas.microsoft.com/office/powerpoint/2010/main" val="3444756830"/>
      </p:ext>
    </p:extLst>
  </p:cSld>
  <p:clrMap bg1="lt1" tx1="dk1" bg2="lt2" tx2="dk2" accent1="accent1" accent2="accent2" accent3="accent3" accent4="accent4" accent5="accent5" accent6="accent6" hlink="hlink" folHlink="folHlink"/>
  <p:sldLayoutIdLst>
    <p:sldLayoutId id="2147483730" r:id="rId1"/>
    <p:sldLayoutId id="2147483703"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3EF979-DE24-1F0F-432B-AA9D2ED69A02}"/>
              </a:ext>
            </a:extLst>
          </p:cNvPr>
          <p:cNvSpPr txBox="1"/>
          <p:nvPr>
            <p:extLst>
              <p:ext uri="{1162E1C5-73C7-4A58-AE30-91384D911F3F}">
                <p184:classification xmlns:p184="http://schemas.microsoft.com/office/powerpoint/2018/4/main" val="ftr"/>
              </p:ext>
            </p:extLst>
          </p:nvPr>
        </p:nvSpPr>
        <p:spPr>
          <a:xfrm>
            <a:off x="0" y="6705600"/>
            <a:ext cx="461963"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Internal </a:t>
            </a:r>
          </a:p>
        </p:txBody>
      </p:sp>
    </p:spTree>
    <p:extLst>
      <p:ext uri="{BB962C8B-B14F-4D97-AF65-F5344CB8AC3E}">
        <p14:creationId xmlns:p14="http://schemas.microsoft.com/office/powerpoint/2010/main" val="696758238"/>
      </p:ext>
    </p:extLst>
  </p:cSld>
  <p:clrMap bg1="lt1" tx1="dk1" bg2="lt2" tx2="dk2" accent1="accent1" accent2="accent2" accent3="accent3" accent4="accent4" accent5="accent5" accent6="accent6" hlink="hlink" folHlink="folHlink"/>
  <p:sldLayoutIdLst>
    <p:sldLayoutId id="2147483685" r:id="rId1"/>
    <p:sldLayoutId id="2147483688" r:id="rId2"/>
    <p:sldLayoutId id="2147483689" r:id="rId3"/>
    <p:sldLayoutId id="2147483690" r:id="rId4"/>
    <p:sldLayoutId id="2147483724" r:id="rId5"/>
    <p:sldLayoutId id="2147483725" r:id="rId6"/>
    <p:sldLayoutId id="2147483726" r:id="rId7"/>
    <p:sldLayoutId id="2147483727"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5EB8"/>
        </a:buClr>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killsforcare.org.uk/Support-for-leaders-and-managers/Good-and-outstanding-care/Good-and-Outstanding-Care-GO.aspx"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skillsforcare.org.uk/Support-for-leaders-and-managers/Good-and-outstanding-care/Preparing-for-CQC-inspection.aspx"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hyperlink" Target="http://www.skillsforcare.org.uk/wdf" TargetMode="External"/><Relationship Id="rId4" Type="http://schemas.openxmlformats.org/officeDocument/2006/relationships/hyperlink" Target="https://asc-wds.skillsforcare.org.uk/login"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skillsforcare.org.uk/Support-for-leaders-and-managers/Good-and-outstanding-care/Outstanding-care.aspx"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s://www.skillsforcare.org.uk/resources/documents/Support-for-leaders-and-managers/good-and-outstanding-care/outstanding-care/Striving-for-Outstanding-checklist.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gov.uk/government/consultations/changes-to-the-mca-code-of-practice-and-implementation-of-the-lps?utm_campaign=Liberty+Protection+Safeguards+Newsletter+-+Consultation+Announcement+&amp;utm_content=dhsc-mail.co.uk&amp;utm_medium=email&amp;utm_source=Department+of+Health+and+Social+Care&amp;wp-linkindex=0"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scie.org.uk/mca/lps/latest" TargetMode="External"/><Relationship Id="rId2" Type="http://schemas.openxmlformats.org/officeDocument/2006/relationships/hyperlink" Target="https://www.scie.org.uk/mca/lps/videos/looking-forwards?utm_campaign=12758241_SCIELine%2027%20Oct%202021&amp;utm_medium=email&amp;utm_source=SOCIAL%20CARE%20INSTITUTE%20FOR%20EXCELLENCE%20&amp;utm_sfid=0030f00002pWdXYAA0&amp;utm_role=Manager&amp;dm_i=4O5,7LGBL,QJXE9G,UXFCY,1" TargetMode="External"/><Relationship Id="rId1" Type="http://schemas.openxmlformats.org/officeDocument/2006/relationships/slideLayout" Target="../slideLayouts/slideLayout4.xml"/><Relationship Id="rId4" Type="http://schemas.openxmlformats.org/officeDocument/2006/relationships/hyperlink" Target="https://www.gov.uk/government/publications/liberty-protection-safeguards-factshee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7C052F-9355-41F9-A414-9ECDB82D3EE0}"/>
              </a:ext>
            </a:extLst>
          </p:cNvPr>
          <p:cNvSpPr/>
          <p:nvPr/>
        </p:nvSpPr>
        <p:spPr>
          <a:xfrm>
            <a:off x="325572" y="1789865"/>
            <a:ext cx="8657789" cy="3847207"/>
          </a:xfrm>
          <a:prstGeom prst="rect">
            <a:avLst/>
          </a:prstGeom>
        </p:spPr>
        <p:txBody>
          <a:bodyPr wrap="square">
            <a:spAutoFit/>
          </a:bodyPr>
          <a:lstStyle/>
          <a:p>
            <a:r>
              <a:rPr lang="en-GB" sz="2400" b="1" spc="15" dirty="0">
                <a:solidFill>
                  <a:schemeClr val="accent1"/>
                </a:solidFill>
                <a:effectLst/>
                <a:latin typeface="Arial" panose="020B0604020202020204" pitchFamily="34" charset="0"/>
                <a:ea typeface="Calibri" panose="020F0502020204030204" pitchFamily="34" charset="0"/>
              </a:rPr>
              <a:t>Skills for Care has developed a range of practical guidance to help you meet or exceed CQC expectations and achieve a Good or Outstanding rating.</a:t>
            </a:r>
            <a:endParaRPr lang="en-GB" sz="2400" b="1" dirty="0">
              <a:solidFill>
                <a:schemeClr val="accent1"/>
              </a:solidFill>
              <a:effectLst/>
              <a:latin typeface="Calibri" panose="020F0502020204030204" pitchFamily="34" charset="0"/>
              <a:ea typeface="Calibri" panose="020F0502020204030204" pitchFamily="34" charset="0"/>
            </a:endParaRPr>
          </a:p>
          <a:p>
            <a:pPr>
              <a:buClr>
                <a:srgbClr val="E87722"/>
              </a:buClr>
              <a:defRPr/>
            </a:pPr>
            <a:endParaRPr lang="en-GB" sz="1000" b="1" dirty="0">
              <a:solidFill>
                <a:srgbClr val="005EB8"/>
              </a:solidFill>
              <a:latin typeface="Arial" panose="020B0604020202020204" pitchFamily="34" charset="0"/>
              <a:ea typeface="Times New Roman" panose="02020603050405020304" pitchFamily="18" charset="0"/>
            </a:endParaRPr>
          </a:p>
          <a:p>
            <a:pPr>
              <a:buClr>
                <a:srgbClr val="E87722"/>
              </a:buClr>
              <a:defRPr/>
            </a:pPr>
            <a:r>
              <a:rPr lang="en-GB" sz="2200" spc="15" dirty="0">
                <a:effectLst/>
                <a:latin typeface="Arial" panose="020B0604020202020204" pitchFamily="34" charset="0"/>
                <a:ea typeface="Calibri" panose="020F0502020204030204" pitchFamily="34" charset="0"/>
                <a:cs typeface="Arial" panose="020B0604020202020204" pitchFamily="34" charset="0"/>
              </a:rPr>
              <a:t>Good and Outstanding care includes free online guides, practical seminars, and learning modules to take you through every step of the journey: starting a new service, preparing for inspection, improving your rating and achieving Outstanding. </a:t>
            </a:r>
          </a:p>
          <a:p>
            <a:pPr>
              <a:buClr>
                <a:srgbClr val="E87722"/>
              </a:buClr>
              <a:defRPr/>
            </a:pPr>
            <a:endParaRPr lang="en-GB" sz="2200" spc="15" dirty="0">
              <a:latin typeface="Arial" panose="020B0604020202020204" pitchFamily="34" charset="0"/>
              <a:ea typeface="Calibri" panose="020F0502020204030204" pitchFamily="34" charset="0"/>
              <a:cs typeface="Arial" panose="020B0604020202020204" pitchFamily="34" charset="0"/>
            </a:endParaRPr>
          </a:p>
          <a:p>
            <a:pPr>
              <a:buClr>
                <a:srgbClr val="E87722"/>
              </a:buClr>
              <a:defRPr/>
            </a:pPr>
            <a:r>
              <a:rPr lang="en-GB" sz="2200" spc="15" dirty="0">
                <a:effectLst/>
                <a:latin typeface="Arial" panose="020B0604020202020204" pitchFamily="34" charset="0"/>
                <a:ea typeface="Calibri" panose="020F0502020204030204" pitchFamily="34" charset="0"/>
                <a:cs typeface="Arial" panose="020B0604020202020204" pitchFamily="34" charset="0"/>
              </a:rPr>
              <a:t>Our inspection toolkit will also help ensure you are fully prepared for your CQC inspection.</a:t>
            </a:r>
            <a:endParaRPr lang="en-GB" sz="2200" dirty="0">
              <a:effectLst/>
              <a:latin typeface="Arial" panose="020B0604020202020204" pitchFamily="34" charset="0"/>
              <a:ea typeface="Calibri" panose="020F0502020204030204" pitchFamily="34" charset="0"/>
              <a:cs typeface="Arial" panose="020B0604020202020204" pitchFamily="34" charset="0"/>
            </a:endParaRPr>
          </a:p>
          <a:p>
            <a:pPr>
              <a:buClr>
                <a:srgbClr val="E87722"/>
              </a:buClr>
              <a:defRPr/>
            </a:pPr>
            <a:endParaRPr lang="en-GB" sz="800" dirty="0">
              <a:latin typeface="Arial" panose="020B0604020202020204" pitchFamily="34" charset="0"/>
              <a:ea typeface="Times New Roman" panose="02020603050405020304" pitchFamily="18" charset="0"/>
            </a:endParaRPr>
          </a:p>
        </p:txBody>
      </p:sp>
      <p:sp>
        <p:nvSpPr>
          <p:cNvPr id="9" name="Title 2">
            <a:extLst>
              <a:ext uri="{FF2B5EF4-FFF2-40B4-BE49-F238E27FC236}">
                <a16:creationId xmlns:a16="http://schemas.microsoft.com/office/drawing/2014/main" id="{F035FCB4-AB5E-4472-B85F-A210B5F04E33}"/>
              </a:ext>
            </a:extLst>
          </p:cNvPr>
          <p:cNvSpPr txBox="1">
            <a:spLocks/>
          </p:cNvSpPr>
          <p:nvPr/>
        </p:nvSpPr>
        <p:spPr>
          <a:xfrm>
            <a:off x="325572" y="333937"/>
            <a:ext cx="6785263" cy="859135"/>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Good and outstanding care (</a:t>
            </a:r>
            <a:r>
              <a:rPr lang="en-GB" sz="3800"/>
              <a:t>GO Online)</a:t>
            </a:r>
            <a:endParaRPr lang="en-GB" sz="3800" dirty="0"/>
          </a:p>
        </p:txBody>
      </p:sp>
      <p:sp>
        <p:nvSpPr>
          <p:cNvPr id="8" name="TextBox 7">
            <a:hlinkClick r:id="rId3"/>
            <a:extLst>
              <a:ext uri="{FF2B5EF4-FFF2-40B4-BE49-F238E27FC236}">
                <a16:creationId xmlns:a16="http://schemas.microsoft.com/office/drawing/2014/main" id="{E6EAF946-866D-4029-8E70-924B267E23FF}"/>
              </a:ext>
            </a:extLst>
          </p:cNvPr>
          <p:cNvSpPr txBox="1"/>
          <p:nvPr/>
        </p:nvSpPr>
        <p:spPr>
          <a:xfrm>
            <a:off x="3718203" y="5772200"/>
            <a:ext cx="2815771" cy="461665"/>
          </a:xfrm>
          <a:prstGeom prst="rect">
            <a:avLst/>
          </a:prstGeom>
          <a:noFill/>
        </p:spPr>
        <p:txBody>
          <a:bodyPr wrap="square">
            <a:spAutoFit/>
          </a:bodyPr>
          <a:lstStyle/>
          <a:p>
            <a:r>
              <a:rPr lang="en-GB" sz="2400" b="1" u="sng" spc="15" dirty="0">
                <a:solidFill>
                  <a:schemeClr val="accent1"/>
                </a:solidFill>
                <a:effectLst/>
                <a:latin typeface="Arial" panose="020B0604020202020204" pitchFamily="34" charset="0"/>
                <a:ea typeface="Calibri" panose="020F0502020204030204" pitchFamily="34" charset="0"/>
                <a:hlinkClick r:id="rId3"/>
              </a:rPr>
              <a:t>Find out more</a:t>
            </a:r>
            <a:endParaRPr lang="en-GB" sz="2400" b="1" dirty="0">
              <a:solidFill>
                <a:schemeClr val="accent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573137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7C052F-9355-41F9-A414-9ECDB82D3EE0}"/>
              </a:ext>
            </a:extLst>
          </p:cNvPr>
          <p:cNvSpPr/>
          <p:nvPr/>
        </p:nvSpPr>
        <p:spPr>
          <a:xfrm>
            <a:off x="325572" y="1709344"/>
            <a:ext cx="8657789" cy="4862870"/>
          </a:xfrm>
          <a:prstGeom prst="rect">
            <a:avLst/>
          </a:prstGeom>
        </p:spPr>
        <p:txBody>
          <a:bodyPr wrap="square">
            <a:spAutoFit/>
          </a:bodyPr>
          <a:lstStyle/>
          <a:p>
            <a:r>
              <a:rPr lang="en-GB" sz="24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Our ‘Being prepared for CQC inspection’ virtual learning module is now live. </a:t>
            </a:r>
          </a:p>
          <a:p>
            <a:pPr algn="l"/>
            <a:r>
              <a:rPr lang="en-GB" sz="2000" b="0" i="0" dirty="0">
                <a:effectLst/>
                <a:latin typeface="+mj-lt"/>
              </a:rPr>
              <a:t>This new 1-hour virtual learning module is aimed at new managers, new services and others wishing to understand the CQC inspection process.</a:t>
            </a:r>
          </a:p>
          <a:p>
            <a:pPr algn="l"/>
            <a:r>
              <a:rPr lang="en-GB" sz="2000" b="0" i="0" dirty="0">
                <a:effectLst/>
                <a:latin typeface="+mj-lt"/>
              </a:rPr>
              <a:t>Informed by how other services have prepared, the module looks at a step-by-step approach to involving the people you support, staff and others in sharing robust evidence</a:t>
            </a:r>
            <a:r>
              <a:rPr lang="en-GB" sz="2000" b="0" i="0" dirty="0">
                <a:solidFill>
                  <a:srgbClr val="212529"/>
                </a:solidFill>
                <a:effectLst/>
                <a:latin typeface="+mj-lt"/>
              </a:rPr>
              <a:t>. </a:t>
            </a:r>
            <a:r>
              <a:rPr lang="en-GB" sz="2000" b="1" dirty="0">
                <a:solidFill>
                  <a:schemeClr val="accent1"/>
                </a:solidFill>
                <a:effectLst/>
                <a:latin typeface="+mj-lt"/>
                <a:ea typeface="Calibri" panose="020F0502020204030204" pitchFamily="34" charset="0"/>
                <a:cs typeface="Times New Roman" panose="02020603050405020304" pitchFamily="18" charset="0"/>
                <a:hlinkClick r:id="rId3"/>
              </a:rPr>
              <a:t>Find out more</a:t>
            </a:r>
            <a:endParaRPr lang="en-GB" sz="2000" b="1" dirty="0">
              <a:solidFill>
                <a:schemeClr val="accent1"/>
              </a:solidFill>
              <a:effectLst/>
              <a:latin typeface="+mj-lt"/>
              <a:ea typeface="Calibri" panose="020F0502020204030204" pitchFamily="34" charset="0"/>
              <a:cs typeface="Arial" panose="020B0604020202020204" pitchFamily="34" charset="0"/>
            </a:endParaRPr>
          </a:p>
          <a:p>
            <a:endParaRPr lang="en-GB" sz="2000" dirty="0">
              <a:effectLst/>
              <a:latin typeface="+mj-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mj-lt"/>
              </a:rPr>
              <a:t>This module costs £10 to access (or £9 if your organisation has an </a:t>
            </a:r>
            <a:r>
              <a:rPr lang="en-GB" sz="2000" dirty="0">
                <a:latin typeface="+mj-lt"/>
                <a:hlinkClick r:id="rId4"/>
              </a:rPr>
              <a:t>ASC-WDS</a:t>
            </a:r>
            <a:r>
              <a:rPr lang="en-GB" sz="2000" dirty="0">
                <a:latin typeface="+mj-lt"/>
              </a:rPr>
              <a:t> account)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000" dirty="0">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mj-lt"/>
              </a:rPr>
              <a:t>Employers can claim £50 for the completed module from the </a:t>
            </a:r>
            <a:r>
              <a:rPr lang="en-GB" sz="2000" dirty="0">
                <a:latin typeface="+mj-lt"/>
                <a:hlinkClick r:id="rId5"/>
              </a:rPr>
              <a:t>Workforce Development Fund</a:t>
            </a:r>
            <a:r>
              <a:rPr lang="en-GB" sz="2000" dirty="0">
                <a:latin typeface="+mj-lt"/>
              </a:rPr>
              <a:t>. This funding contributes towards the cost of the digital learning, the employee’s time required to complete the module, and the time taken to apply and embed the learning within their organisation</a:t>
            </a:r>
            <a:endParaRPr lang="en-GB" sz="2000" dirty="0">
              <a:latin typeface="+mj-lt"/>
              <a:ea typeface="Times New Roman" panose="02020603050405020304" pitchFamily="18" charset="0"/>
            </a:endParaRPr>
          </a:p>
        </p:txBody>
      </p:sp>
      <p:sp>
        <p:nvSpPr>
          <p:cNvPr id="9" name="Title 2">
            <a:extLst>
              <a:ext uri="{FF2B5EF4-FFF2-40B4-BE49-F238E27FC236}">
                <a16:creationId xmlns:a16="http://schemas.microsoft.com/office/drawing/2014/main" id="{F035FCB4-AB5E-4472-B85F-A210B5F04E33}"/>
              </a:ext>
            </a:extLst>
          </p:cNvPr>
          <p:cNvSpPr txBox="1">
            <a:spLocks/>
          </p:cNvSpPr>
          <p:nvPr/>
        </p:nvSpPr>
        <p:spPr>
          <a:xfrm>
            <a:off x="325572" y="333937"/>
            <a:ext cx="6785263" cy="859135"/>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Good and outstanding care (GO) – new learning module</a:t>
            </a:r>
          </a:p>
        </p:txBody>
      </p:sp>
    </p:spTree>
    <p:extLst>
      <p:ext uri="{BB962C8B-B14F-4D97-AF65-F5344CB8AC3E}">
        <p14:creationId xmlns:p14="http://schemas.microsoft.com/office/powerpoint/2010/main" val="342199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7C052F-9355-41F9-A414-9ECDB82D3EE0}"/>
              </a:ext>
            </a:extLst>
          </p:cNvPr>
          <p:cNvSpPr/>
          <p:nvPr/>
        </p:nvSpPr>
        <p:spPr>
          <a:xfrm>
            <a:off x="325572" y="1536350"/>
            <a:ext cx="8657789" cy="532165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Arial" panose="020B0604020202020204" pitchFamily="34" charset="0"/>
                <a:ea typeface="Calibri" panose="020F0502020204030204" pitchFamily="34" charset="0"/>
                <a:cs typeface="Times New Roman" panose="02020603050405020304" pitchFamily="18" charset="0"/>
              </a:rPr>
              <a:t>Video case study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 video case study from Outstanding-rated service City Care Partnership. The film details how they support individual’s needs with their activity provision. </a:t>
            </a:r>
            <a:r>
              <a:rPr kumimoji="0" lang="en-GB" sz="2000" b="1" i="0" u="none" strike="noStrike" kern="1200" cap="none" spc="0" normalizeH="0" baseline="0" noProof="0" dirty="0">
                <a:ln>
                  <a:noFill/>
                </a:ln>
                <a:solidFill>
                  <a:srgbClr val="4472C4"/>
                </a:solidFill>
                <a:effectLst/>
                <a:uLnTx/>
                <a:uFillTx/>
                <a:latin typeface="Arial" panose="020B0604020202020204" pitchFamily="34" charset="0"/>
                <a:ea typeface="Calibri" panose="020F0502020204030204" pitchFamily="34" charset="0"/>
                <a:cs typeface="Times New Roman" panose="02020603050405020304" pitchFamily="18" charset="0"/>
                <a:hlinkClick r:id="rId3"/>
              </a:rPr>
              <a:t>Find out more</a:t>
            </a:r>
            <a:endParaRPr kumimoji="0" lang="en-GB" sz="2000" b="1" i="0" u="none" strike="noStrike" kern="1200" cap="none" spc="0" normalizeH="0" baseline="0" noProof="0" dirty="0">
              <a:ln>
                <a:noFill/>
              </a:ln>
              <a:solidFill>
                <a:srgbClr val="4472C4"/>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2000" b="1" dirty="0">
              <a:solidFill>
                <a:srgbClr val="4472C4"/>
              </a:solidFill>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2400" b="1" dirty="0">
                <a:solidFill>
                  <a:srgbClr val="0070C0"/>
                </a:solidFill>
                <a:latin typeface="Arial" panose="020B0604020202020204" pitchFamily="34" charset="0"/>
                <a:ea typeface="Calibri" panose="020F0502020204030204" pitchFamily="34" charset="0"/>
                <a:cs typeface="Times New Roman" panose="02020603050405020304" pitchFamily="18" charset="0"/>
              </a:rPr>
              <a:t>Striving for Outstanding checklist</a:t>
            </a:r>
            <a:endParaRPr kumimoji="0" lang="en-GB" sz="2400" b="1" i="0" u="none" strike="noStrike" kern="1200" cap="none" spc="0" normalizeH="0" baseline="0" noProof="0" dirty="0">
              <a:ln>
                <a:noFill/>
              </a:ln>
              <a:solidFill>
                <a:srgbClr val="0070C0"/>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Calibri" panose="020F0502020204030204" pitchFamily="34" charset="0"/>
                <a:cs typeface="Times New Roman" panose="02020603050405020304" pitchFamily="18" charset="0"/>
              </a:rPr>
              <a:t>This </a:t>
            </a:r>
            <a:r>
              <a:rPr lang="en-GB" sz="2000" dirty="0">
                <a:latin typeface="Arial" panose="020B0604020202020204" pitchFamily="34" charset="0"/>
                <a:ea typeface="Calibri" panose="020F0502020204030204" pitchFamily="34" charset="0"/>
                <a:cs typeface="Times New Roman" panose="02020603050405020304" pitchFamily="18" charset="0"/>
                <a:hlinkClick r:id="rId4"/>
              </a:rPr>
              <a:t>checklist</a:t>
            </a:r>
            <a:r>
              <a:rPr lang="en-GB" sz="2000" dirty="0">
                <a:latin typeface="Arial" panose="020B0604020202020204" pitchFamily="34" charset="0"/>
                <a:ea typeface="Calibri" panose="020F0502020204030204" pitchFamily="34" charset="0"/>
                <a:cs typeface="Times New Roman" panose="02020603050405020304" pitchFamily="18" charset="0"/>
              </a:rPr>
              <a:t> can be used to reflect on whether your service is ready to evidence you are delivering outstanding levels of care.  It can help you to reflect on what additionally may be needed to achieve this rating from the CQC</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2000" b="1" dirty="0">
              <a:solidFill>
                <a:srgbClr val="4472C4"/>
              </a:solidFill>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Arial" panose="020B0604020202020204" pitchFamily="34" charset="0"/>
                <a:ea typeface="Calibri" panose="020F0502020204030204" pitchFamily="34" charset="0"/>
                <a:cs typeface="Arial" panose="020B0604020202020204" pitchFamily="34" charset="0"/>
              </a:rPr>
              <a:t>Coming soon – a third virtual learning module: ‘Striving to deliver outstanding care’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0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This 1-hour module will look at how to deliver the highest standards of care. It will be released in summer 2022</a:t>
            </a: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endParaRPr>
          </a:p>
        </p:txBody>
      </p:sp>
      <p:sp>
        <p:nvSpPr>
          <p:cNvPr id="9" name="Title 2">
            <a:extLst>
              <a:ext uri="{FF2B5EF4-FFF2-40B4-BE49-F238E27FC236}">
                <a16:creationId xmlns:a16="http://schemas.microsoft.com/office/drawing/2014/main" id="{F035FCB4-AB5E-4472-B85F-A210B5F04E33}"/>
              </a:ext>
            </a:extLst>
          </p:cNvPr>
          <p:cNvSpPr txBox="1">
            <a:spLocks/>
          </p:cNvSpPr>
          <p:nvPr/>
        </p:nvSpPr>
        <p:spPr>
          <a:xfrm>
            <a:off x="325572" y="333937"/>
            <a:ext cx="6785263" cy="859135"/>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800" b="1" i="0" u="none" strike="noStrike" kern="1200" cap="none" spc="0" normalizeH="0" baseline="0" noProof="0" dirty="0">
                <a:ln>
                  <a:noFill/>
                </a:ln>
                <a:solidFill>
                  <a:srgbClr val="E87722"/>
                </a:solidFill>
                <a:effectLst/>
                <a:uLnTx/>
                <a:uFillTx/>
                <a:latin typeface="Arial" panose="020B0604020202020204"/>
                <a:ea typeface="+mj-ea"/>
                <a:cs typeface="+mj-cs"/>
              </a:rPr>
              <a:t>Also available – and coming soon</a:t>
            </a:r>
          </a:p>
        </p:txBody>
      </p:sp>
    </p:spTree>
    <p:extLst>
      <p:ext uri="{BB962C8B-B14F-4D97-AF65-F5344CB8AC3E}">
        <p14:creationId xmlns:p14="http://schemas.microsoft.com/office/powerpoint/2010/main" val="1049431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BC0F6-E2EA-4F8A-BF9D-0F56A9AAC61E}"/>
              </a:ext>
            </a:extLst>
          </p:cNvPr>
          <p:cNvSpPr>
            <a:spLocks noGrp="1"/>
          </p:cNvSpPr>
          <p:nvPr>
            <p:ph type="title"/>
          </p:nvPr>
        </p:nvSpPr>
        <p:spPr/>
        <p:txBody>
          <a:bodyPr/>
          <a:lstStyle/>
          <a:p>
            <a:r>
              <a:rPr lang="en-GB" sz="2800" dirty="0">
                <a:ea typeface="Times New Roman" panose="02020603050405020304" pitchFamily="18" charset="0"/>
                <a:cs typeface="Times New Roman" panose="02020603050405020304" pitchFamily="18" charset="0"/>
              </a:rPr>
              <a:t>Liberty Protection Safeguards </a:t>
            </a:r>
            <a:r>
              <a:rPr lang="en-GB" sz="2800" dirty="0"/>
              <a:t>update </a:t>
            </a:r>
          </a:p>
        </p:txBody>
      </p:sp>
      <p:sp>
        <p:nvSpPr>
          <p:cNvPr id="3" name="Text Placeholder 2">
            <a:extLst>
              <a:ext uri="{FF2B5EF4-FFF2-40B4-BE49-F238E27FC236}">
                <a16:creationId xmlns:a16="http://schemas.microsoft.com/office/drawing/2014/main" id="{EF417B42-971F-41E5-BB72-246784D2D2C6}"/>
              </a:ext>
            </a:extLst>
          </p:cNvPr>
          <p:cNvSpPr>
            <a:spLocks noGrp="1"/>
          </p:cNvSpPr>
          <p:nvPr>
            <p:ph type="body" sz="quarter" idx="11"/>
          </p:nvPr>
        </p:nvSpPr>
        <p:spPr>
          <a:xfrm>
            <a:off x="268750" y="764730"/>
            <a:ext cx="6982304" cy="2992373"/>
          </a:xfrm>
        </p:spPr>
        <p:txBody>
          <a:bodyPr/>
          <a:lstStyle/>
          <a:p>
            <a:pPr marL="0" indent="0" algn="l">
              <a:buNone/>
            </a:pPr>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 </a:t>
            </a:r>
            <a:r>
              <a:rPr lang="en-GB" sz="1800" b="1" i="0" u="none" strike="noStrike" baseline="0" dirty="0">
                <a:solidFill>
                  <a:srgbClr val="000000"/>
                </a:solidFill>
                <a:latin typeface="Arial" panose="020B0604020202020204" pitchFamily="34" charset="0"/>
              </a:rPr>
              <a:t>What is a LPS? </a:t>
            </a:r>
            <a:endParaRPr lang="en-GB" sz="1800" b="0" i="0" u="none" strike="noStrike" baseline="0" dirty="0">
              <a:solidFill>
                <a:srgbClr val="000000"/>
              </a:solidFill>
              <a:latin typeface="Arial" panose="020B0604020202020204" pitchFamily="34" charset="0"/>
            </a:endParaRPr>
          </a:p>
          <a:p>
            <a:r>
              <a:rPr lang="en-GB" sz="1800" b="0" i="0" u="none" strike="noStrike" baseline="0" dirty="0">
                <a:solidFill>
                  <a:srgbClr val="000000"/>
                </a:solidFill>
                <a:latin typeface="Arial" panose="020B0604020202020204" pitchFamily="34" charset="0"/>
              </a:rPr>
              <a:t>LPS were introduced in the Mental Capacity (Amendment) Act 2019 and will replace the Deprivation of Liberty Safeguards (</a:t>
            </a:r>
            <a:r>
              <a:rPr lang="en-GB" sz="1800" b="0" i="0" u="none" strike="noStrike" baseline="0" dirty="0" err="1">
                <a:solidFill>
                  <a:srgbClr val="000000"/>
                </a:solidFill>
                <a:latin typeface="Arial" panose="020B0604020202020204" pitchFamily="34" charset="0"/>
              </a:rPr>
              <a:t>DoLS</a:t>
            </a:r>
            <a:r>
              <a:rPr lang="en-GB" sz="1800" b="0" i="0" u="none" strike="noStrike" baseline="0" dirty="0">
                <a:solidFill>
                  <a:srgbClr val="000000"/>
                </a:solidFill>
                <a:latin typeface="Arial" panose="020B0604020202020204" pitchFamily="34" charset="0"/>
              </a:rPr>
              <a:t>) system. </a:t>
            </a:r>
          </a:p>
          <a:p>
            <a:r>
              <a:rPr lang="en-GB" sz="1800" b="1" i="0" u="none" strike="noStrike" baseline="0" dirty="0">
                <a:solidFill>
                  <a:srgbClr val="000000"/>
                </a:solidFill>
                <a:latin typeface="Arial" panose="020B0604020202020204" pitchFamily="34" charset="0"/>
              </a:rPr>
              <a:t>What do LPS aim to do? </a:t>
            </a:r>
            <a:endParaRPr lang="en-GB" sz="1800" b="0" i="0" u="none" strike="noStrike" baseline="0" dirty="0">
              <a:solidFill>
                <a:srgbClr val="000000"/>
              </a:solidFill>
              <a:latin typeface="Arial" panose="020B0604020202020204" pitchFamily="34" charset="0"/>
            </a:endParaRPr>
          </a:p>
          <a:p>
            <a:pPr marL="0" indent="0">
              <a:buNone/>
            </a:pPr>
            <a:r>
              <a:rPr lang="en-GB" sz="1800" b="0" i="0" u="none" strike="noStrike" baseline="0" dirty="0">
                <a:solidFill>
                  <a:srgbClr val="4471C4"/>
                </a:solidFill>
                <a:latin typeface="Wingdings" panose="05000000000000000000" pitchFamily="2" charset="2"/>
              </a:rPr>
              <a:t>▪ </a:t>
            </a:r>
            <a:r>
              <a:rPr lang="en-GB" sz="1800" b="0" i="0" u="none" strike="noStrike" baseline="0" dirty="0">
                <a:solidFill>
                  <a:srgbClr val="000000"/>
                </a:solidFill>
                <a:latin typeface="Arial" panose="020B0604020202020204" pitchFamily="34" charset="0"/>
              </a:rPr>
              <a:t>deliver improved outcomes for people who are or who need to be deprived of their liberty </a:t>
            </a:r>
          </a:p>
          <a:p>
            <a:pPr marL="0" indent="0">
              <a:buNone/>
            </a:pPr>
            <a:r>
              <a:rPr lang="en-GB" sz="1800" b="0" i="0" u="none" strike="noStrike" baseline="0" dirty="0">
                <a:solidFill>
                  <a:srgbClr val="4471C4"/>
                </a:solidFill>
                <a:latin typeface="Wingdings" panose="05000000000000000000" pitchFamily="2" charset="2"/>
              </a:rPr>
              <a:t>▪ </a:t>
            </a:r>
            <a:r>
              <a:rPr lang="en-GB" sz="1800" b="0" i="0" u="none" strike="noStrike" baseline="0" dirty="0">
                <a:solidFill>
                  <a:srgbClr val="000000"/>
                </a:solidFill>
                <a:latin typeface="Arial" panose="020B0604020202020204" pitchFamily="34" charset="0"/>
              </a:rPr>
              <a:t>put the rights and wishes of those people at the centre of all decision-making on deprivation of liberty </a:t>
            </a:r>
          </a:p>
          <a:p>
            <a:pPr marL="0" indent="0">
              <a:buNone/>
            </a:pPr>
            <a:r>
              <a:rPr lang="en-GB" sz="1800" b="0" i="0" u="none" strike="noStrike" baseline="0" dirty="0">
                <a:solidFill>
                  <a:srgbClr val="4471C4"/>
                </a:solidFill>
                <a:latin typeface="Wingdings" panose="05000000000000000000" pitchFamily="2" charset="2"/>
              </a:rPr>
              <a:t>▪ </a:t>
            </a:r>
            <a:r>
              <a:rPr lang="en-GB" sz="1800" b="0" i="0" u="none" strike="noStrike" baseline="0" dirty="0">
                <a:solidFill>
                  <a:srgbClr val="000000"/>
                </a:solidFill>
                <a:latin typeface="Arial" panose="020B0604020202020204" pitchFamily="34" charset="0"/>
              </a:rPr>
              <a:t>protect people aged 16 and above who are/may be deprived of their liberty to enable their care/treatment. </a:t>
            </a:r>
          </a:p>
          <a:p>
            <a:r>
              <a:rPr lang="en-GB" sz="1800" b="1" i="0" u="none" strike="noStrike" baseline="0" dirty="0">
                <a:solidFill>
                  <a:srgbClr val="000000"/>
                </a:solidFill>
                <a:latin typeface="Arial" panose="020B0604020202020204" pitchFamily="34" charset="0"/>
              </a:rPr>
              <a:t>Who would a LPS apply to? </a:t>
            </a:r>
            <a:endParaRPr lang="en-GB" sz="1800" b="0" i="0" u="none" strike="noStrike" baseline="0" dirty="0">
              <a:solidFill>
                <a:srgbClr val="000000"/>
              </a:solidFill>
              <a:latin typeface="Arial" panose="020B0604020202020204" pitchFamily="34" charset="0"/>
            </a:endParaRPr>
          </a:p>
          <a:p>
            <a:pPr marL="0" indent="0">
              <a:buNone/>
            </a:pPr>
            <a:r>
              <a:rPr lang="en-GB" sz="1800" b="0" i="0" u="none" strike="noStrike" baseline="0" dirty="0">
                <a:solidFill>
                  <a:srgbClr val="4471C4"/>
                </a:solidFill>
                <a:latin typeface="Wingdings" panose="05000000000000000000" pitchFamily="2" charset="2"/>
              </a:rPr>
              <a:t>▪ </a:t>
            </a:r>
            <a:r>
              <a:rPr lang="en-GB" sz="1800" b="0" i="0" u="none" strike="noStrike" baseline="0" dirty="0">
                <a:solidFill>
                  <a:srgbClr val="000000"/>
                </a:solidFill>
                <a:latin typeface="Arial" panose="020B0604020202020204" pitchFamily="34" charset="0"/>
              </a:rPr>
              <a:t>People who don’t have mental capacity to consent, </a:t>
            </a:r>
            <a:r>
              <a:rPr lang="en-GB" sz="1800" b="0" i="0" u="none" strike="noStrike" baseline="0" dirty="0" err="1">
                <a:solidFill>
                  <a:srgbClr val="000000"/>
                </a:solidFill>
                <a:latin typeface="Arial" panose="020B0604020202020204" pitchFamily="34" charset="0"/>
              </a:rPr>
              <a:t>eg</a:t>
            </a:r>
            <a:r>
              <a:rPr lang="en-GB" sz="1800" b="0" i="0" u="none" strike="noStrike" baseline="0" dirty="0">
                <a:solidFill>
                  <a:srgbClr val="000000"/>
                </a:solidFill>
                <a:latin typeface="Arial" panose="020B0604020202020204" pitchFamily="34" charset="0"/>
              </a:rPr>
              <a:t> people with dementia, autism and learning disabilities. </a:t>
            </a:r>
          </a:p>
          <a:p>
            <a:endParaRPr lang="en-GB" sz="1800" b="0" i="0" u="none" strike="noStrike" baseline="0"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2077382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BC0F6-E2EA-4F8A-BF9D-0F56A9AAC61E}"/>
              </a:ext>
            </a:extLst>
          </p:cNvPr>
          <p:cNvSpPr>
            <a:spLocks noGrp="1"/>
          </p:cNvSpPr>
          <p:nvPr>
            <p:ph type="title"/>
          </p:nvPr>
        </p:nvSpPr>
        <p:spPr>
          <a:xfrm>
            <a:off x="0" y="343354"/>
            <a:ext cx="7546185" cy="646811"/>
          </a:xfrm>
        </p:spPr>
        <p:txBody>
          <a:bodyPr/>
          <a:lstStyle/>
          <a:p>
            <a:r>
              <a:rPr lang="en-GB" sz="3200" dirty="0">
                <a:ea typeface="Times New Roman" panose="02020603050405020304" pitchFamily="18" charset="0"/>
                <a:cs typeface="Times New Roman" panose="02020603050405020304" pitchFamily="18" charset="0"/>
              </a:rPr>
              <a:t>Liberty Protection Safeguards </a:t>
            </a:r>
            <a:r>
              <a:rPr lang="en-GB" sz="3200" dirty="0"/>
              <a:t>update </a:t>
            </a:r>
          </a:p>
        </p:txBody>
      </p:sp>
      <p:sp>
        <p:nvSpPr>
          <p:cNvPr id="3" name="Text Placeholder 2">
            <a:extLst>
              <a:ext uri="{FF2B5EF4-FFF2-40B4-BE49-F238E27FC236}">
                <a16:creationId xmlns:a16="http://schemas.microsoft.com/office/drawing/2014/main" id="{EF417B42-971F-41E5-BB72-246784D2D2C6}"/>
              </a:ext>
            </a:extLst>
          </p:cNvPr>
          <p:cNvSpPr>
            <a:spLocks noGrp="1"/>
          </p:cNvSpPr>
          <p:nvPr>
            <p:ph type="body" sz="quarter" idx="11"/>
          </p:nvPr>
        </p:nvSpPr>
        <p:spPr>
          <a:xfrm>
            <a:off x="268750" y="764730"/>
            <a:ext cx="7402050" cy="2992373"/>
          </a:xfrm>
        </p:spPr>
        <p:txBody>
          <a:bodyPr/>
          <a:lstStyle/>
          <a:p>
            <a:pPr marL="0" indent="0" algn="l">
              <a:buNone/>
            </a:pPr>
            <a:endParaRPr lang="en-GB" sz="1800" b="0" i="0" u="none" strike="noStrike" baseline="0" dirty="0">
              <a:solidFill>
                <a:srgbClr val="000000"/>
              </a:solidFill>
              <a:latin typeface="Arial" panose="020B0604020202020204" pitchFamily="34" charset="0"/>
            </a:endParaRPr>
          </a:p>
          <a:p>
            <a:pPr marL="0" indent="0">
              <a:buNone/>
            </a:pPr>
            <a:r>
              <a:rPr lang="en-GB" sz="1800" b="1" i="0" u="none" strike="noStrike" baseline="0" dirty="0">
                <a:solidFill>
                  <a:srgbClr val="000000"/>
                </a:solidFill>
                <a:latin typeface="Arial" panose="020B0604020202020204" pitchFamily="34" charset="0"/>
              </a:rPr>
              <a:t> Key project updates </a:t>
            </a:r>
          </a:p>
          <a:p>
            <a:r>
              <a:rPr lang="en-GB" sz="1800" b="0" i="0" u="none" strike="noStrike" baseline="0" dirty="0">
                <a:solidFill>
                  <a:srgbClr val="000000"/>
                </a:solidFill>
                <a:latin typeface="Arial" panose="020B0604020202020204" pitchFamily="34" charset="0"/>
              </a:rPr>
              <a:t>As part of the upcoming introduction of Liberty Protection Safeguards (LPS) a steering group of key stakeholders including Skills for Care, SCIE, ADASS and CQC meet to share updates on the progress of this project. </a:t>
            </a:r>
          </a:p>
          <a:p>
            <a:pPr marL="0" indent="0">
              <a:buNone/>
            </a:pPr>
            <a:r>
              <a:rPr lang="en-GB" sz="1800" b="0" i="0" u="none" strike="noStrike" baseline="0" dirty="0">
                <a:solidFill>
                  <a:srgbClr val="000000"/>
                </a:solidFill>
                <a:latin typeface="Arial" panose="020B0604020202020204" pitchFamily="34" charset="0"/>
              </a:rPr>
              <a:t>Here are the latest updates: </a:t>
            </a:r>
          </a:p>
          <a:p>
            <a:r>
              <a:rPr lang="en-GB" sz="1800" b="0" i="0" u="none" strike="noStrike" baseline="0" dirty="0">
                <a:solidFill>
                  <a:srgbClr val="000000"/>
                </a:solidFill>
                <a:latin typeface="Arial" panose="020B0604020202020204" pitchFamily="34" charset="0"/>
              </a:rPr>
              <a:t>16 weeks public consultation on the </a:t>
            </a:r>
            <a:r>
              <a:rPr lang="en-GB" sz="1800" b="0" i="0" u="none" strike="noStrike" baseline="0" dirty="0">
                <a:solidFill>
                  <a:srgbClr val="000000"/>
                </a:solidFill>
                <a:latin typeface="Arial" panose="020B0604020202020204" pitchFamily="34" charset="0"/>
                <a:hlinkClick r:id="rId3"/>
              </a:rPr>
              <a:t>Code of Practice </a:t>
            </a:r>
            <a:r>
              <a:rPr lang="en-GB" sz="1800" b="0" i="0" u="none" strike="noStrike" baseline="0" dirty="0">
                <a:solidFill>
                  <a:srgbClr val="000000"/>
                </a:solidFill>
                <a:latin typeface="Arial" panose="020B0604020202020204" pitchFamily="34" charset="0"/>
              </a:rPr>
              <a:t>and Regulations including various documents such as a training framework which will outline what people need to know and do. The consultation finishes on 7 July 2022.</a:t>
            </a:r>
          </a:p>
          <a:p>
            <a:r>
              <a:rPr lang="en-GB" sz="1800" b="0" i="0" u="none" strike="noStrike" baseline="0" dirty="0">
                <a:solidFill>
                  <a:srgbClr val="000000"/>
                </a:solidFill>
                <a:latin typeface="Arial" panose="020B0604020202020204" pitchFamily="34" charset="0"/>
              </a:rPr>
              <a:t>We’re currently awaiting a revised implementation date as it will no longer be April 2022 as previously communicated by DHSC. </a:t>
            </a:r>
          </a:p>
          <a:p>
            <a:r>
              <a:rPr lang="en-GB" sz="1800" b="1" i="0" u="none" strike="noStrike" baseline="0" dirty="0">
                <a:solidFill>
                  <a:srgbClr val="00B050"/>
                </a:solidFill>
                <a:latin typeface="Arial" panose="020B0604020202020204" pitchFamily="34" charset="0"/>
              </a:rPr>
              <a:t>LPS will apply to people in their own homes for the first time and continue to apply in residential homes whereas </a:t>
            </a:r>
            <a:r>
              <a:rPr lang="en-GB" sz="1800" b="1" i="0" u="none" strike="noStrike" baseline="0" dirty="0" err="1">
                <a:solidFill>
                  <a:srgbClr val="00B050"/>
                </a:solidFill>
                <a:latin typeface="Arial" panose="020B0604020202020204" pitchFamily="34" charset="0"/>
              </a:rPr>
              <a:t>DoLS</a:t>
            </a:r>
            <a:r>
              <a:rPr lang="en-GB" sz="1800" b="1" i="0" u="none" strike="noStrike" baseline="0" dirty="0">
                <a:solidFill>
                  <a:srgbClr val="00B050"/>
                </a:solidFill>
                <a:latin typeface="Arial" panose="020B0604020202020204" pitchFamily="34" charset="0"/>
              </a:rPr>
              <a:t> only apply to residential homes. </a:t>
            </a:r>
          </a:p>
          <a:p>
            <a:r>
              <a:rPr lang="en-GB" sz="1800" b="1" i="0" u="none" strike="noStrike" baseline="0" dirty="0">
                <a:solidFill>
                  <a:srgbClr val="00B050"/>
                </a:solidFill>
                <a:latin typeface="Arial" panose="020B0604020202020204" pitchFamily="34" charset="0"/>
              </a:rPr>
              <a:t>people over 16 whereas </a:t>
            </a:r>
            <a:r>
              <a:rPr lang="en-GB" sz="1800" b="1" i="0" u="none" strike="noStrike" baseline="0" dirty="0" err="1">
                <a:solidFill>
                  <a:srgbClr val="00B050"/>
                </a:solidFill>
                <a:latin typeface="Arial" panose="020B0604020202020204" pitchFamily="34" charset="0"/>
              </a:rPr>
              <a:t>DoLS</a:t>
            </a:r>
            <a:r>
              <a:rPr lang="en-GB" sz="1800" b="1" i="0" u="none" strike="noStrike" baseline="0" dirty="0">
                <a:solidFill>
                  <a:srgbClr val="00B050"/>
                </a:solidFill>
                <a:latin typeface="Arial" panose="020B0604020202020204" pitchFamily="34" charset="0"/>
              </a:rPr>
              <a:t> only apply to over 18s. </a:t>
            </a:r>
          </a:p>
          <a:p>
            <a:pPr marL="0" indent="0">
              <a:buNone/>
            </a:pPr>
            <a:endParaRPr lang="en-GB" dirty="0"/>
          </a:p>
        </p:txBody>
      </p:sp>
    </p:spTree>
    <p:extLst>
      <p:ext uri="{BB962C8B-B14F-4D97-AF65-F5344CB8AC3E}">
        <p14:creationId xmlns:p14="http://schemas.microsoft.com/office/powerpoint/2010/main" val="3129771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BC0F6-E2EA-4F8A-BF9D-0F56A9AAC61E}"/>
              </a:ext>
            </a:extLst>
          </p:cNvPr>
          <p:cNvSpPr>
            <a:spLocks noGrp="1"/>
          </p:cNvSpPr>
          <p:nvPr>
            <p:ph type="title"/>
          </p:nvPr>
        </p:nvSpPr>
        <p:spPr>
          <a:xfrm>
            <a:off x="-13270" y="354240"/>
            <a:ext cx="7600614" cy="646811"/>
          </a:xfrm>
        </p:spPr>
        <p:txBody>
          <a:bodyPr/>
          <a:lstStyle/>
          <a:p>
            <a:r>
              <a:rPr lang="en-GB" sz="3200" dirty="0">
                <a:ea typeface="Times New Roman" panose="02020603050405020304" pitchFamily="18" charset="0"/>
                <a:cs typeface="Times New Roman" panose="02020603050405020304" pitchFamily="18" charset="0"/>
              </a:rPr>
              <a:t>Liberty Protection Safeguards </a:t>
            </a:r>
            <a:r>
              <a:rPr lang="en-GB" sz="3200" dirty="0"/>
              <a:t>update </a:t>
            </a:r>
          </a:p>
        </p:txBody>
      </p:sp>
      <p:sp>
        <p:nvSpPr>
          <p:cNvPr id="3" name="Text Placeholder 2">
            <a:extLst>
              <a:ext uri="{FF2B5EF4-FFF2-40B4-BE49-F238E27FC236}">
                <a16:creationId xmlns:a16="http://schemas.microsoft.com/office/drawing/2014/main" id="{EF417B42-971F-41E5-BB72-246784D2D2C6}"/>
              </a:ext>
            </a:extLst>
          </p:cNvPr>
          <p:cNvSpPr>
            <a:spLocks noGrp="1"/>
          </p:cNvSpPr>
          <p:nvPr>
            <p:ph type="body" sz="quarter" idx="11"/>
          </p:nvPr>
        </p:nvSpPr>
        <p:spPr>
          <a:xfrm>
            <a:off x="91671" y="2777491"/>
            <a:ext cx="7963757" cy="2992373"/>
          </a:xfrm>
        </p:spPr>
        <p:txBody>
          <a:bodyPr/>
          <a:lstStyle/>
          <a:p>
            <a:pPr marL="0" indent="0" algn="l">
              <a:buNone/>
            </a:pPr>
            <a:endParaRPr lang="en-GB" sz="1800" b="0" i="0" u="none" strike="noStrike" baseline="0" dirty="0">
              <a:solidFill>
                <a:srgbClr val="000000"/>
              </a:solidFill>
              <a:latin typeface="Arial" panose="020B0604020202020204" pitchFamily="34" charset="0"/>
            </a:endParaRPr>
          </a:p>
          <a:p>
            <a:pPr marL="0" indent="0">
              <a:lnSpc>
                <a:spcPct val="107000"/>
              </a:lnSpc>
              <a:spcAft>
                <a:spcPts val="600"/>
              </a:spcAft>
              <a:buNone/>
            </a:pPr>
            <a:endParaRPr kumimoji="0" lang="en-GB" sz="1800" b="0" i="0" u="none" strike="noStrike" kern="1200" cap="none" spc="0" normalizeH="0" baseline="0" noProof="0" dirty="0">
              <a:ln>
                <a:noFill/>
              </a:ln>
              <a:solidFill>
                <a:srgbClr val="005EB8"/>
              </a:solidFill>
              <a:effectLst/>
              <a:uLnTx/>
              <a:uFillTx/>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a:lnSpc>
                <a:spcPct val="107000"/>
              </a:lnSpc>
              <a:spcAft>
                <a:spcPts val="600"/>
              </a:spcAft>
            </a:pPr>
            <a:endParaRPr lang="en-GB" sz="1800" dirty="0">
              <a:solidFill>
                <a:srgbClr val="005EB8"/>
              </a:solidFill>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a:lnSpc>
                <a:spcPct val="107000"/>
              </a:lnSpc>
              <a:spcAft>
                <a:spcPts val="600"/>
              </a:spcAft>
            </a:pPr>
            <a:endParaRPr kumimoji="0" lang="en-GB" sz="1800" b="0" i="0" u="none" strike="noStrike" kern="1200" cap="none" spc="0" normalizeH="0" baseline="0" noProof="0" dirty="0">
              <a:ln>
                <a:noFill/>
              </a:ln>
              <a:solidFill>
                <a:srgbClr val="005EB8"/>
              </a:solidFill>
              <a:effectLst/>
              <a:uLnTx/>
              <a:uFillTx/>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indent="0">
              <a:lnSpc>
                <a:spcPct val="107000"/>
              </a:lnSpc>
              <a:spcAft>
                <a:spcPts val="600"/>
              </a:spcAft>
              <a:buNone/>
            </a:pPr>
            <a:r>
              <a:rPr lang="en-GB" sz="1800" b="1" dirty="0">
                <a:latin typeface="Arial" panose="020B0604020202020204" pitchFamily="34" charset="0"/>
                <a:ea typeface="Times New Roman" panose="02020603050405020304" pitchFamily="18" charset="0"/>
                <a:cs typeface="Times New Roman" panose="02020603050405020304" pitchFamily="18" charset="0"/>
              </a:rPr>
              <a:t>Resources </a:t>
            </a:r>
          </a:p>
          <a:p>
            <a:pPr>
              <a:lnSpc>
                <a:spcPct val="107000"/>
              </a:lnSpc>
              <a:spcAft>
                <a:spcPts val="600"/>
              </a:spcAft>
            </a:pPr>
            <a:r>
              <a:rPr kumimoji="0" lang="en-GB" sz="18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Times New Roman" panose="02020603050405020304" pitchFamily="18" charset="0"/>
              </a:rPr>
              <a:t>Social Care Institute for Excellence (SCIE)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has an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hlinkClick r:id="rId3"/>
              </a:rPr>
              <a:t>overview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of LPS and  new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hlinkClick r:id="rId2"/>
              </a:rPr>
              <a:t>Video</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 Liberty Protection Safeguards - Looking forwards</a:t>
            </a:r>
            <a:endParaRPr lang="en-GB" sz="1800" dirty="0">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600"/>
              </a:spcAft>
            </a:pPr>
            <a:r>
              <a:rPr lang="en-GB" sz="1800" dirty="0">
                <a:latin typeface="Arial" panose="020B0604020202020204" pitchFamily="34" charset="0"/>
                <a:ea typeface="Calibri" panose="020F0502020204030204" pitchFamily="34" charset="0"/>
                <a:cs typeface="Times New Roman" panose="02020603050405020304" pitchFamily="18" charset="0"/>
              </a:rPr>
              <a:t>DHSC ‘</a:t>
            </a:r>
            <a:r>
              <a:rPr lang="en-GB" sz="1800" dirty="0">
                <a:latin typeface="Arial" panose="020B0604020202020204" pitchFamily="34" charset="0"/>
                <a:ea typeface="Calibri" panose="020F0502020204030204" pitchFamily="34" charset="0"/>
                <a:cs typeface="Times New Roman" panose="02020603050405020304" pitchFamily="18" charset="0"/>
                <a:hlinkClick r:id="rId4"/>
              </a:rPr>
              <a:t>Liberty Protection Safeguards factsheets</a:t>
            </a:r>
            <a:r>
              <a:rPr lang="en-GB" sz="1800" dirty="0">
                <a:latin typeface="Arial" panose="020B0604020202020204" pitchFamily="34" charset="0"/>
                <a:ea typeface="Calibri" panose="020F0502020204030204" pitchFamily="34" charset="0"/>
                <a:cs typeface="Times New Roman" panose="02020603050405020304" pitchFamily="18" charset="0"/>
              </a:rPr>
              <a:t>’ page</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5" name="TextBox 4">
            <a:extLst>
              <a:ext uri="{FF2B5EF4-FFF2-40B4-BE49-F238E27FC236}">
                <a16:creationId xmlns:a16="http://schemas.microsoft.com/office/drawing/2014/main" id="{6BD43D65-37EA-4C15-9810-B25C24DC60BA}"/>
              </a:ext>
            </a:extLst>
          </p:cNvPr>
          <p:cNvSpPr txBox="1"/>
          <p:nvPr/>
        </p:nvSpPr>
        <p:spPr>
          <a:xfrm>
            <a:off x="211414" y="1088136"/>
            <a:ext cx="7480871" cy="3539430"/>
          </a:xfrm>
          <a:prstGeom prst="rect">
            <a:avLst/>
          </a:prstGeom>
          <a:noFill/>
        </p:spPr>
        <p:txBody>
          <a:bodyPr wrap="square">
            <a:spAutoFit/>
          </a:bodyPr>
          <a:lstStyle/>
          <a:p>
            <a:r>
              <a:rPr lang="en-GB" b="1" dirty="0"/>
              <a:t>What is Skills for Care doing?</a:t>
            </a:r>
          </a:p>
          <a:p>
            <a:endParaRPr lang="en-GB" sz="800" b="1" dirty="0"/>
          </a:p>
          <a:p>
            <a:r>
              <a:rPr lang="en-GB" dirty="0"/>
              <a:t>We’re working with SCIE and the Care Provider Alliance to develop learning resources to support social care organisations put in place LPS. The resources will be aimed at frontline workers, registered managers and regulated professionals</a:t>
            </a:r>
          </a:p>
          <a:p>
            <a:r>
              <a:rPr lang="en-GB" dirty="0"/>
              <a:t>working in care.</a:t>
            </a:r>
          </a:p>
          <a:p>
            <a:r>
              <a:rPr lang="en-GB" dirty="0"/>
              <a:t>We’ll be focusing on:</a:t>
            </a:r>
          </a:p>
          <a:p>
            <a:r>
              <a:rPr lang="en-GB" dirty="0"/>
              <a:t>▪ practice development in the workplace</a:t>
            </a:r>
          </a:p>
          <a:p>
            <a:r>
              <a:rPr lang="en-GB" dirty="0"/>
              <a:t>▪ supporting social care organisations with the changes to practice they will need to make</a:t>
            </a:r>
          </a:p>
          <a:p>
            <a:r>
              <a:rPr lang="en-GB" dirty="0"/>
              <a:t>▪ raising awareness of deprivations of liberty</a:t>
            </a:r>
          </a:p>
          <a:p>
            <a:r>
              <a:rPr lang="en-GB" dirty="0"/>
              <a:t>▪ developing resources based on the Code of Practice and Regulations</a:t>
            </a:r>
          </a:p>
        </p:txBody>
      </p:sp>
    </p:spTree>
    <p:extLst>
      <p:ext uri="{BB962C8B-B14F-4D97-AF65-F5344CB8AC3E}">
        <p14:creationId xmlns:p14="http://schemas.microsoft.com/office/powerpoint/2010/main" val="1598557108"/>
      </p:ext>
    </p:extLst>
  </p:cSld>
  <p:clrMapOvr>
    <a:masterClrMapping/>
  </p:clrMapOvr>
</p:sld>
</file>

<file path=ppt/theme/theme1.xml><?xml version="1.0" encoding="utf-8"?>
<a:theme xmlns:a="http://schemas.openxmlformats.org/drawingml/2006/main" name="Bespoke title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spoke content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End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0F3A64634E764BB025270C09CD2A3B" ma:contentTypeVersion="15" ma:contentTypeDescription="Create a new document." ma:contentTypeScope="" ma:versionID="8105cadb013e74e7be7153c2b0c84df4">
  <xsd:schema xmlns:xsd="http://www.w3.org/2001/XMLSchema" xmlns:xs="http://www.w3.org/2001/XMLSchema" xmlns:p="http://schemas.microsoft.com/office/2006/metadata/properties" xmlns:ns2="37149553-2e0a-4176-a042-55e0d05d019a" xmlns:ns3="8ecc2c5c-55ab-4d36-8543-35d9843a42b0" targetNamespace="http://schemas.microsoft.com/office/2006/metadata/properties" ma:root="true" ma:fieldsID="0cb72304a49b06968016f71e7197cba4" ns2:_="" ns3:_="">
    <xsd:import namespace="37149553-2e0a-4176-a042-55e0d05d019a"/>
    <xsd:import namespace="8ecc2c5c-55ab-4d36-8543-35d9843a42b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149553-2e0a-4176-a042-55e0d05d01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83e0442-0aa8-451b-8352-edc6ece9c07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cc2c5c-55ab-4d36-8543-35d9843a42b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be58237-0609-4ddf-a3ab-b9cdbe705a3e}" ma:internalName="TaxCatchAll" ma:showField="CatchAllData" ma:web="8ecc2c5c-55ab-4d36-8543-35d9843a42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7149553-2e0a-4176-a042-55e0d05d019a">
      <Terms xmlns="http://schemas.microsoft.com/office/infopath/2007/PartnerControls"/>
    </lcf76f155ced4ddcb4097134ff3c332f>
    <TaxCatchAll xmlns="8ecc2c5c-55ab-4d36-8543-35d9843a42b0" xsi:nil="true"/>
  </documentManagement>
</p:properties>
</file>

<file path=customXml/itemProps1.xml><?xml version="1.0" encoding="utf-8"?>
<ds:datastoreItem xmlns:ds="http://schemas.openxmlformats.org/officeDocument/2006/customXml" ds:itemID="{908B24F5-EBCA-4B8E-A7A3-6BF023D3CDE7}">
  <ds:schemaRefs>
    <ds:schemaRef ds:uri="http://schemas.microsoft.com/sharepoint/v3/contenttype/forms"/>
  </ds:schemaRefs>
</ds:datastoreItem>
</file>

<file path=customXml/itemProps2.xml><?xml version="1.0" encoding="utf-8"?>
<ds:datastoreItem xmlns:ds="http://schemas.openxmlformats.org/officeDocument/2006/customXml" ds:itemID="{D8EC9ACD-DEFD-4713-A3A6-EDC4982B05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149553-2e0a-4176-a042-55e0d05d019a"/>
    <ds:schemaRef ds:uri="8ecc2c5c-55ab-4d36-8543-35d9843a42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B020B1F-3FAB-4D76-B024-A96FD432A743}">
  <ds:schemaRefs>
    <ds:schemaRef ds:uri="37149553-2e0a-4176-a042-55e0d05d019a"/>
    <ds:schemaRef ds:uri="http://www.w3.org/XML/1998/namespace"/>
    <ds:schemaRef ds:uri="http://schemas.microsoft.com/office/2006/documentManagement/types"/>
    <ds:schemaRef ds:uri="http://schemas.openxmlformats.org/package/2006/metadata/core-properties"/>
    <ds:schemaRef ds:uri="http://purl.org/dc/dcmitype/"/>
    <ds:schemaRef ds:uri="http://purl.org/dc/terms/"/>
    <ds:schemaRef ds:uri="8ecc2c5c-55ab-4d36-8543-35d9843a42b0"/>
    <ds:schemaRef ds:uri="http://schemas.microsoft.com/office/2006/metadata/properties"/>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13710</TotalTime>
  <Words>921</Words>
  <Application>Microsoft Office PowerPoint</Application>
  <PresentationFormat>On-screen Show (4:3)</PresentationFormat>
  <Paragraphs>70</Paragraphs>
  <Slides>6</Slides>
  <Notes>4</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6</vt:i4>
      </vt:variant>
    </vt:vector>
  </HeadingPairs>
  <TitlesOfParts>
    <vt:vector size="12" baseType="lpstr">
      <vt:lpstr>Arial</vt:lpstr>
      <vt:lpstr>Calibri</vt:lpstr>
      <vt:lpstr>Wingdings</vt:lpstr>
      <vt:lpstr>Bespoke title slides</vt:lpstr>
      <vt:lpstr>Bespoke content slides</vt:lpstr>
      <vt:lpstr>End slides</vt:lpstr>
      <vt:lpstr>PowerPoint Presentation</vt:lpstr>
      <vt:lpstr>PowerPoint Presentation</vt:lpstr>
      <vt:lpstr>PowerPoint Presentation</vt:lpstr>
      <vt:lpstr>Liberty Protection Safeguards update </vt:lpstr>
      <vt:lpstr>Liberty Protection Safeguards update </vt:lpstr>
      <vt:lpstr>Liberty Protection Safeguards update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Owen</dc:creator>
  <cp:lastModifiedBy>Peter</cp:lastModifiedBy>
  <cp:revision>762</cp:revision>
  <dcterms:created xsi:type="dcterms:W3CDTF">2019-11-26T09:38:15Z</dcterms:created>
  <dcterms:modified xsi:type="dcterms:W3CDTF">2022-04-07T16:27:52Z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0x0101007C0F3A64634E764BB025270C09CD2A3B</vt:lpwstr>
  </property>
  <property fmtid="{D5CDD505-2E9C-101B-9397-08002B2CF9AE}" pid="3" name="MSIP_Label_f194113b-ecba-4458-8e2e-fa038bf17a69_Enabled">
    <vt:lpwstr>true</vt:lpwstr>
  </property>
  <property fmtid="{D5CDD505-2E9C-101B-9397-08002B2CF9AE}" pid="4" name="MSIP_Label_f194113b-ecba-4458-8e2e-fa038bf17a69_SetDate">
    <vt:lpwstr>2022-03-31T09:45:59Z</vt:lpwstr>
  </property>
  <property fmtid="{D5CDD505-2E9C-101B-9397-08002B2CF9AE}" pid="5" name="MSIP_Label_f194113b-ecba-4458-8e2e-fa038bf17a69_Method">
    <vt:lpwstr>Standard</vt:lpwstr>
  </property>
  <property fmtid="{D5CDD505-2E9C-101B-9397-08002B2CF9AE}" pid="6" name="MSIP_Label_f194113b-ecba-4458-8e2e-fa038bf17a69_Name">
    <vt:lpwstr>Internal</vt:lpwstr>
  </property>
  <property fmtid="{D5CDD505-2E9C-101B-9397-08002B2CF9AE}" pid="7" name="MSIP_Label_f194113b-ecba-4458-8e2e-fa038bf17a69_SiteId">
    <vt:lpwstr>5c317017-415d-43e6-ada1-7668f9ad3f9f</vt:lpwstr>
  </property>
  <property fmtid="{D5CDD505-2E9C-101B-9397-08002B2CF9AE}" pid="8" name="MSIP_Label_f194113b-ecba-4458-8e2e-fa038bf17a69_ActionId">
    <vt:lpwstr>47efd240-bbd5-4f4f-854a-65d7976bdeab</vt:lpwstr>
  </property>
  <property fmtid="{D5CDD505-2E9C-101B-9397-08002B2CF9AE}" pid="9" name="MSIP_Label_f194113b-ecba-4458-8e2e-fa038bf17a69_ContentBits">
    <vt:lpwstr>2</vt:lpwstr>
  </property>
  <property fmtid="{D5CDD505-2E9C-101B-9397-08002B2CF9AE}" pid="10" name="ClassificationContentMarkingFooterLocations">
    <vt:lpwstr>Bespoke title slides:3\Bespoke content slides:3\End slides:3</vt:lpwstr>
  </property>
  <property fmtid="{D5CDD505-2E9C-101B-9397-08002B2CF9AE}" pid="11" name="ClassificationContentMarkingFooterText">
    <vt:lpwstr>Internal </vt:lpwstr>
  </property>
  <property fmtid="{D5CDD505-2E9C-101B-9397-08002B2CF9AE}" pid="12" name="MediaServiceImageTags">
    <vt:lpwstr/>
  </property>
</Properties>
</file>