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7" r:id="rId5"/>
    <p:sldMasterId id="2147483695" r:id="rId6"/>
    <p:sldMasterId id="2147483701" r:id="rId7"/>
    <p:sldMasterId id="2147483704" r:id="rId8"/>
    <p:sldMasterId id="2147483707" r:id="rId9"/>
  </p:sldMasterIdLst>
  <p:notesMasterIdLst>
    <p:notesMasterId r:id="rId19"/>
  </p:notesMasterIdLst>
  <p:sldIdLst>
    <p:sldId id="258" r:id="rId10"/>
    <p:sldId id="479" r:id="rId11"/>
    <p:sldId id="267" r:id="rId12"/>
    <p:sldId id="281" r:id="rId13"/>
    <p:sldId id="326" r:id="rId14"/>
    <p:sldId id="340" r:id="rId15"/>
    <p:sldId id="341" r:id="rId16"/>
    <p:sldId id="268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B97613-19E3-4944-B3AC-B79EDD1151B2}" v="4" dt="2022-04-25T16:08:3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281" autoAdjust="0"/>
  </p:normalViewPr>
  <p:slideViewPr>
    <p:cSldViewPr snapToGrid="0">
      <p:cViewPr varScale="1">
        <p:scale>
          <a:sx n="89" d="100"/>
          <a:sy n="89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16CB2-9F47-4818-90AA-D4DDA6B738C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498F-8224-4DE6-8685-D1D035938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18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7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6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3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27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8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9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467E-689E-4776-8297-2FB7C7A995D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0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group of people sitting next to a person&#10;&#10;Description automatically generated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9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disability/auti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067" y="1609969"/>
            <a:ext cx="163776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067" y="1609969"/>
            <a:ext cx="163776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067" y="1609969"/>
            <a:ext cx="163776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4" name="Picture 3" descr="A group of people sitting next to a person&#10;&#10;Description automatically generated">
            <a:extLst>
              <a:ext uri="{FF2B5EF4-FFF2-40B4-BE49-F238E27FC236}">
                <a16:creationId xmlns:a16="http://schemas.microsoft.com/office/drawing/2014/main" id="{4AF7D064-3FD2-8042-877F-A1141B0F1A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7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FE44-5611-764D-A6AE-AA87C019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1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5A7EA-545A-4244-9686-0E869516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CD9AB-DEE5-3A4E-80FA-F8A83398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459D4-E8E1-994B-8D26-6D736958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76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3095852"/>
            <a:ext cx="11195417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16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7067" y="1609971"/>
            <a:ext cx="1637765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FE44-5611-764D-A6AE-AA87C019C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3095852"/>
            <a:ext cx="11195417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7067" y="1609971"/>
            <a:ext cx="1637765" cy="46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9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necklace, drawing&#10;&#10;Description automatically generated">
            <a:extLst>
              <a:ext uri="{FF2B5EF4-FFF2-40B4-BE49-F238E27FC236}">
                <a16:creationId xmlns:a16="http://schemas.microsoft.com/office/drawing/2014/main" id="{C7F98455-8795-434A-B68C-C5E56166D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65"/>
          <a:stretch/>
        </p:blipFill>
        <p:spPr>
          <a:xfrm>
            <a:off x="6333726" y="0"/>
            <a:ext cx="58582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740667"/>
            <a:ext cx="6281556" cy="1465823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15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3" y="2325753"/>
            <a:ext cx="8958495" cy="6468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783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998BB-913A-A549-8D2B-4ED8DE9C0B2D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B1583-49B7-884D-8DA4-FEB371CB3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7" y="740667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15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DBBB70A-3403-E54D-A71A-920BED978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3" y="2325753"/>
            <a:ext cx="8958495" cy="6468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5143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8572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2001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1543050" indent="-17145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27A66-0678-1C49-A37B-07FDED0A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84" y="3292838"/>
            <a:ext cx="12181632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7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8" y="3095854"/>
            <a:ext cx="11195417" cy="666297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150" b="1">
                <a:solidFill>
                  <a:srgbClr val="E87722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1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5A7EA-545A-4244-9686-0E869516D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8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CD9AB-DEE5-3A4E-80FA-F8A83398E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7DCEC3-7146-6E4C-922B-3BC0DD4E479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306" y="740665"/>
            <a:ext cx="8958495" cy="116986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42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F2CC7D-1225-DC41-9E67-083702A6F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922" y="2325751"/>
            <a:ext cx="8958495" cy="646811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459D4-E8E1-994B-8D26-6D736958A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292838"/>
            <a:ext cx="12192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eers/young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 descr="A screen shot of a person&#10;&#10;Description automatically generated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067" y="1609969"/>
            <a:ext cx="1637767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/m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067" y="1609969"/>
            <a:ext cx="163776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employer (community/home c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57A81-478E-CA45-A841-088A0D106062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>
                <a:solidFill>
                  <a:srgbClr val="005EB8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7067" y="1609969"/>
            <a:ext cx="1637765" cy="46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and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3DF0C0-4911-1B47-A402-0E0D2BE73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306" y="441326"/>
            <a:ext cx="9309740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>
              <a:defRPr sz="3600" b="1">
                <a:solidFill>
                  <a:srgbClr val="005EB8"/>
                </a:solidFill>
              </a:defRPr>
            </a:lvl1pPr>
          </a:lstStyle>
          <a:p>
            <a:r>
              <a:rPr lang="en-GB" dirty="0"/>
              <a:t>Click to edit Master title style  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A007014-30B5-9C43-A122-2198A76711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7" y="2145794"/>
            <a:ext cx="9309739" cy="398983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5EB8"/>
              </a:buClr>
              <a:buFont typeface="Wingdings" pitchFamily="2" charset="2"/>
              <a:buChar char="§"/>
              <a:defRPr sz="2400"/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 sz="1600"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60E0BD-312E-ED44-B40A-73964C6EE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0305" y="1351028"/>
            <a:ext cx="9309740" cy="7318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E87722"/>
              </a:buClr>
              <a:buFont typeface="Wingdings" pitchFamily="2" charset="2"/>
              <a:buChar char="§"/>
              <a:defRPr>
                <a:solidFill>
                  <a:srgbClr val="E87722"/>
                </a:solidFill>
              </a:defRPr>
            </a:lvl1pPr>
            <a:lvl2pPr marL="685800" indent="-228600">
              <a:buClr>
                <a:srgbClr val="005EB8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rgbClr val="005EB8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5EB8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5EB8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DC8C-6B15-A949-B64C-3E5076958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17067" y="1609971"/>
            <a:ext cx="1637765" cy="4614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ECA55A-C9DC-8A49-8B58-52140BAC1DFB}"/>
              </a:ext>
            </a:extLst>
          </p:cNvPr>
          <p:cNvSpPr/>
          <p:nvPr userDrawn="1"/>
        </p:nvSpPr>
        <p:spPr>
          <a:xfrm>
            <a:off x="0" y="6416675"/>
            <a:ext cx="12192000" cy="441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539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13" y="0"/>
            <a:ext cx="2289387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0"/>
            <a:ext cx="1879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0FBC4F-605F-E949-B9D4-62D1E86316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13" y="0"/>
            <a:ext cx="2289387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0"/>
            <a:ext cx="1879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1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4CBB1A-F042-2A46-AD67-4B8860EEFF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0"/>
            <a:ext cx="1879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F180CD-8FFC-6643-AE92-EBFB6DBC6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613" y="0"/>
            <a:ext cx="2289387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skillsforcare.org.uk/wdf" TargetMode="External"/><Relationship Id="rId4" Type="http://schemas.openxmlformats.org/officeDocument/2006/relationships/hyperlink" Target="mailto:david@clarendonhomeca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forcare.org.uk/essentialtrai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killsforcare.org.uk/Essentialtrain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scwds-support@skillsforcare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emf"/><Relationship Id="rId4" Type="http://schemas.openxmlformats.org/officeDocument/2006/relationships/hyperlink" Target="https://vimeo.com/6569287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.anthony@skillsforcare.org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skillsforcare.org.uk/register" TargetMode="External"/><Relationship Id="rId4" Type="http://schemas.openxmlformats.org/officeDocument/2006/relationships/hyperlink" Target="mailto:selena.docherty@skillsforcare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ECAB-A636-4200-A4C5-86129805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35" y="463263"/>
            <a:ext cx="9362611" cy="1169861"/>
          </a:xfrm>
        </p:spPr>
        <p:txBody>
          <a:bodyPr/>
          <a:lstStyle/>
          <a:p>
            <a:r>
              <a:rPr lang="en-GB" sz="4000" dirty="0"/>
              <a:t>Workforce Development Funding &amp; the Adult Social Care</a:t>
            </a:r>
            <a:br>
              <a:rPr lang="en-GB" sz="4000" dirty="0"/>
            </a:br>
            <a:r>
              <a:rPr lang="en-GB" sz="4000" dirty="0"/>
              <a:t>Workforce Data Set</a:t>
            </a:r>
            <a:br>
              <a:rPr lang="en-GB" sz="4000" dirty="0"/>
            </a:br>
            <a:r>
              <a:rPr lang="en-GB" sz="4000" dirty="0"/>
              <a:t>(ASC-WDS)</a:t>
            </a:r>
          </a:p>
        </p:txBody>
      </p:sp>
    </p:spTree>
    <p:extLst>
      <p:ext uri="{BB962C8B-B14F-4D97-AF65-F5344CB8AC3E}">
        <p14:creationId xmlns:p14="http://schemas.microsoft.com/office/powerpoint/2010/main" val="3331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8ADBC-DB89-4BA2-85AF-F85BD19EB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4" y="-116797"/>
            <a:ext cx="1102178" cy="110217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F035FCB4-AB5E-4472-B85F-A210B5F04E33}"/>
              </a:ext>
            </a:extLst>
          </p:cNvPr>
          <p:cNvSpPr txBox="1">
            <a:spLocks/>
          </p:cNvSpPr>
          <p:nvPr/>
        </p:nvSpPr>
        <p:spPr>
          <a:xfrm>
            <a:off x="1181870" y="351490"/>
            <a:ext cx="8198435" cy="828162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2850" dirty="0">
                <a:latin typeface="Arial" panose="020B0604020202020204"/>
              </a:rPr>
              <a:t>Workforce Development Funding 2022/23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840AC5A-E639-4BDF-AE03-1BDFF6D65822}"/>
              </a:ext>
            </a:extLst>
          </p:cNvPr>
          <p:cNvSpPr txBox="1">
            <a:spLocks/>
          </p:cNvSpPr>
          <p:nvPr/>
        </p:nvSpPr>
        <p:spPr>
          <a:xfrm>
            <a:off x="462337" y="845902"/>
            <a:ext cx="10212512" cy="32037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GB" sz="1800" b="1" dirty="0">
              <a:solidFill>
                <a:srgbClr val="4472C4"/>
              </a:solidFill>
              <a:latin typeface="Arial" panose="020B0604020202020204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4472C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Workforce Development Fund will shortly be available to support the development of care workers and managers</a:t>
            </a:r>
            <a:endParaRPr lang="en-GB" sz="2000" dirty="0">
              <a:solidFill>
                <a:srgbClr val="4472C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fund can be used to support the development of staff at all levels, offering funding for a wide range of qualifications, learning programmes and digital learning modules.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All employers in England have access to the fund, whether it’s claiming via your local partnership, a national partnership or directly from Skills for Care.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funding will support registered managers and other frontline managers with their Continuing Professional Development (CPD) Certification.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 London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you can claim via the SW London WDF Partnership: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david@clarendonhomecare.com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NW London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you can claim directly from Skills for Care: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www.skillsforcare.org.uk/wdf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sz="13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endParaRPr lang="en-GB" sz="13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defTabSz="685800">
              <a:lnSpc>
                <a:spcPct val="115000"/>
              </a:lnSpc>
              <a:spcBef>
                <a:spcPts val="750"/>
              </a:spcBef>
              <a:spcAft>
                <a:spcPts val="600"/>
              </a:spcAft>
              <a:buNone/>
            </a:pPr>
            <a:endParaRPr lang="en-GB" sz="135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GB" sz="1350" dirty="0">
              <a:solidFill>
                <a:srgbClr val="4D4D4D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en-GB" sz="165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715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1457C-AD8B-4F3C-BB6F-AA11642A6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5806" y="445859"/>
            <a:ext cx="6982304" cy="3159491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rgbClr val="005EB8"/>
                </a:solidFill>
              </a:rPr>
              <a:t>The</a:t>
            </a:r>
            <a:r>
              <a:rPr lang="en-GB" sz="3600" dirty="0"/>
              <a:t> </a:t>
            </a:r>
            <a:r>
              <a:rPr lang="en-GB" sz="3600" b="1" dirty="0">
                <a:solidFill>
                  <a:srgbClr val="005EB8"/>
                </a:solidFill>
              </a:rPr>
              <a:t>Adult Social Care Workforce Data Set </a:t>
            </a:r>
          </a:p>
          <a:p>
            <a:pPr marL="0" indent="0">
              <a:buNone/>
            </a:pPr>
            <a:r>
              <a:rPr lang="en-GB" b="1" dirty="0"/>
              <a:t>ASC-WDS</a:t>
            </a:r>
            <a:r>
              <a:rPr lang="en-GB" sz="3600" b="1" dirty="0">
                <a:solidFill>
                  <a:srgbClr val="005EB8"/>
                </a:solidFill>
              </a:rPr>
              <a:t> </a:t>
            </a:r>
            <a:r>
              <a:rPr lang="en-GB" b="1" dirty="0"/>
              <a:t>is a data collection service, commissioned and funded by the Department of Health and Social Care. It is the leading source of intelligence for the adult social care workforce.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489CC-0DEB-4917-BBAC-7AF326230470}"/>
              </a:ext>
            </a:extLst>
          </p:cNvPr>
          <p:cNvSpPr txBox="1"/>
          <p:nvPr/>
        </p:nvSpPr>
        <p:spPr>
          <a:xfrm>
            <a:off x="4567645" y="4106011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It helps you to </a:t>
            </a:r>
            <a:r>
              <a:rPr lang="en-GB" sz="2400" b="1" dirty="0">
                <a:solidFill>
                  <a:srgbClr val="A20067"/>
                </a:solidFill>
                <a:latin typeface="Arial" panose="020B0604020202020204"/>
              </a:rPr>
              <a:t>manage your team </a:t>
            </a: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and provides crucial</a:t>
            </a:r>
            <a:r>
              <a:rPr lang="en-GB" sz="2400" b="1" dirty="0">
                <a:solidFill>
                  <a:srgbClr val="008C95"/>
                </a:solidFill>
                <a:latin typeface="Arial" panose="020B0604020202020204"/>
              </a:rPr>
              <a:t> information to decision makers.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6AE86-6E32-485F-8649-1C707BF29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806" y="3605349"/>
            <a:ext cx="2540726" cy="25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8BAE-17E3-49E8-8CF5-23FADF05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to your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3FD2-C5F5-48CC-B1D3-A7943FC32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06" y="1219476"/>
            <a:ext cx="5799176" cy="4492000"/>
          </a:xfrm>
        </p:spPr>
        <p:txBody>
          <a:bodyPr/>
          <a:lstStyle/>
          <a:p>
            <a:r>
              <a:rPr lang="en-GB" dirty="0"/>
              <a:t>Funding for training your staff – </a:t>
            </a:r>
            <a:r>
              <a:rPr lang="en-GB" dirty="0">
                <a:hlinkClick r:id="rId3"/>
              </a:rPr>
              <a:t>rapid induction &amp; Essential Training</a:t>
            </a:r>
            <a:r>
              <a:rPr lang="en-GB" dirty="0"/>
              <a:t> in addition to WDF</a:t>
            </a:r>
            <a:endParaRPr lang="en-GB" sz="2200" dirty="0"/>
          </a:p>
          <a:p>
            <a:r>
              <a:rPr lang="en-GB" dirty="0"/>
              <a:t>Safe and free storage of staff records </a:t>
            </a:r>
          </a:p>
          <a:p>
            <a:r>
              <a:rPr lang="en-GB" dirty="0"/>
              <a:t>Manage training and qualification records</a:t>
            </a:r>
          </a:p>
          <a:p>
            <a:r>
              <a:rPr lang="en-GB" dirty="0"/>
              <a:t>Benchmark your workplace</a:t>
            </a:r>
          </a:p>
          <a:p>
            <a:r>
              <a:rPr lang="en-GB" dirty="0"/>
              <a:t>Access the Skills for Care bundle </a:t>
            </a:r>
            <a:br>
              <a:rPr lang="en-GB" dirty="0"/>
            </a:br>
            <a:r>
              <a:rPr lang="en-GB" dirty="0"/>
              <a:t>offer </a:t>
            </a:r>
          </a:p>
          <a:p>
            <a:r>
              <a:rPr lang="en-GB" dirty="0"/>
              <a:t>Help the sector by providing key intelligence to decision makers</a:t>
            </a:r>
          </a:p>
          <a:p>
            <a:r>
              <a:rPr lang="en-GB" dirty="0"/>
              <a:t>Can support your workforce planning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96149-C993-463F-AF97-B8967D5B7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211" y="1219476"/>
            <a:ext cx="1462004" cy="1462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4B09D-B5C7-4690-8B9E-8D01C1798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474" y="2681480"/>
            <a:ext cx="1462004" cy="1462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23F1D-AD1B-4695-A395-831EF4C13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475" y="4419423"/>
            <a:ext cx="1585645" cy="15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3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5F2058-48AB-43F3-B691-6BC615A5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6273"/>
            <a:ext cx="1379678" cy="137967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03678" y="528941"/>
            <a:ext cx="4770328" cy="646811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/>
              </a:rPr>
              <a:t>Essential Training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68775" y="1601126"/>
            <a:ext cx="8668597" cy="4744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Arial" panose="020B0604020202020204"/>
              </a:rPr>
              <a:t>There are three packages of fully funded learning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68775" y="2184795"/>
            <a:ext cx="8431497" cy="4262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E87722"/>
                </a:solidFill>
                <a:latin typeface="Arial" panose="020B0604020202020204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/>
              </a:rPr>
              <a:t>Rapid induction programme: </a:t>
            </a: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aimed at new staff who will  receive training in 8 topics and the main knowledge elements of the care certificate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E87722"/>
                </a:solidFill>
                <a:latin typeface="Arial" panose="020B0604020202020204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/>
              </a:rPr>
              <a:t>Refresher training: </a:t>
            </a: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aimed at staff who urgently need refresher training which has expired or will expire soon, in order for them to continue to work safely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b="1" dirty="0">
                <a:solidFill>
                  <a:srgbClr val="E87722"/>
                </a:solidFill>
                <a:latin typeface="Arial" panose="020B0604020202020204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Arial" panose="020B0604020202020204"/>
              </a:rPr>
              <a:t>Volunteer programme: </a:t>
            </a: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an introduction to adult social care</a:t>
            </a:r>
          </a:p>
          <a:p>
            <a:pPr marL="0" indent="0">
              <a:buNone/>
            </a:pPr>
            <a:endParaRPr lang="en-GB" sz="1050" dirty="0">
              <a:solidFill>
                <a:srgbClr val="000000"/>
              </a:solidFill>
              <a:latin typeface="Arial" panose="020B0604020202020204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  <a:latin typeface="Arial" panose="020B0604020202020204"/>
              </a:rPr>
              <a:t>The training is delivered by selected endorsed training providers.</a:t>
            </a:r>
          </a:p>
          <a:p>
            <a:pPr marL="0" indent="0" algn="ctr">
              <a:buNone/>
            </a:pPr>
            <a:endParaRPr lang="en-GB" sz="1000" b="1" dirty="0">
              <a:solidFill>
                <a:srgbClr val="000000"/>
              </a:solidFill>
              <a:latin typeface="Arial" panose="020B0604020202020204"/>
              <a:hlinkClick r:id="rId4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0000"/>
                </a:solidFill>
                <a:latin typeface="Arial" panose="020B0604020202020204"/>
                <a:hlinkClick r:id="rId4"/>
              </a:rPr>
              <a:t>www.skillsforcare.org.uk/essentialtraining</a:t>
            </a:r>
            <a:endParaRPr lang="en-GB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68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75F5-A7FB-4F83-92C0-EFA5CEA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 we ask for – workplace record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87EE2-F3BF-4E8F-9EDD-3010EF318A90}"/>
              </a:ext>
            </a:extLst>
          </p:cNvPr>
          <p:cNvSpPr txBox="1"/>
          <p:nvPr/>
        </p:nvSpPr>
        <p:spPr>
          <a:xfrm>
            <a:off x="685800" y="1538945"/>
            <a:ext cx="3403315" cy="2964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name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address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CQC location ID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type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service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services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capacity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users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EC9A8-85BD-44BF-97B7-BE4E3DEA0F34}"/>
              </a:ext>
            </a:extLst>
          </p:cNvPr>
          <p:cNvSpPr txBox="1"/>
          <p:nvPr/>
        </p:nvSpPr>
        <p:spPr>
          <a:xfrm>
            <a:off x="5243457" y="1538945"/>
            <a:ext cx="4681379" cy="2964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sharing	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Quality Commission (CQC)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authorities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authorities shared with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number of staff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staff vacancies	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starters	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leavers</a:t>
            </a:r>
          </a:p>
        </p:txBody>
      </p:sp>
    </p:spTree>
    <p:extLst>
      <p:ext uri="{BB962C8B-B14F-4D97-AF65-F5344CB8AC3E}">
        <p14:creationId xmlns:p14="http://schemas.microsoft.com/office/powerpoint/2010/main" val="123249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75F5-A7FB-4F83-92C0-EFA5CEA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data we ask for – staff records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87EE2-F3BF-4E8F-9EDD-3010EF318A90}"/>
              </a:ext>
            </a:extLst>
          </p:cNvPr>
          <p:cNvSpPr txBox="1"/>
          <p:nvPr/>
        </p:nvSpPr>
        <p:spPr>
          <a:xfrm>
            <a:off x="685800" y="1538945"/>
            <a:ext cx="3403315" cy="451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 or ID number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job role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type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 vaccination since 1 September 2021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Insurance number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of birth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postcode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Disabled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Nationality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of birth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started in main job role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job roles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92B72-6F5F-449F-9AA5-EB46A141AAEB}"/>
              </a:ext>
            </a:extLst>
          </p:cNvPr>
          <p:cNvSpPr txBox="1"/>
          <p:nvPr/>
        </p:nvSpPr>
        <p:spPr>
          <a:xfrm>
            <a:off x="4692721" y="1538945"/>
            <a:ext cx="4800600" cy="343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Recruited from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started in adult social care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 sickness in last 12 months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 hours contract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Contracted weekly hours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Hourly pay or annual salary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Certificate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social care qualification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level of social care qualification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qualifications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Apprenticeship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72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75F5-A7FB-4F83-92C0-EFA5CEA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started today!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70259-E992-4FD1-BD07-ADAC24F13DAD}"/>
              </a:ext>
            </a:extLst>
          </p:cNvPr>
          <p:cNvSpPr txBox="1"/>
          <p:nvPr/>
        </p:nvSpPr>
        <p:spPr>
          <a:xfrm>
            <a:off x="1314439" y="1413749"/>
            <a:ext cx="66574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Find out more and create your account at </a:t>
            </a:r>
          </a:p>
          <a:p>
            <a:pPr defTabSz="457200"/>
            <a:r>
              <a:rPr lang="en-GB" sz="2400" b="1" dirty="0">
                <a:solidFill>
                  <a:srgbClr val="A20067"/>
                </a:solidFill>
                <a:latin typeface="Arial" panose="020B0604020202020204"/>
              </a:rPr>
              <a:t>www.skillsforcare.org.uk/ASCWDS</a:t>
            </a:r>
          </a:p>
          <a:p>
            <a:pPr defTabSz="457200"/>
            <a:endParaRPr lang="en-GB" sz="2400" b="1" dirty="0">
              <a:solidFill>
                <a:srgbClr val="A20067"/>
              </a:solidFill>
              <a:latin typeface="Arial" panose="020B0604020202020204"/>
            </a:endParaRPr>
          </a:p>
          <a:p>
            <a:pPr defTabSz="4572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Or contact our support team for more information </a:t>
            </a:r>
          </a:p>
          <a:p>
            <a:pPr defTabSz="457200"/>
            <a:r>
              <a:rPr lang="en-GB" sz="2400" b="1" dirty="0">
                <a:solidFill>
                  <a:srgbClr val="A20067"/>
                </a:solidFill>
                <a:latin typeface="Arial" panose="020B0604020202020204"/>
              </a:rPr>
              <a:t>T. 0113 241 0969</a:t>
            </a:r>
          </a:p>
          <a:p>
            <a:pPr defTabSz="457200"/>
            <a:r>
              <a:rPr lang="en-GB" sz="2400" b="1" dirty="0">
                <a:solidFill>
                  <a:srgbClr val="A20067"/>
                </a:solidFill>
                <a:latin typeface="Arial" panose="020B0604020202020204"/>
              </a:rPr>
              <a:t>E. </a:t>
            </a:r>
            <a:r>
              <a:rPr lang="en-GB" sz="2400" b="1" dirty="0">
                <a:solidFill>
                  <a:srgbClr val="A20067"/>
                </a:solidFill>
                <a:latin typeface="Arial" panose="020B0604020202020204"/>
                <a:hlinkClick r:id="rId3"/>
              </a:rPr>
              <a:t>ascwds-support@skillsforcare.org.uk</a:t>
            </a:r>
            <a:r>
              <a:rPr lang="en-GB" sz="2400" b="1" dirty="0">
                <a:solidFill>
                  <a:srgbClr val="A20067"/>
                </a:solidFill>
                <a:latin typeface="Arial" panose="020B0604020202020204"/>
              </a:rPr>
              <a:t>.</a:t>
            </a:r>
          </a:p>
          <a:p>
            <a:pPr defTabSz="457200"/>
            <a:endParaRPr lang="en-GB" sz="2400" b="1" dirty="0">
              <a:solidFill>
                <a:srgbClr val="A20067"/>
              </a:solidFill>
              <a:latin typeface="Arial" panose="020B0604020202020204"/>
            </a:endParaRPr>
          </a:p>
          <a:p>
            <a:pPr defTabSz="457200"/>
            <a:r>
              <a:rPr lang="en-GB" sz="2400" b="1" dirty="0">
                <a:solidFill>
                  <a:srgbClr val="A20067"/>
                </a:solidFill>
                <a:latin typeface="Arial" panose="020B0604020202020204"/>
                <a:hlinkClick r:id="rId4"/>
              </a:rPr>
              <a:t>ASC-WDS video</a:t>
            </a:r>
            <a:endParaRPr lang="en-GB" sz="2400" b="1" dirty="0">
              <a:solidFill>
                <a:srgbClr val="A20067"/>
              </a:solidFill>
              <a:latin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1195D-61F7-4495-9E96-623567FD8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00" y="4417017"/>
            <a:ext cx="1835967" cy="18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1171E7-3DAC-408B-97B5-DD7B740B2E25}"/>
              </a:ext>
            </a:extLst>
          </p:cNvPr>
          <p:cNvSpPr txBox="1">
            <a:spLocks/>
          </p:cNvSpPr>
          <p:nvPr/>
        </p:nvSpPr>
        <p:spPr>
          <a:xfrm>
            <a:off x="1733863" y="688068"/>
            <a:ext cx="7140172" cy="1132642"/>
          </a:xfrm>
          <a:prstGeom prst="rect">
            <a:avLst/>
          </a:prstGeom>
          <a:noFill/>
          <a:ln w="12700"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rgbClr val="E8772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000" dirty="0">
                <a:latin typeface="Arial" panose="020B0604020202020204"/>
              </a:rPr>
              <a:t>Contacts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C838B93-34BB-450A-BFBC-7BD54A2506E7}"/>
              </a:ext>
            </a:extLst>
          </p:cNvPr>
          <p:cNvSpPr txBox="1">
            <a:spLocks/>
          </p:cNvSpPr>
          <p:nvPr/>
        </p:nvSpPr>
        <p:spPr>
          <a:xfrm>
            <a:off x="1733863" y="1642821"/>
            <a:ext cx="8799667" cy="2784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b="1" dirty="0">
                <a:solidFill>
                  <a:srgbClr val="005EB8"/>
                </a:solidFill>
                <a:latin typeface="Arial" panose="020B0604020202020204"/>
              </a:rPr>
              <a:t>SW London: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Laura Anthony: 07890 514106 / </a:t>
            </a:r>
            <a:r>
              <a:rPr lang="en-GB" sz="2400" dirty="0">
                <a:solidFill>
                  <a:srgbClr val="005EB8"/>
                </a:solidFill>
                <a:latin typeface="Arial" panose="020B0604020202020204"/>
                <a:hlinkClick r:id="rId3"/>
              </a:rPr>
              <a:t>laura.anthony@skillsforcare.org.uk</a:t>
            </a:r>
            <a:r>
              <a:rPr lang="en-GB" sz="2400" dirty="0">
                <a:solidFill>
                  <a:srgbClr val="005EB8"/>
                </a:solidFill>
                <a:latin typeface="Arial" panose="020B0604020202020204"/>
              </a:rPr>
              <a:t> </a:t>
            </a:r>
          </a:p>
          <a:p>
            <a:pPr marL="0" indent="0">
              <a:buNone/>
              <a:defRPr/>
            </a:pPr>
            <a:endParaRPr lang="en-GB" sz="2400" b="1" dirty="0">
              <a:solidFill>
                <a:srgbClr val="005EB8"/>
              </a:solidFill>
              <a:latin typeface="Arial" panose="020B0604020202020204"/>
            </a:endParaRPr>
          </a:p>
          <a:p>
            <a:pPr marL="0" indent="0">
              <a:buNone/>
              <a:defRPr/>
            </a:pPr>
            <a:r>
              <a:rPr lang="en-GB" sz="2400" b="1" dirty="0">
                <a:solidFill>
                  <a:srgbClr val="005EB8"/>
                </a:solidFill>
                <a:latin typeface="Arial" panose="020B0604020202020204"/>
              </a:rPr>
              <a:t>NW London:</a:t>
            </a:r>
          </a:p>
          <a:p>
            <a:pPr marL="0" indent="0">
              <a:buNone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Selena Docherty: 07825 933674 / </a:t>
            </a:r>
            <a:r>
              <a:rPr lang="en-GB" sz="2400" dirty="0">
                <a:solidFill>
                  <a:srgbClr val="005EB8"/>
                </a:solidFill>
                <a:latin typeface="Arial" panose="020B0604020202020204"/>
                <a:hlinkClick r:id="rId4"/>
              </a:rPr>
              <a:t>selena.docherty@skillsforcare.org.uk</a:t>
            </a:r>
            <a:r>
              <a:rPr lang="en-GB" sz="2400" dirty="0">
                <a:solidFill>
                  <a:srgbClr val="005EB8"/>
                </a:solidFill>
                <a:latin typeface="Arial" panose="020B0604020202020204"/>
              </a:rPr>
              <a:t> </a:t>
            </a:r>
          </a:p>
          <a:p>
            <a:pPr marL="0" indent="0">
              <a:buNone/>
              <a:defRPr/>
            </a:pPr>
            <a:endParaRPr lang="en-GB" sz="2400" b="1" dirty="0">
              <a:solidFill>
                <a:srgbClr val="005EB8"/>
              </a:solidFill>
              <a:latin typeface="Arial" panose="020B0604020202020204"/>
            </a:endParaRPr>
          </a:p>
          <a:p>
            <a:pPr marL="0" indent="0" algn="ctr">
              <a:buNone/>
              <a:defRPr/>
            </a:pPr>
            <a:r>
              <a:rPr lang="en-GB" sz="2400" b="1" dirty="0">
                <a:solidFill>
                  <a:srgbClr val="005EB8"/>
                </a:solidFill>
                <a:latin typeface="Arial" panose="020B0604020202020204"/>
                <a:hlinkClick r:id="rId5"/>
              </a:rPr>
              <a:t>www.skillsforcare.org.uk/register</a:t>
            </a:r>
            <a:r>
              <a:rPr lang="en-GB" sz="2400" b="1" dirty="0">
                <a:solidFill>
                  <a:srgbClr val="005EB8"/>
                </a:solidFill>
                <a:latin typeface="Arial" panose="020B0604020202020204"/>
              </a:rPr>
              <a:t>   </a:t>
            </a:r>
            <a:endParaRPr lang="en-GB" sz="2000" b="1" dirty="0">
              <a:solidFill>
                <a:srgbClr val="005EB8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36847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espoke content slides">
  <a:themeElements>
    <a:clrScheme name="SfC RGB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8C95"/>
      </a:accent2>
      <a:accent3>
        <a:srgbClr val="3300A5"/>
      </a:accent3>
      <a:accent4>
        <a:srgbClr val="A20067"/>
      </a:accent4>
      <a:accent5>
        <a:srgbClr val="00A651"/>
      </a:accent5>
      <a:accent6>
        <a:srgbClr val="BA0C2F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espoke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BCD77B4BABD48BE4102153461E9B9" ma:contentTypeVersion="17" ma:contentTypeDescription="Create a new document." ma:contentTypeScope="" ma:versionID="552208d867862fea4f79b696afa7eced">
  <xsd:schema xmlns:xsd="http://www.w3.org/2001/XMLSchema" xmlns:xs="http://www.w3.org/2001/XMLSchema" xmlns:p="http://schemas.microsoft.com/office/2006/metadata/properties" xmlns:ns1="http://schemas.microsoft.com/sharepoint/v3" xmlns:ns2="405262ef-1549-4053-8312-0d29ee3e5d79" xmlns:ns3="c2c53579-2ed6-4858-9273-79d923c5fd65" targetNamespace="http://schemas.microsoft.com/office/2006/metadata/properties" ma:root="true" ma:fieldsID="8f0976fcfe7d5694f6e843eafa7ef34c" ns1:_="" ns2:_="" ns3:_="">
    <xsd:import namespace="http://schemas.microsoft.com/sharepoint/v3"/>
    <xsd:import namespace="405262ef-1549-4053-8312-0d29ee3e5d79"/>
    <xsd:import namespace="c2c53579-2ed6-4858-9273-79d923c5fd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262ef-1549-4053-8312-0d29ee3e5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3e0442-0aa8-451b-8352-edc6ece9c0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53579-2ed6-4858-9273-79d923c5fd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9939ca-99a4-4c5e-9464-52ab108ec208}" ma:internalName="TaxCatchAll" ma:showField="CatchAllData" ma:web="c2c53579-2ed6-4858-9273-79d923c5fd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c53579-2ed6-4858-9273-79d923c5fd65">
      <UserInfo>
        <DisplayName/>
        <AccountId xsi:nil="true"/>
        <AccountType/>
      </UserInfo>
    </SharedWithUsers>
    <MediaLengthInSeconds xmlns="405262ef-1549-4053-8312-0d29ee3e5d79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05262ef-1549-4053-8312-0d29ee3e5d79">
      <Terms xmlns="http://schemas.microsoft.com/office/infopath/2007/PartnerControls"/>
    </lcf76f155ced4ddcb4097134ff3c332f>
    <TaxCatchAll xmlns="c2c53579-2ed6-4858-9273-79d923c5fd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D8FAF4-B12E-4792-986E-2296621AC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5262ef-1549-4053-8312-0d29ee3e5d79"/>
    <ds:schemaRef ds:uri="c2c53579-2ed6-4858-9273-79d923c5f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26157-688B-403C-B0CF-826467F03B07}">
  <ds:schemaRefs>
    <ds:schemaRef ds:uri="http://schemas.microsoft.com/office/2006/metadata/properties"/>
    <ds:schemaRef ds:uri="http://schemas.microsoft.com/office/infopath/2007/PartnerControls"/>
    <ds:schemaRef ds:uri="c2c53579-2ed6-4858-9273-79d923c5fd65"/>
    <ds:schemaRef ds:uri="405262ef-1549-4053-8312-0d29ee3e5d7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10F6E37-4ADF-45FB-83D8-80C2EC1DA5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611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Title slides</vt:lpstr>
      <vt:lpstr>Bespoke content slides</vt:lpstr>
      <vt:lpstr>1_Title slides</vt:lpstr>
      <vt:lpstr>1_Bespoke content slides</vt:lpstr>
      <vt:lpstr>2_Bespoke content slides</vt:lpstr>
      <vt:lpstr>Bespoke title slides</vt:lpstr>
      <vt:lpstr>Workforce Development Funding &amp; the Adult Social Care Workforce Data Set (ASC-WDS)</vt:lpstr>
      <vt:lpstr>PowerPoint Presentation</vt:lpstr>
      <vt:lpstr>PowerPoint Presentation</vt:lpstr>
      <vt:lpstr>Benefits to your business</vt:lpstr>
      <vt:lpstr>PowerPoint Presentation</vt:lpstr>
      <vt:lpstr>The data we ask for – workplace record</vt:lpstr>
      <vt:lpstr>The data we ask for – staff records</vt:lpstr>
      <vt:lpstr>Get started today!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Social Care Workforce Data Set (ASC-WDS) key features</dc:title>
  <dc:creator>Laura Anthony</dc:creator>
  <cp:lastModifiedBy>Peter</cp:lastModifiedBy>
  <cp:revision>4</cp:revision>
  <dcterms:created xsi:type="dcterms:W3CDTF">2021-10-01T10:38:31Z</dcterms:created>
  <dcterms:modified xsi:type="dcterms:W3CDTF">2022-04-26T08:08:01Z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0x010100D5CBCD77B4BABD48BE4102153461E9B9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