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5" r:id="rId4"/>
  </p:sldMasterIdLst>
  <p:notesMasterIdLst>
    <p:notesMasterId r:id="rId13"/>
  </p:notesMasterIdLst>
  <p:sldIdLst>
    <p:sldId id="281" r:id="rId5"/>
    <p:sldId id="3549" r:id="rId6"/>
    <p:sldId id="3547" r:id="rId7"/>
    <p:sldId id="3538" r:id="rId8"/>
    <p:sldId id="3551" r:id="rId9"/>
    <p:sldId id="3550" r:id="rId10"/>
    <p:sldId id="3523" r:id="rId11"/>
    <p:sldId id="3509"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woodward (STP Programme Office)" initials="Mw(PO" lastIdx="7" clrIdx="0">
    <p:extLst>
      <p:ext uri="{19B8F6BF-5375-455C-9EA6-DF929625EA0E}">
        <p15:presenceInfo xmlns:p15="http://schemas.microsoft.com/office/powerpoint/2012/main" userId="S::Michelle.woodward@swlondon.nhs.uk::0b82f8b5-d92e-4be7-8924-4871fab86743" providerId="AD"/>
      </p:ext>
    </p:extLst>
  </p:cmAuthor>
  <p:cmAuthor id="2" name="Helen Bailey (SWLondon Alliance)" initials="HB(A" lastIdx="16" clrIdx="1">
    <p:extLst>
      <p:ext uri="{19B8F6BF-5375-455C-9EA6-DF929625EA0E}">
        <p15:presenceInfo xmlns:p15="http://schemas.microsoft.com/office/powerpoint/2012/main" userId="S-1-5-21-3775634325-3508737111-3343073381-4607" providerId="AD"/>
      </p:ext>
    </p:extLst>
  </p:cmAuthor>
  <p:cmAuthor id="3" name="Lauren Field (STP Programme Office)" initials="LF(PO" lastIdx="1" clrIdx="2">
    <p:extLst>
      <p:ext uri="{19B8F6BF-5375-455C-9EA6-DF929625EA0E}">
        <p15:presenceInfo xmlns:p15="http://schemas.microsoft.com/office/powerpoint/2012/main" userId="S::Lauren.Field@swlondon.nhs.uk::18ca94a3-ae30-49e9-be60-f63804f2187a" providerId="AD"/>
      </p:ext>
    </p:extLst>
  </p:cmAuthor>
  <p:cmAuthor id="4" name="Debbie Calver (Sutton CCG)" initials="DC(C" lastIdx="3" clrIdx="3">
    <p:extLst>
      <p:ext uri="{19B8F6BF-5375-455C-9EA6-DF929625EA0E}">
        <p15:presenceInfo xmlns:p15="http://schemas.microsoft.com/office/powerpoint/2012/main" userId="S-1-5-21-3775634325-3508737111-3343073381-46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74696"/>
    <a:srgbClr val="F08034"/>
    <a:srgbClr val="FFFFFF"/>
    <a:srgbClr val="2AB4AB"/>
    <a:srgbClr val="EA6293"/>
    <a:srgbClr val="6488C5"/>
    <a:srgbClr val="FF0000"/>
    <a:srgbClr val="000000"/>
    <a:srgbClr val="F3D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3" autoAdjust="0"/>
    <p:restoredTop sz="96357" autoAdjust="0"/>
  </p:normalViewPr>
  <p:slideViewPr>
    <p:cSldViewPr snapToGrid="0">
      <p:cViewPr varScale="1">
        <p:scale>
          <a:sx n="114" d="100"/>
          <a:sy n="114" d="100"/>
        </p:scale>
        <p:origin x="414" y="102"/>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7A84C-56FC-EC41-9CE9-A48B198ED96B}" type="datetimeFigureOut">
              <a:rPr lang="en-US" smtClean="0"/>
              <a:t>3/15/2022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662D2-3952-1C40-A359-FE169C5D37F2}" type="slidenum">
              <a:rPr lang="en-US" smtClean="0"/>
              <a:t>‹#›</a:t>
            </a:fld>
            <a:endParaRPr lang="en-US" dirty="0"/>
          </a:p>
        </p:txBody>
      </p:sp>
    </p:spTree>
    <p:extLst>
      <p:ext uri="{BB962C8B-B14F-4D97-AF65-F5344CB8AC3E}">
        <p14:creationId xmlns:p14="http://schemas.microsoft.com/office/powerpoint/2010/main" val="8768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 V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61882" y="1523987"/>
            <a:ext cx="6744677" cy="2831939"/>
          </a:xfrm>
        </p:spPr>
        <p:txBody>
          <a:bodyPr anchor="b" anchorCtr="0">
            <a:noAutofit/>
          </a:bodyPr>
          <a:lstStyle>
            <a:lvl1pPr algn="l">
              <a:defRPr sz="5333" b="1">
                <a:solidFill>
                  <a:srgbClr val="FFFFFF"/>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1161882" y="4667725"/>
            <a:ext cx="5285805" cy="518245"/>
          </a:xfrm>
          <a:solidFill>
            <a:srgbClr val="003087"/>
          </a:solidFill>
        </p:spPr>
        <p:txBody>
          <a:bodyPr wrap="square" lIns="108000" tIns="50400" rIns="108000" bIns="50400">
            <a:spAutoFit/>
          </a:bodyPr>
          <a:lstStyle>
            <a:lvl1pPr marL="0" indent="0" algn="l">
              <a:buNone/>
              <a:defRPr sz="2667">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9" name="Rectangle 8"/>
          <p:cNvSpPr/>
          <p:nvPr userDrawn="1"/>
        </p:nvSpPr>
        <p:spPr>
          <a:xfrm>
            <a:off x="1161881" y="6214179"/>
            <a:ext cx="8125401" cy="232628"/>
          </a:xfrm>
          <a:prstGeom prst="rect">
            <a:avLst/>
          </a:prstGeom>
        </p:spPr>
        <p:txBody>
          <a:bodyPr wrap="square" lIns="0" tIns="0" rIns="0" bIns="0">
            <a:spAutoFit/>
          </a:bodyPr>
          <a:lstStyle/>
          <a:p>
            <a:pPr rtl="0"/>
            <a:r>
              <a:rPr lang="en-US" sz="2267" b="0" i="0" u="none" strike="noStrike" kern="1200" baseline="30000" dirty="0">
                <a:solidFill>
                  <a:srgbClr val="FFFFFF"/>
                </a:solidFill>
                <a:latin typeface="+mn-lt"/>
                <a:ea typeface="+mn-ea"/>
                <a:cs typeface="+mn-cs"/>
              </a:rPr>
              <a:t>Bringing together Croydon, Kingston, Merton, Richmond, Sutton and Wandsworth</a:t>
            </a:r>
          </a:p>
        </p:txBody>
      </p:sp>
    </p:spTree>
    <p:extLst>
      <p:ext uri="{BB962C8B-B14F-4D97-AF65-F5344CB8AC3E}">
        <p14:creationId xmlns:p14="http://schemas.microsoft.com/office/powerpoint/2010/main" val="2070380915"/>
      </p:ext>
    </p:extLst>
  </p:cSld>
  <p:clrMapOvr>
    <a:masterClrMapping/>
  </p:clrMapOvr>
  <p:transition spd="slow" advClick="0" advTm="3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6715840"/>
      </p:ext>
    </p:extLst>
  </p:cSld>
  <p:clrMapOvr>
    <a:masterClrMapping/>
  </p:clrMapOvr>
  <p:transition spd="slow" advClick="0" advTm="3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849639" y="1838408"/>
            <a:ext cx="4715284" cy="429666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916616" y="1838408"/>
            <a:ext cx="4665784" cy="429666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88312055"/>
      </p:ext>
    </p:extLst>
  </p:cSld>
  <p:clrMapOvr>
    <a:masterClrMapping/>
  </p:clrMapOvr>
  <p:transition spd="slow" advClick="0" advTm="35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p:cNvSpPr>
            <a:spLocks noGrp="1"/>
          </p:cNvSpPr>
          <p:nvPr>
            <p:ph type="title"/>
          </p:nvPr>
        </p:nvSpPr>
        <p:spPr>
          <a:xfrm>
            <a:off x="1849640" y="274639"/>
            <a:ext cx="9732760" cy="1143000"/>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849641" y="1691378"/>
            <a:ext cx="9732759"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9" name="Straight Connector 8"/>
          <p:cNvCxnSpPr/>
          <p:nvPr userDrawn="1"/>
        </p:nvCxnSpPr>
        <p:spPr>
          <a:xfrm>
            <a:off x="1849641" y="1417639"/>
            <a:ext cx="9732759" cy="0"/>
          </a:xfrm>
          <a:prstGeom prst="line">
            <a:avLst/>
          </a:prstGeom>
          <a:ln w="6350" cmpd="sng">
            <a:solidFill>
              <a:srgbClr val="003087"/>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BEA91988-5225-E14C-BF16-E881B761B115}"/>
              </a:ext>
            </a:extLst>
          </p:cNvPr>
          <p:cNvSpPr txBox="1"/>
          <p:nvPr userDrawn="1"/>
        </p:nvSpPr>
        <p:spPr>
          <a:xfrm>
            <a:off x="11582397" y="6488668"/>
            <a:ext cx="609603" cy="338554"/>
          </a:xfrm>
          <a:prstGeom prst="rect">
            <a:avLst/>
          </a:prstGeom>
          <a:noFill/>
        </p:spPr>
        <p:txBody>
          <a:bodyPr wrap="square" rtlCol="0">
            <a:spAutoFit/>
          </a:bodyPr>
          <a:lstStyle/>
          <a:p>
            <a:pPr algn="r"/>
            <a:fld id="{9F93C890-56FA-0C4C-B56A-6BF10B7B8BA7}" type="slidenum">
              <a:rPr lang="en-US" sz="1600" smtClean="0">
                <a:solidFill>
                  <a:schemeClr val="tx1">
                    <a:lumMod val="50000"/>
                    <a:lumOff val="50000"/>
                  </a:schemeClr>
                </a:solidFill>
              </a:rPr>
              <a:pPr algn="r"/>
              <a:t>‹#›</a:t>
            </a:fld>
            <a:endParaRPr lang="en-US" sz="1600" dirty="0">
              <a:solidFill>
                <a:schemeClr val="tx1">
                  <a:lumMod val="50000"/>
                  <a:lumOff val="50000"/>
                </a:schemeClr>
              </a:solidFill>
            </a:endParaRPr>
          </a:p>
        </p:txBody>
      </p:sp>
    </p:spTree>
    <p:extLst>
      <p:ext uri="{BB962C8B-B14F-4D97-AF65-F5344CB8AC3E}">
        <p14:creationId xmlns:p14="http://schemas.microsoft.com/office/powerpoint/2010/main" val="323641535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ransition spd="slow" advClick="0" advTm="35000">
    <p:fade/>
  </p:transition>
  <p:hf hdr="0" ftr="0" dt="0"/>
  <p:txStyles>
    <p:titleStyle>
      <a:lvl1pPr algn="l" defTabSz="609585" rtl="0" eaLnBrk="1" latinLnBrk="0" hangingPunct="1">
        <a:spcBef>
          <a:spcPct val="0"/>
        </a:spcBef>
        <a:buNone/>
        <a:defRPr sz="5333" b="1" kern="1200">
          <a:solidFill>
            <a:srgbClr val="003087"/>
          </a:solidFill>
          <a:latin typeface="+mj-lt"/>
          <a:ea typeface="+mj-ea"/>
          <a:cs typeface="+mj-cs"/>
        </a:defRPr>
      </a:lvl1pPr>
    </p:titleStyle>
    <p:body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ul.harper@swlondon.nhs.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mailto:swlcarehomes.admin@swlondon.nhs.uk"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digitalsocialcare.co.uk/newsletter-signup/" TargetMode="External"/><Relationship Id="rId3" Type="http://schemas.openxmlformats.org/officeDocument/2006/relationships/hyperlink" Target="https://www.digitalsocialcare.co.uk/data-security-protecting-my-information/data-security-and-protection-toolkit/" TargetMode="External"/><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www.digitalsocialcare.co.uk/digital-skills-and-training/?mc_cid=8e178acfe0&amp;mc_eid=3ff6393322" TargetMode="Externa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digitalsocialcare.co.uk/social-care-technology/digital-social-care-records-dynamic-purchasing-system/accredited-supplier-lis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www.digitalsocialcare.co.uk/social-care-technology/adopting-digital-care-records-masterclass-ser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451" y="1088572"/>
            <a:ext cx="8425725" cy="4339638"/>
          </a:xfrm>
        </p:spPr>
        <p:txBody>
          <a:bodyPr>
            <a:normAutofit fontScale="90000"/>
          </a:bodyPr>
          <a:lstStyle/>
          <a:p>
            <a:br>
              <a:rPr lang="en-US" sz="4400" dirty="0"/>
            </a:br>
            <a:br>
              <a:rPr lang="en-US" sz="1800" dirty="0"/>
            </a:br>
            <a:r>
              <a:rPr lang="en-US" sz="5300" dirty="0"/>
              <a:t>Digital Update</a:t>
            </a:r>
            <a:br>
              <a:rPr lang="en-US" sz="4400" dirty="0"/>
            </a:br>
            <a:r>
              <a:rPr lang="en-US" sz="4400" dirty="0">
                <a:solidFill>
                  <a:srgbClr val="002060"/>
                </a:solidFill>
              </a:rPr>
              <a:t>-	DSPT</a:t>
            </a:r>
            <a:br>
              <a:rPr lang="en-US" sz="4400" dirty="0">
                <a:solidFill>
                  <a:srgbClr val="002060"/>
                </a:solidFill>
              </a:rPr>
            </a:br>
            <a:r>
              <a:rPr lang="en-US" sz="4400" dirty="0">
                <a:solidFill>
                  <a:srgbClr val="002060"/>
                </a:solidFill>
              </a:rPr>
              <a:t>-	DSCR</a:t>
            </a:r>
            <a:br>
              <a:rPr lang="en-US" dirty="0"/>
            </a:br>
            <a:br>
              <a:rPr lang="en-US" sz="1300" dirty="0"/>
            </a:br>
            <a:r>
              <a:rPr lang="en-US" sz="3100" dirty="0"/>
              <a:t>Paul Harper  -  Project Manager</a:t>
            </a:r>
            <a:br>
              <a:rPr lang="en-US" sz="3100" dirty="0"/>
            </a:br>
            <a:r>
              <a:rPr lang="en-US" sz="3100" dirty="0"/>
              <a:t>Care Home Digital Integration</a:t>
            </a:r>
            <a:br>
              <a:rPr lang="en-US" sz="5400" dirty="0"/>
            </a:br>
            <a:r>
              <a:rPr lang="en-GB" sz="2700" i="0" dirty="0">
                <a:solidFill>
                  <a:srgbClr val="002060"/>
                </a:solidFill>
                <a:effectLst/>
                <a:latin typeface="Segoe UI Web Semilight"/>
                <a:hlinkClick r:id="rId2">
                  <a:extLst>
                    <a:ext uri="{A12FA001-AC4F-418D-AE19-62706E023703}">
                      <ahyp:hlinkClr xmlns:ahyp="http://schemas.microsoft.com/office/drawing/2018/hyperlinkcolor" val="tx"/>
                    </a:ext>
                  </a:extLst>
                </a:hlinkClick>
              </a:rPr>
              <a:t>paul.harper@swlondon.nhs.uk</a:t>
            </a:r>
            <a:r>
              <a:rPr lang="en-GB" sz="2700" i="0" dirty="0">
                <a:solidFill>
                  <a:srgbClr val="002060"/>
                </a:solidFill>
                <a:effectLst/>
                <a:latin typeface="Segoe UI Web Semilight"/>
              </a:rPr>
              <a:t> </a:t>
            </a:r>
            <a:br>
              <a:rPr lang="en-US" dirty="0"/>
            </a:br>
            <a:br>
              <a:rPr lang="en-US" sz="2700" dirty="0"/>
            </a:br>
            <a:r>
              <a:rPr lang="en-US" sz="2933" dirty="0"/>
              <a:t>16</a:t>
            </a:r>
            <a:r>
              <a:rPr lang="en-US" sz="2933" baseline="30000" dirty="0"/>
              <a:t>th</a:t>
            </a:r>
            <a:r>
              <a:rPr lang="en-US" sz="2933" dirty="0"/>
              <a:t> March ‘22</a:t>
            </a:r>
            <a:endParaRPr lang="en-US" dirty="0"/>
          </a:p>
        </p:txBody>
      </p:sp>
    </p:spTree>
    <p:extLst>
      <p:ext uri="{BB962C8B-B14F-4D97-AF65-F5344CB8AC3E}">
        <p14:creationId xmlns:p14="http://schemas.microsoft.com/office/powerpoint/2010/main" val="1113584989"/>
      </p:ext>
    </p:extLst>
  </p:cSld>
  <p:clrMapOvr>
    <a:masterClrMapping/>
  </p:clrMapOvr>
  <p:transition spd="slow" advClick="0" advTm="3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04A466-4158-4E84-A395-50E10EB566BE}"/>
              </a:ext>
            </a:extLst>
          </p:cNvPr>
          <p:cNvPicPr>
            <a:picLocks noChangeAspect="1"/>
          </p:cNvPicPr>
          <p:nvPr/>
        </p:nvPicPr>
        <p:blipFill>
          <a:blip r:embed="rId2"/>
          <a:stretch>
            <a:fillRect/>
          </a:stretch>
        </p:blipFill>
        <p:spPr>
          <a:xfrm>
            <a:off x="1298266" y="1799681"/>
            <a:ext cx="10710854" cy="4266664"/>
          </a:xfrm>
          <a:prstGeom prst="rect">
            <a:avLst/>
          </a:prstGeom>
        </p:spPr>
      </p:pic>
      <p:sp>
        <p:nvSpPr>
          <p:cNvPr id="6" name="Title 1">
            <a:extLst>
              <a:ext uri="{FF2B5EF4-FFF2-40B4-BE49-F238E27FC236}">
                <a16:creationId xmlns:a16="http://schemas.microsoft.com/office/drawing/2014/main" id="{D12D9150-12F0-45C3-878A-F80ABC7B70A1}"/>
              </a:ext>
            </a:extLst>
          </p:cNvPr>
          <p:cNvSpPr txBox="1">
            <a:spLocks/>
          </p:cNvSpPr>
          <p:nvPr/>
        </p:nvSpPr>
        <p:spPr>
          <a:xfrm>
            <a:off x="1298266" y="467533"/>
            <a:ext cx="7299570" cy="857250"/>
          </a:xfrm>
          <a:prstGeom prst="rect">
            <a:avLst/>
          </a:prstGeom>
        </p:spPr>
        <p:txBody>
          <a:bodyPr vert="horz" lIns="0" tIns="0" rIns="0" bIns="0" rtlCol="0" anchor="ctr">
            <a:noAutofit/>
          </a:bodyPr>
          <a:lstStyle>
            <a:lvl1pPr algn="l" defTabSz="457200" rtl="0" eaLnBrk="1" latinLnBrk="0" hangingPunct="1">
              <a:spcBef>
                <a:spcPct val="0"/>
              </a:spcBef>
              <a:buNone/>
              <a:defRPr sz="2700" b="1" kern="1200">
                <a:solidFill>
                  <a:srgbClr val="003087"/>
                </a:solidFill>
                <a:latin typeface="+mj-lt"/>
                <a:ea typeface="+mj-ea"/>
                <a:cs typeface="+mj-cs"/>
              </a:defRPr>
            </a:lvl1pPr>
          </a:lstStyle>
          <a:p>
            <a:pPr>
              <a:defRPr/>
            </a:pPr>
            <a:r>
              <a:rPr kumimoji="0" lang="en-GB" sz="2700" b="1" i="0" u="none" strike="noStrike" kern="1200" cap="none" spc="0" normalizeH="0" baseline="0" noProof="0" dirty="0">
                <a:ln>
                  <a:noFill/>
                </a:ln>
                <a:solidFill>
                  <a:srgbClr val="003087"/>
                </a:solidFill>
                <a:effectLst/>
                <a:uLnTx/>
                <a:uFillTx/>
                <a:latin typeface="Arial"/>
                <a:ea typeface="+mj-ea"/>
                <a:cs typeface="+mj-cs"/>
              </a:rPr>
              <a:t>SWL’s current ‘digital’ offer for Care Homes :</a:t>
            </a:r>
          </a:p>
        </p:txBody>
      </p:sp>
      <p:pic>
        <p:nvPicPr>
          <p:cNvPr id="7" name="Picture 6">
            <a:extLst>
              <a:ext uri="{FF2B5EF4-FFF2-40B4-BE49-F238E27FC236}">
                <a16:creationId xmlns:a16="http://schemas.microsoft.com/office/drawing/2014/main" id="{7E845FBE-698C-486F-838B-605C2B1DDC6D}"/>
              </a:ext>
            </a:extLst>
          </p:cNvPr>
          <p:cNvPicPr>
            <a:picLocks noChangeAspect="1"/>
          </p:cNvPicPr>
          <p:nvPr/>
        </p:nvPicPr>
        <p:blipFill>
          <a:blip r:embed="rId3"/>
          <a:stretch>
            <a:fillRect/>
          </a:stretch>
        </p:blipFill>
        <p:spPr>
          <a:xfrm>
            <a:off x="9948493" y="202440"/>
            <a:ext cx="2060627" cy="792549"/>
          </a:xfrm>
          <a:prstGeom prst="rect">
            <a:avLst/>
          </a:prstGeom>
        </p:spPr>
      </p:pic>
    </p:spTree>
    <p:extLst>
      <p:ext uri="{BB962C8B-B14F-4D97-AF65-F5344CB8AC3E}">
        <p14:creationId xmlns:p14="http://schemas.microsoft.com/office/powerpoint/2010/main" val="3806140437"/>
      </p:ext>
    </p:extLst>
  </p:cSld>
  <p:clrMapOvr>
    <a:masterClrMapping/>
  </p:clrMapOvr>
  <p:transition spd="slow" advClick="0" advTm="3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F54E60-3C11-4787-BD63-A80A27A06EE3}"/>
              </a:ext>
            </a:extLst>
          </p:cNvPr>
          <p:cNvPicPr>
            <a:picLocks noChangeAspect="1"/>
          </p:cNvPicPr>
          <p:nvPr/>
        </p:nvPicPr>
        <p:blipFill>
          <a:blip r:embed="rId2"/>
          <a:stretch>
            <a:fillRect/>
          </a:stretch>
        </p:blipFill>
        <p:spPr>
          <a:xfrm>
            <a:off x="6740434" y="3567054"/>
            <a:ext cx="5451566" cy="3290946"/>
          </a:xfrm>
          <a:prstGeom prst="rect">
            <a:avLst/>
          </a:prstGeom>
        </p:spPr>
      </p:pic>
      <p:pic>
        <p:nvPicPr>
          <p:cNvPr id="10" name="Picture 9">
            <a:extLst>
              <a:ext uri="{FF2B5EF4-FFF2-40B4-BE49-F238E27FC236}">
                <a16:creationId xmlns:a16="http://schemas.microsoft.com/office/drawing/2014/main" id="{89BCFE0D-B015-4B5E-B6D9-D42E97FE9E87}"/>
              </a:ext>
            </a:extLst>
          </p:cNvPr>
          <p:cNvPicPr>
            <a:picLocks noChangeAspect="1"/>
          </p:cNvPicPr>
          <p:nvPr/>
        </p:nvPicPr>
        <p:blipFill>
          <a:blip r:embed="rId3"/>
          <a:stretch>
            <a:fillRect/>
          </a:stretch>
        </p:blipFill>
        <p:spPr>
          <a:xfrm>
            <a:off x="2975883" y="1510645"/>
            <a:ext cx="7372350" cy="2009775"/>
          </a:xfrm>
          <a:prstGeom prst="rect">
            <a:avLst/>
          </a:prstGeom>
        </p:spPr>
      </p:pic>
      <p:sp>
        <p:nvSpPr>
          <p:cNvPr id="11" name="TextBox 10">
            <a:extLst>
              <a:ext uri="{FF2B5EF4-FFF2-40B4-BE49-F238E27FC236}">
                <a16:creationId xmlns:a16="http://schemas.microsoft.com/office/drawing/2014/main" id="{38B60511-4F37-4955-A9B2-AD3271A21AFC}"/>
              </a:ext>
            </a:extLst>
          </p:cNvPr>
          <p:cNvSpPr txBox="1"/>
          <p:nvPr/>
        </p:nvSpPr>
        <p:spPr>
          <a:xfrm>
            <a:off x="1428206" y="3987632"/>
            <a:ext cx="4911634" cy="1631216"/>
          </a:xfrm>
          <a:prstGeom prst="rect">
            <a:avLst/>
          </a:prstGeom>
          <a:noFill/>
        </p:spPr>
        <p:txBody>
          <a:bodyPr wrap="square" rtlCol="0">
            <a:spAutoFit/>
          </a:bodyPr>
          <a:lstStyle/>
          <a:p>
            <a:r>
              <a:rPr lang="en-GB" sz="2000" b="1" i="1" dirty="0">
                <a:solidFill>
                  <a:srgbClr val="002060"/>
                </a:solidFill>
              </a:rPr>
              <a:t>How can SWLCCG Help ?</a:t>
            </a:r>
          </a:p>
          <a:p>
            <a:r>
              <a:rPr lang="en-GB" sz="2000" dirty="0"/>
              <a:t>Daily 1:1 sessions available, with specialists, supporting IG Assurance Checklist and DSPT.  Bookable through : </a:t>
            </a:r>
            <a:r>
              <a:rPr lang="en-GB" sz="2000" b="1" dirty="0">
                <a:solidFill>
                  <a:srgbClr val="00B050"/>
                </a:solidFill>
                <a:latin typeface="Calibri" panose="020F0502020204030204" pitchFamily="34" charset="0"/>
                <a:ea typeface="Calibri" panose="020F0502020204030204" pitchFamily="34" charset="0"/>
                <a:cs typeface="Calibri" panose="020F0502020204030204" pitchFamily="34" charset="0"/>
                <a:hlinkClick r:id="rId4"/>
              </a:rPr>
              <a:t>swlcarehomes.admin@swlondon.nhs.uk</a:t>
            </a:r>
            <a:r>
              <a:rPr lang="en-GB" sz="2000" dirty="0"/>
              <a:t> </a:t>
            </a:r>
          </a:p>
        </p:txBody>
      </p:sp>
      <p:pic>
        <p:nvPicPr>
          <p:cNvPr id="12" name="Picture 11">
            <a:extLst>
              <a:ext uri="{FF2B5EF4-FFF2-40B4-BE49-F238E27FC236}">
                <a16:creationId xmlns:a16="http://schemas.microsoft.com/office/drawing/2014/main" id="{66DF2D79-D81F-457A-844F-EEE096D8804F}"/>
              </a:ext>
            </a:extLst>
          </p:cNvPr>
          <p:cNvPicPr>
            <a:picLocks noChangeAspect="1"/>
          </p:cNvPicPr>
          <p:nvPr/>
        </p:nvPicPr>
        <p:blipFill>
          <a:blip r:embed="rId5"/>
          <a:stretch>
            <a:fillRect/>
          </a:stretch>
        </p:blipFill>
        <p:spPr>
          <a:xfrm>
            <a:off x="10026015" y="128428"/>
            <a:ext cx="2060627" cy="792549"/>
          </a:xfrm>
          <a:prstGeom prst="rect">
            <a:avLst/>
          </a:prstGeom>
        </p:spPr>
      </p:pic>
      <p:pic>
        <p:nvPicPr>
          <p:cNvPr id="14" name="Picture 13">
            <a:extLst>
              <a:ext uri="{FF2B5EF4-FFF2-40B4-BE49-F238E27FC236}">
                <a16:creationId xmlns:a16="http://schemas.microsoft.com/office/drawing/2014/main" id="{BC1EBFAE-46F7-4B6D-B325-5D32743436F4}"/>
              </a:ext>
            </a:extLst>
          </p:cNvPr>
          <p:cNvPicPr>
            <a:picLocks noChangeAspect="1"/>
          </p:cNvPicPr>
          <p:nvPr/>
        </p:nvPicPr>
        <p:blipFill>
          <a:blip r:embed="rId6"/>
          <a:stretch>
            <a:fillRect/>
          </a:stretch>
        </p:blipFill>
        <p:spPr>
          <a:xfrm>
            <a:off x="1099321" y="128428"/>
            <a:ext cx="8451498" cy="915005"/>
          </a:xfrm>
          <a:prstGeom prst="rect">
            <a:avLst/>
          </a:prstGeom>
        </p:spPr>
      </p:pic>
      <p:sp>
        <p:nvSpPr>
          <p:cNvPr id="17" name="TextBox 16">
            <a:extLst>
              <a:ext uri="{FF2B5EF4-FFF2-40B4-BE49-F238E27FC236}">
                <a16:creationId xmlns:a16="http://schemas.microsoft.com/office/drawing/2014/main" id="{D99C684F-A3F3-462F-B967-89A678A3282D}"/>
              </a:ext>
            </a:extLst>
          </p:cNvPr>
          <p:cNvSpPr txBox="1"/>
          <p:nvPr/>
        </p:nvSpPr>
        <p:spPr>
          <a:xfrm>
            <a:off x="2274843" y="812404"/>
            <a:ext cx="3596640" cy="523220"/>
          </a:xfrm>
          <a:prstGeom prst="rect">
            <a:avLst/>
          </a:prstGeom>
          <a:noFill/>
        </p:spPr>
        <p:txBody>
          <a:bodyPr wrap="square" rtlCol="0">
            <a:spAutoFit/>
          </a:bodyPr>
          <a:lstStyle/>
          <a:p>
            <a:r>
              <a:rPr lang="en-GB" sz="2800" b="1" dirty="0">
                <a:solidFill>
                  <a:srgbClr val="0070C0"/>
                </a:solidFill>
              </a:rPr>
              <a:t>Update -  March ‘22</a:t>
            </a:r>
          </a:p>
        </p:txBody>
      </p:sp>
    </p:spTree>
    <p:extLst>
      <p:ext uri="{BB962C8B-B14F-4D97-AF65-F5344CB8AC3E}">
        <p14:creationId xmlns:p14="http://schemas.microsoft.com/office/powerpoint/2010/main" val="1371918246"/>
      </p:ext>
    </p:extLst>
  </p:cSld>
  <p:clrMapOvr>
    <a:masterClrMapping/>
  </p:clrMapOvr>
  <p:transition spd="slow" advClick="0" advTm="35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289AD0-409E-4205-BA46-1192DF811617}"/>
              </a:ext>
            </a:extLst>
          </p:cNvPr>
          <p:cNvSpPr>
            <a:spLocks noGrp="1"/>
          </p:cNvSpPr>
          <p:nvPr>
            <p:ph idx="1"/>
          </p:nvPr>
        </p:nvSpPr>
        <p:spPr>
          <a:xfrm>
            <a:off x="1154693" y="1764088"/>
            <a:ext cx="4555764" cy="511890"/>
          </a:xfrm>
        </p:spPr>
        <p:txBody>
          <a:bodyPr>
            <a:normAutofit fontScale="55000" lnSpcReduction="20000"/>
          </a:bodyPr>
          <a:lstStyle/>
          <a:p>
            <a:pPr marL="0" indent="0">
              <a:buNone/>
            </a:pPr>
            <a:r>
              <a:rPr lang="en-GB" sz="2800" b="1" dirty="0">
                <a:solidFill>
                  <a:srgbClr val="674696"/>
                </a:solidFill>
              </a:rPr>
              <a:t>Top level navigation on the DSPT pages is now as follows : </a:t>
            </a:r>
          </a:p>
        </p:txBody>
      </p:sp>
      <p:pic>
        <p:nvPicPr>
          <p:cNvPr id="5" name="Picture 4">
            <a:extLst>
              <a:ext uri="{FF2B5EF4-FFF2-40B4-BE49-F238E27FC236}">
                <a16:creationId xmlns:a16="http://schemas.microsoft.com/office/drawing/2014/main" id="{C695EFF4-3B18-4561-B4F7-8BF8A49D23EA}"/>
              </a:ext>
            </a:extLst>
          </p:cNvPr>
          <p:cNvPicPr>
            <a:picLocks noChangeAspect="1"/>
          </p:cNvPicPr>
          <p:nvPr/>
        </p:nvPicPr>
        <p:blipFill>
          <a:blip r:embed="rId2"/>
          <a:stretch>
            <a:fillRect/>
          </a:stretch>
        </p:blipFill>
        <p:spPr>
          <a:xfrm>
            <a:off x="1154693" y="-1049"/>
            <a:ext cx="6431510" cy="1372204"/>
          </a:xfrm>
          <a:prstGeom prst="rect">
            <a:avLst/>
          </a:prstGeom>
        </p:spPr>
      </p:pic>
      <p:sp>
        <p:nvSpPr>
          <p:cNvPr id="7" name="TextBox 6">
            <a:extLst>
              <a:ext uri="{FF2B5EF4-FFF2-40B4-BE49-F238E27FC236}">
                <a16:creationId xmlns:a16="http://schemas.microsoft.com/office/drawing/2014/main" id="{E15E832D-FD6F-479F-8225-9AD6572F85C8}"/>
              </a:ext>
            </a:extLst>
          </p:cNvPr>
          <p:cNvSpPr txBox="1"/>
          <p:nvPr/>
        </p:nvSpPr>
        <p:spPr>
          <a:xfrm>
            <a:off x="1948156" y="6191225"/>
            <a:ext cx="9997440" cy="307777"/>
          </a:xfrm>
          <a:prstGeom prst="rect">
            <a:avLst/>
          </a:prstGeom>
          <a:noFill/>
        </p:spPr>
        <p:txBody>
          <a:bodyPr wrap="square">
            <a:spAutoFit/>
          </a:bodyPr>
          <a:lstStyle/>
          <a:p>
            <a:r>
              <a:rPr lang="en-GB" sz="1400" b="1" dirty="0">
                <a:hlinkClick r:id="rId3"/>
              </a:rPr>
              <a:t>https://www.digitalsocialcare.co.uk/data-security-protecting-my-information/data-security-and-protection-toolkit/</a:t>
            </a:r>
            <a:r>
              <a:rPr lang="en-GB" sz="1400" b="1" dirty="0"/>
              <a:t> </a:t>
            </a:r>
          </a:p>
        </p:txBody>
      </p:sp>
      <p:pic>
        <p:nvPicPr>
          <p:cNvPr id="9" name="Picture 8">
            <a:extLst>
              <a:ext uri="{FF2B5EF4-FFF2-40B4-BE49-F238E27FC236}">
                <a16:creationId xmlns:a16="http://schemas.microsoft.com/office/drawing/2014/main" id="{650DE19C-05A5-4134-A2BD-2136A61DEB76}"/>
              </a:ext>
            </a:extLst>
          </p:cNvPr>
          <p:cNvPicPr>
            <a:picLocks noChangeAspect="1"/>
          </p:cNvPicPr>
          <p:nvPr/>
        </p:nvPicPr>
        <p:blipFill>
          <a:blip r:embed="rId4"/>
          <a:stretch>
            <a:fillRect/>
          </a:stretch>
        </p:blipFill>
        <p:spPr>
          <a:xfrm>
            <a:off x="1154693" y="2447612"/>
            <a:ext cx="5009632" cy="2921279"/>
          </a:xfrm>
          <a:prstGeom prst="rect">
            <a:avLst/>
          </a:prstGeom>
        </p:spPr>
      </p:pic>
      <p:sp>
        <p:nvSpPr>
          <p:cNvPr id="12" name="TextBox 11">
            <a:extLst>
              <a:ext uri="{FF2B5EF4-FFF2-40B4-BE49-F238E27FC236}">
                <a16:creationId xmlns:a16="http://schemas.microsoft.com/office/drawing/2014/main" id="{4C659B93-F6E3-437E-820D-A0184958BA73}"/>
              </a:ext>
            </a:extLst>
          </p:cNvPr>
          <p:cNvSpPr txBox="1"/>
          <p:nvPr/>
        </p:nvSpPr>
        <p:spPr>
          <a:xfrm>
            <a:off x="6439743" y="1683220"/>
            <a:ext cx="2525486" cy="923330"/>
          </a:xfrm>
          <a:prstGeom prst="rect">
            <a:avLst/>
          </a:prstGeom>
          <a:noFill/>
        </p:spPr>
        <p:txBody>
          <a:bodyPr wrap="square" rtlCol="0">
            <a:spAutoFit/>
          </a:bodyPr>
          <a:lstStyle/>
          <a:p>
            <a:r>
              <a:rPr lang="en-GB" b="1" dirty="0">
                <a:solidFill>
                  <a:srgbClr val="00B050"/>
                </a:solidFill>
              </a:rPr>
              <a:t>Why not sign up to the Digital Social Care Newsletter :  </a:t>
            </a:r>
          </a:p>
        </p:txBody>
      </p:sp>
      <p:sp>
        <p:nvSpPr>
          <p:cNvPr id="13" name="Rectangle: Rounded Corners 12">
            <a:extLst>
              <a:ext uri="{FF2B5EF4-FFF2-40B4-BE49-F238E27FC236}">
                <a16:creationId xmlns:a16="http://schemas.microsoft.com/office/drawing/2014/main" id="{BA789CDC-543F-42CD-90C8-3341A448E170}"/>
              </a:ext>
            </a:extLst>
          </p:cNvPr>
          <p:cNvSpPr/>
          <p:nvPr/>
        </p:nvSpPr>
        <p:spPr>
          <a:xfrm>
            <a:off x="6322422" y="1547966"/>
            <a:ext cx="2354163" cy="1775155"/>
          </a:xfrm>
          <a:prstGeom prst="round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09E0322C-C81A-4F48-BFC0-3022E53839C1}"/>
              </a:ext>
            </a:extLst>
          </p:cNvPr>
          <p:cNvPicPr>
            <a:picLocks noChangeAspect="1"/>
          </p:cNvPicPr>
          <p:nvPr/>
        </p:nvPicPr>
        <p:blipFill>
          <a:blip r:embed="rId5"/>
          <a:stretch>
            <a:fillRect/>
          </a:stretch>
        </p:blipFill>
        <p:spPr>
          <a:xfrm>
            <a:off x="8896073" y="2022823"/>
            <a:ext cx="3123497" cy="1775155"/>
          </a:xfrm>
          <a:prstGeom prst="rect">
            <a:avLst/>
          </a:prstGeom>
        </p:spPr>
      </p:pic>
      <p:sp>
        <p:nvSpPr>
          <p:cNvPr id="15" name="TextBox 14">
            <a:extLst>
              <a:ext uri="{FF2B5EF4-FFF2-40B4-BE49-F238E27FC236}">
                <a16:creationId xmlns:a16="http://schemas.microsoft.com/office/drawing/2014/main" id="{B9262B7B-03BC-43DB-AB1D-57CD62B3DC1A}"/>
              </a:ext>
            </a:extLst>
          </p:cNvPr>
          <p:cNvSpPr txBox="1"/>
          <p:nvPr/>
        </p:nvSpPr>
        <p:spPr>
          <a:xfrm>
            <a:off x="6946876" y="5631672"/>
            <a:ext cx="4504557" cy="338554"/>
          </a:xfrm>
          <a:prstGeom prst="rect">
            <a:avLst/>
          </a:prstGeom>
          <a:noFill/>
        </p:spPr>
        <p:txBody>
          <a:bodyPr wrap="square">
            <a:spAutoFit/>
          </a:bodyPr>
          <a:lstStyle/>
          <a:p>
            <a:pPr algn="ctr"/>
            <a:r>
              <a:rPr lang="en-GB" sz="1600" dirty="0">
                <a:hlinkClick r:id="rId6"/>
              </a:rPr>
              <a:t>Digital Skills &amp; Training - Digital Social Care</a:t>
            </a:r>
            <a:endParaRPr lang="en-GB" sz="1600" dirty="0"/>
          </a:p>
        </p:txBody>
      </p:sp>
      <p:sp>
        <p:nvSpPr>
          <p:cNvPr id="16" name="Rectangle: Rounded Corners 15">
            <a:extLst>
              <a:ext uri="{FF2B5EF4-FFF2-40B4-BE49-F238E27FC236}">
                <a16:creationId xmlns:a16="http://schemas.microsoft.com/office/drawing/2014/main" id="{060EA105-CFB1-4666-BE23-31375148988A}"/>
              </a:ext>
            </a:extLst>
          </p:cNvPr>
          <p:cNvSpPr/>
          <p:nvPr/>
        </p:nvSpPr>
        <p:spPr>
          <a:xfrm>
            <a:off x="7047713" y="5558218"/>
            <a:ext cx="4327207" cy="549874"/>
          </a:xfrm>
          <a:prstGeom prst="roundRect">
            <a:avLst/>
          </a:prstGeom>
          <a:noFill/>
          <a:ln w="571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00A444D9-E0D5-426C-BB2D-DE22CE974EE8}"/>
              </a:ext>
            </a:extLst>
          </p:cNvPr>
          <p:cNvPicPr>
            <a:picLocks noChangeAspect="1"/>
          </p:cNvPicPr>
          <p:nvPr/>
        </p:nvPicPr>
        <p:blipFill>
          <a:blip r:embed="rId7"/>
          <a:stretch>
            <a:fillRect/>
          </a:stretch>
        </p:blipFill>
        <p:spPr>
          <a:xfrm>
            <a:off x="7047713" y="4104256"/>
            <a:ext cx="4327207" cy="1221137"/>
          </a:xfrm>
          <a:prstGeom prst="rect">
            <a:avLst/>
          </a:prstGeom>
        </p:spPr>
      </p:pic>
      <p:sp>
        <p:nvSpPr>
          <p:cNvPr id="20" name="TextBox 19">
            <a:extLst>
              <a:ext uri="{FF2B5EF4-FFF2-40B4-BE49-F238E27FC236}">
                <a16:creationId xmlns:a16="http://schemas.microsoft.com/office/drawing/2014/main" id="{9CE9829E-2780-45ED-A15B-B4767C8746CD}"/>
              </a:ext>
            </a:extLst>
          </p:cNvPr>
          <p:cNvSpPr txBox="1"/>
          <p:nvPr/>
        </p:nvSpPr>
        <p:spPr>
          <a:xfrm>
            <a:off x="6620287" y="2648791"/>
            <a:ext cx="1758431" cy="523220"/>
          </a:xfrm>
          <a:prstGeom prst="rect">
            <a:avLst/>
          </a:prstGeom>
          <a:noFill/>
        </p:spPr>
        <p:txBody>
          <a:bodyPr wrap="square">
            <a:spAutoFit/>
          </a:bodyPr>
          <a:lstStyle/>
          <a:p>
            <a:r>
              <a:rPr lang="en-GB" sz="1400" dirty="0">
                <a:hlinkClick r:id="rId8"/>
              </a:rPr>
              <a:t>Newsletter Signup - Digital Social Care</a:t>
            </a:r>
            <a:endParaRPr lang="en-GB" sz="1400" dirty="0"/>
          </a:p>
        </p:txBody>
      </p:sp>
      <p:pic>
        <p:nvPicPr>
          <p:cNvPr id="22" name="Picture 21">
            <a:extLst>
              <a:ext uri="{FF2B5EF4-FFF2-40B4-BE49-F238E27FC236}">
                <a16:creationId xmlns:a16="http://schemas.microsoft.com/office/drawing/2014/main" id="{A64F7362-DEAC-4CF2-A628-7FD7E4D7468B}"/>
              </a:ext>
            </a:extLst>
          </p:cNvPr>
          <p:cNvPicPr>
            <a:picLocks noChangeAspect="1"/>
          </p:cNvPicPr>
          <p:nvPr/>
        </p:nvPicPr>
        <p:blipFill>
          <a:blip r:embed="rId9"/>
          <a:stretch>
            <a:fillRect/>
          </a:stretch>
        </p:blipFill>
        <p:spPr>
          <a:xfrm>
            <a:off x="8351241" y="81062"/>
            <a:ext cx="3746706" cy="1077178"/>
          </a:xfrm>
          <a:prstGeom prst="rect">
            <a:avLst/>
          </a:prstGeom>
        </p:spPr>
      </p:pic>
    </p:spTree>
    <p:extLst>
      <p:ext uri="{BB962C8B-B14F-4D97-AF65-F5344CB8AC3E}">
        <p14:creationId xmlns:p14="http://schemas.microsoft.com/office/powerpoint/2010/main" val="1756654031"/>
      </p:ext>
    </p:extLst>
  </p:cSld>
  <p:clrMapOvr>
    <a:masterClrMapping/>
  </p:clrMapOvr>
  <p:transition spd="slow" advClick="0" advTm="3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9C6B047-EF86-4C74-A3E5-570B9346349C}"/>
              </a:ext>
            </a:extLst>
          </p:cNvPr>
          <p:cNvSpPr txBox="1">
            <a:spLocks/>
          </p:cNvSpPr>
          <p:nvPr/>
        </p:nvSpPr>
        <p:spPr>
          <a:xfrm>
            <a:off x="1268176" y="130631"/>
            <a:ext cx="9655648" cy="1236617"/>
          </a:xfrm>
          <a:prstGeom prst="rect">
            <a:avLst/>
          </a:prstGeom>
        </p:spPr>
        <p:txBody>
          <a:bodyPr>
            <a:normAutofit fontScale="82500" lnSpcReduction="20000"/>
          </a:bodyPr>
          <a:lstStyle>
            <a:lvl1pPr algn="l" defTabSz="685800" rtl="0" eaLnBrk="1" latinLnBrk="0" hangingPunct="1">
              <a:lnSpc>
                <a:spcPct val="90000"/>
              </a:lnSpc>
              <a:spcBef>
                <a:spcPct val="0"/>
              </a:spcBef>
              <a:buNone/>
              <a:defRPr sz="3000" b="0" i="0" kern="1200">
                <a:solidFill>
                  <a:schemeClr val="tx1"/>
                </a:solidFill>
                <a:latin typeface="Century Gothic" panose="020B0502020202020204" pitchFamily="34" charset="0"/>
                <a:ea typeface="+mj-ea"/>
                <a:cs typeface="+mj-cs"/>
              </a:defRPr>
            </a:lvl1pPr>
          </a:lstStyle>
          <a:p>
            <a:pPr algn="l">
              <a:lnSpc>
                <a:spcPct val="110000"/>
              </a:lnSpc>
            </a:pPr>
            <a:r>
              <a:rPr lang="en-GB" sz="4100" b="1" i="0" dirty="0">
                <a:solidFill>
                  <a:srgbClr val="002060"/>
                </a:solidFill>
                <a:effectLst/>
                <a:latin typeface="+mj-lt"/>
              </a:rPr>
              <a:t>Adult social care digital transformation</a:t>
            </a:r>
          </a:p>
          <a:p>
            <a:pPr algn="l">
              <a:lnSpc>
                <a:spcPct val="110000"/>
              </a:lnSpc>
            </a:pPr>
            <a:r>
              <a:rPr lang="en-GB" sz="2900" b="0" i="0" dirty="0">
                <a:solidFill>
                  <a:srgbClr val="002060"/>
                </a:solidFill>
                <a:effectLst/>
                <a:latin typeface="+mn-lt"/>
              </a:rPr>
              <a:t>Enabling the adult social care system to make best use of digital tools and technology to deliver improved outcomes for people</a:t>
            </a:r>
          </a:p>
        </p:txBody>
      </p:sp>
      <p:sp>
        <p:nvSpPr>
          <p:cNvPr id="7" name="TextBox 6">
            <a:extLst>
              <a:ext uri="{FF2B5EF4-FFF2-40B4-BE49-F238E27FC236}">
                <a16:creationId xmlns:a16="http://schemas.microsoft.com/office/drawing/2014/main" id="{0ABD8616-3E85-40E7-9F84-0398FA4019E6}"/>
              </a:ext>
            </a:extLst>
          </p:cNvPr>
          <p:cNvSpPr txBox="1"/>
          <p:nvPr/>
        </p:nvSpPr>
        <p:spPr>
          <a:xfrm>
            <a:off x="1443465" y="1633085"/>
            <a:ext cx="10748535" cy="4708981"/>
          </a:xfrm>
          <a:prstGeom prst="rect">
            <a:avLst/>
          </a:prstGeom>
          <a:noFill/>
        </p:spPr>
        <p:txBody>
          <a:bodyPr wrap="square">
            <a:spAutoFit/>
          </a:bodyPr>
          <a:lstStyle/>
          <a:p>
            <a:pPr marL="285750" indent="-285750" algn="l">
              <a:buFont typeface="Arial" panose="020B0604020202020204" pitchFamily="34" charset="0"/>
              <a:buChar char="•"/>
            </a:pPr>
            <a:r>
              <a:rPr lang="en-GB" sz="2000" b="0" i="0" dirty="0">
                <a:solidFill>
                  <a:srgbClr val="212B32"/>
                </a:solidFill>
                <a:effectLst/>
              </a:rPr>
              <a:t>Alongside the adoption of care technology, </a:t>
            </a:r>
            <a:r>
              <a:rPr lang="en-GB" sz="2000" dirty="0">
                <a:solidFill>
                  <a:srgbClr val="212B32"/>
                </a:solidFill>
              </a:rPr>
              <a:t>the NHS are</a:t>
            </a:r>
            <a:r>
              <a:rPr lang="en-GB" sz="2000" b="0" i="0" dirty="0">
                <a:solidFill>
                  <a:srgbClr val="212B32"/>
                </a:solidFill>
                <a:effectLst/>
              </a:rPr>
              <a:t> supporting providers through the Digitising Social Care Records (DSCR) programme</a:t>
            </a:r>
            <a:r>
              <a:rPr lang="en-GB" sz="2000" dirty="0">
                <a:solidFill>
                  <a:srgbClr val="212B32"/>
                </a:solidFill>
              </a:rPr>
              <a:t>,  </a:t>
            </a:r>
            <a:r>
              <a:rPr lang="en-GB" sz="2000" b="0" i="0" dirty="0">
                <a:solidFill>
                  <a:srgbClr val="212B32"/>
                </a:solidFill>
                <a:effectLst/>
              </a:rPr>
              <a:t>aiming for 80% CQC-registered adult social care providers to have access to a digital social care record that can interoperate with a local Shared Care Record by March 2024.</a:t>
            </a:r>
          </a:p>
          <a:p>
            <a:pPr marL="285750" indent="-285750" algn="l">
              <a:buFont typeface="Arial" panose="020B0604020202020204" pitchFamily="34" charset="0"/>
              <a:buChar char="•"/>
            </a:pPr>
            <a:endParaRPr lang="en-GB" sz="2000" b="0" i="0" dirty="0">
              <a:solidFill>
                <a:srgbClr val="212B32"/>
              </a:solidFill>
              <a:effectLst/>
            </a:endParaRPr>
          </a:p>
          <a:p>
            <a:pPr marL="285750" indent="-285750" algn="l">
              <a:buFont typeface="Arial" panose="020B0604020202020204" pitchFamily="34" charset="0"/>
              <a:buChar char="•"/>
            </a:pPr>
            <a:r>
              <a:rPr lang="en-GB" sz="2000" b="0" i="0" dirty="0">
                <a:solidFill>
                  <a:srgbClr val="212B32"/>
                </a:solidFill>
                <a:effectLst/>
              </a:rPr>
              <a:t>A Digital Social Care Record (DSCR) allows the digital recording of care information and care received by an individual, within a social care setting, replacing traditional paper records. DSCRs are person-centred and enable information to be shared securely and in real-time with authorised individuals across the health and care sector.</a:t>
            </a:r>
          </a:p>
          <a:p>
            <a:pPr marL="285750" indent="-285750" algn="l">
              <a:buFont typeface="Arial" panose="020B0604020202020204" pitchFamily="34" charset="0"/>
              <a:buChar char="•"/>
            </a:pPr>
            <a:endParaRPr lang="en-GB" sz="2000" b="0" i="0" dirty="0">
              <a:solidFill>
                <a:srgbClr val="212B32"/>
              </a:solidFill>
              <a:effectLst/>
            </a:endParaRPr>
          </a:p>
          <a:p>
            <a:pPr marL="285750" indent="-285750" algn="l">
              <a:buFont typeface="Arial" panose="020B0604020202020204" pitchFamily="34" charset="0"/>
              <a:buChar char="•"/>
            </a:pPr>
            <a:r>
              <a:rPr lang="en-GB" sz="2000" b="0" i="0" dirty="0">
                <a:solidFill>
                  <a:srgbClr val="212B32"/>
                </a:solidFill>
                <a:effectLst/>
              </a:rPr>
              <a:t>DSCR will play an important role in joining up care across social care and the NHS, freeing up time spent by care workers and managers on administrative tasks whilst equipping them with the information they need to deliver care. They are the platform on which other remote care tools can integrate and can enable the greater personalisation of care planning that focuses on the individual.</a:t>
            </a:r>
          </a:p>
        </p:txBody>
      </p:sp>
      <p:pic>
        <p:nvPicPr>
          <p:cNvPr id="9" name="Picture 8">
            <a:extLst>
              <a:ext uri="{FF2B5EF4-FFF2-40B4-BE49-F238E27FC236}">
                <a16:creationId xmlns:a16="http://schemas.microsoft.com/office/drawing/2014/main" id="{59BA5C81-CAD0-47E6-90E1-9D55E7A85ED0}"/>
              </a:ext>
            </a:extLst>
          </p:cNvPr>
          <p:cNvPicPr>
            <a:picLocks noChangeAspect="1"/>
          </p:cNvPicPr>
          <p:nvPr/>
        </p:nvPicPr>
        <p:blipFill>
          <a:blip r:embed="rId2"/>
          <a:stretch>
            <a:fillRect/>
          </a:stretch>
        </p:blipFill>
        <p:spPr>
          <a:xfrm>
            <a:off x="10882041" y="28254"/>
            <a:ext cx="1309959" cy="586363"/>
          </a:xfrm>
          <a:prstGeom prst="rect">
            <a:avLst/>
          </a:prstGeom>
        </p:spPr>
      </p:pic>
    </p:spTree>
    <p:extLst>
      <p:ext uri="{BB962C8B-B14F-4D97-AF65-F5344CB8AC3E}">
        <p14:creationId xmlns:p14="http://schemas.microsoft.com/office/powerpoint/2010/main" val="2165596176"/>
      </p:ext>
    </p:extLst>
  </p:cSld>
  <p:clrMapOvr>
    <a:masterClrMapping/>
  </p:clrMapOvr>
  <p:transition spd="slow" advClick="0" advTm="3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7A3B-762F-40D0-B039-810200984526}"/>
              </a:ext>
            </a:extLst>
          </p:cNvPr>
          <p:cNvSpPr>
            <a:spLocks noGrp="1"/>
          </p:cNvSpPr>
          <p:nvPr>
            <p:ph type="title"/>
          </p:nvPr>
        </p:nvSpPr>
        <p:spPr>
          <a:xfrm>
            <a:off x="1910600" y="274639"/>
            <a:ext cx="9732760" cy="1034462"/>
          </a:xfrm>
        </p:spPr>
        <p:txBody>
          <a:bodyPr>
            <a:normAutofit fontScale="90000"/>
          </a:bodyPr>
          <a:lstStyle/>
          <a:p>
            <a:r>
              <a:rPr lang="en-GB" sz="4000" dirty="0"/>
              <a:t>Digitising Social Care Records </a:t>
            </a:r>
            <a:br>
              <a:rPr lang="en-GB" sz="3600" dirty="0"/>
            </a:br>
            <a:r>
              <a:rPr lang="en-GB" sz="3600" dirty="0"/>
              <a:t>-  why move from paper ?</a:t>
            </a:r>
          </a:p>
        </p:txBody>
      </p:sp>
      <p:sp>
        <p:nvSpPr>
          <p:cNvPr id="4" name="Content Placeholder 2">
            <a:extLst>
              <a:ext uri="{FF2B5EF4-FFF2-40B4-BE49-F238E27FC236}">
                <a16:creationId xmlns:a16="http://schemas.microsoft.com/office/drawing/2014/main" id="{1ED5C0C1-9C17-4C30-9913-9E827E00B47D}"/>
              </a:ext>
            </a:extLst>
          </p:cNvPr>
          <p:cNvSpPr txBox="1">
            <a:spLocks/>
          </p:cNvSpPr>
          <p:nvPr/>
        </p:nvSpPr>
        <p:spPr>
          <a:xfrm>
            <a:off x="1759258" y="1610357"/>
            <a:ext cx="10432742" cy="4973004"/>
          </a:xfrm>
          <a:prstGeom prst="rect">
            <a:avLst/>
          </a:prstGeom>
          <a:solidFill>
            <a:schemeClr val="bg1"/>
          </a:solidFill>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GB" sz="1800" b="1" i="1" dirty="0">
                <a:solidFill>
                  <a:srgbClr val="002060"/>
                </a:solidFill>
                <a:effectLst/>
                <a:latin typeface="Roboto" panose="02000000000000000000" pitchFamily="2" charset="0"/>
                <a:ea typeface="Roboto" panose="02000000000000000000" pitchFamily="2" charset="0"/>
                <a:cs typeface="Roboto" panose="02000000000000000000" pitchFamily="2" charset="0"/>
              </a:rPr>
              <a:t>The benefits </a:t>
            </a:r>
            <a:r>
              <a:rPr lang="en-GB" sz="1800" b="1" i="1" dirty="0">
                <a:solidFill>
                  <a:srgbClr val="002060"/>
                </a:solidFill>
                <a:latin typeface="Roboto" panose="02000000000000000000" pitchFamily="2" charset="0"/>
                <a:ea typeface="Roboto" panose="02000000000000000000" pitchFamily="2" charset="0"/>
                <a:cs typeface="Roboto" panose="02000000000000000000" pitchFamily="2" charset="0"/>
              </a:rPr>
              <a:t>of </a:t>
            </a:r>
            <a:r>
              <a:rPr lang="en-GB" sz="1800" b="1" i="1" dirty="0">
                <a:solidFill>
                  <a:srgbClr val="002060"/>
                </a:solidFill>
                <a:effectLst/>
                <a:latin typeface="Roboto" panose="02000000000000000000" pitchFamily="2" charset="0"/>
                <a:ea typeface="Roboto" panose="02000000000000000000" pitchFamily="2" charset="0"/>
                <a:cs typeface="Roboto" panose="02000000000000000000" pitchFamily="2" charset="0"/>
              </a:rPr>
              <a:t>digital social care records include:</a:t>
            </a:r>
          </a:p>
          <a:p>
            <a:pPr marL="0" indent="0">
              <a:lnSpc>
                <a:spcPct val="100000"/>
              </a:lnSpc>
              <a:spcBef>
                <a:spcPts val="0"/>
              </a:spcBef>
              <a:buNone/>
            </a:pPr>
            <a:endParaRPr lang="en-GB" sz="1050" dirty="0">
              <a:effectLst/>
              <a:latin typeface="Arial" panose="020B0604020202020204" pitchFamily="34" charset="0"/>
              <a:ea typeface="Arial" panose="020B0604020202020204" pitchFamily="34" charset="0"/>
            </a:endParaRPr>
          </a:p>
          <a:p>
            <a:pPr marL="360363" indent="-268288">
              <a:lnSpc>
                <a:spcPct val="100000"/>
              </a:lnSpc>
              <a:spcBef>
                <a:spcPts val="0"/>
              </a:spcBef>
              <a:spcAft>
                <a:spcPts val="400"/>
              </a:spcAft>
            </a:pPr>
            <a:r>
              <a:rPr lang="en-GB" sz="1800" dirty="0">
                <a:effectLst/>
                <a:latin typeface="Arial" panose="020B0604020202020204" pitchFamily="34" charset="0"/>
                <a:ea typeface="Arial" panose="020B0604020202020204" pitchFamily="34" charset="0"/>
              </a:rPr>
              <a:t>More relevant and timely data available to those supporting closer monitoring of people.</a:t>
            </a:r>
            <a:endParaRPr lang="en-GB" sz="1050" dirty="0">
              <a:effectLst/>
              <a:latin typeface="Arial" panose="020B0604020202020204" pitchFamily="34" charset="0"/>
              <a:ea typeface="Arial" panose="020B0604020202020204" pitchFamily="34" charset="0"/>
            </a:endParaRPr>
          </a:p>
          <a:p>
            <a:pPr marL="360363" indent="-268288">
              <a:lnSpc>
                <a:spcPct val="100000"/>
              </a:lnSpc>
              <a:spcBef>
                <a:spcPts val="0"/>
              </a:spcBef>
              <a:spcAft>
                <a:spcPts val="400"/>
              </a:spcAft>
            </a:pPr>
            <a:r>
              <a:rPr lang="en-GB" sz="1800" dirty="0">
                <a:latin typeface="Arial" panose="020B0604020202020204" pitchFamily="34" charset="0"/>
                <a:ea typeface="Arial" panose="020B0604020202020204" pitchFamily="34" charset="0"/>
              </a:rPr>
              <a:t>I</a:t>
            </a:r>
            <a:r>
              <a:rPr lang="en-GB" sz="1800" dirty="0">
                <a:effectLst/>
                <a:latin typeface="Arial" panose="020B0604020202020204" pitchFamily="34" charset="0"/>
                <a:ea typeface="Arial" panose="020B0604020202020204" pitchFamily="34" charset="0"/>
              </a:rPr>
              <a:t>mproving efficiencies in process </a:t>
            </a:r>
            <a:r>
              <a:rPr lang="en-GB" sz="1800" dirty="0">
                <a:latin typeface="Arial" panose="020B0604020202020204" pitchFamily="34" charset="0"/>
                <a:ea typeface="Arial" panose="020B0604020202020204" pitchFamily="34" charset="0"/>
              </a:rPr>
              <a:t>(</a:t>
            </a:r>
            <a:r>
              <a:rPr lang="en-GB" sz="1800" dirty="0">
                <a:effectLst/>
                <a:latin typeface="Arial" panose="020B0604020202020204" pitchFamily="34" charset="0"/>
                <a:ea typeface="Arial" panose="020B0604020202020204" pitchFamily="34" charset="0"/>
              </a:rPr>
              <a:t>digital records avoids manual input)</a:t>
            </a:r>
            <a:endParaRPr lang="en-GB" sz="1050" dirty="0">
              <a:effectLst/>
              <a:latin typeface="Arial" panose="020B0604020202020204" pitchFamily="34" charset="0"/>
              <a:ea typeface="Arial" panose="020B0604020202020204" pitchFamily="34" charset="0"/>
            </a:endParaRPr>
          </a:p>
          <a:p>
            <a:pPr marL="360363" indent="-268288">
              <a:lnSpc>
                <a:spcPct val="100000"/>
              </a:lnSpc>
              <a:spcBef>
                <a:spcPts val="0"/>
              </a:spcBef>
              <a:spcAft>
                <a:spcPts val="400"/>
              </a:spcAft>
            </a:pPr>
            <a:r>
              <a:rPr lang="en-GB" sz="1800" dirty="0">
                <a:latin typeface="Arial" panose="020B0604020202020204" pitchFamily="34" charset="0"/>
                <a:ea typeface="Arial" panose="020B0604020202020204" pitchFamily="34" charset="0"/>
              </a:rPr>
              <a:t>Improved staff retention (less time-consuming paperwork - means staff can focus on resident activities) and utilisation of staff resources</a:t>
            </a:r>
            <a:endParaRPr lang="en-GB" sz="1050" dirty="0">
              <a:latin typeface="Arial" panose="020B0604020202020204" pitchFamily="34" charset="0"/>
              <a:ea typeface="Arial" panose="020B0604020202020204" pitchFamily="34" charset="0"/>
            </a:endParaRPr>
          </a:p>
          <a:p>
            <a:pPr marL="360363" indent="-268288">
              <a:lnSpc>
                <a:spcPct val="100000"/>
              </a:lnSpc>
              <a:spcBef>
                <a:spcPts val="0"/>
              </a:spcBef>
              <a:spcAft>
                <a:spcPts val="400"/>
              </a:spcAft>
            </a:pPr>
            <a:r>
              <a:rPr lang="en-GB" sz="1800" dirty="0">
                <a:effectLst/>
                <a:latin typeface="Arial" panose="020B0604020202020204" pitchFamily="34" charset="0"/>
                <a:ea typeface="Arial" panose="020B0604020202020204" pitchFamily="34" charset="0"/>
              </a:rPr>
              <a:t>Improved readiness in social care providers for regulatory inspection (LA and CQC)</a:t>
            </a:r>
            <a:endParaRPr lang="en-GB" sz="1050" dirty="0">
              <a:effectLst/>
              <a:latin typeface="Arial" panose="020B0604020202020204" pitchFamily="34" charset="0"/>
              <a:ea typeface="Arial" panose="020B0604020202020204" pitchFamily="34" charset="0"/>
            </a:endParaRPr>
          </a:p>
          <a:p>
            <a:pPr marL="360363" indent="-268288">
              <a:lnSpc>
                <a:spcPct val="100000"/>
              </a:lnSpc>
              <a:spcBef>
                <a:spcPts val="0"/>
              </a:spcBef>
              <a:spcAft>
                <a:spcPts val="400"/>
              </a:spcAft>
            </a:pPr>
            <a:r>
              <a:rPr lang="en-GB" sz="1800" dirty="0">
                <a:effectLst/>
                <a:latin typeface="Arial" panose="020B0604020202020204" pitchFamily="34" charset="0"/>
                <a:ea typeface="Arial" panose="020B0604020202020204" pitchFamily="34" charset="0"/>
              </a:rPr>
              <a:t>Improved experiences of staff taking part in MDTs as shared data is more comprehensive and up to date</a:t>
            </a:r>
            <a:endParaRPr lang="en-GB" sz="1050" dirty="0">
              <a:effectLst/>
              <a:latin typeface="Arial" panose="020B0604020202020204" pitchFamily="34" charset="0"/>
              <a:ea typeface="Arial" panose="020B0604020202020204" pitchFamily="34" charset="0"/>
            </a:endParaRPr>
          </a:p>
          <a:p>
            <a:pPr marL="360363" indent="-268288">
              <a:lnSpc>
                <a:spcPct val="100000"/>
              </a:lnSpc>
              <a:spcBef>
                <a:spcPts val="0"/>
              </a:spcBef>
              <a:spcAft>
                <a:spcPts val="400"/>
              </a:spcAft>
            </a:pPr>
            <a:r>
              <a:rPr lang="en-GB" sz="1800" dirty="0">
                <a:effectLst/>
                <a:latin typeface="Arial" panose="020B0604020202020204" pitchFamily="34" charset="0"/>
                <a:ea typeface="Arial" panose="020B0604020202020204" pitchFamily="34" charset="0"/>
              </a:rPr>
              <a:t>Greater understanding of resources required to be fully digital social care provider with falls prevention abilities</a:t>
            </a:r>
            <a:endParaRPr lang="en-GB" sz="1050" dirty="0">
              <a:effectLst/>
              <a:latin typeface="Arial" panose="020B0604020202020204" pitchFamily="34" charset="0"/>
              <a:ea typeface="Arial" panose="020B0604020202020204" pitchFamily="34" charset="0"/>
            </a:endParaRPr>
          </a:p>
          <a:p>
            <a:pPr marL="360363" indent="-268288">
              <a:lnSpc>
                <a:spcPct val="100000"/>
              </a:lnSpc>
              <a:spcBef>
                <a:spcPts val="0"/>
              </a:spcBef>
              <a:spcAft>
                <a:spcPts val="400"/>
              </a:spcAft>
            </a:pPr>
            <a:r>
              <a:rPr lang="en-GB" sz="1800" dirty="0">
                <a:effectLst/>
                <a:latin typeface="Arial" panose="020B0604020202020204" pitchFamily="34" charset="0"/>
                <a:ea typeface="Arial" panose="020B0604020202020204" pitchFamily="34" charset="0"/>
              </a:rPr>
              <a:t>Supporting new ways of working to help break down the barriers between social and health care (improved data flow to help optimise care planning and outcomes)</a:t>
            </a:r>
          </a:p>
          <a:p>
            <a:pPr marL="360363" indent="-268288">
              <a:lnSpc>
                <a:spcPct val="100000"/>
              </a:lnSpc>
              <a:spcBef>
                <a:spcPts val="0"/>
              </a:spcBef>
              <a:spcAft>
                <a:spcPts val="400"/>
              </a:spcAft>
            </a:pPr>
            <a:r>
              <a:rPr lang="en-GB" sz="1800" b="0" i="0" dirty="0">
                <a:solidFill>
                  <a:srgbClr val="000000"/>
                </a:solidFill>
                <a:latin typeface="Arial" panose="020B0604020202020204" pitchFamily="34" charset="0"/>
              </a:rPr>
              <a:t>L</a:t>
            </a:r>
            <a:r>
              <a:rPr lang="en-GB" sz="1800" b="0" i="0" dirty="0">
                <a:solidFill>
                  <a:srgbClr val="000000"/>
                </a:solidFill>
                <a:effectLst/>
                <a:latin typeface="Arial" panose="020B0604020202020204" pitchFamily="34" charset="0"/>
              </a:rPr>
              <a:t>ess reliance on hand-writing and </a:t>
            </a:r>
            <a:r>
              <a:rPr lang="en-GB" sz="1800" dirty="0">
                <a:solidFill>
                  <a:srgbClr val="000000"/>
                </a:solidFill>
                <a:latin typeface="Arial" panose="020B0604020202020204" pitchFamily="34" charset="0"/>
              </a:rPr>
              <a:t>E</a:t>
            </a:r>
            <a:r>
              <a:rPr lang="en-GB" sz="1800" b="0" i="0" dirty="0">
                <a:solidFill>
                  <a:srgbClr val="000000"/>
                </a:solidFill>
                <a:effectLst/>
                <a:latin typeface="Arial" panose="020B0604020202020204" pitchFamily="34" charset="0"/>
              </a:rPr>
              <a:t>nglish skills as many systems have predictive text, voice to text and icon-based activities.</a:t>
            </a:r>
            <a:endParaRPr lang="en-GB" sz="1800" dirty="0">
              <a:solidFill>
                <a:srgbClr val="000000"/>
              </a:solidFill>
              <a:latin typeface="Calibri" panose="020F0502020204030204" pitchFamily="34" charset="0"/>
            </a:endParaRPr>
          </a:p>
          <a:p>
            <a:pPr marL="360363" indent="-268288">
              <a:lnSpc>
                <a:spcPct val="100000"/>
              </a:lnSpc>
              <a:spcBef>
                <a:spcPts val="0"/>
              </a:spcBef>
              <a:spcAft>
                <a:spcPts val="400"/>
              </a:spcAft>
            </a:pPr>
            <a:r>
              <a:rPr lang="en-GB" sz="1800" dirty="0">
                <a:solidFill>
                  <a:srgbClr val="000000"/>
                </a:solidFill>
                <a:latin typeface="Arial" panose="020B0604020202020204" pitchFamily="34" charset="0"/>
              </a:rPr>
              <a:t>Reduced use of paper and print</a:t>
            </a:r>
            <a:endParaRPr lang="en-GB" sz="1800" b="0" i="0" dirty="0">
              <a:solidFill>
                <a:srgbClr val="000000"/>
              </a:solidFill>
              <a:effectLst/>
              <a:latin typeface="Calibri" panose="020F0502020204030204" pitchFamily="34" charset="0"/>
            </a:endParaRPr>
          </a:p>
          <a:p>
            <a:pPr marL="360363" indent="-268288">
              <a:lnSpc>
                <a:spcPct val="100000"/>
              </a:lnSpc>
              <a:spcBef>
                <a:spcPts val="0"/>
              </a:spcBef>
            </a:pPr>
            <a:endParaRPr lang="en-GB" sz="1800" dirty="0">
              <a:effectLst/>
              <a:latin typeface="Arial" panose="020B0604020202020204" pitchFamily="34" charset="0"/>
              <a:ea typeface="Arial" panose="020B0604020202020204" pitchFamily="34" charset="0"/>
            </a:endParaRPr>
          </a:p>
          <a:p>
            <a:pPr marL="0" indent="0">
              <a:buFont typeface="Arial" panose="020B0604020202020204" pitchFamily="34" charset="0"/>
              <a:buNone/>
            </a:pPr>
            <a:endParaRPr lang="en-US" sz="1800" dirty="0">
              <a:solidFill>
                <a:schemeClr val="dk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8E048D5-C227-4D27-A834-F47BB5373B61}"/>
              </a:ext>
            </a:extLst>
          </p:cNvPr>
          <p:cNvPicPr>
            <a:picLocks noChangeAspect="1"/>
          </p:cNvPicPr>
          <p:nvPr/>
        </p:nvPicPr>
        <p:blipFill>
          <a:blip r:embed="rId2"/>
          <a:stretch>
            <a:fillRect/>
          </a:stretch>
        </p:blipFill>
        <p:spPr>
          <a:xfrm>
            <a:off x="9872818" y="132771"/>
            <a:ext cx="2060627" cy="792549"/>
          </a:xfrm>
          <a:prstGeom prst="rect">
            <a:avLst/>
          </a:prstGeom>
        </p:spPr>
      </p:pic>
    </p:spTree>
    <p:extLst>
      <p:ext uri="{BB962C8B-B14F-4D97-AF65-F5344CB8AC3E}">
        <p14:creationId xmlns:p14="http://schemas.microsoft.com/office/powerpoint/2010/main" val="1689115801"/>
      </p:ext>
    </p:extLst>
  </p:cSld>
  <p:clrMapOvr>
    <a:masterClrMapping/>
  </p:clrMapOvr>
  <p:transition spd="slow" advClick="0" advTm="3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79AA-160B-431C-A2AE-601EB47AF63E}"/>
              </a:ext>
            </a:extLst>
          </p:cNvPr>
          <p:cNvSpPr>
            <a:spLocks noGrp="1"/>
          </p:cNvSpPr>
          <p:nvPr>
            <p:ph type="title"/>
          </p:nvPr>
        </p:nvSpPr>
        <p:spPr>
          <a:xfrm>
            <a:off x="1134370" y="159203"/>
            <a:ext cx="9732760" cy="1143000"/>
          </a:xfrm>
        </p:spPr>
        <p:txBody>
          <a:bodyPr>
            <a:normAutofit fontScale="90000"/>
          </a:bodyPr>
          <a:lstStyle/>
          <a:p>
            <a:r>
              <a:rPr lang="en-GB" sz="4400" dirty="0"/>
              <a:t>Digitising Social Care Records</a:t>
            </a:r>
            <a:br>
              <a:rPr lang="en-GB" dirty="0"/>
            </a:br>
            <a:r>
              <a:rPr lang="en-GB" dirty="0"/>
              <a:t>NHSx Accredited Suppliers</a:t>
            </a:r>
          </a:p>
        </p:txBody>
      </p:sp>
      <p:pic>
        <p:nvPicPr>
          <p:cNvPr id="5" name="Picture 4">
            <a:extLst>
              <a:ext uri="{FF2B5EF4-FFF2-40B4-BE49-F238E27FC236}">
                <a16:creationId xmlns:a16="http://schemas.microsoft.com/office/drawing/2014/main" id="{60600FAC-3373-4F50-9166-41FD8012C324}"/>
              </a:ext>
            </a:extLst>
          </p:cNvPr>
          <p:cNvPicPr>
            <a:picLocks noChangeAspect="1"/>
          </p:cNvPicPr>
          <p:nvPr/>
        </p:nvPicPr>
        <p:blipFill>
          <a:blip r:embed="rId2"/>
          <a:stretch>
            <a:fillRect/>
          </a:stretch>
        </p:blipFill>
        <p:spPr>
          <a:xfrm>
            <a:off x="1481440" y="1541553"/>
            <a:ext cx="10399336" cy="4016828"/>
          </a:xfrm>
          <a:prstGeom prst="rect">
            <a:avLst/>
          </a:prstGeom>
        </p:spPr>
      </p:pic>
      <p:pic>
        <p:nvPicPr>
          <p:cNvPr id="7" name="Picture 6">
            <a:extLst>
              <a:ext uri="{FF2B5EF4-FFF2-40B4-BE49-F238E27FC236}">
                <a16:creationId xmlns:a16="http://schemas.microsoft.com/office/drawing/2014/main" id="{788609BC-EAFE-4DAD-9720-9AEE6E85B970}"/>
              </a:ext>
            </a:extLst>
          </p:cNvPr>
          <p:cNvPicPr>
            <a:picLocks noChangeAspect="1"/>
          </p:cNvPicPr>
          <p:nvPr/>
        </p:nvPicPr>
        <p:blipFill>
          <a:blip r:embed="rId3"/>
          <a:stretch>
            <a:fillRect/>
          </a:stretch>
        </p:blipFill>
        <p:spPr>
          <a:xfrm>
            <a:off x="9610725" y="274639"/>
            <a:ext cx="2337299" cy="719659"/>
          </a:xfrm>
          <a:prstGeom prst="rect">
            <a:avLst/>
          </a:prstGeom>
        </p:spPr>
      </p:pic>
      <p:sp>
        <p:nvSpPr>
          <p:cNvPr id="9" name="TextBox 8">
            <a:extLst>
              <a:ext uri="{FF2B5EF4-FFF2-40B4-BE49-F238E27FC236}">
                <a16:creationId xmlns:a16="http://schemas.microsoft.com/office/drawing/2014/main" id="{502A0ED7-4CD9-4020-835C-D06E83160F7C}"/>
              </a:ext>
            </a:extLst>
          </p:cNvPr>
          <p:cNvSpPr txBox="1"/>
          <p:nvPr/>
        </p:nvSpPr>
        <p:spPr>
          <a:xfrm>
            <a:off x="4205968" y="5905581"/>
            <a:ext cx="6115050" cy="400110"/>
          </a:xfrm>
          <a:prstGeom prst="rect">
            <a:avLst/>
          </a:prstGeom>
          <a:noFill/>
        </p:spPr>
        <p:txBody>
          <a:bodyPr wrap="square">
            <a:spAutoFit/>
          </a:bodyPr>
          <a:lstStyle/>
          <a:p>
            <a:pPr algn="ctr"/>
            <a:r>
              <a:rPr lang="en-GB" sz="2000" dirty="0">
                <a:hlinkClick r:id="rId4"/>
              </a:rPr>
              <a:t>Assured Supplier List - Digital Social Care</a:t>
            </a:r>
            <a:endParaRPr lang="en-GB" sz="2000" dirty="0"/>
          </a:p>
        </p:txBody>
      </p:sp>
      <p:sp>
        <p:nvSpPr>
          <p:cNvPr id="8" name="Callout: Down Arrow 7">
            <a:extLst>
              <a:ext uri="{FF2B5EF4-FFF2-40B4-BE49-F238E27FC236}">
                <a16:creationId xmlns:a16="http://schemas.microsoft.com/office/drawing/2014/main" id="{2E18BD7F-4706-475C-BC57-E68324F1E1E1}"/>
              </a:ext>
            </a:extLst>
          </p:cNvPr>
          <p:cNvSpPr/>
          <p:nvPr/>
        </p:nvSpPr>
        <p:spPr>
          <a:xfrm>
            <a:off x="5739492" y="3849188"/>
            <a:ext cx="2768781" cy="1772707"/>
          </a:xfrm>
          <a:prstGeom prst="downArrow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b="1" dirty="0"/>
              <a:t>You can watch short demo videos, read about what their software does and speak to suppliers</a:t>
            </a:r>
          </a:p>
        </p:txBody>
      </p:sp>
    </p:spTree>
    <p:extLst>
      <p:ext uri="{BB962C8B-B14F-4D97-AF65-F5344CB8AC3E}">
        <p14:creationId xmlns:p14="http://schemas.microsoft.com/office/powerpoint/2010/main" val="496983660"/>
      </p:ext>
    </p:extLst>
  </p:cSld>
  <p:clrMapOvr>
    <a:masterClrMapping/>
  </p:clrMapOvr>
  <p:transition spd="slow" advClick="0" advTm="3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A9F0-B5D8-417D-9088-03A94DE63A99}"/>
              </a:ext>
            </a:extLst>
          </p:cNvPr>
          <p:cNvSpPr>
            <a:spLocks noGrp="1"/>
          </p:cNvSpPr>
          <p:nvPr>
            <p:ph type="title"/>
          </p:nvPr>
        </p:nvSpPr>
        <p:spPr>
          <a:xfrm>
            <a:off x="1251815" y="1526313"/>
            <a:ext cx="9845124" cy="493159"/>
          </a:xfrm>
        </p:spPr>
        <p:txBody>
          <a:bodyPr>
            <a:noAutofit/>
          </a:bodyPr>
          <a:lstStyle/>
          <a:p>
            <a:r>
              <a:rPr lang="en-GB" sz="2000" dirty="0"/>
              <a:t>Adopting Digital Care Records  -  Masterclass Series</a:t>
            </a:r>
          </a:p>
        </p:txBody>
      </p:sp>
      <p:pic>
        <p:nvPicPr>
          <p:cNvPr id="4" name="Picture 3">
            <a:extLst>
              <a:ext uri="{FF2B5EF4-FFF2-40B4-BE49-F238E27FC236}">
                <a16:creationId xmlns:a16="http://schemas.microsoft.com/office/drawing/2014/main" id="{53FF7495-122C-4662-BD6C-F666900BA1FC}"/>
              </a:ext>
            </a:extLst>
          </p:cNvPr>
          <p:cNvPicPr>
            <a:picLocks noChangeAspect="1"/>
          </p:cNvPicPr>
          <p:nvPr/>
        </p:nvPicPr>
        <p:blipFill>
          <a:blip r:embed="rId2"/>
          <a:stretch>
            <a:fillRect/>
          </a:stretch>
        </p:blipFill>
        <p:spPr>
          <a:xfrm>
            <a:off x="9354358" y="17830"/>
            <a:ext cx="2837642" cy="894051"/>
          </a:xfrm>
          <a:prstGeom prst="rect">
            <a:avLst/>
          </a:prstGeom>
        </p:spPr>
      </p:pic>
      <p:pic>
        <p:nvPicPr>
          <p:cNvPr id="8" name="Picture 7">
            <a:extLst>
              <a:ext uri="{FF2B5EF4-FFF2-40B4-BE49-F238E27FC236}">
                <a16:creationId xmlns:a16="http://schemas.microsoft.com/office/drawing/2014/main" id="{4B37890F-2615-4AE6-9BB0-F4DB8F4EB486}"/>
              </a:ext>
            </a:extLst>
          </p:cNvPr>
          <p:cNvPicPr>
            <a:picLocks noChangeAspect="1"/>
          </p:cNvPicPr>
          <p:nvPr/>
        </p:nvPicPr>
        <p:blipFill>
          <a:blip r:embed="rId3"/>
          <a:stretch>
            <a:fillRect/>
          </a:stretch>
        </p:blipFill>
        <p:spPr>
          <a:xfrm>
            <a:off x="1173438" y="2187249"/>
            <a:ext cx="10259568" cy="2735271"/>
          </a:xfrm>
          <a:prstGeom prst="rect">
            <a:avLst/>
          </a:prstGeom>
        </p:spPr>
      </p:pic>
      <p:sp>
        <p:nvSpPr>
          <p:cNvPr id="6" name="Title 1">
            <a:extLst>
              <a:ext uri="{FF2B5EF4-FFF2-40B4-BE49-F238E27FC236}">
                <a16:creationId xmlns:a16="http://schemas.microsoft.com/office/drawing/2014/main" id="{D2CC3578-E739-4920-BEE9-00FB4C3F7F66}"/>
              </a:ext>
            </a:extLst>
          </p:cNvPr>
          <p:cNvSpPr txBox="1">
            <a:spLocks/>
          </p:cNvSpPr>
          <p:nvPr/>
        </p:nvSpPr>
        <p:spPr>
          <a:xfrm>
            <a:off x="1102027" y="621449"/>
            <a:ext cx="10877006" cy="493159"/>
          </a:xfrm>
          <a:prstGeom prst="rect">
            <a:avLst/>
          </a:prstGeom>
        </p:spPr>
        <p:txBody>
          <a:bodyPr vert="horz" lIns="0" tIns="0" rIns="0" bIns="0" rtlCol="0" anchor="ctr">
            <a:no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3200" dirty="0"/>
              <a:t>Digitising Social Care Records (DSCR)</a:t>
            </a:r>
          </a:p>
        </p:txBody>
      </p:sp>
      <p:sp>
        <p:nvSpPr>
          <p:cNvPr id="9" name="Content Placeholder 2">
            <a:extLst>
              <a:ext uri="{FF2B5EF4-FFF2-40B4-BE49-F238E27FC236}">
                <a16:creationId xmlns:a16="http://schemas.microsoft.com/office/drawing/2014/main" id="{FC402954-90D3-4E19-8A98-E78E3BF72747}"/>
              </a:ext>
            </a:extLst>
          </p:cNvPr>
          <p:cNvSpPr>
            <a:spLocks noGrp="1"/>
          </p:cNvSpPr>
          <p:nvPr>
            <p:ph idx="1"/>
          </p:nvPr>
        </p:nvSpPr>
        <p:spPr>
          <a:xfrm>
            <a:off x="2987430" y="5759560"/>
            <a:ext cx="7402289" cy="369332"/>
          </a:xfrm>
        </p:spPr>
        <p:txBody>
          <a:bodyPr>
            <a:normAutofit/>
          </a:bodyPr>
          <a:lstStyle/>
          <a:p>
            <a:pPr marL="0" indent="0" algn="ctr">
              <a:buNone/>
            </a:pPr>
            <a:r>
              <a:rPr lang="en-GB" sz="1600" dirty="0">
                <a:hlinkClick r:id="rId4"/>
              </a:rPr>
              <a:t>Adopting Digital Care Records - Masterclass Series - Digital Social Care</a:t>
            </a:r>
            <a:endParaRPr lang="en-GB" sz="1600" dirty="0"/>
          </a:p>
        </p:txBody>
      </p:sp>
      <p:sp>
        <p:nvSpPr>
          <p:cNvPr id="3" name="TextBox 2">
            <a:extLst>
              <a:ext uri="{FF2B5EF4-FFF2-40B4-BE49-F238E27FC236}">
                <a16:creationId xmlns:a16="http://schemas.microsoft.com/office/drawing/2014/main" id="{74251F80-5DF9-43ED-94DE-4ABEEE44E83C}"/>
              </a:ext>
            </a:extLst>
          </p:cNvPr>
          <p:cNvSpPr txBox="1"/>
          <p:nvPr/>
        </p:nvSpPr>
        <p:spPr>
          <a:xfrm>
            <a:off x="7541228" y="3342215"/>
            <a:ext cx="3936275" cy="1231106"/>
          </a:xfrm>
          <a:prstGeom prst="rect">
            <a:avLst/>
          </a:prstGeom>
          <a:noFill/>
        </p:spPr>
        <p:txBody>
          <a:bodyPr wrap="square" rtlCol="0">
            <a:spAutoFit/>
          </a:bodyPr>
          <a:lstStyle/>
          <a:p>
            <a:pPr marL="1166813" indent="-722313"/>
            <a:r>
              <a:rPr lang="en-GB" sz="1600" b="1" dirty="0">
                <a:solidFill>
                  <a:srgbClr val="0000CC"/>
                </a:solidFill>
              </a:rPr>
              <a:t>Note :  </a:t>
            </a:r>
            <a:r>
              <a:rPr lang="en-GB" sz="1600" dirty="0">
                <a:solidFill>
                  <a:srgbClr val="0000CC"/>
                </a:solidFill>
              </a:rPr>
              <a:t>Please book early to avoid disappointment.</a:t>
            </a:r>
          </a:p>
          <a:p>
            <a:pPr marL="444500"/>
            <a:endParaRPr lang="en-GB" sz="1400" b="1" dirty="0">
              <a:solidFill>
                <a:srgbClr val="0070C0"/>
              </a:solidFill>
            </a:endParaRPr>
          </a:p>
          <a:p>
            <a:pPr marL="444500"/>
            <a:r>
              <a:rPr lang="en-GB" sz="1400" dirty="0">
                <a:solidFill>
                  <a:srgbClr val="0070C0"/>
                </a:solidFill>
              </a:rPr>
              <a:t>Recordings are available for events which have already taken place</a:t>
            </a:r>
            <a:r>
              <a:rPr lang="en-GB" sz="1400" dirty="0"/>
              <a:t>.</a:t>
            </a:r>
          </a:p>
        </p:txBody>
      </p:sp>
      <p:sp>
        <p:nvSpPr>
          <p:cNvPr id="10" name="Rectangle: Rounded Corners 9">
            <a:extLst>
              <a:ext uri="{FF2B5EF4-FFF2-40B4-BE49-F238E27FC236}">
                <a16:creationId xmlns:a16="http://schemas.microsoft.com/office/drawing/2014/main" id="{BFE06907-D877-45C7-8C80-1DBB7B7F5D7B}"/>
              </a:ext>
            </a:extLst>
          </p:cNvPr>
          <p:cNvSpPr/>
          <p:nvPr/>
        </p:nvSpPr>
        <p:spPr>
          <a:xfrm>
            <a:off x="7872504" y="3266140"/>
            <a:ext cx="3723306" cy="1383256"/>
          </a:xfrm>
          <a:prstGeom prst="round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17304586"/>
      </p:ext>
    </p:extLst>
  </p:cSld>
  <p:clrMapOvr>
    <a:masterClrMapping/>
  </p:clrMapOvr>
  <p:transition spd="slow" advClick="0" advTm="35000">
    <p:fade/>
  </p:transition>
</p:sld>
</file>

<file path=ppt/theme/theme1.xml><?xml version="1.0" encoding="utf-8"?>
<a:theme xmlns:a="http://schemas.openxmlformats.org/drawingml/2006/main" name="1_Office Theme">
  <a:themeElements>
    <a:clrScheme name="SWL">
      <a:dk1>
        <a:sysClr val="windowText" lastClr="000000"/>
      </a:dk1>
      <a:lt1>
        <a:sysClr val="window" lastClr="FFFFFF"/>
      </a:lt1>
      <a:dk2>
        <a:srgbClr val="005EB8"/>
      </a:dk2>
      <a:lt2>
        <a:srgbClr val="E8EDEE"/>
      </a:lt2>
      <a:accent1>
        <a:srgbClr val="41B6E6"/>
      </a:accent1>
      <a:accent2>
        <a:srgbClr val="AE2573"/>
      </a:accent2>
      <a:accent3>
        <a:srgbClr val="78BE20"/>
      </a:accent3>
      <a:accent4>
        <a:srgbClr val="330072"/>
      </a:accent4>
      <a:accent5>
        <a:srgbClr val="00A499"/>
      </a:accent5>
      <a:accent6>
        <a:srgbClr val="FFB81C"/>
      </a:accent6>
      <a:hlink>
        <a:srgbClr val="005EB8"/>
      </a:hlink>
      <a:folHlink>
        <a:srgbClr val="AE257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6AAE53E3406941958688710FBB9230" ma:contentTypeVersion="13" ma:contentTypeDescription="Create a new document." ma:contentTypeScope="" ma:versionID="015963342e50441e15203bc69739c9e3">
  <xsd:schema xmlns:xsd="http://www.w3.org/2001/XMLSchema" xmlns:xs="http://www.w3.org/2001/XMLSchema" xmlns:p="http://schemas.microsoft.com/office/2006/metadata/properties" xmlns:ns3="91e926c3-3b6c-4739-80ae-fb2a4a2282c3" xmlns:ns4="026434b9-d7c1-4fee-9fe6-9f09f2bca3dc" targetNamespace="http://schemas.microsoft.com/office/2006/metadata/properties" ma:root="true" ma:fieldsID="50d9065c54e832833878ba46e915a8b7" ns3:_="" ns4:_="">
    <xsd:import namespace="91e926c3-3b6c-4739-80ae-fb2a4a2282c3"/>
    <xsd:import namespace="026434b9-d7c1-4fee-9fe6-9f09f2bca3d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e926c3-3b6c-4739-80ae-fb2a4a2282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434b9-d7c1-4fee-9fe6-9f09f2bca3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3ED33A-FCEE-4F98-92D1-356F911230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e926c3-3b6c-4739-80ae-fb2a4a2282c3"/>
    <ds:schemaRef ds:uri="026434b9-d7c1-4fee-9fe6-9f09f2bca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D8E9B9-8C00-4E58-93D0-CD8884885058}">
  <ds:schemaRefs>
    <ds:schemaRef ds:uri="http://schemas.microsoft.com/office/infopath/2007/PartnerControls"/>
    <ds:schemaRef ds:uri="http://schemas.microsoft.com/office/2006/metadata/properties"/>
    <ds:schemaRef ds:uri="http://purl.org/dc/terms/"/>
    <ds:schemaRef ds:uri="http://schemas.microsoft.com/office/2006/documentManagement/types"/>
    <ds:schemaRef ds:uri="http://www.w3.org/XML/1998/namespace"/>
    <ds:schemaRef ds:uri="http://purl.org/dc/dcmitype/"/>
    <ds:schemaRef ds:uri="91e926c3-3b6c-4739-80ae-fb2a4a2282c3"/>
    <ds:schemaRef ds:uri="http://purl.org/dc/elements/1.1/"/>
    <ds:schemaRef ds:uri="http://schemas.openxmlformats.org/package/2006/metadata/core-properties"/>
    <ds:schemaRef ds:uri="026434b9-d7c1-4fee-9fe6-9f09f2bca3dc"/>
  </ds:schemaRefs>
</ds:datastoreItem>
</file>

<file path=customXml/itemProps3.xml><?xml version="1.0" encoding="utf-8"?>
<ds:datastoreItem xmlns:ds="http://schemas.openxmlformats.org/officeDocument/2006/customXml" ds:itemID="{699C1143-D0D7-4EF8-986A-884B8E288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242585</TotalTime>
  <Words>588</Words>
  <Application>Microsoft Office PowerPoint</Application>
  <PresentationFormat>Widescreen</PresentationFormat>
  <Paragraphs>38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Segoe UI Web Semilight</vt:lpstr>
      <vt:lpstr>Roboto</vt:lpstr>
      <vt:lpstr>1_Office Theme</vt:lpstr>
      <vt:lpstr>  Digital Update - DSPT - DSCR  Paul Harper  -  Project Manager Care Home Digital Integration paul.harper@swlondon.nhs.uk   16th March ‘22</vt:lpstr>
      <vt:lpstr>PowerPoint Presentation</vt:lpstr>
      <vt:lpstr>PowerPoint Presentation</vt:lpstr>
      <vt:lpstr>PowerPoint Presentation</vt:lpstr>
      <vt:lpstr>PowerPoint Presentation</vt:lpstr>
      <vt:lpstr>Digitising Social Care Records  -  why move from paper ?</vt:lpstr>
      <vt:lpstr>Digitising Social Care Records NHSx Accredited Suppliers</vt:lpstr>
      <vt:lpstr>Adopting Digital Care Records  -  Masterclass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SWL UEC Programme Transformation and Delivery Report</dc:title>
  <dc:creator>Lauren Field (STP Programme Office)</dc:creator>
  <cp:lastModifiedBy>Peter</cp:lastModifiedBy>
  <cp:revision>222</cp:revision>
  <dcterms:created xsi:type="dcterms:W3CDTF">2018-11-23T13:11:53Z</dcterms:created>
  <dcterms:modified xsi:type="dcterms:W3CDTF">2022-03-15T17:07:19Z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0x010100916AAE53E3406941958688710FBB9230</vt:lpwstr>
  </property>
  <property fmtid="{D5CDD505-2E9C-101B-9397-08002B2CF9AE}" pid="3" name="AuthorIds_UIVersion_2560">
    <vt:lpwstr>14</vt:lpwstr>
  </property>
</Properties>
</file>